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31.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Default Extension="pptx" ContentType="application/vnd.openxmlformats-officedocument.presentationml.presentation"/>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notesSlides/notesSlide10.xml" ContentType="application/vnd.openxmlformats-officedocument.presentationml.notesSlide+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6"/>
  </p:notesMasterIdLst>
  <p:handoutMasterIdLst>
    <p:handoutMasterId r:id="rId57"/>
  </p:handoutMasterIdLst>
  <p:sldIdLst>
    <p:sldId id="368" r:id="rId2"/>
    <p:sldId id="369" r:id="rId3"/>
    <p:sldId id="370" r:id="rId4"/>
    <p:sldId id="371" r:id="rId5"/>
    <p:sldId id="442" r:id="rId6"/>
    <p:sldId id="443" r:id="rId7"/>
    <p:sldId id="372" r:id="rId8"/>
    <p:sldId id="373" r:id="rId9"/>
    <p:sldId id="374" r:id="rId10"/>
    <p:sldId id="375" r:id="rId11"/>
    <p:sldId id="376" r:id="rId12"/>
    <p:sldId id="441" r:id="rId13"/>
    <p:sldId id="444" r:id="rId14"/>
    <p:sldId id="377" r:id="rId15"/>
    <p:sldId id="420" r:id="rId16"/>
    <p:sldId id="378" r:id="rId17"/>
    <p:sldId id="419" r:id="rId18"/>
    <p:sldId id="423" r:id="rId19"/>
    <p:sldId id="424" r:id="rId20"/>
    <p:sldId id="445" r:id="rId21"/>
    <p:sldId id="422" r:id="rId22"/>
    <p:sldId id="421" r:id="rId23"/>
    <p:sldId id="416" r:id="rId24"/>
    <p:sldId id="382" r:id="rId25"/>
    <p:sldId id="448" r:id="rId26"/>
    <p:sldId id="383" r:id="rId27"/>
    <p:sldId id="447" r:id="rId28"/>
    <p:sldId id="417" r:id="rId29"/>
    <p:sldId id="433" r:id="rId30"/>
    <p:sldId id="434" r:id="rId31"/>
    <p:sldId id="398" r:id="rId32"/>
    <p:sldId id="396" r:id="rId33"/>
    <p:sldId id="397" r:id="rId34"/>
    <p:sldId id="401" r:id="rId35"/>
    <p:sldId id="435" r:id="rId36"/>
    <p:sldId id="437" r:id="rId37"/>
    <p:sldId id="402" r:id="rId38"/>
    <p:sldId id="403" r:id="rId39"/>
    <p:sldId id="405" r:id="rId40"/>
    <p:sldId id="440" r:id="rId41"/>
    <p:sldId id="406" r:id="rId42"/>
    <p:sldId id="446" r:id="rId43"/>
    <p:sldId id="407" r:id="rId44"/>
    <p:sldId id="429" r:id="rId45"/>
    <p:sldId id="425" r:id="rId46"/>
    <p:sldId id="426" r:id="rId47"/>
    <p:sldId id="427" r:id="rId48"/>
    <p:sldId id="428" r:id="rId49"/>
    <p:sldId id="408" r:id="rId50"/>
    <p:sldId id="409" r:id="rId51"/>
    <p:sldId id="410" r:id="rId52"/>
    <p:sldId id="411" r:id="rId53"/>
    <p:sldId id="412" r:id="rId54"/>
    <p:sldId id="414" r:id="rId55"/>
  </p:sldIdLst>
  <p:sldSz cx="9144000" cy="6858000" type="screen4x3"/>
  <p:notesSz cx="6797675" cy="9928225"/>
  <p:defaultText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000099"/>
    <a:srgbClr val="FFFF99"/>
    <a:srgbClr val="FFFFCC"/>
    <a:srgbClr val="663300"/>
    <a:srgbClr val="00FFFF"/>
    <a:srgbClr val="FF3399"/>
    <a:srgbClr val="FFFF66"/>
    <a:srgbClr val="009900"/>
    <a:srgbClr val="00CC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0" autoAdjust="0"/>
    <p:restoredTop sz="88261" autoAdjust="0"/>
  </p:normalViewPr>
  <p:slideViewPr>
    <p:cSldViewPr>
      <p:cViewPr>
        <p:scale>
          <a:sx n="80" d="100"/>
          <a:sy n="80" d="100"/>
        </p:scale>
        <p:origin x="-1074" y="-90"/>
      </p:cViewPr>
      <p:guideLst>
        <p:guide orient="horz" pos="2160"/>
        <p:guide pos="2880"/>
      </p:guideLst>
    </p:cSldViewPr>
  </p:slideViewPr>
  <p:outlineViewPr>
    <p:cViewPr>
      <p:scale>
        <a:sx n="33" d="100"/>
        <a:sy n="33" d="100"/>
      </p:scale>
      <p:origin x="288" y="31350"/>
    </p:cViewPr>
  </p:outlineViewPr>
  <p:notesTextViewPr>
    <p:cViewPr>
      <p:scale>
        <a:sx n="100" d="100"/>
        <a:sy n="100" d="100"/>
      </p:scale>
      <p:origin x="0" y="0"/>
    </p:cViewPr>
  </p:notesTextViewPr>
  <p:sorterViewPr>
    <p:cViewPr>
      <p:scale>
        <a:sx n="66" d="100"/>
        <a:sy n="66" d="100"/>
      </p:scale>
      <p:origin x="0" y="24786"/>
    </p:cViewPr>
  </p:sorterViewPr>
  <p:notesViewPr>
    <p:cSldViewPr>
      <p:cViewPr varScale="1">
        <p:scale>
          <a:sx n="64" d="100"/>
          <a:sy n="64" d="100"/>
        </p:scale>
        <p:origin x="-2964" y="-102"/>
      </p:cViewPr>
      <p:guideLst>
        <p:guide orient="horz" pos="3127"/>
        <p:guide pos="2141"/>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_rels/data2.xml.rels><?xml version="1.0" encoding="UTF-8" standalone="yes"?>
<Relationships xmlns="http://schemas.openxmlformats.org/package/2006/relationships"><Relationship Id="rId1" Type="http://schemas.openxmlformats.org/officeDocument/2006/relationships/hyperlink" Target="New%20folder%20(5)/budget%20Registries/RAPAL" TargetMode="External"/></Relationships>
</file>

<file path=ppt/diagrams/_rels/data3.xml.rels><?xml version="1.0" encoding="UTF-8" standalone="yes"?>
<Relationships xmlns="http://schemas.openxmlformats.org/package/2006/relationships"><Relationship Id="rId1" Type="http://schemas.openxmlformats.org/officeDocument/2006/relationships/hyperlink" Target="New%20folder%20(5)/budget%20Registries/RAOD"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New%20folder%20(5)/budget%20Registries/RAPAL"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New%20folder%20(5)/budget%20Registries/RAOD"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EFBFB2-4DAE-426A-8963-81716E3F23AD}"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fil-PH"/>
        </a:p>
      </dgm:t>
    </dgm:pt>
    <dgm:pt modelId="{3942A807-8540-4DED-BA94-1DCC4B061E66}">
      <dgm:prSet phldrT="[Text]"/>
      <dgm:spPr>
        <a:solidFill>
          <a:srgbClr val="0070C0"/>
        </a:solidFill>
      </dgm:spPr>
      <dgm:t>
        <a:bodyPr/>
        <a:lstStyle/>
        <a:p>
          <a:r>
            <a:rPr lang="fil-PH" dirty="0" smtClean="0"/>
            <a:t>Central Office (CO) issues internal budget preparation guidelines to all CO/RO/SDO/IUs</a:t>
          </a:r>
          <a:endParaRPr lang="fil-PH" dirty="0"/>
        </a:p>
      </dgm:t>
    </dgm:pt>
    <dgm:pt modelId="{07875340-2CAF-4976-A6CF-68F5EEAF5627}" type="parTrans" cxnId="{9206F04F-FA57-4F82-B747-4D05D0674E1D}">
      <dgm:prSet/>
      <dgm:spPr/>
      <dgm:t>
        <a:bodyPr/>
        <a:lstStyle/>
        <a:p>
          <a:endParaRPr lang="fil-PH"/>
        </a:p>
      </dgm:t>
    </dgm:pt>
    <dgm:pt modelId="{2C84BA09-2411-4B6C-996B-19C70BD9BBD2}" type="sibTrans" cxnId="{9206F04F-FA57-4F82-B747-4D05D0674E1D}">
      <dgm:prSet/>
      <dgm:spPr/>
      <dgm:t>
        <a:bodyPr/>
        <a:lstStyle/>
        <a:p>
          <a:endParaRPr lang="fil-PH"/>
        </a:p>
      </dgm:t>
    </dgm:pt>
    <dgm:pt modelId="{64B8925A-61E4-49FC-9967-FA877B438400}">
      <dgm:prSet phldrT="[Text]"/>
      <dgm:spPr>
        <a:solidFill>
          <a:srgbClr val="0070C0"/>
        </a:solidFill>
      </dgm:spPr>
      <dgm:t>
        <a:bodyPr/>
        <a:lstStyle/>
        <a:p>
          <a:r>
            <a:rPr lang="fil-PH" dirty="0" smtClean="0"/>
            <a:t>Regional Offices (ROs) send out Memorandum to subordinate units</a:t>
          </a:r>
          <a:endParaRPr lang="fil-PH" dirty="0"/>
        </a:p>
      </dgm:t>
    </dgm:pt>
    <dgm:pt modelId="{04757FB2-E80F-44D0-A8C9-4DCB6E562286}" type="parTrans" cxnId="{9144C66A-A8AD-4E31-8DA0-BA0CAAB8783D}">
      <dgm:prSet/>
      <dgm:spPr/>
      <dgm:t>
        <a:bodyPr/>
        <a:lstStyle/>
        <a:p>
          <a:endParaRPr lang="fil-PH"/>
        </a:p>
      </dgm:t>
    </dgm:pt>
    <dgm:pt modelId="{61468A73-580D-4C17-BEB4-70980F8E7546}" type="sibTrans" cxnId="{9144C66A-A8AD-4E31-8DA0-BA0CAAB8783D}">
      <dgm:prSet/>
      <dgm:spPr/>
      <dgm:t>
        <a:bodyPr/>
        <a:lstStyle/>
        <a:p>
          <a:endParaRPr lang="fil-PH"/>
        </a:p>
      </dgm:t>
    </dgm:pt>
    <dgm:pt modelId="{CE1ED12E-A8EC-4D36-AC5C-34EA2AF08AAE}">
      <dgm:prSet phldrT="[Text]"/>
      <dgm:spPr>
        <a:solidFill>
          <a:srgbClr val="0070C0"/>
        </a:solidFill>
      </dgm:spPr>
      <dgm:t>
        <a:bodyPr/>
        <a:lstStyle/>
        <a:p>
          <a:pPr algn="ctr"/>
          <a:r>
            <a:rPr lang="fil-PH" dirty="0" smtClean="0"/>
            <a:t>Budget preparation activities being conducted by the ROs</a:t>
          </a:r>
          <a:endParaRPr lang="fil-PH" dirty="0"/>
        </a:p>
      </dgm:t>
    </dgm:pt>
    <dgm:pt modelId="{A63E929A-9015-4943-93A1-A09A68B4E5BC}" type="parTrans" cxnId="{E91C30B4-4753-4127-9547-9D169CB7FA1F}">
      <dgm:prSet/>
      <dgm:spPr/>
      <dgm:t>
        <a:bodyPr/>
        <a:lstStyle/>
        <a:p>
          <a:endParaRPr lang="fil-PH"/>
        </a:p>
      </dgm:t>
    </dgm:pt>
    <dgm:pt modelId="{CC8891C5-61D4-4E5E-9936-402E363C65B5}" type="sibTrans" cxnId="{E91C30B4-4753-4127-9547-9D169CB7FA1F}">
      <dgm:prSet/>
      <dgm:spPr/>
      <dgm:t>
        <a:bodyPr/>
        <a:lstStyle/>
        <a:p>
          <a:endParaRPr lang="fil-PH"/>
        </a:p>
      </dgm:t>
    </dgm:pt>
    <dgm:pt modelId="{F2E46B73-7C89-40B3-A01C-5A48190DD792}">
      <dgm:prSet phldrT="[Text]"/>
      <dgm:spPr>
        <a:solidFill>
          <a:srgbClr val="0070C0"/>
        </a:solidFill>
      </dgm:spPr>
      <dgm:t>
        <a:bodyPr/>
        <a:lstStyle/>
        <a:p>
          <a:r>
            <a:rPr lang="fil-PH" dirty="0" smtClean="0"/>
            <a:t>SDOs and SUs prepare their budget estimates</a:t>
          </a:r>
          <a:endParaRPr lang="fil-PH" dirty="0"/>
        </a:p>
      </dgm:t>
    </dgm:pt>
    <dgm:pt modelId="{BF458719-BC93-4B22-A6AA-D2735F5F894F}" type="parTrans" cxnId="{96A5124B-91BF-49D7-8787-624EC2863333}">
      <dgm:prSet/>
      <dgm:spPr/>
      <dgm:t>
        <a:bodyPr/>
        <a:lstStyle/>
        <a:p>
          <a:endParaRPr lang="fil-PH"/>
        </a:p>
      </dgm:t>
    </dgm:pt>
    <dgm:pt modelId="{1D41B97C-56C5-4F37-8F6B-F8504D510F68}" type="sibTrans" cxnId="{96A5124B-91BF-49D7-8787-624EC2863333}">
      <dgm:prSet/>
      <dgm:spPr/>
      <dgm:t>
        <a:bodyPr/>
        <a:lstStyle/>
        <a:p>
          <a:endParaRPr lang="fil-PH"/>
        </a:p>
      </dgm:t>
    </dgm:pt>
    <dgm:pt modelId="{0380E020-4420-4CC9-A3A3-B948D3247402}">
      <dgm:prSet/>
      <dgm:spPr>
        <a:solidFill>
          <a:srgbClr val="0070C0"/>
        </a:solidFill>
      </dgm:spPr>
      <dgm:t>
        <a:bodyPr/>
        <a:lstStyle/>
        <a:p>
          <a:r>
            <a:rPr lang="fil-PH" dirty="0" smtClean="0"/>
            <a:t>ROs review and consolidate budget proposals and submit to CO </a:t>
          </a:r>
          <a:endParaRPr lang="fil-PH" dirty="0"/>
        </a:p>
      </dgm:t>
    </dgm:pt>
    <dgm:pt modelId="{EA03764D-AC22-40C3-A386-8EF08F9731DC}" type="parTrans" cxnId="{3B26E99D-8AEF-4F16-8E33-5DE5B0669DBD}">
      <dgm:prSet/>
      <dgm:spPr/>
      <dgm:t>
        <a:bodyPr/>
        <a:lstStyle/>
        <a:p>
          <a:endParaRPr lang="fil-PH"/>
        </a:p>
      </dgm:t>
    </dgm:pt>
    <dgm:pt modelId="{7EDAFD95-FEF2-4085-8BAD-6A3A59B220B2}" type="sibTrans" cxnId="{3B26E99D-8AEF-4F16-8E33-5DE5B0669DBD}">
      <dgm:prSet/>
      <dgm:spPr/>
      <dgm:t>
        <a:bodyPr/>
        <a:lstStyle/>
        <a:p>
          <a:endParaRPr lang="fil-PH"/>
        </a:p>
      </dgm:t>
    </dgm:pt>
    <dgm:pt modelId="{D3071C34-F079-4861-BA4D-6B5E3990BD6B}">
      <dgm:prSet/>
      <dgm:spPr>
        <a:solidFill>
          <a:srgbClr val="0070C0"/>
        </a:solidFill>
      </dgm:spPr>
      <dgm:t>
        <a:bodyPr/>
        <a:lstStyle/>
        <a:p>
          <a:r>
            <a:rPr lang="fil-PH" dirty="0" smtClean="0"/>
            <a:t>CO reviews and consolidates CO and Regional Proposals and subsequently submit to DBM</a:t>
          </a:r>
          <a:endParaRPr lang="fil-PH" dirty="0"/>
        </a:p>
      </dgm:t>
    </dgm:pt>
    <dgm:pt modelId="{0A4C11F2-3481-4E74-BA02-AEEA390CE7B0}" type="parTrans" cxnId="{8A7849FD-3C98-499C-BB7F-0D922AD4A1AA}">
      <dgm:prSet/>
      <dgm:spPr/>
      <dgm:t>
        <a:bodyPr/>
        <a:lstStyle/>
        <a:p>
          <a:endParaRPr lang="fil-PH"/>
        </a:p>
      </dgm:t>
    </dgm:pt>
    <dgm:pt modelId="{21120791-67B7-4D86-9ABC-FDC7958B8EBC}" type="sibTrans" cxnId="{8A7849FD-3C98-499C-BB7F-0D922AD4A1AA}">
      <dgm:prSet/>
      <dgm:spPr/>
      <dgm:t>
        <a:bodyPr/>
        <a:lstStyle/>
        <a:p>
          <a:endParaRPr lang="fil-PH"/>
        </a:p>
      </dgm:t>
    </dgm:pt>
    <dgm:pt modelId="{E08BF599-BCA1-4F83-9BC5-AD5D2F6C3397}">
      <dgm:prSet phldrT="[Text]"/>
      <dgm:spPr>
        <a:solidFill>
          <a:srgbClr val="0070C0"/>
        </a:solidFill>
      </dgm:spPr>
      <dgm:t>
        <a:bodyPr/>
        <a:lstStyle/>
        <a:p>
          <a:r>
            <a:rPr lang="fil-PH" smtClean="0"/>
            <a:t>Engagement of stakeholders</a:t>
          </a:r>
          <a:endParaRPr lang="fil-PH" dirty="0"/>
        </a:p>
      </dgm:t>
    </dgm:pt>
    <dgm:pt modelId="{65DBFE6C-F592-4497-9CB4-D6F42ECAA580}" type="parTrans" cxnId="{564FB051-1769-43FC-9C3B-80D07247CE34}">
      <dgm:prSet/>
      <dgm:spPr/>
    </dgm:pt>
    <dgm:pt modelId="{88040B39-8763-4F2C-8709-18A78BE49FEA}" type="sibTrans" cxnId="{564FB051-1769-43FC-9C3B-80D07247CE34}">
      <dgm:prSet/>
      <dgm:spPr/>
      <dgm:t>
        <a:bodyPr/>
        <a:lstStyle/>
        <a:p>
          <a:endParaRPr lang="fil-PH"/>
        </a:p>
      </dgm:t>
    </dgm:pt>
    <dgm:pt modelId="{E793F6D4-733D-4222-88B3-C9D956880A05}" type="pres">
      <dgm:prSet presAssocID="{F8EFBFB2-4DAE-426A-8963-81716E3F23AD}" presName="diagram" presStyleCnt="0">
        <dgm:presLayoutVars>
          <dgm:dir/>
          <dgm:resizeHandles val="exact"/>
        </dgm:presLayoutVars>
      </dgm:prSet>
      <dgm:spPr/>
      <dgm:t>
        <a:bodyPr/>
        <a:lstStyle/>
        <a:p>
          <a:endParaRPr lang="en-US"/>
        </a:p>
      </dgm:t>
    </dgm:pt>
    <dgm:pt modelId="{479EE570-C941-4E58-BB19-1D374FA83009}" type="pres">
      <dgm:prSet presAssocID="{3942A807-8540-4DED-BA94-1DCC4B061E66}" presName="node" presStyleLbl="node1" presStyleIdx="0" presStyleCnt="7" custScaleX="130452">
        <dgm:presLayoutVars>
          <dgm:bulletEnabled val="1"/>
        </dgm:presLayoutVars>
      </dgm:prSet>
      <dgm:spPr/>
      <dgm:t>
        <a:bodyPr/>
        <a:lstStyle/>
        <a:p>
          <a:endParaRPr lang="fil-PH"/>
        </a:p>
      </dgm:t>
    </dgm:pt>
    <dgm:pt modelId="{6F85E2E5-8C30-461D-B070-3FE93D75B91B}" type="pres">
      <dgm:prSet presAssocID="{2C84BA09-2411-4B6C-996B-19C70BD9BBD2}" presName="sibTrans" presStyleLbl="sibTrans2D1" presStyleIdx="0" presStyleCnt="6"/>
      <dgm:spPr/>
      <dgm:t>
        <a:bodyPr/>
        <a:lstStyle/>
        <a:p>
          <a:endParaRPr lang="en-US"/>
        </a:p>
      </dgm:t>
    </dgm:pt>
    <dgm:pt modelId="{406E1441-DDD0-46D6-B4D0-177770C76686}" type="pres">
      <dgm:prSet presAssocID="{2C84BA09-2411-4B6C-996B-19C70BD9BBD2}" presName="connectorText" presStyleLbl="sibTrans2D1" presStyleIdx="0" presStyleCnt="6"/>
      <dgm:spPr/>
      <dgm:t>
        <a:bodyPr/>
        <a:lstStyle/>
        <a:p>
          <a:endParaRPr lang="en-US"/>
        </a:p>
      </dgm:t>
    </dgm:pt>
    <dgm:pt modelId="{346F22ED-0F75-49A4-8E80-0EA8A919BD8A}" type="pres">
      <dgm:prSet presAssocID="{64B8925A-61E4-49FC-9967-FA877B438400}" presName="node" presStyleLbl="node1" presStyleIdx="1" presStyleCnt="7">
        <dgm:presLayoutVars>
          <dgm:bulletEnabled val="1"/>
        </dgm:presLayoutVars>
      </dgm:prSet>
      <dgm:spPr/>
      <dgm:t>
        <a:bodyPr/>
        <a:lstStyle/>
        <a:p>
          <a:endParaRPr lang="fil-PH"/>
        </a:p>
      </dgm:t>
    </dgm:pt>
    <dgm:pt modelId="{19F0B82E-59E5-4332-9557-F63211E1B3DB}" type="pres">
      <dgm:prSet presAssocID="{61468A73-580D-4C17-BEB4-70980F8E7546}" presName="sibTrans" presStyleLbl="sibTrans2D1" presStyleIdx="1" presStyleCnt="6"/>
      <dgm:spPr/>
      <dgm:t>
        <a:bodyPr/>
        <a:lstStyle/>
        <a:p>
          <a:endParaRPr lang="en-US"/>
        </a:p>
      </dgm:t>
    </dgm:pt>
    <dgm:pt modelId="{35C13BAB-39CE-4346-A734-88364A89C396}" type="pres">
      <dgm:prSet presAssocID="{61468A73-580D-4C17-BEB4-70980F8E7546}" presName="connectorText" presStyleLbl="sibTrans2D1" presStyleIdx="1" presStyleCnt="6"/>
      <dgm:spPr/>
      <dgm:t>
        <a:bodyPr/>
        <a:lstStyle/>
        <a:p>
          <a:endParaRPr lang="en-US"/>
        </a:p>
      </dgm:t>
    </dgm:pt>
    <dgm:pt modelId="{FCE3328A-D772-4440-956D-F1BBFF975FD8}" type="pres">
      <dgm:prSet presAssocID="{E08BF599-BCA1-4F83-9BC5-AD5D2F6C3397}" presName="node" presStyleLbl="node1" presStyleIdx="2" presStyleCnt="7">
        <dgm:presLayoutVars>
          <dgm:bulletEnabled val="1"/>
        </dgm:presLayoutVars>
      </dgm:prSet>
      <dgm:spPr/>
      <dgm:t>
        <a:bodyPr/>
        <a:lstStyle/>
        <a:p>
          <a:endParaRPr lang="fil-PH"/>
        </a:p>
      </dgm:t>
    </dgm:pt>
    <dgm:pt modelId="{3C1343C8-9192-421D-AB32-A5FD455E7ED3}" type="pres">
      <dgm:prSet presAssocID="{88040B39-8763-4F2C-8709-18A78BE49FEA}" presName="sibTrans" presStyleLbl="sibTrans2D1" presStyleIdx="2" presStyleCnt="6"/>
      <dgm:spPr/>
      <dgm:t>
        <a:bodyPr/>
        <a:lstStyle/>
        <a:p>
          <a:endParaRPr lang="fil-PH"/>
        </a:p>
      </dgm:t>
    </dgm:pt>
    <dgm:pt modelId="{2E06AC7B-BC3C-4013-A38E-71CA2C66445C}" type="pres">
      <dgm:prSet presAssocID="{88040B39-8763-4F2C-8709-18A78BE49FEA}" presName="connectorText" presStyleLbl="sibTrans2D1" presStyleIdx="2" presStyleCnt="6"/>
      <dgm:spPr/>
      <dgm:t>
        <a:bodyPr/>
        <a:lstStyle/>
        <a:p>
          <a:endParaRPr lang="fil-PH"/>
        </a:p>
      </dgm:t>
    </dgm:pt>
    <dgm:pt modelId="{20CECDC4-1B0B-4794-B7F1-64CC88C2B83C}" type="pres">
      <dgm:prSet presAssocID="{CE1ED12E-A8EC-4D36-AC5C-34EA2AF08AAE}" presName="node" presStyleLbl="node1" presStyleIdx="3" presStyleCnt="7">
        <dgm:presLayoutVars>
          <dgm:bulletEnabled val="1"/>
        </dgm:presLayoutVars>
      </dgm:prSet>
      <dgm:spPr/>
      <dgm:t>
        <a:bodyPr/>
        <a:lstStyle/>
        <a:p>
          <a:endParaRPr lang="fil-PH"/>
        </a:p>
      </dgm:t>
    </dgm:pt>
    <dgm:pt modelId="{9E26CD47-6F0C-4559-AEE1-B2ED619692E1}" type="pres">
      <dgm:prSet presAssocID="{CC8891C5-61D4-4E5E-9936-402E363C65B5}" presName="sibTrans" presStyleLbl="sibTrans2D1" presStyleIdx="3" presStyleCnt="6"/>
      <dgm:spPr/>
      <dgm:t>
        <a:bodyPr/>
        <a:lstStyle/>
        <a:p>
          <a:endParaRPr lang="en-US"/>
        </a:p>
      </dgm:t>
    </dgm:pt>
    <dgm:pt modelId="{9B380F7A-C3EC-4494-B9B6-E9F3A8F33E85}" type="pres">
      <dgm:prSet presAssocID="{CC8891C5-61D4-4E5E-9936-402E363C65B5}" presName="connectorText" presStyleLbl="sibTrans2D1" presStyleIdx="3" presStyleCnt="6"/>
      <dgm:spPr/>
      <dgm:t>
        <a:bodyPr/>
        <a:lstStyle/>
        <a:p>
          <a:endParaRPr lang="en-US"/>
        </a:p>
      </dgm:t>
    </dgm:pt>
    <dgm:pt modelId="{ED4B09D0-9065-4486-97EE-0980CCB6F5BE}" type="pres">
      <dgm:prSet presAssocID="{F2E46B73-7C89-40B3-A01C-5A48190DD792}" presName="node" presStyleLbl="node1" presStyleIdx="4" presStyleCnt="7" custScaleX="123136">
        <dgm:presLayoutVars>
          <dgm:bulletEnabled val="1"/>
        </dgm:presLayoutVars>
      </dgm:prSet>
      <dgm:spPr/>
      <dgm:t>
        <a:bodyPr/>
        <a:lstStyle/>
        <a:p>
          <a:endParaRPr lang="fil-PH"/>
        </a:p>
      </dgm:t>
    </dgm:pt>
    <dgm:pt modelId="{BD692849-E9A5-40D3-A7B7-AAB8FD0215A1}" type="pres">
      <dgm:prSet presAssocID="{1D41B97C-56C5-4F37-8F6B-F8504D510F68}" presName="sibTrans" presStyleLbl="sibTrans2D1" presStyleIdx="4" presStyleCnt="6"/>
      <dgm:spPr/>
      <dgm:t>
        <a:bodyPr/>
        <a:lstStyle/>
        <a:p>
          <a:endParaRPr lang="en-US"/>
        </a:p>
      </dgm:t>
    </dgm:pt>
    <dgm:pt modelId="{8D8D6181-BE85-47E7-9123-226FB573D596}" type="pres">
      <dgm:prSet presAssocID="{1D41B97C-56C5-4F37-8F6B-F8504D510F68}" presName="connectorText" presStyleLbl="sibTrans2D1" presStyleIdx="4" presStyleCnt="6"/>
      <dgm:spPr/>
      <dgm:t>
        <a:bodyPr/>
        <a:lstStyle/>
        <a:p>
          <a:endParaRPr lang="en-US"/>
        </a:p>
      </dgm:t>
    </dgm:pt>
    <dgm:pt modelId="{96C605FB-C3BC-4733-8B7C-5E8DEA5C0961}" type="pres">
      <dgm:prSet presAssocID="{0380E020-4420-4CC9-A3A3-B948D3247402}" presName="node" presStyleLbl="node1" presStyleIdx="5" presStyleCnt="7">
        <dgm:presLayoutVars>
          <dgm:bulletEnabled val="1"/>
        </dgm:presLayoutVars>
      </dgm:prSet>
      <dgm:spPr/>
      <dgm:t>
        <a:bodyPr/>
        <a:lstStyle/>
        <a:p>
          <a:endParaRPr lang="fil-PH"/>
        </a:p>
      </dgm:t>
    </dgm:pt>
    <dgm:pt modelId="{DE542F96-EEF0-4E73-B94F-4DD36602DAAA}" type="pres">
      <dgm:prSet presAssocID="{7EDAFD95-FEF2-4085-8BAD-6A3A59B220B2}" presName="sibTrans" presStyleLbl="sibTrans2D1" presStyleIdx="5" presStyleCnt="6"/>
      <dgm:spPr/>
      <dgm:t>
        <a:bodyPr/>
        <a:lstStyle/>
        <a:p>
          <a:endParaRPr lang="en-US"/>
        </a:p>
      </dgm:t>
    </dgm:pt>
    <dgm:pt modelId="{C336BAC4-AB11-47F6-B70D-FF3CBCE818BB}" type="pres">
      <dgm:prSet presAssocID="{7EDAFD95-FEF2-4085-8BAD-6A3A59B220B2}" presName="connectorText" presStyleLbl="sibTrans2D1" presStyleIdx="5" presStyleCnt="6"/>
      <dgm:spPr/>
      <dgm:t>
        <a:bodyPr/>
        <a:lstStyle/>
        <a:p>
          <a:endParaRPr lang="en-US"/>
        </a:p>
      </dgm:t>
    </dgm:pt>
    <dgm:pt modelId="{AF9733A1-FD02-42BB-BF99-AEC03C6A971F}" type="pres">
      <dgm:prSet presAssocID="{D3071C34-F079-4861-BA4D-6B5E3990BD6B}" presName="node" presStyleLbl="node1" presStyleIdx="6" presStyleCnt="7">
        <dgm:presLayoutVars>
          <dgm:bulletEnabled val="1"/>
        </dgm:presLayoutVars>
      </dgm:prSet>
      <dgm:spPr/>
      <dgm:t>
        <a:bodyPr/>
        <a:lstStyle/>
        <a:p>
          <a:endParaRPr lang="fil-PH"/>
        </a:p>
      </dgm:t>
    </dgm:pt>
  </dgm:ptLst>
  <dgm:cxnLst>
    <dgm:cxn modelId="{96A5124B-91BF-49D7-8787-624EC2863333}" srcId="{F8EFBFB2-4DAE-426A-8963-81716E3F23AD}" destId="{F2E46B73-7C89-40B3-A01C-5A48190DD792}" srcOrd="4" destOrd="0" parTransId="{BF458719-BC93-4B22-A6AA-D2735F5F894F}" sibTransId="{1D41B97C-56C5-4F37-8F6B-F8504D510F68}"/>
    <dgm:cxn modelId="{DD22B5F2-58DB-4414-B727-9B81C5788634}" type="presOf" srcId="{61468A73-580D-4C17-BEB4-70980F8E7546}" destId="{35C13BAB-39CE-4346-A734-88364A89C396}" srcOrd="1" destOrd="0" presId="urn:microsoft.com/office/officeart/2005/8/layout/process5"/>
    <dgm:cxn modelId="{967AE164-5536-4221-A852-B968F846E770}" type="presOf" srcId="{3942A807-8540-4DED-BA94-1DCC4B061E66}" destId="{479EE570-C941-4E58-BB19-1D374FA83009}" srcOrd="0" destOrd="0" presId="urn:microsoft.com/office/officeart/2005/8/layout/process5"/>
    <dgm:cxn modelId="{5D2AE55B-26AD-42C9-8243-C9EAE1F12F1F}" type="presOf" srcId="{1D41B97C-56C5-4F37-8F6B-F8504D510F68}" destId="{BD692849-E9A5-40D3-A7B7-AAB8FD0215A1}" srcOrd="0" destOrd="0" presId="urn:microsoft.com/office/officeart/2005/8/layout/process5"/>
    <dgm:cxn modelId="{F20A250E-AA46-4E69-9424-2325A064B489}" type="presOf" srcId="{88040B39-8763-4F2C-8709-18A78BE49FEA}" destId="{2E06AC7B-BC3C-4013-A38E-71CA2C66445C}" srcOrd="1" destOrd="0" presId="urn:microsoft.com/office/officeart/2005/8/layout/process5"/>
    <dgm:cxn modelId="{FF4C053D-1CDB-40D3-9D70-3A02078AB0E5}" type="presOf" srcId="{7EDAFD95-FEF2-4085-8BAD-6A3A59B220B2}" destId="{C336BAC4-AB11-47F6-B70D-FF3CBCE818BB}" srcOrd="1" destOrd="0" presId="urn:microsoft.com/office/officeart/2005/8/layout/process5"/>
    <dgm:cxn modelId="{3B26E99D-8AEF-4F16-8E33-5DE5B0669DBD}" srcId="{F8EFBFB2-4DAE-426A-8963-81716E3F23AD}" destId="{0380E020-4420-4CC9-A3A3-B948D3247402}" srcOrd="5" destOrd="0" parTransId="{EA03764D-AC22-40C3-A386-8EF08F9731DC}" sibTransId="{7EDAFD95-FEF2-4085-8BAD-6A3A59B220B2}"/>
    <dgm:cxn modelId="{D5097F33-26FA-4FE1-A39A-F39ADC226C0B}" type="presOf" srcId="{E08BF599-BCA1-4F83-9BC5-AD5D2F6C3397}" destId="{FCE3328A-D772-4440-956D-F1BBFF975FD8}" srcOrd="0" destOrd="0" presId="urn:microsoft.com/office/officeart/2005/8/layout/process5"/>
    <dgm:cxn modelId="{C6C8AD4E-90A7-453E-A3BD-44C4AFC16B36}" type="presOf" srcId="{61468A73-580D-4C17-BEB4-70980F8E7546}" destId="{19F0B82E-59E5-4332-9557-F63211E1B3DB}" srcOrd="0" destOrd="0" presId="urn:microsoft.com/office/officeart/2005/8/layout/process5"/>
    <dgm:cxn modelId="{E91C30B4-4753-4127-9547-9D169CB7FA1F}" srcId="{F8EFBFB2-4DAE-426A-8963-81716E3F23AD}" destId="{CE1ED12E-A8EC-4D36-AC5C-34EA2AF08AAE}" srcOrd="3" destOrd="0" parTransId="{A63E929A-9015-4943-93A1-A09A68B4E5BC}" sibTransId="{CC8891C5-61D4-4E5E-9936-402E363C65B5}"/>
    <dgm:cxn modelId="{C90B3AAB-FD88-462D-A242-7542DBD7D83D}" type="presOf" srcId="{1D41B97C-56C5-4F37-8F6B-F8504D510F68}" destId="{8D8D6181-BE85-47E7-9123-226FB573D596}" srcOrd="1" destOrd="0" presId="urn:microsoft.com/office/officeart/2005/8/layout/process5"/>
    <dgm:cxn modelId="{FB256F77-7B47-4948-8B44-8B10E1A6C2E9}" type="presOf" srcId="{64B8925A-61E4-49FC-9967-FA877B438400}" destId="{346F22ED-0F75-49A4-8E80-0EA8A919BD8A}" srcOrd="0" destOrd="0" presId="urn:microsoft.com/office/officeart/2005/8/layout/process5"/>
    <dgm:cxn modelId="{20D7310C-8DAE-417E-ACB0-FB690DC5C1E4}" type="presOf" srcId="{CC8891C5-61D4-4E5E-9936-402E363C65B5}" destId="{9E26CD47-6F0C-4559-AEE1-B2ED619692E1}" srcOrd="0" destOrd="0" presId="urn:microsoft.com/office/officeart/2005/8/layout/process5"/>
    <dgm:cxn modelId="{71091210-931B-499C-852B-E558E6D4CE38}" type="presOf" srcId="{CE1ED12E-A8EC-4D36-AC5C-34EA2AF08AAE}" destId="{20CECDC4-1B0B-4794-B7F1-64CC88C2B83C}" srcOrd="0" destOrd="0" presId="urn:microsoft.com/office/officeart/2005/8/layout/process5"/>
    <dgm:cxn modelId="{5CDE61E6-C82B-4D35-8FF1-495AF58EA0CF}" type="presOf" srcId="{2C84BA09-2411-4B6C-996B-19C70BD9BBD2}" destId="{406E1441-DDD0-46D6-B4D0-177770C76686}" srcOrd="1" destOrd="0" presId="urn:microsoft.com/office/officeart/2005/8/layout/process5"/>
    <dgm:cxn modelId="{8A7849FD-3C98-499C-BB7F-0D922AD4A1AA}" srcId="{F8EFBFB2-4DAE-426A-8963-81716E3F23AD}" destId="{D3071C34-F079-4861-BA4D-6B5E3990BD6B}" srcOrd="6" destOrd="0" parTransId="{0A4C11F2-3481-4E74-BA02-AEEA390CE7B0}" sibTransId="{21120791-67B7-4D86-9ABC-FDC7958B8EBC}"/>
    <dgm:cxn modelId="{8941DF39-6F15-41D8-8991-F82577896575}" type="presOf" srcId="{F8EFBFB2-4DAE-426A-8963-81716E3F23AD}" destId="{E793F6D4-733D-4222-88B3-C9D956880A05}" srcOrd="0" destOrd="0" presId="urn:microsoft.com/office/officeart/2005/8/layout/process5"/>
    <dgm:cxn modelId="{564FB051-1769-43FC-9C3B-80D07247CE34}" srcId="{F8EFBFB2-4DAE-426A-8963-81716E3F23AD}" destId="{E08BF599-BCA1-4F83-9BC5-AD5D2F6C3397}" srcOrd="2" destOrd="0" parTransId="{65DBFE6C-F592-4497-9CB4-D6F42ECAA580}" sibTransId="{88040B39-8763-4F2C-8709-18A78BE49FEA}"/>
    <dgm:cxn modelId="{D5CB01DA-AC3E-4A98-8E9A-037FDAD3A7E1}" type="presOf" srcId="{0380E020-4420-4CC9-A3A3-B948D3247402}" destId="{96C605FB-C3BC-4733-8B7C-5E8DEA5C0961}" srcOrd="0" destOrd="0" presId="urn:microsoft.com/office/officeart/2005/8/layout/process5"/>
    <dgm:cxn modelId="{B6DF43F4-76A4-47F6-B5AD-0EE78C0ABBFF}" type="presOf" srcId="{2C84BA09-2411-4B6C-996B-19C70BD9BBD2}" destId="{6F85E2E5-8C30-461D-B070-3FE93D75B91B}" srcOrd="0" destOrd="0" presId="urn:microsoft.com/office/officeart/2005/8/layout/process5"/>
    <dgm:cxn modelId="{D6DD590F-01CF-4855-AA6E-0B58779941C8}" type="presOf" srcId="{D3071C34-F079-4861-BA4D-6B5E3990BD6B}" destId="{AF9733A1-FD02-42BB-BF99-AEC03C6A971F}" srcOrd="0" destOrd="0" presId="urn:microsoft.com/office/officeart/2005/8/layout/process5"/>
    <dgm:cxn modelId="{BDA8480E-29DF-4121-A362-1DB0429BE90F}" type="presOf" srcId="{88040B39-8763-4F2C-8709-18A78BE49FEA}" destId="{3C1343C8-9192-421D-AB32-A5FD455E7ED3}" srcOrd="0" destOrd="0" presId="urn:microsoft.com/office/officeart/2005/8/layout/process5"/>
    <dgm:cxn modelId="{36B3EC11-1E1D-4784-A75A-FA8B5A07A7AA}" type="presOf" srcId="{CC8891C5-61D4-4E5E-9936-402E363C65B5}" destId="{9B380F7A-C3EC-4494-B9B6-E9F3A8F33E85}" srcOrd="1" destOrd="0" presId="urn:microsoft.com/office/officeart/2005/8/layout/process5"/>
    <dgm:cxn modelId="{9144C66A-A8AD-4E31-8DA0-BA0CAAB8783D}" srcId="{F8EFBFB2-4DAE-426A-8963-81716E3F23AD}" destId="{64B8925A-61E4-49FC-9967-FA877B438400}" srcOrd="1" destOrd="0" parTransId="{04757FB2-E80F-44D0-A8C9-4DCB6E562286}" sibTransId="{61468A73-580D-4C17-BEB4-70980F8E7546}"/>
    <dgm:cxn modelId="{F3FC2FC8-67F5-4B55-AB05-9AB9356C5E04}" type="presOf" srcId="{7EDAFD95-FEF2-4085-8BAD-6A3A59B220B2}" destId="{DE542F96-EEF0-4E73-B94F-4DD36602DAAA}" srcOrd="0" destOrd="0" presId="urn:microsoft.com/office/officeart/2005/8/layout/process5"/>
    <dgm:cxn modelId="{9206F04F-FA57-4F82-B747-4D05D0674E1D}" srcId="{F8EFBFB2-4DAE-426A-8963-81716E3F23AD}" destId="{3942A807-8540-4DED-BA94-1DCC4B061E66}" srcOrd="0" destOrd="0" parTransId="{07875340-2CAF-4976-A6CF-68F5EEAF5627}" sibTransId="{2C84BA09-2411-4B6C-996B-19C70BD9BBD2}"/>
    <dgm:cxn modelId="{4F999726-BD8A-4E94-B978-40F678D0AE89}" type="presOf" srcId="{F2E46B73-7C89-40B3-A01C-5A48190DD792}" destId="{ED4B09D0-9065-4486-97EE-0980CCB6F5BE}" srcOrd="0" destOrd="0" presId="urn:microsoft.com/office/officeart/2005/8/layout/process5"/>
    <dgm:cxn modelId="{25294242-4710-45DC-9AC4-BF6697086CC2}" type="presParOf" srcId="{E793F6D4-733D-4222-88B3-C9D956880A05}" destId="{479EE570-C941-4E58-BB19-1D374FA83009}" srcOrd="0" destOrd="0" presId="urn:microsoft.com/office/officeart/2005/8/layout/process5"/>
    <dgm:cxn modelId="{066606D9-81D4-4BEB-AB19-E6C49E8ACBA0}" type="presParOf" srcId="{E793F6D4-733D-4222-88B3-C9D956880A05}" destId="{6F85E2E5-8C30-461D-B070-3FE93D75B91B}" srcOrd="1" destOrd="0" presId="urn:microsoft.com/office/officeart/2005/8/layout/process5"/>
    <dgm:cxn modelId="{8E181064-F23A-4E18-89DB-C2283078C7BD}" type="presParOf" srcId="{6F85E2E5-8C30-461D-B070-3FE93D75B91B}" destId="{406E1441-DDD0-46D6-B4D0-177770C76686}" srcOrd="0" destOrd="0" presId="urn:microsoft.com/office/officeart/2005/8/layout/process5"/>
    <dgm:cxn modelId="{49919139-6E77-4A9F-878F-5C3315678BB9}" type="presParOf" srcId="{E793F6D4-733D-4222-88B3-C9D956880A05}" destId="{346F22ED-0F75-49A4-8E80-0EA8A919BD8A}" srcOrd="2" destOrd="0" presId="urn:microsoft.com/office/officeart/2005/8/layout/process5"/>
    <dgm:cxn modelId="{309C7A3D-BE22-4025-812A-E0E8ACDD4880}" type="presParOf" srcId="{E793F6D4-733D-4222-88B3-C9D956880A05}" destId="{19F0B82E-59E5-4332-9557-F63211E1B3DB}" srcOrd="3" destOrd="0" presId="urn:microsoft.com/office/officeart/2005/8/layout/process5"/>
    <dgm:cxn modelId="{7D5B2124-A654-4C20-8F9F-607E7608BF63}" type="presParOf" srcId="{19F0B82E-59E5-4332-9557-F63211E1B3DB}" destId="{35C13BAB-39CE-4346-A734-88364A89C396}" srcOrd="0" destOrd="0" presId="urn:microsoft.com/office/officeart/2005/8/layout/process5"/>
    <dgm:cxn modelId="{D49E8CDC-F73C-406A-A165-834BCBB511D3}" type="presParOf" srcId="{E793F6D4-733D-4222-88B3-C9D956880A05}" destId="{FCE3328A-D772-4440-956D-F1BBFF975FD8}" srcOrd="4" destOrd="0" presId="urn:microsoft.com/office/officeart/2005/8/layout/process5"/>
    <dgm:cxn modelId="{8B2CD7C5-2B34-4AD1-9623-5F04EB1E1A3D}" type="presParOf" srcId="{E793F6D4-733D-4222-88B3-C9D956880A05}" destId="{3C1343C8-9192-421D-AB32-A5FD455E7ED3}" srcOrd="5" destOrd="0" presId="urn:microsoft.com/office/officeart/2005/8/layout/process5"/>
    <dgm:cxn modelId="{BF3673ED-4F90-47EA-901D-8D542AFFED36}" type="presParOf" srcId="{3C1343C8-9192-421D-AB32-A5FD455E7ED3}" destId="{2E06AC7B-BC3C-4013-A38E-71CA2C66445C}" srcOrd="0" destOrd="0" presId="urn:microsoft.com/office/officeart/2005/8/layout/process5"/>
    <dgm:cxn modelId="{86DB3BAE-2AAD-407B-AFD4-59395ABFDF6E}" type="presParOf" srcId="{E793F6D4-733D-4222-88B3-C9D956880A05}" destId="{20CECDC4-1B0B-4794-B7F1-64CC88C2B83C}" srcOrd="6" destOrd="0" presId="urn:microsoft.com/office/officeart/2005/8/layout/process5"/>
    <dgm:cxn modelId="{738BDDAE-6D03-4286-89B4-F11EBF602DEA}" type="presParOf" srcId="{E793F6D4-733D-4222-88B3-C9D956880A05}" destId="{9E26CD47-6F0C-4559-AEE1-B2ED619692E1}" srcOrd="7" destOrd="0" presId="urn:microsoft.com/office/officeart/2005/8/layout/process5"/>
    <dgm:cxn modelId="{74B5FD77-B670-4DE1-B2D7-515702B2C0E5}" type="presParOf" srcId="{9E26CD47-6F0C-4559-AEE1-B2ED619692E1}" destId="{9B380F7A-C3EC-4494-B9B6-E9F3A8F33E85}" srcOrd="0" destOrd="0" presId="urn:microsoft.com/office/officeart/2005/8/layout/process5"/>
    <dgm:cxn modelId="{39C67D24-1888-4C57-AF82-434B7B4FDCF8}" type="presParOf" srcId="{E793F6D4-733D-4222-88B3-C9D956880A05}" destId="{ED4B09D0-9065-4486-97EE-0980CCB6F5BE}" srcOrd="8" destOrd="0" presId="urn:microsoft.com/office/officeart/2005/8/layout/process5"/>
    <dgm:cxn modelId="{239BF667-4BEE-4173-B375-F0409A9BA1B3}" type="presParOf" srcId="{E793F6D4-733D-4222-88B3-C9D956880A05}" destId="{BD692849-E9A5-40D3-A7B7-AAB8FD0215A1}" srcOrd="9" destOrd="0" presId="urn:microsoft.com/office/officeart/2005/8/layout/process5"/>
    <dgm:cxn modelId="{FA325ABD-1A48-4D9B-9E96-33B077421DC3}" type="presParOf" srcId="{BD692849-E9A5-40D3-A7B7-AAB8FD0215A1}" destId="{8D8D6181-BE85-47E7-9123-226FB573D596}" srcOrd="0" destOrd="0" presId="urn:microsoft.com/office/officeart/2005/8/layout/process5"/>
    <dgm:cxn modelId="{A3DCFE7D-F564-465D-8DB3-0E4F8898066D}" type="presParOf" srcId="{E793F6D4-733D-4222-88B3-C9D956880A05}" destId="{96C605FB-C3BC-4733-8B7C-5E8DEA5C0961}" srcOrd="10" destOrd="0" presId="urn:microsoft.com/office/officeart/2005/8/layout/process5"/>
    <dgm:cxn modelId="{9DA9EC2A-714F-40E2-93BD-6ECF25800FFC}" type="presParOf" srcId="{E793F6D4-733D-4222-88B3-C9D956880A05}" destId="{DE542F96-EEF0-4E73-B94F-4DD36602DAAA}" srcOrd="11" destOrd="0" presId="urn:microsoft.com/office/officeart/2005/8/layout/process5"/>
    <dgm:cxn modelId="{C238D88F-54AB-4476-8587-944531FCA4CA}" type="presParOf" srcId="{DE542F96-EEF0-4E73-B94F-4DD36602DAAA}" destId="{C336BAC4-AB11-47F6-B70D-FF3CBCE818BB}" srcOrd="0" destOrd="0" presId="urn:microsoft.com/office/officeart/2005/8/layout/process5"/>
    <dgm:cxn modelId="{7BA1F603-F382-4D26-8DB7-F62681301AE6}" type="presParOf" srcId="{E793F6D4-733D-4222-88B3-C9D956880A05}" destId="{AF9733A1-FD02-42BB-BF99-AEC03C6A971F}" srcOrd="12" destOrd="0" presId="urn:microsoft.com/office/officeart/2005/8/layout/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4C8EA6-1070-46BB-ACBE-14F8E4539E0A}"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fil-PH"/>
        </a:p>
      </dgm:t>
    </dgm:pt>
    <dgm:pt modelId="{13D8C4E6-3E7D-40D0-B021-B1125DAE981E}">
      <dgm:prSet phldrT="[Text]"/>
      <dgm:spPr/>
      <dgm:t>
        <a:bodyPr/>
        <a:lstStyle/>
        <a:p>
          <a:pPr algn="l"/>
          <a:r>
            <a:rPr lang="fil-PH" dirty="0" smtClean="0">
              <a:hlinkClick xmlns:r="http://schemas.openxmlformats.org/officeDocument/2006/relationships" r:id="rId1" action="ppaction://hlinkfile"/>
            </a:rPr>
            <a:t>RAPAL</a:t>
          </a:r>
          <a:endParaRPr lang="fil-PH" dirty="0"/>
        </a:p>
      </dgm:t>
    </dgm:pt>
    <dgm:pt modelId="{72B8E92F-A365-4EB2-BE12-655E808C1620}" type="parTrans" cxnId="{FC674407-D39C-4036-B54F-F59893E70413}">
      <dgm:prSet/>
      <dgm:spPr/>
      <dgm:t>
        <a:bodyPr/>
        <a:lstStyle/>
        <a:p>
          <a:pPr algn="l"/>
          <a:endParaRPr lang="fil-PH"/>
        </a:p>
      </dgm:t>
    </dgm:pt>
    <dgm:pt modelId="{73E05310-0BA8-4E4D-9F4E-1A5ED8A8EC55}" type="sibTrans" cxnId="{FC674407-D39C-4036-B54F-F59893E70413}">
      <dgm:prSet/>
      <dgm:spPr/>
      <dgm:t>
        <a:bodyPr/>
        <a:lstStyle/>
        <a:p>
          <a:pPr algn="l"/>
          <a:endParaRPr lang="fil-PH"/>
        </a:p>
      </dgm:t>
    </dgm:pt>
    <dgm:pt modelId="{E865178C-2684-4EEC-A0EE-6494450D38B3}">
      <dgm:prSet phldrT="[Text]"/>
      <dgm:spPr/>
      <dgm:t>
        <a:bodyPr/>
        <a:lstStyle/>
        <a:p>
          <a:pPr algn="l"/>
          <a:r>
            <a:rPr lang="fil-PH" dirty="0" smtClean="0"/>
            <a:t> PS</a:t>
          </a:r>
          <a:endParaRPr lang="fil-PH" dirty="0"/>
        </a:p>
      </dgm:t>
    </dgm:pt>
    <dgm:pt modelId="{212443B6-B596-41E8-BBC4-8B7CCA0EDC76}" type="parTrans" cxnId="{B5B13FD1-3573-442F-8C52-0B95F9DFD6A2}">
      <dgm:prSet/>
      <dgm:spPr/>
      <dgm:t>
        <a:bodyPr/>
        <a:lstStyle/>
        <a:p>
          <a:pPr algn="l"/>
          <a:endParaRPr lang="fil-PH"/>
        </a:p>
      </dgm:t>
    </dgm:pt>
    <dgm:pt modelId="{1F5818DD-4093-4E71-A258-EEFED4D8AB8E}" type="sibTrans" cxnId="{B5B13FD1-3573-442F-8C52-0B95F9DFD6A2}">
      <dgm:prSet/>
      <dgm:spPr/>
      <dgm:t>
        <a:bodyPr/>
        <a:lstStyle/>
        <a:p>
          <a:pPr algn="l"/>
          <a:endParaRPr lang="fil-PH"/>
        </a:p>
      </dgm:t>
    </dgm:pt>
    <dgm:pt modelId="{43EA04C2-0E72-4C51-B049-1062D8D72C5F}">
      <dgm:prSet phldrT="[Text]"/>
      <dgm:spPr/>
      <dgm:t>
        <a:bodyPr/>
        <a:lstStyle/>
        <a:p>
          <a:pPr algn="l"/>
          <a:r>
            <a:rPr lang="fil-PH" dirty="0" smtClean="0"/>
            <a:t>MOOE</a:t>
          </a:r>
          <a:endParaRPr lang="fil-PH" dirty="0"/>
        </a:p>
      </dgm:t>
    </dgm:pt>
    <dgm:pt modelId="{8C76356E-4524-4ABE-B2F6-B8CFC018BD5D}" type="parTrans" cxnId="{58FC999E-7329-46C0-8A28-D44989C55F05}">
      <dgm:prSet/>
      <dgm:spPr/>
      <dgm:t>
        <a:bodyPr/>
        <a:lstStyle/>
        <a:p>
          <a:pPr algn="l"/>
          <a:endParaRPr lang="fil-PH"/>
        </a:p>
      </dgm:t>
    </dgm:pt>
    <dgm:pt modelId="{6F7F6E21-AFB3-411C-8062-5ABCA614F7EC}" type="sibTrans" cxnId="{58FC999E-7329-46C0-8A28-D44989C55F05}">
      <dgm:prSet/>
      <dgm:spPr/>
      <dgm:t>
        <a:bodyPr/>
        <a:lstStyle/>
        <a:p>
          <a:pPr algn="l"/>
          <a:endParaRPr lang="fil-PH"/>
        </a:p>
      </dgm:t>
    </dgm:pt>
    <dgm:pt modelId="{55E7FC25-CC75-465C-A8EA-18CC1D974A31}">
      <dgm:prSet/>
      <dgm:spPr/>
      <dgm:t>
        <a:bodyPr/>
        <a:lstStyle/>
        <a:p>
          <a:pPr algn="l"/>
          <a:r>
            <a:rPr lang="fil-PH" dirty="0" smtClean="0"/>
            <a:t>CO</a:t>
          </a:r>
          <a:endParaRPr lang="fil-PH" dirty="0"/>
        </a:p>
      </dgm:t>
    </dgm:pt>
    <dgm:pt modelId="{5EC69980-87F6-4681-9FCE-62C5514A428C}" type="parTrans" cxnId="{6F63D77A-8C16-41B0-98A2-481AB15CDC1D}">
      <dgm:prSet/>
      <dgm:spPr/>
      <dgm:t>
        <a:bodyPr/>
        <a:lstStyle/>
        <a:p>
          <a:pPr algn="l"/>
          <a:endParaRPr lang="fil-PH"/>
        </a:p>
      </dgm:t>
    </dgm:pt>
    <dgm:pt modelId="{2DAE2C99-53DC-4442-BEBA-84EC1C743DC3}" type="sibTrans" cxnId="{6F63D77A-8C16-41B0-98A2-481AB15CDC1D}">
      <dgm:prSet/>
      <dgm:spPr/>
      <dgm:t>
        <a:bodyPr/>
        <a:lstStyle/>
        <a:p>
          <a:pPr algn="l"/>
          <a:endParaRPr lang="fil-PH"/>
        </a:p>
      </dgm:t>
    </dgm:pt>
    <dgm:pt modelId="{9A3D3A3F-BD05-4995-AFE2-AC41B3A87EE7}" type="pres">
      <dgm:prSet presAssocID="{5E4C8EA6-1070-46BB-ACBE-14F8E4539E0A}" presName="diagram" presStyleCnt="0">
        <dgm:presLayoutVars>
          <dgm:chPref val="1"/>
          <dgm:dir/>
          <dgm:animOne val="branch"/>
          <dgm:animLvl val="lvl"/>
          <dgm:resizeHandles/>
        </dgm:presLayoutVars>
      </dgm:prSet>
      <dgm:spPr/>
      <dgm:t>
        <a:bodyPr/>
        <a:lstStyle/>
        <a:p>
          <a:endParaRPr lang="en-US"/>
        </a:p>
      </dgm:t>
    </dgm:pt>
    <dgm:pt modelId="{A81FE448-77F6-4E03-88D5-6DE769723269}" type="pres">
      <dgm:prSet presAssocID="{13D8C4E6-3E7D-40D0-B021-B1125DAE981E}" presName="root" presStyleCnt="0"/>
      <dgm:spPr/>
    </dgm:pt>
    <dgm:pt modelId="{E25B24C4-715A-49C5-9970-20106BCF7A4B}" type="pres">
      <dgm:prSet presAssocID="{13D8C4E6-3E7D-40D0-B021-B1125DAE981E}" presName="rootComposite" presStyleCnt="0"/>
      <dgm:spPr/>
    </dgm:pt>
    <dgm:pt modelId="{F5FB4A33-46D5-49B1-91AA-97B6ACDD42C8}" type="pres">
      <dgm:prSet presAssocID="{13D8C4E6-3E7D-40D0-B021-B1125DAE981E}" presName="rootText" presStyleLbl="node1" presStyleIdx="0" presStyleCnt="1"/>
      <dgm:spPr/>
      <dgm:t>
        <a:bodyPr/>
        <a:lstStyle/>
        <a:p>
          <a:endParaRPr lang="en-US"/>
        </a:p>
      </dgm:t>
    </dgm:pt>
    <dgm:pt modelId="{AA9B0292-3609-4B46-891D-DAD7BA98573E}" type="pres">
      <dgm:prSet presAssocID="{13D8C4E6-3E7D-40D0-B021-B1125DAE981E}" presName="rootConnector" presStyleLbl="node1" presStyleIdx="0" presStyleCnt="1"/>
      <dgm:spPr/>
      <dgm:t>
        <a:bodyPr/>
        <a:lstStyle/>
        <a:p>
          <a:endParaRPr lang="en-US"/>
        </a:p>
      </dgm:t>
    </dgm:pt>
    <dgm:pt modelId="{B0462410-1EEF-4A3F-BFF5-0EC406F8EB57}" type="pres">
      <dgm:prSet presAssocID="{13D8C4E6-3E7D-40D0-B021-B1125DAE981E}" presName="childShape" presStyleCnt="0"/>
      <dgm:spPr/>
    </dgm:pt>
    <dgm:pt modelId="{937071D6-562D-4127-BE7C-627F0F527694}" type="pres">
      <dgm:prSet presAssocID="{212443B6-B596-41E8-BBC4-8B7CCA0EDC76}" presName="Name13" presStyleLbl="parChTrans1D2" presStyleIdx="0" presStyleCnt="3"/>
      <dgm:spPr/>
      <dgm:t>
        <a:bodyPr/>
        <a:lstStyle/>
        <a:p>
          <a:endParaRPr lang="en-US"/>
        </a:p>
      </dgm:t>
    </dgm:pt>
    <dgm:pt modelId="{14435638-8914-49D4-93E1-C6F75DFC7A7D}" type="pres">
      <dgm:prSet presAssocID="{E865178C-2684-4EEC-A0EE-6494450D38B3}" presName="childText" presStyleLbl="bgAcc1" presStyleIdx="0" presStyleCnt="3">
        <dgm:presLayoutVars>
          <dgm:bulletEnabled val="1"/>
        </dgm:presLayoutVars>
      </dgm:prSet>
      <dgm:spPr/>
      <dgm:t>
        <a:bodyPr/>
        <a:lstStyle/>
        <a:p>
          <a:endParaRPr lang="fil-PH"/>
        </a:p>
      </dgm:t>
    </dgm:pt>
    <dgm:pt modelId="{5E022175-9FF4-439F-9ABF-C40F5CA8E2EF}" type="pres">
      <dgm:prSet presAssocID="{8C76356E-4524-4ABE-B2F6-B8CFC018BD5D}" presName="Name13" presStyleLbl="parChTrans1D2" presStyleIdx="1" presStyleCnt="3"/>
      <dgm:spPr/>
      <dgm:t>
        <a:bodyPr/>
        <a:lstStyle/>
        <a:p>
          <a:endParaRPr lang="en-US"/>
        </a:p>
      </dgm:t>
    </dgm:pt>
    <dgm:pt modelId="{52304748-A4F3-40F3-A81F-B351DF5B05C2}" type="pres">
      <dgm:prSet presAssocID="{43EA04C2-0E72-4C51-B049-1062D8D72C5F}" presName="childText" presStyleLbl="bgAcc1" presStyleIdx="1" presStyleCnt="3">
        <dgm:presLayoutVars>
          <dgm:bulletEnabled val="1"/>
        </dgm:presLayoutVars>
      </dgm:prSet>
      <dgm:spPr/>
      <dgm:t>
        <a:bodyPr/>
        <a:lstStyle/>
        <a:p>
          <a:endParaRPr lang="en-US"/>
        </a:p>
      </dgm:t>
    </dgm:pt>
    <dgm:pt modelId="{C528A56E-06B8-4F00-AD76-FAE57566C829}" type="pres">
      <dgm:prSet presAssocID="{5EC69980-87F6-4681-9FCE-62C5514A428C}" presName="Name13" presStyleLbl="parChTrans1D2" presStyleIdx="2" presStyleCnt="3"/>
      <dgm:spPr/>
      <dgm:t>
        <a:bodyPr/>
        <a:lstStyle/>
        <a:p>
          <a:endParaRPr lang="en-US"/>
        </a:p>
      </dgm:t>
    </dgm:pt>
    <dgm:pt modelId="{292BE46C-FFD5-4543-BFBE-F07DDFE2FCAF}" type="pres">
      <dgm:prSet presAssocID="{55E7FC25-CC75-465C-A8EA-18CC1D974A31}" presName="childText" presStyleLbl="bgAcc1" presStyleIdx="2" presStyleCnt="3">
        <dgm:presLayoutVars>
          <dgm:bulletEnabled val="1"/>
        </dgm:presLayoutVars>
      </dgm:prSet>
      <dgm:spPr/>
      <dgm:t>
        <a:bodyPr/>
        <a:lstStyle/>
        <a:p>
          <a:endParaRPr lang="en-US"/>
        </a:p>
      </dgm:t>
    </dgm:pt>
  </dgm:ptLst>
  <dgm:cxnLst>
    <dgm:cxn modelId="{EE9F8E74-C58B-4015-9C79-1632A8689892}" type="presOf" srcId="{212443B6-B596-41E8-BBC4-8B7CCA0EDC76}" destId="{937071D6-562D-4127-BE7C-627F0F527694}" srcOrd="0" destOrd="0" presId="urn:microsoft.com/office/officeart/2005/8/layout/hierarchy3"/>
    <dgm:cxn modelId="{58FC999E-7329-46C0-8A28-D44989C55F05}" srcId="{13D8C4E6-3E7D-40D0-B021-B1125DAE981E}" destId="{43EA04C2-0E72-4C51-B049-1062D8D72C5F}" srcOrd="1" destOrd="0" parTransId="{8C76356E-4524-4ABE-B2F6-B8CFC018BD5D}" sibTransId="{6F7F6E21-AFB3-411C-8062-5ABCA614F7EC}"/>
    <dgm:cxn modelId="{6F63D77A-8C16-41B0-98A2-481AB15CDC1D}" srcId="{13D8C4E6-3E7D-40D0-B021-B1125DAE981E}" destId="{55E7FC25-CC75-465C-A8EA-18CC1D974A31}" srcOrd="2" destOrd="0" parTransId="{5EC69980-87F6-4681-9FCE-62C5514A428C}" sibTransId="{2DAE2C99-53DC-4442-BEBA-84EC1C743DC3}"/>
    <dgm:cxn modelId="{A5AADC15-2FAA-4301-8C85-270B5A875419}" type="presOf" srcId="{43EA04C2-0E72-4C51-B049-1062D8D72C5F}" destId="{52304748-A4F3-40F3-A81F-B351DF5B05C2}" srcOrd="0" destOrd="0" presId="urn:microsoft.com/office/officeart/2005/8/layout/hierarchy3"/>
    <dgm:cxn modelId="{FC674407-D39C-4036-B54F-F59893E70413}" srcId="{5E4C8EA6-1070-46BB-ACBE-14F8E4539E0A}" destId="{13D8C4E6-3E7D-40D0-B021-B1125DAE981E}" srcOrd="0" destOrd="0" parTransId="{72B8E92F-A365-4EB2-BE12-655E808C1620}" sibTransId="{73E05310-0BA8-4E4D-9F4E-1A5ED8A8EC55}"/>
    <dgm:cxn modelId="{080548E2-8401-45BC-BAB8-2F5C9E08D1CF}" type="presOf" srcId="{13D8C4E6-3E7D-40D0-B021-B1125DAE981E}" destId="{F5FB4A33-46D5-49B1-91AA-97B6ACDD42C8}" srcOrd="0" destOrd="0" presId="urn:microsoft.com/office/officeart/2005/8/layout/hierarchy3"/>
    <dgm:cxn modelId="{EA4EE3E4-6EF7-4526-B141-0A7B94978F28}" type="presOf" srcId="{13D8C4E6-3E7D-40D0-B021-B1125DAE981E}" destId="{AA9B0292-3609-4B46-891D-DAD7BA98573E}" srcOrd="1" destOrd="0" presId="urn:microsoft.com/office/officeart/2005/8/layout/hierarchy3"/>
    <dgm:cxn modelId="{6258A2FC-5AD1-4341-A8B0-76BFCB949642}" type="presOf" srcId="{E865178C-2684-4EEC-A0EE-6494450D38B3}" destId="{14435638-8914-49D4-93E1-C6F75DFC7A7D}" srcOrd="0" destOrd="0" presId="urn:microsoft.com/office/officeart/2005/8/layout/hierarchy3"/>
    <dgm:cxn modelId="{BDA13F9B-4FB5-41DA-AA12-7BD6C7853802}" type="presOf" srcId="{5E4C8EA6-1070-46BB-ACBE-14F8E4539E0A}" destId="{9A3D3A3F-BD05-4995-AFE2-AC41B3A87EE7}" srcOrd="0" destOrd="0" presId="urn:microsoft.com/office/officeart/2005/8/layout/hierarchy3"/>
    <dgm:cxn modelId="{0BFF9C0E-DF75-48DB-9EA4-FCD623F9C83A}" type="presOf" srcId="{55E7FC25-CC75-465C-A8EA-18CC1D974A31}" destId="{292BE46C-FFD5-4543-BFBE-F07DDFE2FCAF}" srcOrd="0" destOrd="0" presId="urn:microsoft.com/office/officeart/2005/8/layout/hierarchy3"/>
    <dgm:cxn modelId="{B5B13FD1-3573-442F-8C52-0B95F9DFD6A2}" srcId="{13D8C4E6-3E7D-40D0-B021-B1125DAE981E}" destId="{E865178C-2684-4EEC-A0EE-6494450D38B3}" srcOrd="0" destOrd="0" parTransId="{212443B6-B596-41E8-BBC4-8B7CCA0EDC76}" sibTransId="{1F5818DD-4093-4E71-A258-EEFED4D8AB8E}"/>
    <dgm:cxn modelId="{A3A12F04-EF08-40EC-BB47-5F4757C45C08}" type="presOf" srcId="{8C76356E-4524-4ABE-B2F6-B8CFC018BD5D}" destId="{5E022175-9FF4-439F-9ABF-C40F5CA8E2EF}" srcOrd="0" destOrd="0" presId="urn:microsoft.com/office/officeart/2005/8/layout/hierarchy3"/>
    <dgm:cxn modelId="{66221461-4B09-46C8-B41A-B3C4DAEABFCD}" type="presOf" srcId="{5EC69980-87F6-4681-9FCE-62C5514A428C}" destId="{C528A56E-06B8-4F00-AD76-FAE57566C829}" srcOrd="0" destOrd="0" presId="urn:microsoft.com/office/officeart/2005/8/layout/hierarchy3"/>
    <dgm:cxn modelId="{9284A995-6E83-4369-9E06-15B16DDF3997}" type="presParOf" srcId="{9A3D3A3F-BD05-4995-AFE2-AC41B3A87EE7}" destId="{A81FE448-77F6-4E03-88D5-6DE769723269}" srcOrd="0" destOrd="0" presId="urn:microsoft.com/office/officeart/2005/8/layout/hierarchy3"/>
    <dgm:cxn modelId="{56C5BE0F-15CA-4778-94B9-C98EB88CA892}" type="presParOf" srcId="{A81FE448-77F6-4E03-88D5-6DE769723269}" destId="{E25B24C4-715A-49C5-9970-20106BCF7A4B}" srcOrd="0" destOrd="0" presId="urn:microsoft.com/office/officeart/2005/8/layout/hierarchy3"/>
    <dgm:cxn modelId="{4D40BABE-0E91-4E7A-914B-4C439BC76A85}" type="presParOf" srcId="{E25B24C4-715A-49C5-9970-20106BCF7A4B}" destId="{F5FB4A33-46D5-49B1-91AA-97B6ACDD42C8}" srcOrd="0" destOrd="0" presId="urn:microsoft.com/office/officeart/2005/8/layout/hierarchy3"/>
    <dgm:cxn modelId="{7D89151C-9727-44FF-9650-B72F081B273C}" type="presParOf" srcId="{E25B24C4-715A-49C5-9970-20106BCF7A4B}" destId="{AA9B0292-3609-4B46-891D-DAD7BA98573E}" srcOrd="1" destOrd="0" presId="urn:microsoft.com/office/officeart/2005/8/layout/hierarchy3"/>
    <dgm:cxn modelId="{3C12D6AE-AF37-4331-8B92-270D4DE34AF1}" type="presParOf" srcId="{A81FE448-77F6-4E03-88D5-6DE769723269}" destId="{B0462410-1EEF-4A3F-BFF5-0EC406F8EB57}" srcOrd="1" destOrd="0" presId="urn:microsoft.com/office/officeart/2005/8/layout/hierarchy3"/>
    <dgm:cxn modelId="{4CF58842-4B5B-4155-8469-A4BF3658AB57}" type="presParOf" srcId="{B0462410-1EEF-4A3F-BFF5-0EC406F8EB57}" destId="{937071D6-562D-4127-BE7C-627F0F527694}" srcOrd="0" destOrd="0" presId="urn:microsoft.com/office/officeart/2005/8/layout/hierarchy3"/>
    <dgm:cxn modelId="{DC560C47-DC6C-435B-A6E3-1BCCE8D40110}" type="presParOf" srcId="{B0462410-1EEF-4A3F-BFF5-0EC406F8EB57}" destId="{14435638-8914-49D4-93E1-C6F75DFC7A7D}" srcOrd="1" destOrd="0" presId="urn:microsoft.com/office/officeart/2005/8/layout/hierarchy3"/>
    <dgm:cxn modelId="{E819F8E2-50FF-44ED-8FED-8A94AE0FCDDD}" type="presParOf" srcId="{B0462410-1EEF-4A3F-BFF5-0EC406F8EB57}" destId="{5E022175-9FF4-439F-9ABF-C40F5CA8E2EF}" srcOrd="2" destOrd="0" presId="urn:microsoft.com/office/officeart/2005/8/layout/hierarchy3"/>
    <dgm:cxn modelId="{FB953BF9-FEE4-4749-ADB7-8A1261266BAD}" type="presParOf" srcId="{B0462410-1EEF-4A3F-BFF5-0EC406F8EB57}" destId="{52304748-A4F3-40F3-A81F-B351DF5B05C2}" srcOrd="3" destOrd="0" presId="urn:microsoft.com/office/officeart/2005/8/layout/hierarchy3"/>
    <dgm:cxn modelId="{1118ED15-E5B8-4D55-9B1A-2B3866DC807F}" type="presParOf" srcId="{B0462410-1EEF-4A3F-BFF5-0EC406F8EB57}" destId="{C528A56E-06B8-4F00-AD76-FAE57566C829}" srcOrd="4" destOrd="0" presId="urn:microsoft.com/office/officeart/2005/8/layout/hierarchy3"/>
    <dgm:cxn modelId="{15D7DA53-5DF4-4633-A04C-55881060C0FF}" type="presParOf" srcId="{B0462410-1EEF-4A3F-BFF5-0EC406F8EB57}" destId="{292BE46C-FFD5-4543-BFBE-F07DDFE2FCAF}" srcOrd="5" destOrd="0" presId="urn:microsoft.com/office/officeart/2005/8/layout/hierarchy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4C8EA6-1070-46BB-ACBE-14F8E4539E0A}"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fil-PH"/>
        </a:p>
      </dgm:t>
    </dgm:pt>
    <dgm:pt modelId="{CE8FA375-5955-49F0-A056-D96E93D2F1F6}">
      <dgm:prSet phldrT="[Text]"/>
      <dgm:spPr/>
      <dgm:t>
        <a:bodyPr/>
        <a:lstStyle/>
        <a:p>
          <a:r>
            <a:rPr lang="fil-PH" dirty="0" smtClean="0">
              <a:hlinkClick xmlns:r="http://schemas.openxmlformats.org/officeDocument/2006/relationships" r:id="rId1" action="ppaction://hlinkfile"/>
            </a:rPr>
            <a:t>RAOD</a:t>
          </a:r>
          <a:endParaRPr lang="fil-PH" dirty="0"/>
        </a:p>
      </dgm:t>
    </dgm:pt>
    <dgm:pt modelId="{8BFA8B90-0211-4D7E-945D-6243335A96DD}" type="parTrans" cxnId="{4A02DB15-184B-4CCE-AC5C-5945B26D3D19}">
      <dgm:prSet/>
      <dgm:spPr/>
      <dgm:t>
        <a:bodyPr/>
        <a:lstStyle/>
        <a:p>
          <a:endParaRPr lang="fil-PH"/>
        </a:p>
      </dgm:t>
    </dgm:pt>
    <dgm:pt modelId="{C8C3B2A9-A3F5-4E15-91A2-B4D9E8A4F881}" type="sibTrans" cxnId="{4A02DB15-184B-4CCE-AC5C-5945B26D3D19}">
      <dgm:prSet/>
      <dgm:spPr/>
      <dgm:t>
        <a:bodyPr/>
        <a:lstStyle/>
        <a:p>
          <a:endParaRPr lang="fil-PH"/>
        </a:p>
      </dgm:t>
    </dgm:pt>
    <dgm:pt modelId="{06B91E26-7B39-4ABB-B4BC-FC02E63CF054}">
      <dgm:prSet phldrT="[Text]"/>
      <dgm:spPr/>
      <dgm:t>
        <a:bodyPr/>
        <a:lstStyle/>
        <a:p>
          <a:r>
            <a:rPr lang="fil-PH" dirty="0" smtClean="0"/>
            <a:t>PS</a:t>
          </a:r>
          <a:endParaRPr lang="fil-PH" dirty="0"/>
        </a:p>
      </dgm:t>
    </dgm:pt>
    <dgm:pt modelId="{FBA39BAF-6322-4A4C-83ED-8C2AF2AB1BF9}" type="parTrans" cxnId="{50EAFFAA-4FE6-4DFD-98CB-C5C797B5A72D}">
      <dgm:prSet/>
      <dgm:spPr/>
      <dgm:t>
        <a:bodyPr/>
        <a:lstStyle/>
        <a:p>
          <a:endParaRPr lang="fil-PH"/>
        </a:p>
      </dgm:t>
    </dgm:pt>
    <dgm:pt modelId="{2C9741DF-BEC8-4463-B3F0-9D0CEE7E52FA}" type="sibTrans" cxnId="{50EAFFAA-4FE6-4DFD-98CB-C5C797B5A72D}">
      <dgm:prSet/>
      <dgm:spPr/>
      <dgm:t>
        <a:bodyPr/>
        <a:lstStyle/>
        <a:p>
          <a:endParaRPr lang="fil-PH"/>
        </a:p>
      </dgm:t>
    </dgm:pt>
    <dgm:pt modelId="{A5BFE9A2-6831-4790-9F2A-400D04633D0F}">
      <dgm:prSet phldrT="[Text]"/>
      <dgm:spPr/>
      <dgm:t>
        <a:bodyPr/>
        <a:lstStyle/>
        <a:p>
          <a:r>
            <a:rPr lang="fil-PH" dirty="0" smtClean="0"/>
            <a:t>MOOE</a:t>
          </a:r>
          <a:endParaRPr lang="fil-PH" dirty="0"/>
        </a:p>
      </dgm:t>
    </dgm:pt>
    <dgm:pt modelId="{ACAADF49-FEDE-40D3-AA2B-557CDE30A4ED}" type="parTrans" cxnId="{2983423F-29DC-4283-B7B4-FB3B67F5BD02}">
      <dgm:prSet/>
      <dgm:spPr/>
      <dgm:t>
        <a:bodyPr/>
        <a:lstStyle/>
        <a:p>
          <a:endParaRPr lang="fil-PH"/>
        </a:p>
      </dgm:t>
    </dgm:pt>
    <dgm:pt modelId="{0A677822-32AD-492E-A287-1449C0FD1791}" type="sibTrans" cxnId="{2983423F-29DC-4283-B7B4-FB3B67F5BD02}">
      <dgm:prSet/>
      <dgm:spPr/>
      <dgm:t>
        <a:bodyPr/>
        <a:lstStyle/>
        <a:p>
          <a:endParaRPr lang="fil-PH"/>
        </a:p>
      </dgm:t>
    </dgm:pt>
    <dgm:pt modelId="{AFD661CE-6717-4313-B060-342C33FD445C}">
      <dgm:prSet/>
      <dgm:spPr/>
      <dgm:t>
        <a:bodyPr/>
        <a:lstStyle/>
        <a:p>
          <a:r>
            <a:rPr lang="fil-PH" dirty="0" smtClean="0"/>
            <a:t>CO</a:t>
          </a:r>
          <a:endParaRPr lang="fil-PH" dirty="0"/>
        </a:p>
      </dgm:t>
    </dgm:pt>
    <dgm:pt modelId="{AA695884-0A56-4EAC-8A5A-63FCF555F201}" type="parTrans" cxnId="{743520DF-24E7-45EC-9966-A99FEC838FBD}">
      <dgm:prSet/>
      <dgm:spPr/>
      <dgm:t>
        <a:bodyPr/>
        <a:lstStyle/>
        <a:p>
          <a:endParaRPr lang="fil-PH"/>
        </a:p>
      </dgm:t>
    </dgm:pt>
    <dgm:pt modelId="{B8D36665-B737-4A7A-BE3C-FBA6C39E3570}" type="sibTrans" cxnId="{743520DF-24E7-45EC-9966-A99FEC838FBD}">
      <dgm:prSet/>
      <dgm:spPr/>
      <dgm:t>
        <a:bodyPr/>
        <a:lstStyle/>
        <a:p>
          <a:endParaRPr lang="fil-PH"/>
        </a:p>
      </dgm:t>
    </dgm:pt>
    <dgm:pt modelId="{9A3D3A3F-BD05-4995-AFE2-AC41B3A87EE7}" type="pres">
      <dgm:prSet presAssocID="{5E4C8EA6-1070-46BB-ACBE-14F8E4539E0A}" presName="diagram" presStyleCnt="0">
        <dgm:presLayoutVars>
          <dgm:chPref val="1"/>
          <dgm:dir/>
          <dgm:animOne val="branch"/>
          <dgm:animLvl val="lvl"/>
          <dgm:resizeHandles/>
        </dgm:presLayoutVars>
      </dgm:prSet>
      <dgm:spPr/>
      <dgm:t>
        <a:bodyPr/>
        <a:lstStyle/>
        <a:p>
          <a:endParaRPr lang="en-US"/>
        </a:p>
      </dgm:t>
    </dgm:pt>
    <dgm:pt modelId="{C8F8EA26-6C89-43E8-983C-4528274077A5}" type="pres">
      <dgm:prSet presAssocID="{CE8FA375-5955-49F0-A056-D96E93D2F1F6}" presName="root" presStyleCnt="0"/>
      <dgm:spPr/>
    </dgm:pt>
    <dgm:pt modelId="{8E681874-A72A-4E6A-8729-CA6E528EB57B}" type="pres">
      <dgm:prSet presAssocID="{CE8FA375-5955-49F0-A056-D96E93D2F1F6}" presName="rootComposite" presStyleCnt="0"/>
      <dgm:spPr/>
    </dgm:pt>
    <dgm:pt modelId="{B756C6BF-5537-4DD2-B954-9F870ABB26F2}" type="pres">
      <dgm:prSet presAssocID="{CE8FA375-5955-49F0-A056-D96E93D2F1F6}" presName="rootText" presStyleLbl="node1" presStyleIdx="0" presStyleCnt="1"/>
      <dgm:spPr/>
      <dgm:t>
        <a:bodyPr/>
        <a:lstStyle/>
        <a:p>
          <a:endParaRPr lang="en-US"/>
        </a:p>
      </dgm:t>
    </dgm:pt>
    <dgm:pt modelId="{477F2A69-7B22-47AE-B517-FAD4BE5C2A48}" type="pres">
      <dgm:prSet presAssocID="{CE8FA375-5955-49F0-A056-D96E93D2F1F6}" presName="rootConnector" presStyleLbl="node1" presStyleIdx="0" presStyleCnt="1"/>
      <dgm:spPr/>
      <dgm:t>
        <a:bodyPr/>
        <a:lstStyle/>
        <a:p>
          <a:endParaRPr lang="en-US"/>
        </a:p>
      </dgm:t>
    </dgm:pt>
    <dgm:pt modelId="{1BB4ABCD-FBAD-4208-BC67-A8BE055BDE6F}" type="pres">
      <dgm:prSet presAssocID="{CE8FA375-5955-49F0-A056-D96E93D2F1F6}" presName="childShape" presStyleCnt="0"/>
      <dgm:spPr/>
    </dgm:pt>
    <dgm:pt modelId="{BCEBB83F-9575-4E5D-9A66-BF2F1E91F8A5}" type="pres">
      <dgm:prSet presAssocID="{FBA39BAF-6322-4A4C-83ED-8C2AF2AB1BF9}" presName="Name13" presStyleLbl="parChTrans1D2" presStyleIdx="0" presStyleCnt="3"/>
      <dgm:spPr/>
      <dgm:t>
        <a:bodyPr/>
        <a:lstStyle/>
        <a:p>
          <a:endParaRPr lang="en-US"/>
        </a:p>
      </dgm:t>
    </dgm:pt>
    <dgm:pt modelId="{B7C536E7-15D5-41C9-B24E-31E0AF86BF92}" type="pres">
      <dgm:prSet presAssocID="{06B91E26-7B39-4ABB-B4BC-FC02E63CF054}" presName="childText" presStyleLbl="bgAcc1" presStyleIdx="0" presStyleCnt="3">
        <dgm:presLayoutVars>
          <dgm:bulletEnabled val="1"/>
        </dgm:presLayoutVars>
      </dgm:prSet>
      <dgm:spPr/>
      <dgm:t>
        <a:bodyPr/>
        <a:lstStyle/>
        <a:p>
          <a:endParaRPr lang="en-US"/>
        </a:p>
      </dgm:t>
    </dgm:pt>
    <dgm:pt modelId="{1098CFD4-AD11-4206-82B0-3C109E0241B9}" type="pres">
      <dgm:prSet presAssocID="{ACAADF49-FEDE-40D3-AA2B-557CDE30A4ED}" presName="Name13" presStyleLbl="parChTrans1D2" presStyleIdx="1" presStyleCnt="3"/>
      <dgm:spPr/>
      <dgm:t>
        <a:bodyPr/>
        <a:lstStyle/>
        <a:p>
          <a:endParaRPr lang="en-US"/>
        </a:p>
      </dgm:t>
    </dgm:pt>
    <dgm:pt modelId="{2C80B302-EA28-487C-A15F-1943B290D1C8}" type="pres">
      <dgm:prSet presAssocID="{A5BFE9A2-6831-4790-9F2A-400D04633D0F}" presName="childText" presStyleLbl="bgAcc1" presStyleIdx="1" presStyleCnt="3">
        <dgm:presLayoutVars>
          <dgm:bulletEnabled val="1"/>
        </dgm:presLayoutVars>
      </dgm:prSet>
      <dgm:spPr/>
      <dgm:t>
        <a:bodyPr/>
        <a:lstStyle/>
        <a:p>
          <a:endParaRPr lang="en-US"/>
        </a:p>
      </dgm:t>
    </dgm:pt>
    <dgm:pt modelId="{C461C476-7E90-4831-BE5D-6EEFC33E210D}" type="pres">
      <dgm:prSet presAssocID="{AA695884-0A56-4EAC-8A5A-63FCF555F201}" presName="Name13" presStyleLbl="parChTrans1D2" presStyleIdx="2" presStyleCnt="3"/>
      <dgm:spPr/>
      <dgm:t>
        <a:bodyPr/>
        <a:lstStyle/>
        <a:p>
          <a:endParaRPr lang="en-US"/>
        </a:p>
      </dgm:t>
    </dgm:pt>
    <dgm:pt modelId="{14D8CF07-B20D-47FA-A9DA-1C420E3E87DD}" type="pres">
      <dgm:prSet presAssocID="{AFD661CE-6717-4313-B060-342C33FD445C}" presName="childText" presStyleLbl="bgAcc1" presStyleIdx="2" presStyleCnt="3">
        <dgm:presLayoutVars>
          <dgm:bulletEnabled val="1"/>
        </dgm:presLayoutVars>
      </dgm:prSet>
      <dgm:spPr/>
      <dgm:t>
        <a:bodyPr/>
        <a:lstStyle/>
        <a:p>
          <a:endParaRPr lang="en-US"/>
        </a:p>
      </dgm:t>
    </dgm:pt>
  </dgm:ptLst>
  <dgm:cxnLst>
    <dgm:cxn modelId="{790D0F3B-3364-431D-A207-B7DB9EB87D89}" type="presOf" srcId="{06B91E26-7B39-4ABB-B4BC-FC02E63CF054}" destId="{B7C536E7-15D5-41C9-B24E-31E0AF86BF92}" srcOrd="0" destOrd="0" presId="urn:microsoft.com/office/officeart/2005/8/layout/hierarchy3"/>
    <dgm:cxn modelId="{2983423F-29DC-4283-B7B4-FB3B67F5BD02}" srcId="{CE8FA375-5955-49F0-A056-D96E93D2F1F6}" destId="{A5BFE9A2-6831-4790-9F2A-400D04633D0F}" srcOrd="1" destOrd="0" parTransId="{ACAADF49-FEDE-40D3-AA2B-557CDE30A4ED}" sibTransId="{0A677822-32AD-492E-A287-1449C0FD1791}"/>
    <dgm:cxn modelId="{3AA944C3-BD23-4935-9F1B-EF848014434D}" type="presOf" srcId="{AA695884-0A56-4EAC-8A5A-63FCF555F201}" destId="{C461C476-7E90-4831-BE5D-6EEFC33E210D}" srcOrd="0" destOrd="0" presId="urn:microsoft.com/office/officeart/2005/8/layout/hierarchy3"/>
    <dgm:cxn modelId="{50EAFFAA-4FE6-4DFD-98CB-C5C797B5A72D}" srcId="{CE8FA375-5955-49F0-A056-D96E93D2F1F6}" destId="{06B91E26-7B39-4ABB-B4BC-FC02E63CF054}" srcOrd="0" destOrd="0" parTransId="{FBA39BAF-6322-4A4C-83ED-8C2AF2AB1BF9}" sibTransId="{2C9741DF-BEC8-4463-B3F0-9D0CEE7E52FA}"/>
    <dgm:cxn modelId="{C0C3EC3C-B9ED-4798-8150-A96D15281C84}" type="presOf" srcId="{FBA39BAF-6322-4A4C-83ED-8C2AF2AB1BF9}" destId="{BCEBB83F-9575-4E5D-9A66-BF2F1E91F8A5}" srcOrd="0" destOrd="0" presId="urn:microsoft.com/office/officeart/2005/8/layout/hierarchy3"/>
    <dgm:cxn modelId="{185B5422-0820-40B6-9C25-A982B5C5A2FE}" type="presOf" srcId="{ACAADF49-FEDE-40D3-AA2B-557CDE30A4ED}" destId="{1098CFD4-AD11-4206-82B0-3C109E0241B9}" srcOrd="0" destOrd="0" presId="urn:microsoft.com/office/officeart/2005/8/layout/hierarchy3"/>
    <dgm:cxn modelId="{D7B4A06F-D99B-48E7-B098-C74C4470B3D0}" type="presOf" srcId="{CE8FA375-5955-49F0-A056-D96E93D2F1F6}" destId="{477F2A69-7B22-47AE-B517-FAD4BE5C2A48}" srcOrd="1" destOrd="0" presId="urn:microsoft.com/office/officeart/2005/8/layout/hierarchy3"/>
    <dgm:cxn modelId="{25F32C9D-A3A1-4AD4-9172-F8A8F5DCAA38}" type="presOf" srcId="{5E4C8EA6-1070-46BB-ACBE-14F8E4539E0A}" destId="{9A3D3A3F-BD05-4995-AFE2-AC41B3A87EE7}" srcOrd="0" destOrd="0" presId="urn:microsoft.com/office/officeart/2005/8/layout/hierarchy3"/>
    <dgm:cxn modelId="{4A02DB15-184B-4CCE-AC5C-5945B26D3D19}" srcId="{5E4C8EA6-1070-46BB-ACBE-14F8E4539E0A}" destId="{CE8FA375-5955-49F0-A056-D96E93D2F1F6}" srcOrd="0" destOrd="0" parTransId="{8BFA8B90-0211-4D7E-945D-6243335A96DD}" sibTransId="{C8C3B2A9-A3F5-4E15-91A2-B4D9E8A4F881}"/>
    <dgm:cxn modelId="{B11DE1F7-BBCA-45D6-B981-D2787CC11EDE}" type="presOf" srcId="{CE8FA375-5955-49F0-A056-D96E93D2F1F6}" destId="{B756C6BF-5537-4DD2-B954-9F870ABB26F2}" srcOrd="0" destOrd="0" presId="urn:microsoft.com/office/officeart/2005/8/layout/hierarchy3"/>
    <dgm:cxn modelId="{743520DF-24E7-45EC-9966-A99FEC838FBD}" srcId="{CE8FA375-5955-49F0-A056-D96E93D2F1F6}" destId="{AFD661CE-6717-4313-B060-342C33FD445C}" srcOrd="2" destOrd="0" parTransId="{AA695884-0A56-4EAC-8A5A-63FCF555F201}" sibTransId="{B8D36665-B737-4A7A-BE3C-FBA6C39E3570}"/>
    <dgm:cxn modelId="{4EE2604A-41F9-4C55-B714-54BB0272F700}" type="presOf" srcId="{A5BFE9A2-6831-4790-9F2A-400D04633D0F}" destId="{2C80B302-EA28-487C-A15F-1943B290D1C8}" srcOrd="0" destOrd="0" presId="urn:microsoft.com/office/officeart/2005/8/layout/hierarchy3"/>
    <dgm:cxn modelId="{3982CFA9-698B-4613-8296-10F848D2885C}" type="presOf" srcId="{AFD661CE-6717-4313-B060-342C33FD445C}" destId="{14D8CF07-B20D-47FA-A9DA-1C420E3E87DD}" srcOrd="0" destOrd="0" presId="urn:microsoft.com/office/officeart/2005/8/layout/hierarchy3"/>
    <dgm:cxn modelId="{4ADE13A5-3623-4DAC-A896-36E360DCE858}" type="presParOf" srcId="{9A3D3A3F-BD05-4995-AFE2-AC41B3A87EE7}" destId="{C8F8EA26-6C89-43E8-983C-4528274077A5}" srcOrd="0" destOrd="0" presId="urn:microsoft.com/office/officeart/2005/8/layout/hierarchy3"/>
    <dgm:cxn modelId="{B5B47E39-E700-4873-9C1B-84E60AE013B3}" type="presParOf" srcId="{C8F8EA26-6C89-43E8-983C-4528274077A5}" destId="{8E681874-A72A-4E6A-8729-CA6E528EB57B}" srcOrd="0" destOrd="0" presId="urn:microsoft.com/office/officeart/2005/8/layout/hierarchy3"/>
    <dgm:cxn modelId="{ECF6DBDB-F5F7-4F65-ACEB-9E5C196AEAC9}" type="presParOf" srcId="{8E681874-A72A-4E6A-8729-CA6E528EB57B}" destId="{B756C6BF-5537-4DD2-B954-9F870ABB26F2}" srcOrd="0" destOrd="0" presId="urn:microsoft.com/office/officeart/2005/8/layout/hierarchy3"/>
    <dgm:cxn modelId="{56B61F87-79D4-4A65-8DEB-CCFD216E7EA1}" type="presParOf" srcId="{8E681874-A72A-4E6A-8729-CA6E528EB57B}" destId="{477F2A69-7B22-47AE-B517-FAD4BE5C2A48}" srcOrd="1" destOrd="0" presId="urn:microsoft.com/office/officeart/2005/8/layout/hierarchy3"/>
    <dgm:cxn modelId="{E16DA9F7-790A-46F9-8175-BF904DA91804}" type="presParOf" srcId="{C8F8EA26-6C89-43E8-983C-4528274077A5}" destId="{1BB4ABCD-FBAD-4208-BC67-A8BE055BDE6F}" srcOrd="1" destOrd="0" presId="urn:microsoft.com/office/officeart/2005/8/layout/hierarchy3"/>
    <dgm:cxn modelId="{DCE2551F-8F82-416E-8DFB-04A2488470B2}" type="presParOf" srcId="{1BB4ABCD-FBAD-4208-BC67-A8BE055BDE6F}" destId="{BCEBB83F-9575-4E5D-9A66-BF2F1E91F8A5}" srcOrd="0" destOrd="0" presId="urn:microsoft.com/office/officeart/2005/8/layout/hierarchy3"/>
    <dgm:cxn modelId="{8EA885A6-0540-4381-9106-724FEF9533F6}" type="presParOf" srcId="{1BB4ABCD-FBAD-4208-BC67-A8BE055BDE6F}" destId="{B7C536E7-15D5-41C9-B24E-31E0AF86BF92}" srcOrd="1" destOrd="0" presId="urn:microsoft.com/office/officeart/2005/8/layout/hierarchy3"/>
    <dgm:cxn modelId="{01FFADA0-E5DB-47E0-B2BA-693675ABFB3E}" type="presParOf" srcId="{1BB4ABCD-FBAD-4208-BC67-A8BE055BDE6F}" destId="{1098CFD4-AD11-4206-82B0-3C109E0241B9}" srcOrd="2" destOrd="0" presId="urn:microsoft.com/office/officeart/2005/8/layout/hierarchy3"/>
    <dgm:cxn modelId="{38C4A7A1-F88E-4579-AA6C-927892749FC7}" type="presParOf" srcId="{1BB4ABCD-FBAD-4208-BC67-A8BE055BDE6F}" destId="{2C80B302-EA28-487C-A15F-1943B290D1C8}" srcOrd="3" destOrd="0" presId="urn:microsoft.com/office/officeart/2005/8/layout/hierarchy3"/>
    <dgm:cxn modelId="{2A63D684-84B1-4143-9C9E-5482C813848E}" type="presParOf" srcId="{1BB4ABCD-FBAD-4208-BC67-A8BE055BDE6F}" destId="{C461C476-7E90-4831-BE5D-6EEFC33E210D}" srcOrd="4" destOrd="0" presId="urn:microsoft.com/office/officeart/2005/8/layout/hierarchy3"/>
    <dgm:cxn modelId="{4ABA4F95-1A85-43B9-A8EF-6D92F6A129AC}" type="presParOf" srcId="{1BB4ABCD-FBAD-4208-BC67-A8BE055BDE6F}" destId="{14D8CF07-B20D-47FA-A9DA-1C420E3E87DD}" srcOrd="5" destOrd="0" presId="urn:microsoft.com/office/officeart/2005/8/layout/hierarchy3"/>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9EE570-C941-4E58-BB19-1D374FA83009}">
      <dsp:nvSpPr>
        <dsp:cNvPr id="0" name=""/>
        <dsp:cNvSpPr/>
      </dsp:nvSpPr>
      <dsp:spPr>
        <a:xfrm>
          <a:off x="304816" y="1954"/>
          <a:ext cx="2421817" cy="1113889"/>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il-PH" sz="1400" kern="1200" dirty="0" smtClean="0"/>
            <a:t>Central Office (CO) issues internal budget preparation guidelines to all CO/RO/SDO/IUs</a:t>
          </a:r>
          <a:endParaRPr lang="fil-PH" sz="1400" kern="1200" dirty="0"/>
        </a:p>
      </dsp:txBody>
      <dsp:txXfrm>
        <a:off x="304816" y="1954"/>
        <a:ext cx="2421817" cy="1113889"/>
      </dsp:txXfrm>
    </dsp:sp>
    <dsp:sp modelId="{6F85E2E5-8C30-461D-B070-3FE93D75B91B}">
      <dsp:nvSpPr>
        <dsp:cNvPr id="0" name=""/>
        <dsp:cNvSpPr/>
      </dsp:nvSpPr>
      <dsp:spPr>
        <a:xfrm>
          <a:off x="2890004" y="328695"/>
          <a:ext cx="393574" cy="4604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il-PH" sz="1100" kern="1200"/>
        </a:p>
      </dsp:txBody>
      <dsp:txXfrm>
        <a:off x="2890004" y="328695"/>
        <a:ext cx="393574" cy="460407"/>
      </dsp:txXfrm>
    </dsp:sp>
    <dsp:sp modelId="{346F22ED-0F75-49A4-8E80-0EA8A919BD8A}">
      <dsp:nvSpPr>
        <dsp:cNvPr id="0" name=""/>
        <dsp:cNvSpPr/>
      </dsp:nvSpPr>
      <dsp:spPr>
        <a:xfrm>
          <a:off x="3469226" y="1954"/>
          <a:ext cx="1856482" cy="1113889"/>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il-PH" sz="1400" kern="1200" dirty="0" smtClean="0"/>
            <a:t>Regional Offices (ROs) send out Memorandum to subordinate units</a:t>
          </a:r>
          <a:endParaRPr lang="fil-PH" sz="1400" kern="1200" dirty="0"/>
        </a:p>
      </dsp:txBody>
      <dsp:txXfrm>
        <a:off x="3469226" y="1954"/>
        <a:ext cx="1856482" cy="1113889"/>
      </dsp:txXfrm>
    </dsp:sp>
    <dsp:sp modelId="{19F0B82E-59E5-4332-9557-F63211E1B3DB}">
      <dsp:nvSpPr>
        <dsp:cNvPr id="0" name=""/>
        <dsp:cNvSpPr/>
      </dsp:nvSpPr>
      <dsp:spPr>
        <a:xfrm>
          <a:off x="5489079" y="328695"/>
          <a:ext cx="393574" cy="4604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il-PH" sz="1100" kern="1200"/>
        </a:p>
      </dsp:txBody>
      <dsp:txXfrm>
        <a:off x="5489079" y="328695"/>
        <a:ext cx="393574" cy="460407"/>
      </dsp:txXfrm>
    </dsp:sp>
    <dsp:sp modelId="{FCE3328A-D772-4440-956D-F1BBFF975FD8}">
      <dsp:nvSpPr>
        <dsp:cNvPr id="0" name=""/>
        <dsp:cNvSpPr/>
      </dsp:nvSpPr>
      <dsp:spPr>
        <a:xfrm>
          <a:off x="6068301" y="1954"/>
          <a:ext cx="1856482" cy="1113889"/>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il-PH" sz="1400" kern="1200" smtClean="0"/>
            <a:t>Engagement of stakeholders</a:t>
          </a:r>
          <a:endParaRPr lang="fil-PH" sz="1400" kern="1200" dirty="0"/>
        </a:p>
      </dsp:txBody>
      <dsp:txXfrm>
        <a:off x="6068301" y="1954"/>
        <a:ext cx="1856482" cy="1113889"/>
      </dsp:txXfrm>
    </dsp:sp>
    <dsp:sp modelId="{3C1343C8-9192-421D-AB32-A5FD455E7ED3}">
      <dsp:nvSpPr>
        <dsp:cNvPr id="0" name=""/>
        <dsp:cNvSpPr/>
      </dsp:nvSpPr>
      <dsp:spPr>
        <a:xfrm rot="5400000">
          <a:off x="6799755" y="1245797"/>
          <a:ext cx="393574" cy="4604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il-PH" sz="1100" kern="1200"/>
        </a:p>
      </dsp:txBody>
      <dsp:txXfrm rot="5400000">
        <a:off x="6799755" y="1245797"/>
        <a:ext cx="393574" cy="460407"/>
      </dsp:txXfrm>
    </dsp:sp>
    <dsp:sp modelId="{20CECDC4-1B0B-4794-B7F1-64CC88C2B83C}">
      <dsp:nvSpPr>
        <dsp:cNvPr id="0" name=""/>
        <dsp:cNvSpPr/>
      </dsp:nvSpPr>
      <dsp:spPr>
        <a:xfrm>
          <a:off x="6068301" y="1858436"/>
          <a:ext cx="1856482" cy="1113889"/>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il-PH" sz="1400" kern="1200" dirty="0" smtClean="0"/>
            <a:t>Budget preparation activities being conducted by the ROs</a:t>
          </a:r>
          <a:endParaRPr lang="fil-PH" sz="1400" kern="1200" dirty="0"/>
        </a:p>
      </dsp:txBody>
      <dsp:txXfrm>
        <a:off x="6068301" y="1858436"/>
        <a:ext cx="1856482" cy="1113889"/>
      </dsp:txXfrm>
    </dsp:sp>
    <dsp:sp modelId="{9E26CD47-6F0C-4559-AEE1-B2ED619692E1}">
      <dsp:nvSpPr>
        <dsp:cNvPr id="0" name=""/>
        <dsp:cNvSpPr/>
      </dsp:nvSpPr>
      <dsp:spPr>
        <a:xfrm rot="10800000">
          <a:off x="5511357" y="2185177"/>
          <a:ext cx="393574" cy="4604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il-PH" sz="1100" kern="1200"/>
        </a:p>
      </dsp:txBody>
      <dsp:txXfrm rot="10800000">
        <a:off x="5511357" y="2185177"/>
        <a:ext cx="393574" cy="460407"/>
      </dsp:txXfrm>
    </dsp:sp>
    <dsp:sp modelId="{ED4B09D0-9065-4486-97EE-0980CCB6F5BE}">
      <dsp:nvSpPr>
        <dsp:cNvPr id="0" name=""/>
        <dsp:cNvSpPr/>
      </dsp:nvSpPr>
      <dsp:spPr>
        <a:xfrm>
          <a:off x="3039711" y="1858436"/>
          <a:ext cx="2285997" cy="1113889"/>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il-PH" sz="1400" kern="1200" dirty="0" smtClean="0"/>
            <a:t>SDOs and SUs prepare their budget estimates</a:t>
          </a:r>
          <a:endParaRPr lang="fil-PH" sz="1400" kern="1200" dirty="0"/>
        </a:p>
      </dsp:txBody>
      <dsp:txXfrm>
        <a:off x="3039711" y="1858436"/>
        <a:ext cx="2285997" cy="1113889"/>
      </dsp:txXfrm>
    </dsp:sp>
    <dsp:sp modelId="{BD692849-E9A5-40D3-A7B7-AAB8FD0215A1}">
      <dsp:nvSpPr>
        <dsp:cNvPr id="0" name=""/>
        <dsp:cNvSpPr/>
      </dsp:nvSpPr>
      <dsp:spPr>
        <a:xfrm rot="10800000">
          <a:off x="2482766" y="2185177"/>
          <a:ext cx="393574" cy="4604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il-PH" sz="1100" kern="1200"/>
        </a:p>
      </dsp:txBody>
      <dsp:txXfrm rot="10800000">
        <a:off x="2482766" y="2185177"/>
        <a:ext cx="393574" cy="460407"/>
      </dsp:txXfrm>
    </dsp:sp>
    <dsp:sp modelId="{96C605FB-C3BC-4733-8B7C-5E8DEA5C0961}">
      <dsp:nvSpPr>
        <dsp:cNvPr id="0" name=""/>
        <dsp:cNvSpPr/>
      </dsp:nvSpPr>
      <dsp:spPr>
        <a:xfrm>
          <a:off x="440636" y="1858436"/>
          <a:ext cx="1856482" cy="1113889"/>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il-PH" sz="1400" kern="1200" dirty="0" smtClean="0"/>
            <a:t>ROs review and consolidate budget proposals and submit to CO </a:t>
          </a:r>
          <a:endParaRPr lang="fil-PH" sz="1400" kern="1200" dirty="0"/>
        </a:p>
      </dsp:txBody>
      <dsp:txXfrm>
        <a:off x="440636" y="1858436"/>
        <a:ext cx="1856482" cy="1113889"/>
      </dsp:txXfrm>
    </dsp:sp>
    <dsp:sp modelId="{DE542F96-EEF0-4E73-B94F-4DD36602DAAA}">
      <dsp:nvSpPr>
        <dsp:cNvPr id="0" name=""/>
        <dsp:cNvSpPr/>
      </dsp:nvSpPr>
      <dsp:spPr>
        <a:xfrm rot="5400000">
          <a:off x="1172090" y="3102279"/>
          <a:ext cx="393574" cy="4604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il-PH" sz="1100" kern="1200"/>
        </a:p>
      </dsp:txBody>
      <dsp:txXfrm rot="5400000">
        <a:off x="1172090" y="3102279"/>
        <a:ext cx="393574" cy="460407"/>
      </dsp:txXfrm>
    </dsp:sp>
    <dsp:sp modelId="{AF9733A1-FD02-42BB-BF99-AEC03C6A971F}">
      <dsp:nvSpPr>
        <dsp:cNvPr id="0" name=""/>
        <dsp:cNvSpPr/>
      </dsp:nvSpPr>
      <dsp:spPr>
        <a:xfrm>
          <a:off x="440636" y="3714918"/>
          <a:ext cx="1856482" cy="1113889"/>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il-PH" sz="1400" kern="1200" dirty="0" smtClean="0"/>
            <a:t>CO reviews and consolidates CO and Regional Proposals and subsequently submit to DBM</a:t>
          </a:r>
          <a:endParaRPr lang="fil-PH" sz="1400" kern="1200" dirty="0"/>
        </a:p>
      </dsp:txBody>
      <dsp:txXfrm>
        <a:off x="440636" y="3714918"/>
        <a:ext cx="1856482" cy="111388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5FB4A33-46D5-49B1-91AA-97B6ACDD42C8}">
      <dsp:nvSpPr>
        <dsp:cNvPr id="0" name=""/>
        <dsp:cNvSpPr/>
      </dsp:nvSpPr>
      <dsp:spPr>
        <a:xfrm>
          <a:off x="1091207" y="818"/>
          <a:ext cx="1475184" cy="73759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lvl="0" algn="l" defTabSz="1422400">
            <a:lnSpc>
              <a:spcPct val="90000"/>
            </a:lnSpc>
            <a:spcBef>
              <a:spcPct val="0"/>
            </a:spcBef>
            <a:spcAft>
              <a:spcPct val="35000"/>
            </a:spcAft>
          </a:pPr>
          <a:r>
            <a:rPr lang="fil-PH" sz="3200" kern="1200" dirty="0" smtClean="0">
              <a:hlinkClick xmlns:r="http://schemas.openxmlformats.org/officeDocument/2006/relationships" r:id="rId1" action="ppaction://hlinkfile"/>
            </a:rPr>
            <a:t>RAPAL</a:t>
          </a:r>
          <a:endParaRPr lang="fil-PH" sz="3200" kern="1200" dirty="0"/>
        </a:p>
      </dsp:txBody>
      <dsp:txXfrm>
        <a:off x="1091207" y="818"/>
        <a:ext cx="1475184" cy="737592"/>
      </dsp:txXfrm>
    </dsp:sp>
    <dsp:sp modelId="{937071D6-562D-4127-BE7C-627F0F527694}">
      <dsp:nvSpPr>
        <dsp:cNvPr id="0" name=""/>
        <dsp:cNvSpPr/>
      </dsp:nvSpPr>
      <dsp:spPr>
        <a:xfrm>
          <a:off x="1238726" y="738410"/>
          <a:ext cx="147518" cy="553194"/>
        </a:xfrm>
        <a:custGeom>
          <a:avLst/>
          <a:gdLst/>
          <a:ahLst/>
          <a:cxnLst/>
          <a:rect l="0" t="0" r="0" b="0"/>
          <a:pathLst>
            <a:path>
              <a:moveTo>
                <a:pt x="0" y="0"/>
              </a:moveTo>
              <a:lnTo>
                <a:pt x="0" y="553194"/>
              </a:lnTo>
              <a:lnTo>
                <a:pt x="147518" y="55319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435638-8914-49D4-93E1-C6F75DFC7A7D}">
      <dsp:nvSpPr>
        <dsp:cNvPr id="0" name=""/>
        <dsp:cNvSpPr/>
      </dsp:nvSpPr>
      <dsp:spPr>
        <a:xfrm>
          <a:off x="1386244" y="922808"/>
          <a:ext cx="1180147" cy="73759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l" defTabSz="1155700">
            <a:lnSpc>
              <a:spcPct val="90000"/>
            </a:lnSpc>
            <a:spcBef>
              <a:spcPct val="0"/>
            </a:spcBef>
            <a:spcAft>
              <a:spcPct val="35000"/>
            </a:spcAft>
          </a:pPr>
          <a:r>
            <a:rPr lang="fil-PH" sz="2600" kern="1200" dirty="0" smtClean="0"/>
            <a:t> PS</a:t>
          </a:r>
          <a:endParaRPr lang="fil-PH" sz="2600" kern="1200" dirty="0"/>
        </a:p>
      </dsp:txBody>
      <dsp:txXfrm>
        <a:off x="1386244" y="922808"/>
        <a:ext cx="1180147" cy="737592"/>
      </dsp:txXfrm>
    </dsp:sp>
    <dsp:sp modelId="{5E022175-9FF4-439F-9ABF-C40F5CA8E2EF}">
      <dsp:nvSpPr>
        <dsp:cNvPr id="0" name=""/>
        <dsp:cNvSpPr/>
      </dsp:nvSpPr>
      <dsp:spPr>
        <a:xfrm>
          <a:off x="1238726" y="738410"/>
          <a:ext cx="147518" cy="1475184"/>
        </a:xfrm>
        <a:custGeom>
          <a:avLst/>
          <a:gdLst/>
          <a:ahLst/>
          <a:cxnLst/>
          <a:rect l="0" t="0" r="0" b="0"/>
          <a:pathLst>
            <a:path>
              <a:moveTo>
                <a:pt x="0" y="0"/>
              </a:moveTo>
              <a:lnTo>
                <a:pt x="0" y="1475184"/>
              </a:lnTo>
              <a:lnTo>
                <a:pt x="147518" y="147518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304748-A4F3-40F3-A81F-B351DF5B05C2}">
      <dsp:nvSpPr>
        <dsp:cNvPr id="0" name=""/>
        <dsp:cNvSpPr/>
      </dsp:nvSpPr>
      <dsp:spPr>
        <a:xfrm>
          <a:off x="1386244" y="1844799"/>
          <a:ext cx="1180147" cy="73759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l" defTabSz="1155700">
            <a:lnSpc>
              <a:spcPct val="90000"/>
            </a:lnSpc>
            <a:spcBef>
              <a:spcPct val="0"/>
            </a:spcBef>
            <a:spcAft>
              <a:spcPct val="35000"/>
            </a:spcAft>
          </a:pPr>
          <a:r>
            <a:rPr lang="fil-PH" sz="2600" kern="1200" dirty="0" smtClean="0"/>
            <a:t>MOOE</a:t>
          </a:r>
          <a:endParaRPr lang="fil-PH" sz="2600" kern="1200" dirty="0"/>
        </a:p>
      </dsp:txBody>
      <dsp:txXfrm>
        <a:off x="1386244" y="1844799"/>
        <a:ext cx="1180147" cy="737592"/>
      </dsp:txXfrm>
    </dsp:sp>
    <dsp:sp modelId="{C528A56E-06B8-4F00-AD76-FAE57566C829}">
      <dsp:nvSpPr>
        <dsp:cNvPr id="0" name=""/>
        <dsp:cNvSpPr/>
      </dsp:nvSpPr>
      <dsp:spPr>
        <a:xfrm>
          <a:off x="1238726" y="738410"/>
          <a:ext cx="147518" cy="2397174"/>
        </a:xfrm>
        <a:custGeom>
          <a:avLst/>
          <a:gdLst/>
          <a:ahLst/>
          <a:cxnLst/>
          <a:rect l="0" t="0" r="0" b="0"/>
          <a:pathLst>
            <a:path>
              <a:moveTo>
                <a:pt x="0" y="0"/>
              </a:moveTo>
              <a:lnTo>
                <a:pt x="0" y="2397174"/>
              </a:lnTo>
              <a:lnTo>
                <a:pt x="147518" y="23971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2BE46C-FFD5-4543-BFBE-F07DDFE2FCAF}">
      <dsp:nvSpPr>
        <dsp:cNvPr id="0" name=""/>
        <dsp:cNvSpPr/>
      </dsp:nvSpPr>
      <dsp:spPr>
        <a:xfrm>
          <a:off x="1386244" y="2766789"/>
          <a:ext cx="1180147" cy="73759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lvl="0" algn="l" defTabSz="1155700">
            <a:lnSpc>
              <a:spcPct val="90000"/>
            </a:lnSpc>
            <a:spcBef>
              <a:spcPct val="0"/>
            </a:spcBef>
            <a:spcAft>
              <a:spcPct val="35000"/>
            </a:spcAft>
          </a:pPr>
          <a:r>
            <a:rPr lang="fil-PH" sz="2600" kern="1200" dirty="0" smtClean="0"/>
            <a:t>CO</a:t>
          </a:r>
          <a:endParaRPr lang="fil-PH" sz="2600" kern="1200" dirty="0"/>
        </a:p>
      </dsp:txBody>
      <dsp:txXfrm>
        <a:off x="1386244" y="2766789"/>
        <a:ext cx="1180147" cy="73759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756C6BF-5537-4DD2-B954-9F870ABB26F2}">
      <dsp:nvSpPr>
        <dsp:cNvPr id="0" name=""/>
        <dsp:cNvSpPr/>
      </dsp:nvSpPr>
      <dsp:spPr>
        <a:xfrm>
          <a:off x="742280" y="790"/>
          <a:ext cx="1411039" cy="70551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865" tIns="41910" rIns="62865" bIns="41910" numCol="1" spcCol="1270" anchor="ctr" anchorCtr="0">
          <a:noAutofit/>
        </a:bodyPr>
        <a:lstStyle/>
        <a:p>
          <a:pPr lvl="0" algn="ctr" defTabSz="1466850">
            <a:lnSpc>
              <a:spcPct val="90000"/>
            </a:lnSpc>
            <a:spcBef>
              <a:spcPct val="0"/>
            </a:spcBef>
            <a:spcAft>
              <a:spcPct val="35000"/>
            </a:spcAft>
          </a:pPr>
          <a:r>
            <a:rPr lang="fil-PH" sz="3300" kern="1200" dirty="0" smtClean="0">
              <a:hlinkClick xmlns:r="http://schemas.openxmlformats.org/officeDocument/2006/relationships" r:id="rId1" action="ppaction://hlinkfile"/>
            </a:rPr>
            <a:t>RAOD</a:t>
          </a:r>
          <a:endParaRPr lang="fil-PH" sz="3300" kern="1200" dirty="0"/>
        </a:p>
      </dsp:txBody>
      <dsp:txXfrm>
        <a:off x="742280" y="790"/>
        <a:ext cx="1411039" cy="705519"/>
      </dsp:txXfrm>
    </dsp:sp>
    <dsp:sp modelId="{BCEBB83F-9575-4E5D-9A66-BF2F1E91F8A5}">
      <dsp:nvSpPr>
        <dsp:cNvPr id="0" name=""/>
        <dsp:cNvSpPr/>
      </dsp:nvSpPr>
      <dsp:spPr>
        <a:xfrm>
          <a:off x="883384" y="706310"/>
          <a:ext cx="141103" cy="529139"/>
        </a:xfrm>
        <a:custGeom>
          <a:avLst/>
          <a:gdLst/>
          <a:ahLst/>
          <a:cxnLst/>
          <a:rect l="0" t="0" r="0" b="0"/>
          <a:pathLst>
            <a:path>
              <a:moveTo>
                <a:pt x="0" y="0"/>
              </a:moveTo>
              <a:lnTo>
                <a:pt x="0" y="529139"/>
              </a:lnTo>
              <a:lnTo>
                <a:pt x="141103" y="5291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C536E7-15D5-41C9-B24E-31E0AF86BF92}">
      <dsp:nvSpPr>
        <dsp:cNvPr id="0" name=""/>
        <dsp:cNvSpPr/>
      </dsp:nvSpPr>
      <dsp:spPr>
        <a:xfrm>
          <a:off x="1024488" y="882690"/>
          <a:ext cx="1128831" cy="70551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fil-PH" sz="2500" kern="1200" dirty="0" smtClean="0"/>
            <a:t>PS</a:t>
          </a:r>
          <a:endParaRPr lang="fil-PH" sz="2500" kern="1200" dirty="0"/>
        </a:p>
      </dsp:txBody>
      <dsp:txXfrm>
        <a:off x="1024488" y="882690"/>
        <a:ext cx="1128831" cy="705519"/>
      </dsp:txXfrm>
    </dsp:sp>
    <dsp:sp modelId="{1098CFD4-AD11-4206-82B0-3C109E0241B9}">
      <dsp:nvSpPr>
        <dsp:cNvPr id="0" name=""/>
        <dsp:cNvSpPr/>
      </dsp:nvSpPr>
      <dsp:spPr>
        <a:xfrm>
          <a:off x="883384" y="706310"/>
          <a:ext cx="141103" cy="1411039"/>
        </a:xfrm>
        <a:custGeom>
          <a:avLst/>
          <a:gdLst/>
          <a:ahLst/>
          <a:cxnLst/>
          <a:rect l="0" t="0" r="0" b="0"/>
          <a:pathLst>
            <a:path>
              <a:moveTo>
                <a:pt x="0" y="0"/>
              </a:moveTo>
              <a:lnTo>
                <a:pt x="0" y="1411039"/>
              </a:lnTo>
              <a:lnTo>
                <a:pt x="141103" y="14110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80B302-EA28-487C-A15F-1943B290D1C8}">
      <dsp:nvSpPr>
        <dsp:cNvPr id="0" name=""/>
        <dsp:cNvSpPr/>
      </dsp:nvSpPr>
      <dsp:spPr>
        <a:xfrm>
          <a:off x="1024488" y="1764589"/>
          <a:ext cx="1128831" cy="70551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fil-PH" sz="2500" kern="1200" dirty="0" smtClean="0"/>
            <a:t>MOOE</a:t>
          </a:r>
          <a:endParaRPr lang="fil-PH" sz="2500" kern="1200" dirty="0"/>
        </a:p>
      </dsp:txBody>
      <dsp:txXfrm>
        <a:off x="1024488" y="1764589"/>
        <a:ext cx="1128831" cy="705519"/>
      </dsp:txXfrm>
    </dsp:sp>
    <dsp:sp modelId="{C461C476-7E90-4831-BE5D-6EEFC33E210D}">
      <dsp:nvSpPr>
        <dsp:cNvPr id="0" name=""/>
        <dsp:cNvSpPr/>
      </dsp:nvSpPr>
      <dsp:spPr>
        <a:xfrm>
          <a:off x="883384" y="706310"/>
          <a:ext cx="141103" cy="2292939"/>
        </a:xfrm>
        <a:custGeom>
          <a:avLst/>
          <a:gdLst/>
          <a:ahLst/>
          <a:cxnLst/>
          <a:rect l="0" t="0" r="0" b="0"/>
          <a:pathLst>
            <a:path>
              <a:moveTo>
                <a:pt x="0" y="0"/>
              </a:moveTo>
              <a:lnTo>
                <a:pt x="0" y="2292939"/>
              </a:lnTo>
              <a:lnTo>
                <a:pt x="141103" y="22929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D8CF07-B20D-47FA-A9DA-1C420E3E87DD}">
      <dsp:nvSpPr>
        <dsp:cNvPr id="0" name=""/>
        <dsp:cNvSpPr/>
      </dsp:nvSpPr>
      <dsp:spPr>
        <a:xfrm>
          <a:off x="1024488" y="2646489"/>
          <a:ext cx="1128831" cy="70551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fil-PH" sz="2500" kern="1200" dirty="0" smtClean="0"/>
            <a:t>CO</a:t>
          </a:r>
          <a:endParaRPr lang="fil-PH" sz="2500" kern="1200" dirty="0"/>
        </a:p>
      </dsp:txBody>
      <dsp:txXfrm>
        <a:off x="1024488" y="2646489"/>
        <a:ext cx="1128831" cy="705519"/>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6F0F5FE9-3622-48A5-BC52-67C192DFCCB8}" type="datetimeFigureOut">
              <a:rPr lang="fil-PH" smtClean="0"/>
              <a:pPr/>
              <a:t>10/10/2016</a:t>
            </a:fld>
            <a:endParaRPr lang="fil-PH"/>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fil-PH"/>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7F140E0F-C178-466F-A61A-FF6C51547C3F}" type="slidenum">
              <a:rPr lang="fil-PH" smtClean="0"/>
              <a:pPr/>
              <a:t>‹#›</a:t>
            </a:fld>
            <a:endParaRPr lang="fil-PH"/>
          </a:p>
        </p:txBody>
      </p:sp>
    </p:spTree>
    <p:extLst>
      <p:ext uri="{BB962C8B-B14F-4D97-AF65-F5344CB8AC3E}">
        <p14:creationId xmlns="" xmlns:p14="http://schemas.microsoft.com/office/powerpoint/2010/main" val="26183017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A00E0026-DAE1-4AE6-9646-28BE227DD80D}" type="datetimeFigureOut">
              <a:rPr lang="fil-PH" smtClean="0"/>
              <a:pPr/>
              <a:t>10/10/2016</a:t>
            </a:fld>
            <a:endParaRPr lang="fil-PH"/>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il-PH"/>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fil-PH"/>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61455FC4-FCF0-4C2C-BAAB-81DE7D492E79}" type="slidenum">
              <a:rPr lang="fil-PH" smtClean="0"/>
              <a:pPr/>
              <a:t>‹#›</a:t>
            </a:fld>
            <a:endParaRPr lang="fil-PH"/>
          </a:p>
        </p:txBody>
      </p:sp>
    </p:spTree>
    <p:extLst>
      <p:ext uri="{BB962C8B-B14F-4D97-AF65-F5344CB8AC3E}">
        <p14:creationId xmlns="" xmlns:p14="http://schemas.microsoft.com/office/powerpoint/2010/main" val="801508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1</a:t>
            </a:fld>
            <a:endParaRPr lang="fil-PH"/>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2</a:t>
            </a:fld>
            <a:endParaRPr lang="fil-PH"/>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3</a:t>
            </a:fld>
            <a:endParaRPr lang="fil-PH"/>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4</a:t>
            </a:fld>
            <a:endParaRPr lang="fil-PH"/>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7</a:t>
            </a:fld>
            <a:endParaRPr lang="fil-PH"/>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8</a:t>
            </a:fld>
            <a:endParaRPr lang="fil-PH"/>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9</a:t>
            </a:fld>
            <a:endParaRPr lang="fil-PH"/>
          </a:p>
        </p:txBody>
      </p:sp>
    </p:spTree>
    <p:extLst>
      <p:ext uri="{BB962C8B-B14F-4D97-AF65-F5344CB8AC3E}">
        <p14:creationId xmlns="" xmlns:p14="http://schemas.microsoft.com/office/powerpoint/2010/main" val="1336274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PH" sz="1200" dirty="0" smtClean="0"/>
              <a:t>Note: All physical and financial aspects of the Division Budget Proposal are translated to the Budgetary Preparation Forms and submitted to the RO for consolidation then submitted to Budget Division, CO. </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10</a:t>
            </a:fld>
            <a:endParaRPr lang="fil-PH"/>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11</a:t>
            </a:fld>
            <a:endParaRPr lang="fil-PH"/>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14</a:t>
            </a:fld>
            <a:endParaRPr lang="fil-PH"/>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15</a:t>
            </a:fld>
            <a:endParaRPr lang="fil-PH"/>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16</a:t>
            </a:fld>
            <a:endParaRPr lang="fil-PH"/>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17</a:t>
            </a:fld>
            <a:endParaRPr lang="fil-PH"/>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Kinds of Veto: (1) Conditional Veto,</a:t>
            </a:r>
            <a:r>
              <a:rPr lang="fil-PH" baseline="0" dirty="0" smtClean="0"/>
              <a:t> (2) Direct Veto, and (3) General Observation.</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18</a:t>
            </a:fld>
            <a:endParaRPr lang="fil-PH"/>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19</a:t>
            </a:fld>
            <a:endParaRPr lang="fil-PH"/>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21</a:t>
            </a:fld>
            <a:endParaRPr lang="fil-PH"/>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22</a:t>
            </a:fld>
            <a:endParaRPr lang="fil-PH"/>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BED 1-Financial Plan (FP) which shows the overall financial plan of the agency for the year, with quarterly breakdown</a:t>
            </a:r>
          </a:p>
          <a:p>
            <a:r>
              <a:rPr lang="en-US" sz="1200" dirty="0" smtClean="0">
                <a:solidFill>
                  <a:srgbClr val="FF0000"/>
                </a:solidFill>
              </a:rPr>
              <a:t>BED</a:t>
            </a:r>
            <a:r>
              <a:rPr lang="en-US" sz="1200" baseline="0" dirty="0" smtClean="0">
                <a:solidFill>
                  <a:srgbClr val="FF0000"/>
                </a:solidFill>
              </a:rPr>
              <a:t> 2</a:t>
            </a:r>
            <a:r>
              <a:rPr lang="en-US" sz="1200" dirty="0" smtClean="0">
                <a:solidFill>
                  <a:srgbClr val="FF0000"/>
                </a:solidFill>
              </a:rPr>
              <a:t>Physical Plan (PP) which shows the physical targets for the year, with quarterly breakdown</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rPr>
              <a:t>BED 3-</a:t>
            </a:r>
            <a:r>
              <a:rPr lang="en-US" sz="1200" dirty="0" smtClean="0"/>
              <a:t>Monthly Disbursement Program (MDP) which reflects the monthly disbursement requirements of agencies, by type of disbursement. It is the basis for the issuance of the disbursement authority (e.g., NCA, NCAA, TRA).</a:t>
            </a:r>
            <a:r>
              <a:rPr lang="en-US" sz="1800" dirty="0" smtClean="0">
                <a:solidFill>
                  <a:srgbClr val="FF0000"/>
                </a:solidFill>
              </a:rPr>
              <a:t> </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rgbClr val="FF0000"/>
                </a:solidFill>
              </a:rPr>
              <a:t>BED</a:t>
            </a:r>
            <a:r>
              <a:rPr lang="en-US" sz="1800" baseline="0" dirty="0" smtClean="0">
                <a:solidFill>
                  <a:srgbClr val="FF0000"/>
                </a:solidFill>
              </a:rPr>
              <a:t> 4</a:t>
            </a:r>
            <a:r>
              <a:rPr lang="en-US" sz="1800" dirty="0" smtClean="0">
                <a:solidFill>
                  <a:srgbClr val="FF0000"/>
                </a:solidFill>
              </a:rPr>
              <a:t>– Annual Procurement Plan for Common Use Supplies and Equipment (APP-CSE) which projects the monthly procurement in terms of quantity and cash, categorized into items available at the Procurement  Service, DBM, and not available.</a:t>
            </a:r>
            <a:r>
              <a:rPr lang="en-PH" sz="1800" b="0" i="0" dirty="0" smtClean="0"/>
              <a:t> </a:t>
            </a:r>
          </a:p>
          <a:p>
            <a:pPr marL="0" marR="0" lvl="1" indent="0" algn="l" defTabSz="914400" rtl="0" eaLnBrk="1" fontAlgn="auto" latinLnBrk="0" hangingPunct="1">
              <a:lnSpc>
                <a:spcPct val="100000"/>
              </a:lnSpc>
              <a:spcBef>
                <a:spcPts val="0"/>
              </a:spcBef>
              <a:spcAft>
                <a:spcPts val="0"/>
              </a:spcAft>
              <a:buClrTx/>
              <a:buSzTx/>
              <a:buFontTx/>
              <a:buNone/>
              <a:tabLst/>
              <a:defRPr/>
            </a:pPr>
            <a:r>
              <a:rPr lang="en-PH" sz="1800" b="0" i="0" dirty="0" smtClean="0"/>
              <a:t>Note: The BEDs are accordingly updated upon enactment of the GAA to effect any modification on the NEP by Congress or Senate. BEDs</a:t>
            </a:r>
            <a:r>
              <a:rPr lang="en-PH" sz="1800" b="0" i="0" baseline="0" dirty="0" smtClean="0"/>
              <a:t> are submitted on-line though the Unified Report System (URS).</a:t>
            </a:r>
            <a:endParaRPr lang="en-US" sz="1800" dirty="0" smtClean="0">
              <a:solidFill>
                <a:srgbClr val="FF0000"/>
              </a:solidFill>
            </a:endParaRPr>
          </a:p>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23</a:t>
            </a:fld>
            <a:endParaRPr lang="fil-PH"/>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24</a:t>
            </a:fld>
            <a:endParaRPr lang="fil-PH"/>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lphaLcParenBoth"/>
            </a:pPr>
            <a:r>
              <a:rPr lang="en-PH" sz="1200" dirty="0" smtClean="0"/>
              <a:t>GAARD-The appropriation for Programs/Activities/ Projects (PAPs) are deemed released, except for items classified as, “For Later Release (FLR)”. </a:t>
            </a:r>
          </a:p>
          <a:p>
            <a:pPr marL="342900" lvl="1" indent="-342900">
              <a:buNone/>
            </a:pPr>
            <a:r>
              <a:rPr lang="en-PH" sz="1200" dirty="0" smtClean="0"/>
              <a:t>(B) GARO-is the annual requirement for Government Share of the Retirements and Life Insurance Premium  (RLIP) which is 12% of Basic Salary of Teaching and Non-Teaching employees. This does not include RLIP for newly created positions. </a:t>
            </a:r>
          </a:p>
          <a:p>
            <a:pPr marL="342900" lvl="1" indent="-342900">
              <a:buNone/>
            </a:pPr>
            <a:r>
              <a:rPr lang="en-PH" sz="2400" dirty="0" smtClean="0"/>
              <a:t>© SARO-covers the “For Later Release”(FLR)  items upon submission of a Special Budget Request (SBR). Composed of Centrally Managed Items (CMI) &amp;</a:t>
            </a:r>
            <a:r>
              <a:rPr lang="en-PH" sz="2400" baseline="0" dirty="0" smtClean="0"/>
              <a:t> Special Purpose Funds (SPF).</a:t>
            </a:r>
          </a:p>
          <a:p>
            <a:pPr marL="342900" lvl="1" indent="-342900">
              <a:buNone/>
            </a:pPr>
            <a:r>
              <a:rPr lang="en-PH" sz="2400" baseline="0" dirty="0" smtClean="0"/>
              <a:t>(d)Sub-ARO-</a:t>
            </a:r>
            <a:r>
              <a:rPr lang="en-PH" sz="2400" dirty="0" smtClean="0"/>
              <a:t> </a:t>
            </a:r>
            <a:r>
              <a:rPr lang="fil-PH" sz="2400" dirty="0" smtClean="0"/>
              <a:t>an internal document issued by DepEd Central Office, Regional, transferring a portion of available allotment to Spending Units (SUs) /Implementing Units (IUs).</a:t>
            </a:r>
            <a:r>
              <a:rPr lang="en-PH" sz="2600" dirty="0" smtClean="0"/>
              <a:t> </a:t>
            </a:r>
            <a:endParaRPr lang="en-PH" sz="2400" dirty="0" smtClean="0"/>
          </a:p>
          <a:p>
            <a:pPr marL="342900" lvl="1" indent="-342900">
              <a:buNone/>
            </a:pPr>
            <a:r>
              <a:rPr lang="en-PH" sz="2400" dirty="0" smtClean="0"/>
              <a:t>   	</a:t>
            </a:r>
          </a:p>
          <a:p>
            <a:pPr marL="228600" indent="-228600">
              <a:buNone/>
            </a:pP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26</a:t>
            </a:fld>
            <a:endParaRPr lang="fil-PH"/>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lphaLcParenBoth"/>
            </a:pPr>
            <a:r>
              <a:rPr lang="en-PH" sz="1200" dirty="0" smtClean="0"/>
              <a:t>GAARD-The appropriation for Programs/Activities/ Projects (PAPs) are deemed released, except for items classified as, “For Later Release (FLR)”. </a:t>
            </a:r>
          </a:p>
          <a:p>
            <a:pPr marL="342900" lvl="1" indent="-342900">
              <a:buNone/>
            </a:pPr>
            <a:r>
              <a:rPr lang="en-PH" sz="1200" dirty="0" smtClean="0"/>
              <a:t>(B) GARO-is the annual requirement for Government Share of the Retirements and Life Insurance Premium  (RLIP) which is 12% of Basic Salary of Teaching and Non-Teaching employees. This does not include RLIP for newly created positions. </a:t>
            </a:r>
          </a:p>
          <a:p>
            <a:pPr marL="342900" lvl="1" indent="-342900">
              <a:buNone/>
            </a:pPr>
            <a:r>
              <a:rPr lang="en-PH" sz="2400" dirty="0" smtClean="0"/>
              <a:t>© SARO-covers the “For Later Release”(FLR)  items upon submission of a Special Budget Request (SBR). Composed of Centrally Managed Items (CMI) &amp;</a:t>
            </a:r>
            <a:r>
              <a:rPr lang="en-PH" sz="2400" baseline="0" dirty="0" smtClean="0"/>
              <a:t> Special Purpose Funds (SPF).</a:t>
            </a:r>
          </a:p>
          <a:p>
            <a:pPr marL="342900" lvl="1" indent="-342900">
              <a:buNone/>
            </a:pPr>
            <a:r>
              <a:rPr lang="en-PH" sz="2400" baseline="0" dirty="0" smtClean="0"/>
              <a:t>(d)Sub-ARO-</a:t>
            </a:r>
            <a:r>
              <a:rPr lang="en-PH" sz="2400" dirty="0" smtClean="0"/>
              <a:t> </a:t>
            </a:r>
            <a:r>
              <a:rPr lang="fil-PH" sz="2400" dirty="0" smtClean="0"/>
              <a:t>an internal document issued by DepEd Central Office, Regional, transferring a portion of available allotment to Spending Units (SUs) /Implementing Units (IUs).</a:t>
            </a:r>
            <a:r>
              <a:rPr lang="en-PH" sz="2600" dirty="0" smtClean="0"/>
              <a:t> </a:t>
            </a:r>
            <a:endParaRPr lang="en-PH" sz="2400" dirty="0" smtClean="0"/>
          </a:p>
          <a:p>
            <a:pPr marL="342900" lvl="1" indent="-342900">
              <a:buNone/>
            </a:pPr>
            <a:r>
              <a:rPr lang="en-PH" sz="2400" dirty="0" smtClean="0"/>
              <a:t>   	</a:t>
            </a:r>
          </a:p>
          <a:p>
            <a:pPr marL="228600" indent="-228600">
              <a:buNone/>
            </a:pP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27</a:t>
            </a:fld>
            <a:endParaRPr lang="fil-PH"/>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Note:</a:t>
            </a:r>
            <a:r>
              <a:rPr lang="en-US" baseline="0" dirty="0" smtClean="0"/>
              <a:t> </a:t>
            </a:r>
            <a:r>
              <a:rPr lang="en-US" dirty="0" smtClean="0"/>
              <a:t>For accurate monitoring and reporting on the utilizations &amp; balances of appropriations and allotments, correct and proper charging</a:t>
            </a:r>
            <a:r>
              <a:rPr lang="en-US" baseline="0" dirty="0" smtClean="0"/>
              <a:t> of</a:t>
            </a:r>
            <a:r>
              <a:rPr lang="en-US" dirty="0" smtClean="0"/>
              <a:t> account and recording in the appropriate registries, as prescribed under the Government Accounting Manual (GAM).</a:t>
            </a:r>
            <a:endParaRPr lang="fil-PH" dirty="0" smtClean="0"/>
          </a:p>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28</a:t>
            </a:fld>
            <a:endParaRPr lang="fil-PH"/>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Note: The amount of allotment should not exceed the authorized appropriations in the GAA.</a:t>
            </a:r>
            <a:r>
              <a:rPr lang="fil-PH" baseline="0" dirty="0" smtClean="0"/>
              <a:t> If the allotment exceeds the appropriation, appropriate action should be undertaken.</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29</a:t>
            </a:fld>
            <a:endParaRPr lang="fil-PH"/>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30</a:t>
            </a:fld>
            <a:endParaRPr lang="fil-PH"/>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31</a:t>
            </a:fld>
            <a:endParaRPr lang="fil-PH"/>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PH" sz="1200" dirty="0" smtClean="0"/>
              <a:t>A General Accounting Manual  Form to be prepared by Accounting Division, copy furnished Budget Division to adjust obligation in the ORS.</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32</a:t>
            </a:fld>
            <a:endParaRPr lang="fil-PH"/>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PH" baseline="0" dirty="0" smtClean="0"/>
              <a:t>RAOD-PS </a:t>
            </a:r>
            <a:r>
              <a:rPr lang="en-PH" dirty="0" smtClean="0"/>
              <a:t>is used to record the allotments received, obligations incurred and disbursement classified under PS</a:t>
            </a:r>
          </a:p>
          <a:p>
            <a:pPr marL="228600" indent="-228600">
              <a:buAutoNum type="arabicPeriod"/>
            </a:pPr>
            <a:r>
              <a:rPr lang="en-PH" dirty="0" smtClean="0"/>
              <a:t>RAOD-MOOE is used to record the allotment received, obligations incurred and disbursement classified under MOOE.</a:t>
            </a:r>
          </a:p>
          <a:p>
            <a:pPr marL="228600" indent="-228600">
              <a:buAutoNum type="arabicPeriod"/>
            </a:pPr>
            <a:r>
              <a:rPr lang="en-PH" dirty="0" smtClean="0"/>
              <a:t>RAOD-FE is used to record the allotment received, obligations incurred and disbursement classified under FE. </a:t>
            </a:r>
          </a:p>
          <a:p>
            <a:pPr marL="228600" indent="-228600">
              <a:buAutoNum type="arabicPeriod"/>
            </a:pPr>
            <a:r>
              <a:rPr lang="en-PH" dirty="0" smtClean="0"/>
              <a:t>RAOD-CO</a:t>
            </a:r>
            <a:r>
              <a:rPr lang="en-PH" baseline="0" dirty="0" smtClean="0"/>
              <a:t> </a:t>
            </a:r>
            <a:r>
              <a:rPr lang="en-PH" dirty="0" smtClean="0"/>
              <a:t>is used to record allotment received, obligations incurred and disbursement classified under CO.</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33</a:t>
            </a:fld>
            <a:endParaRPr lang="fil-PH"/>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PH" dirty="0" smtClean="0"/>
              <a:t>shall be used to record the Approved Budget (AB) and the corresponding utilizations and disbursements charged to Revolving Funds and Trust Receipt/Custodial Funds. </a:t>
            </a:r>
          </a:p>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34</a:t>
            </a:fld>
            <a:endParaRPr lang="fil-PH"/>
          </a:p>
        </p:txBody>
      </p:sp>
    </p:spTree>
    <p:extLst>
      <p:ext uri="{BB962C8B-B14F-4D97-AF65-F5344CB8AC3E}">
        <p14:creationId xmlns="" xmlns:p14="http://schemas.microsoft.com/office/powerpoint/2010/main" val="37824350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Note: The amount of allotment should not exceed the authorized appropriations in the GAA.</a:t>
            </a:r>
            <a:r>
              <a:rPr lang="fil-PH" baseline="0" dirty="0" smtClean="0"/>
              <a:t> If the allotment exceeds the appropriation, appropriate action should be undertaken.</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35</a:t>
            </a:fld>
            <a:endParaRPr lang="fil-PH"/>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36</a:t>
            </a:fld>
            <a:endParaRPr lang="fil-PH"/>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40</a:t>
            </a:fld>
            <a:endParaRPr lang="fil-PH"/>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52</a:t>
            </a:fld>
            <a:endParaRPr lang="fil-PH"/>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733800"/>
            <a:ext cx="7772400" cy="914400"/>
          </a:xfrm>
        </p:spPr>
        <p:txBody>
          <a:bodyPr/>
          <a:lstStyle>
            <a:lvl1pPr>
              <a:defRPr>
                <a:solidFill>
                  <a:schemeClr val="bg1"/>
                </a:solidFill>
              </a:defRPr>
            </a:lvl1pPr>
          </a:lstStyle>
          <a:p>
            <a:r>
              <a:rPr lang="en-US" dirty="0" smtClean="0"/>
              <a:t>Presentation Title</a:t>
            </a:r>
            <a:endParaRPr lang="fil-PH" dirty="0"/>
          </a:p>
        </p:txBody>
      </p:sp>
      <p:sp>
        <p:nvSpPr>
          <p:cNvPr id="3" name="Subtitle 2"/>
          <p:cNvSpPr>
            <a:spLocks noGrp="1"/>
          </p:cNvSpPr>
          <p:nvPr>
            <p:ph type="subTitle" idx="1" hasCustomPrompt="1"/>
          </p:nvPr>
        </p:nvSpPr>
        <p:spPr>
          <a:xfrm>
            <a:off x="1371600" y="4648200"/>
            <a:ext cx="6400800" cy="9144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(optional)</a:t>
            </a:r>
            <a:endParaRPr lang="fil-PH" dirty="0"/>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3414525" y="1143000"/>
            <a:ext cx="2286000" cy="2286000"/>
          </a:xfrm>
          <a:prstGeom prst="rect">
            <a:avLst/>
          </a:prstGeom>
          <a:noFill/>
        </p:spPr>
      </p:pic>
      <p:sp>
        <p:nvSpPr>
          <p:cNvPr id="5" name="Rectangle 4"/>
          <p:cNvSpPr/>
          <p:nvPr userDrawn="1"/>
        </p:nvSpPr>
        <p:spPr>
          <a:xfrm>
            <a:off x="0" y="6553200"/>
            <a:ext cx="9144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p:transition spd="slow" advClick="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10" name="Rectangle 9"/>
          <p:cNvSpPr/>
          <p:nvPr userDrawn="1"/>
        </p:nvSpPr>
        <p:spPr>
          <a:xfrm>
            <a:off x="0" y="9906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14" name="Rectangle 13"/>
          <p:cNvSpPr/>
          <p:nvPr userDrawn="1"/>
        </p:nvSpPr>
        <p:spPr>
          <a:xfrm>
            <a:off x="1066800" y="914400"/>
            <a:ext cx="8077200" cy="1524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7" name="Rectangle 6"/>
          <p:cNvSpPr/>
          <p:nvPr userDrawn="1"/>
        </p:nvSpPr>
        <p:spPr>
          <a:xfrm>
            <a:off x="0" y="0"/>
            <a:ext cx="9144000" cy="9144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8" name="Rectangle 7"/>
          <p:cNvSpPr/>
          <p:nvPr userDrawn="1"/>
        </p:nvSpPr>
        <p:spPr>
          <a:xfrm>
            <a:off x="0" y="0"/>
            <a:ext cx="457200" cy="6858000"/>
          </a:xfrm>
          <a:prstGeom prst="rect">
            <a:avLst/>
          </a:pr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2" name="Title 1"/>
          <p:cNvSpPr>
            <a:spLocks noGrp="1"/>
          </p:cNvSpPr>
          <p:nvPr>
            <p:ph type="title" hasCustomPrompt="1"/>
          </p:nvPr>
        </p:nvSpPr>
        <p:spPr>
          <a:xfrm>
            <a:off x="1447800" y="0"/>
            <a:ext cx="7543800" cy="914400"/>
          </a:xfrm>
        </p:spPr>
        <p:txBody>
          <a:bodyPr>
            <a:normAutofit/>
          </a:bodyPr>
          <a:lstStyle>
            <a:lvl1pPr>
              <a:defRPr sz="3200" b="1">
                <a:solidFill>
                  <a:schemeClr val="bg1"/>
                </a:solidFill>
              </a:defRPr>
            </a:lvl1pPr>
          </a:lstStyle>
          <a:p>
            <a:r>
              <a:rPr lang="en-US" dirty="0" smtClean="0"/>
              <a:t>Slide Title</a:t>
            </a:r>
            <a:endParaRPr lang="fil-PH" dirty="0"/>
          </a:p>
        </p:txBody>
      </p:sp>
      <p:sp>
        <p:nvSpPr>
          <p:cNvPr id="3" name="Content Placeholder 2"/>
          <p:cNvSpPr>
            <a:spLocks noGrp="1"/>
          </p:cNvSpPr>
          <p:nvPr>
            <p:ph idx="1"/>
          </p:nvPr>
        </p:nvSpPr>
        <p:spPr>
          <a:xfrm>
            <a:off x="1219200" y="1447800"/>
            <a:ext cx="7772400" cy="5029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12"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2286000" y="6553201"/>
            <a:ext cx="4648200" cy="304799"/>
          </a:xfrm>
          <a:prstGeom prst="rect">
            <a:avLst/>
          </a:prstGeom>
        </p:spPr>
        <p:txBody>
          <a:bodyPr wrap="square" anchor="ctr" anchorCtr="0">
            <a:normAutofit/>
          </a:bodyPr>
          <a:lstStyle/>
          <a:p>
            <a:pPr algn="ctr"/>
            <a:r>
              <a:rPr lang="fil-PH" sz="1200" dirty="0" smtClean="0">
                <a:solidFill>
                  <a:schemeClr val="bg1"/>
                </a:solidFill>
                <a:latin typeface="+mj-lt"/>
              </a:rPr>
              <a:t>Financial</a:t>
            </a:r>
            <a:r>
              <a:rPr lang="fil-PH" sz="1200" baseline="0" dirty="0" smtClean="0">
                <a:solidFill>
                  <a:schemeClr val="bg1"/>
                </a:solidFill>
                <a:latin typeface="+mj-lt"/>
              </a:rPr>
              <a:t> Management Operations Manual</a:t>
            </a:r>
            <a:endParaRPr lang="fil-PH" sz="1200" dirty="0">
              <a:solidFill>
                <a:schemeClr val="bg1"/>
              </a:solidFill>
              <a:latin typeface="+mj-lt"/>
            </a:endParaRPr>
          </a:p>
        </p:txBody>
      </p:sp>
      <p:sp>
        <p:nvSpPr>
          <p:cNvPr id="16" name="Rectangle 15"/>
          <p:cNvSpPr/>
          <p:nvPr userDrawn="1"/>
        </p:nvSpPr>
        <p:spPr>
          <a:xfrm>
            <a:off x="838200" y="0"/>
            <a:ext cx="152400" cy="6858000"/>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13" name="Rectangle 12"/>
          <p:cNvSpPr/>
          <p:nvPr userDrawn="1"/>
        </p:nvSpPr>
        <p:spPr>
          <a:xfrm>
            <a:off x="457200" y="0"/>
            <a:ext cx="304800" cy="6858000"/>
          </a:xfrm>
          <a:prstGeom prst="rect">
            <a:avLst/>
          </a:prstGeom>
          <a:blipFill>
            <a:blip r:embed="rId4"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pic>
        <p:nvPicPr>
          <p:cNvPr id="9" name="Picture 2" descr="E:\Abigail Godoy\DepEd Style Guide\DepEd Seal_small.png"/>
          <p:cNvPicPr>
            <a:picLocks noChangeAspect="1" noChangeArrowheads="1"/>
          </p:cNvPicPr>
          <p:nvPr userDrawn="1"/>
        </p:nvPicPr>
        <p:blipFill>
          <a:blip r:embed="rId5" cstate="print"/>
          <a:srcRect/>
          <a:stretch>
            <a:fillRect/>
          </a:stretch>
        </p:blipFill>
        <p:spPr bwMode="auto">
          <a:xfrm>
            <a:off x="152400" y="152400"/>
            <a:ext cx="1219200" cy="1219200"/>
          </a:xfrm>
          <a:prstGeom prst="rect">
            <a:avLst/>
          </a:prstGeom>
          <a:noFill/>
        </p:spPr>
      </p:pic>
      <p:sp>
        <p:nvSpPr>
          <p:cNvPr id="11"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Tree>
  </p:cSld>
  <p:clrMapOvr>
    <a:overrideClrMapping bg1="lt1" tx1="dk1" bg2="lt2" tx2="dk2" accent1="accent1" accent2="accent2" accent3="accent3" accent4="accent4" accent5="accent5" accent6="accent6" hlink="hlink" folHlink="folHlink"/>
  </p:clrMapOvr>
  <p:transition spd="slow" advClick="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Ref idx="1001">
        <a:schemeClr val="bg2"/>
      </p:bgRef>
    </p:bg>
    <p:spTree>
      <p:nvGrpSpPr>
        <p:cNvPr id="1" name=""/>
        <p:cNvGrpSpPr/>
        <p:nvPr/>
      </p:nvGrpSpPr>
      <p:grpSpPr>
        <a:xfrm>
          <a:off x="0" y="0"/>
          <a:ext cx="0" cy="0"/>
          <a:chOff x="0" y="0"/>
          <a:chExt cx="0" cy="0"/>
        </a:xfrm>
      </p:grpSpPr>
      <p:sp>
        <p:nvSpPr>
          <p:cNvPr id="10" name="Rectangle 9"/>
          <p:cNvSpPr/>
          <p:nvPr userDrawn="1"/>
        </p:nvSpPr>
        <p:spPr>
          <a:xfrm>
            <a:off x="0" y="9906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14" name="Rectangle 13"/>
          <p:cNvSpPr/>
          <p:nvPr userDrawn="1"/>
        </p:nvSpPr>
        <p:spPr>
          <a:xfrm>
            <a:off x="1066800" y="914400"/>
            <a:ext cx="8077200" cy="1524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7" name="Rectangle 6"/>
          <p:cNvSpPr/>
          <p:nvPr userDrawn="1"/>
        </p:nvSpPr>
        <p:spPr>
          <a:xfrm>
            <a:off x="0" y="0"/>
            <a:ext cx="9144000" cy="9144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8" name="Rectangle 7"/>
          <p:cNvSpPr/>
          <p:nvPr userDrawn="1"/>
        </p:nvSpPr>
        <p:spPr>
          <a:xfrm>
            <a:off x="0" y="0"/>
            <a:ext cx="457200" cy="6858000"/>
          </a:xfrm>
          <a:prstGeom prst="rect">
            <a:avLst/>
          </a:pr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2" name="Title 1"/>
          <p:cNvSpPr>
            <a:spLocks noGrp="1"/>
          </p:cNvSpPr>
          <p:nvPr>
            <p:ph type="title" hasCustomPrompt="1"/>
          </p:nvPr>
        </p:nvSpPr>
        <p:spPr>
          <a:xfrm>
            <a:off x="1447800" y="0"/>
            <a:ext cx="7543800" cy="914400"/>
          </a:xfrm>
        </p:spPr>
        <p:txBody>
          <a:bodyPr>
            <a:normAutofit/>
          </a:bodyPr>
          <a:lstStyle>
            <a:lvl1pPr>
              <a:defRPr sz="3200" b="1">
                <a:solidFill>
                  <a:schemeClr val="bg1"/>
                </a:solidFill>
              </a:defRPr>
            </a:lvl1pPr>
          </a:lstStyle>
          <a:p>
            <a:r>
              <a:rPr lang="en-US" dirty="0" smtClean="0"/>
              <a:t>Slide Title</a:t>
            </a:r>
            <a:endParaRPr lang="fil-PH" dirty="0"/>
          </a:p>
        </p:txBody>
      </p:sp>
      <p:sp>
        <p:nvSpPr>
          <p:cNvPr id="3" name="Content Placeholder 2"/>
          <p:cNvSpPr>
            <a:spLocks noGrp="1"/>
          </p:cNvSpPr>
          <p:nvPr>
            <p:ph idx="1"/>
          </p:nvPr>
        </p:nvSpPr>
        <p:spPr>
          <a:xfrm>
            <a:off x="1219200" y="1447800"/>
            <a:ext cx="7772400" cy="5029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12"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2286000" y="6553201"/>
            <a:ext cx="4648200" cy="304799"/>
          </a:xfrm>
          <a:prstGeom prst="rect">
            <a:avLst/>
          </a:prstGeom>
        </p:spPr>
        <p:txBody>
          <a:bodyPr wrap="square" anchor="ctr" anchorCtr="0">
            <a:normAutofit/>
          </a:bodyPr>
          <a:lstStyle/>
          <a:p>
            <a:pPr algn="ctr"/>
            <a:r>
              <a:rPr lang="fil-PH" sz="1200" dirty="0" smtClean="0">
                <a:solidFill>
                  <a:schemeClr val="bg1"/>
                </a:solidFill>
                <a:latin typeface="+mj-lt"/>
              </a:rPr>
              <a:t>Financial</a:t>
            </a:r>
            <a:r>
              <a:rPr lang="fil-PH" sz="1200" baseline="0" dirty="0" smtClean="0">
                <a:solidFill>
                  <a:schemeClr val="bg1"/>
                </a:solidFill>
                <a:latin typeface="+mj-lt"/>
              </a:rPr>
              <a:t> Management Operations Manual</a:t>
            </a:r>
            <a:endParaRPr lang="fil-PH" sz="1200" dirty="0">
              <a:solidFill>
                <a:schemeClr val="bg1"/>
              </a:solidFill>
              <a:latin typeface="+mj-lt"/>
            </a:endParaRPr>
          </a:p>
        </p:txBody>
      </p:sp>
      <p:sp>
        <p:nvSpPr>
          <p:cNvPr id="16" name="Rectangle 15"/>
          <p:cNvSpPr/>
          <p:nvPr userDrawn="1"/>
        </p:nvSpPr>
        <p:spPr>
          <a:xfrm>
            <a:off x="838200" y="0"/>
            <a:ext cx="152400" cy="6858000"/>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13" name="Rectangle 12"/>
          <p:cNvSpPr/>
          <p:nvPr userDrawn="1"/>
        </p:nvSpPr>
        <p:spPr>
          <a:xfrm>
            <a:off x="457200" y="0"/>
            <a:ext cx="304800" cy="6858000"/>
          </a:xfrm>
          <a:prstGeom prst="rect">
            <a:avLst/>
          </a:prstGeom>
          <a:blipFill>
            <a:blip r:embed="rId4"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11"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Tree>
  </p:cSld>
  <p:clrMapOvr>
    <a:overrideClrMapping bg1="lt1" tx1="dk1" bg2="lt2" tx2="dk2" accent1="accent1" accent2="accent2" accent3="accent3" accent4="accent4" accent5="accent5" accent6="accent6" hlink="hlink" folHlink="folHlink"/>
  </p:clrMapOvr>
  <p:transition spd="slow" advClick="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bg>
      <p:bgRef idx="1001">
        <a:schemeClr val="bg2"/>
      </p:bgRef>
    </p:bg>
    <p:spTree>
      <p:nvGrpSpPr>
        <p:cNvPr id="1" name=""/>
        <p:cNvGrpSpPr/>
        <p:nvPr/>
      </p:nvGrpSpPr>
      <p:grpSpPr>
        <a:xfrm>
          <a:off x="0" y="0"/>
          <a:ext cx="0" cy="0"/>
          <a:chOff x="0" y="0"/>
          <a:chExt cx="0" cy="0"/>
        </a:xfrm>
      </p:grpSpPr>
      <p:sp>
        <p:nvSpPr>
          <p:cNvPr id="10" name="Rectangle 9"/>
          <p:cNvSpPr/>
          <p:nvPr userDrawn="1"/>
        </p:nvSpPr>
        <p:spPr>
          <a:xfrm>
            <a:off x="0" y="9906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14" name="Rectangle 13"/>
          <p:cNvSpPr/>
          <p:nvPr userDrawn="1"/>
        </p:nvSpPr>
        <p:spPr>
          <a:xfrm>
            <a:off x="0" y="914400"/>
            <a:ext cx="9144000" cy="1524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7" name="Rectangle 6"/>
          <p:cNvSpPr/>
          <p:nvPr userDrawn="1"/>
        </p:nvSpPr>
        <p:spPr>
          <a:xfrm>
            <a:off x="0" y="0"/>
            <a:ext cx="9144000" cy="9144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a:xfrm>
            <a:off x="1447800" y="0"/>
            <a:ext cx="7543800" cy="914400"/>
          </a:xfrm>
        </p:spPr>
        <p:txBody>
          <a:bodyPr>
            <a:normAutofit/>
          </a:bodyPr>
          <a:lstStyle>
            <a:lvl1pPr>
              <a:defRPr sz="3200" b="1">
                <a:solidFill>
                  <a:schemeClr val="bg1"/>
                </a:solidFill>
              </a:defRPr>
            </a:lvl1pPr>
          </a:lstStyle>
          <a:p>
            <a:r>
              <a:rPr lang="en-US" dirty="0" smtClean="0"/>
              <a:t>Slide Title</a:t>
            </a:r>
            <a:endParaRPr lang="fil-PH" dirty="0"/>
          </a:p>
        </p:txBody>
      </p:sp>
      <p:sp>
        <p:nvSpPr>
          <p:cNvPr id="3" name="Content Placeholder 2"/>
          <p:cNvSpPr>
            <a:spLocks noGrp="1"/>
          </p:cNvSpPr>
          <p:nvPr>
            <p:ph idx="1"/>
          </p:nvPr>
        </p:nvSpPr>
        <p:spPr>
          <a:xfrm>
            <a:off x="228600" y="1447800"/>
            <a:ext cx="8763000" cy="5029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12"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2286000" y="6553201"/>
            <a:ext cx="4648200" cy="304799"/>
          </a:xfrm>
          <a:prstGeom prst="rect">
            <a:avLst/>
          </a:prstGeom>
        </p:spPr>
        <p:txBody>
          <a:bodyPr wrap="square" anchor="ctr" anchorCtr="0">
            <a:normAutofit/>
          </a:bodyPr>
          <a:lstStyle/>
          <a:p>
            <a:pPr algn="ctr"/>
            <a:r>
              <a:rPr lang="fil-PH" sz="1200" dirty="0" smtClean="0">
                <a:solidFill>
                  <a:schemeClr val="bg1"/>
                </a:solidFill>
                <a:latin typeface="+mj-lt"/>
              </a:rPr>
              <a:t>Financial</a:t>
            </a:r>
            <a:r>
              <a:rPr lang="fil-PH" sz="1200" baseline="0" dirty="0" smtClean="0">
                <a:solidFill>
                  <a:schemeClr val="bg1"/>
                </a:solidFill>
                <a:latin typeface="+mj-lt"/>
              </a:rPr>
              <a:t> Management Operations Manual</a:t>
            </a:r>
            <a:endParaRPr lang="fil-PH" sz="1200" dirty="0">
              <a:solidFill>
                <a:schemeClr val="bg1"/>
              </a:solidFill>
              <a:latin typeface="+mj-lt"/>
            </a:endParaRPr>
          </a:p>
        </p:txBody>
      </p:sp>
      <p:sp>
        <p:nvSpPr>
          <p:cNvPr id="11"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Tree>
  </p:cSld>
  <p:clrMapOvr>
    <a:overrideClrMapping bg1="lt1" tx1="dk1" bg2="lt2" tx2="dk2" accent1="accent1" accent2="accent2" accent3="accent3" accent4="accent4" accent5="accent5" accent6="accent6" hlink="hlink" folHlink="folHlink"/>
  </p:clrMapOvr>
  <p:transition spd="slow" advClick="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solidFill>
              </a:defRPr>
            </a:lvl1pPr>
          </a:lstStyle>
          <a:p>
            <a:r>
              <a:rPr lang="en-US" dirty="0" smtClean="0"/>
              <a:t>Click to edit Master title style</a:t>
            </a:r>
            <a:endParaRPr lang="fil-PH"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762000" y="609600"/>
            <a:ext cx="2286000" cy="2286000"/>
          </a:xfrm>
          <a:prstGeom prst="rect">
            <a:avLst/>
          </a:prstGeom>
          <a:noFill/>
        </p:spPr>
      </p:pic>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2209800" y="6553201"/>
            <a:ext cx="4724400" cy="304799"/>
          </a:xfrm>
          <a:prstGeom prst="rect">
            <a:avLst/>
          </a:prstGeom>
        </p:spPr>
        <p:txBody>
          <a:bodyPr wrap="square" anchor="ctr" anchorCtr="0">
            <a:normAutofit/>
          </a:bodyPr>
          <a:lstStyle/>
          <a:p>
            <a:pPr algn="ctr"/>
            <a:r>
              <a:rPr lang="fil-PH" sz="1200" kern="1200" dirty="0" smtClean="0">
                <a:solidFill>
                  <a:schemeClr val="bg1"/>
                </a:solidFill>
                <a:latin typeface="+mn-lt"/>
                <a:ea typeface="+mn-ea"/>
                <a:cs typeface="+mn-cs"/>
              </a:rPr>
              <a:t>Financial</a:t>
            </a:r>
            <a:r>
              <a:rPr lang="fil-PH" sz="1200" kern="1200" baseline="0" dirty="0" smtClean="0">
                <a:solidFill>
                  <a:schemeClr val="bg1"/>
                </a:solidFill>
                <a:latin typeface="+mn-lt"/>
                <a:ea typeface="+mn-ea"/>
                <a:cs typeface="+mn-cs"/>
              </a:rPr>
              <a:t> Management Operations Manual</a:t>
            </a:r>
            <a:endParaRPr lang="fil-PH" sz="1200" kern="1200" dirty="0">
              <a:solidFill>
                <a:schemeClr val="bg1"/>
              </a:solidFill>
              <a:latin typeface="+mn-lt"/>
              <a:ea typeface="+mn-ea"/>
              <a:cs typeface="+mn-cs"/>
            </a:endParaRPr>
          </a:p>
        </p:txBody>
      </p:sp>
    </p:spTree>
  </p:cSld>
  <p:clrMapOvr>
    <a:masterClrMapping/>
  </p:clrMapOvr>
  <p:transition spd="slow" advClick="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9"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0"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3" name="Rectangle 12"/>
          <p:cNvSpPr/>
          <p:nvPr userDrawn="1"/>
        </p:nvSpPr>
        <p:spPr>
          <a:xfrm>
            <a:off x="2209800" y="6553201"/>
            <a:ext cx="4724400" cy="304799"/>
          </a:xfrm>
          <a:prstGeom prst="rect">
            <a:avLst/>
          </a:prstGeom>
        </p:spPr>
        <p:txBody>
          <a:bodyPr wrap="square" anchor="ctr" anchorCtr="0">
            <a:normAutofit/>
          </a:bodyPr>
          <a:lstStyle/>
          <a:p>
            <a:pPr algn="ctr"/>
            <a:r>
              <a:rPr lang="fil-PH" sz="1200" kern="1200" dirty="0" smtClean="0">
                <a:solidFill>
                  <a:schemeClr val="bg1"/>
                </a:solidFill>
                <a:latin typeface="+mn-lt"/>
                <a:ea typeface="+mn-ea"/>
                <a:cs typeface="+mn-cs"/>
              </a:rPr>
              <a:t>Financial</a:t>
            </a:r>
            <a:r>
              <a:rPr lang="fil-PH" sz="1200" kern="1200" baseline="0" dirty="0" smtClean="0">
                <a:solidFill>
                  <a:schemeClr val="bg1"/>
                </a:solidFill>
                <a:latin typeface="+mn-lt"/>
                <a:ea typeface="+mn-ea"/>
                <a:cs typeface="+mn-cs"/>
              </a:rPr>
              <a:t> Management Operations Manual</a:t>
            </a:r>
            <a:endParaRPr lang="fil-PH" sz="1200" kern="1200" dirty="0">
              <a:solidFill>
                <a:schemeClr val="bg1"/>
              </a:solidFill>
              <a:latin typeface="+mn-lt"/>
              <a:ea typeface="+mn-ea"/>
              <a:cs typeface="+mn-cs"/>
            </a:endParaRPr>
          </a:p>
        </p:txBody>
      </p:sp>
    </p:spTree>
  </p:cSld>
  <p:clrMapOvr>
    <a:masterClrMapping/>
  </p:clrMapOvr>
  <p:transition spd="slow" advClick="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Text Placeholder 2"/>
          <p:cNvSpPr>
            <a:spLocks noGrp="1"/>
          </p:cNvSpPr>
          <p:nvPr>
            <p:ph type="body" idx="1"/>
          </p:nvPr>
        </p:nvSpPr>
        <p:spPr>
          <a:xfrm>
            <a:off x="457200" y="1295400"/>
            <a:ext cx="4040188"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81200"/>
            <a:ext cx="4040188"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5" name="Text Placeholder 4"/>
          <p:cNvSpPr>
            <a:spLocks noGrp="1"/>
          </p:cNvSpPr>
          <p:nvPr>
            <p:ph type="body" sz="quarter" idx="3"/>
          </p:nvPr>
        </p:nvSpPr>
        <p:spPr>
          <a:xfrm>
            <a:off x="4645025" y="1295400"/>
            <a:ext cx="4041775"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981200"/>
            <a:ext cx="4041775"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11"/>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2209800" y="6553201"/>
            <a:ext cx="4724400" cy="304799"/>
          </a:xfrm>
          <a:prstGeom prst="rect">
            <a:avLst/>
          </a:prstGeom>
        </p:spPr>
        <p:txBody>
          <a:bodyPr wrap="square" anchor="ctr" anchorCtr="0">
            <a:normAutofit/>
          </a:bodyPr>
          <a:lstStyle/>
          <a:p>
            <a:pPr algn="ctr"/>
            <a:r>
              <a:rPr lang="fil-PH" sz="1200" kern="1200" dirty="0" smtClean="0">
                <a:solidFill>
                  <a:schemeClr val="bg1"/>
                </a:solidFill>
                <a:latin typeface="+mn-lt"/>
                <a:ea typeface="+mn-ea"/>
                <a:cs typeface="+mn-cs"/>
              </a:rPr>
              <a:t>Financial</a:t>
            </a:r>
            <a:r>
              <a:rPr lang="fil-PH" sz="1200" kern="1200" baseline="0" dirty="0" smtClean="0">
                <a:solidFill>
                  <a:schemeClr val="bg1"/>
                </a:solidFill>
                <a:latin typeface="+mn-lt"/>
                <a:ea typeface="+mn-ea"/>
                <a:cs typeface="+mn-cs"/>
              </a:rPr>
              <a:t> Management Operations Manual</a:t>
            </a:r>
            <a:endParaRPr lang="fil-PH" sz="1200" kern="1200" dirty="0">
              <a:solidFill>
                <a:schemeClr val="bg1"/>
              </a:solidFill>
              <a:latin typeface="+mn-lt"/>
              <a:ea typeface="+mn-ea"/>
              <a:cs typeface="+mn-cs"/>
            </a:endParaRPr>
          </a:p>
        </p:txBody>
      </p:sp>
    </p:spTree>
  </p:cSld>
  <p:clrMapOvr>
    <a:masterClrMapping/>
  </p:clrMapOvr>
  <p:transition spd="slow" advClick="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2209800" y="6553201"/>
            <a:ext cx="4724400" cy="304799"/>
          </a:xfrm>
          <a:prstGeom prst="rect">
            <a:avLst/>
          </a:prstGeom>
        </p:spPr>
        <p:txBody>
          <a:bodyPr wrap="square" anchor="ctr" anchorCtr="0">
            <a:normAutofit/>
          </a:bodyPr>
          <a:lstStyle/>
          <a:p>
            <a:pPr algn="ctr"/>
            <a:r>
              <a:rPr lang="fil-PH" sz="1200" kern="1200" dirty="0" smtClean="0">
                <a:solidFill>
                  <a:schemeClr val="bg1"/>
                </a:solidFill>
                <a:latin typeface="+mn-lt"/>
                <a:ea typeface="+mn-ea"/>
                <a:cs typeface="+mn-cs"/>
              </a:rPr>
              <a:t>Financial</a:t>
            </a:r>
            <a:r>
              <a:rPr lang="fil-PH" sz="1200" kern="1200" baseline="0" dirty="0" smtClean="0">
                <a:solidFill>
                  <a:schemeClr val="bg1"/>
                </a:solidFill>
                <a:latin typeface="+mn-lt"/>
                <a:ea typeface="+mn-ea"/>
                <a:cs typeface="+mn-cs"/>
              </a:rPr>
              <a:t> Management Operations Manual</a:t>
            </a:r>
            <a:endParaRPr lang="fil-PH" sz="1200" kern="1200" dirty="0">
              <a:solidFill>
                <a:schemeClr val="bg1"/>
              </a:solidFill>
              <a:latin typeface="+mn-lt"/>
              <a:ea typeface="+mn-ea"/>
              <a:cs typeface="+mn-cs"/>
            </a:endParaRPr>
          </a:p>
        </p:txBody>
      </p:sp>
    </p:spTree>
  </p:cSld>
  <p:clrMapOvr>
    <a:masterClrMapping/>
  </p:clrMapOvr>
  <p:transition spd="slow" advClick="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Rectangle 8"/>
          <p:cNvSpPr/>
          <p:nvPr userDrawn="1"/>
        </p:nvSpPr>
        <p:spPr>
          <a:xfrm>
            <a:off x="2209800" y="6553201"/>
            <a:ext cx="4724400" cy="304799"/>
          </a:xfrm>
          <a:prstGeom prst="rect">
            <a:avLst/>
          </a:prstGeom>
        </p:spPr>
        <p:txBody>
          <a:bodyPr wrap="square" anchor="ctr" anchorCtr="0">
            <a:normAutofit/>
          </a:bodyPr>
          <a:lstStyle/>
          <a:p>
            <a:pPr algn="ctr"/>
            <a:r>
              <a:rPr lang="fil-PH" sz="1200" kern="1200" dirty="0" smtClean="0">
                <a:solidFill>
                  <a:schemeClr val="bg1"/>
                </a:solidFill>
                <a:latin typeface="+mn-lt"/>
                <a:ea typeface="+mn-ea"/>
                <a:cs typeface="+mn-cs"/>
              </a:rPr>
              <a:t>Financial</a:t>
            </a:r>
            <a:r>
              <a:rPr lang="fil-PH" sz="1200" kern="1200" baseline="0" dirty="0" smtClean="0">
                <a:solidFill>
                  <a:schemeClr val="bg1"/>
                </a:solidFill>
                <a:latin typeface="+mn-lt"/>
                <a:ea typeface="+mn-ea"/>
                <a:cs typeface="+mn-cs"/>
              </a:rPr>
              <a:t> Management Operations Manual</a:t>
            </a:r>
            <a:endParaRPr lang="fil-PH" sz="1200" kern="1200" dirty="0">
              <a:solidFill>
                <a:schemeClr val="bg1"/>
              </a:solidFill>
              <a:latin typeface="+mn-lt"/>
              <a:ea typeface="+mn-ea"/>
              <a:cs typeface="+mn-cs"/>
            </a:endParaRPr>
          </a:p>
        </p:txBody>
      </p:sp>
    </p:spTree>
  </p:cSld>
  <p:clrMapOvr>
    <a:masterClrMapping/>
  </p:clrMapOvr>
  <p:transition spd="slow" advClick="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2"/>
                </a:solidFill>
              </a:defRPr>
            </a:lvl1pPr>
          </a:lstStyle>
          <a:p>
            <a:r>
              <a:rPr lang="en-US" smtClean="0"/>
              <a:t>Click to edit Master title style</a:t>
            </a:r>
            <a:endParaRPr lang="fil-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2209800" y="6553201"/>
            <a:ext cx="4724400" cy="304799"/>
          </a:xfrm>
          <a:prstGeom prst="rect">
            <a:avLst/>
          </a:prstGeom>
        </p:spPr>
        <p:txBody>
          <a:bodyPr wrap="square" anchor="ctr" anchorCtr="0">
            <a:normAutofit/>
          </a:bodyPr>
          <a:lstStyle/>
          <a:p>
            <a:pPr algn="ctr"/>
            <a:r>
              <a:rPr lang="fil-PH" sz="1200" kern="1200" dirty="0" smtClean="0">
                <a:solidFill>
                  <a:schemeClr val="bg1"/>
                </a:solidFill>
                <a:latin typeface="+mn-lt"/>
                <a:ea typeface="+mn-ea"/>
                <a:cs typeface="+mn-cs"/>
              </a:rPr>
              <a:t>Financial</a:t>
            </a:r>
            <a:r>
              <a:rPr lang="fil-PH" sz="1200" kern="1200" baseline="0" dirty="0" smtClean="0">
                <a:solidFill>
                  <a:schemeClr val="bg1"/>
                </a:solidFill>
                <a:latin typeface="+mn-lt"/>
                <a:ea typeface="+mn-ea"/>
                <a:cs typeface="+mn-cs"/>
              </a:rPr>
              <a:t> Management Operations Manual</a:t>
            </a:r>
            <a:endParaRPr lang="fil-PH" sz="1200" kern="1200" dirty="0">
              <a:solidFill>
                <a:schemeClr val="bg1"/>
              </a:solidFill>
              <a:latin typeface="+mn-lt"/>
              <a:ea typeface="+mn-ea"/>
              <a:cs typeface="+mn-cs"/>
            </a:endParaRPr>
          </a:p>
        </p:txBody>
      </p:sp>
    </p:spTree>
  </p:cSld>
  <p:clrMapOvr>
    <a:masterClrMapping/>
  </p:clrMapOvr>
  <p:transition spd="slow" advClick="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2"/>
                </a:solidFill>
              </a:defRPr>
            </a:lvl1pPr>
          </a:lstStyle>
          <a:p>
            <a:endParaRPr lang="fil-PH"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l-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2209800" y="6553201"/>
            <a:ext cx="4724400" cy="304799"/>
          </a:xfrm>
          <a:prstGeom prst="rect">
            <a:avLst/>
          </a:prstGeom>
        </p:spPr>
        <p:txBody>
          <a:bodyPr wrap="square" anchor="ctr" anchorCtr="0">
            <a:norm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200" kern="1200" dirty="0" smtClean="0">
                <a:solidFill>
                  <a:schemeClr val="bg1"/>
                </a:solidFill>
                <a:latin typeface="+mn-lt"/>
                <a:ea typeface="+mn-ea"/>
                <a:cs typeface="+mn-cs"/>
              </a:rPr>
              <a:t>Financial</a:t>
            </a:r>
            <a:r>
              <a:rPr lang="fil-PH" sz="1200" kern="1200" baseline="0" dirty="0" smtClean="0">
                <a:solidFill>
                  <a:schemeClr val="bg1"/>
                </a:solidFill>
                <a:latin typeface="+mn-lt"/>
                <a:ea typeface="+mn-ea"/>
                <a:cs typeface="+mn-cs"/>
              </a:rPr>
              <a:t> Management Operations Manual</a:t>
            </a:r>
            <a:endParaRPr lang="fil-PH" sz="1200" kern="1200" dirty="0" smtClean="0">
              <a:solidFill>
                <a:schemeClr val="bg1"/>
              </a:solidFill>
              <a:latin typeface="+mn-lt"/>
              <a:ea typeface="+mn-ea"/>
              <a:cs typeface="+mn-cs"/>
            </a:endParaRPr>
          </a:p>
        </p:txBody>
      </p:sp>
    </p:spTree>
  </p:cSld>
  <p:clrMapOvr>
    <a:masterClrMapping/>
  </p:clrMapOvr>
  <p:transition spd="slow" advClick="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advClick="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il-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advClick="0">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
        <p:nvSpPr>
          <p:cNvPr id="13" name="Rectangle 12"/>
          <p:cNvSpPr/>
          <p:nvPr userDrawn="1"/>
        </p:nvSpPr>
        <p:spPr>
          <a:xfrm>
            <a:off x="0" y="990600"/>
            <a:ext cx="9144000" cy="5334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
        <p:nvSpPr>
          <p:cNvPr id="11" name="Rectangle 10"/>
          <p:cNvSpPr/>
          <p:nvPr userDrawn="1"/>
        </p:nvSpPr>
        <p:spPr>
          <a:xfrm>
            <a:off x="0" y="0"/>
            <a:ext cx="9144000" cy="990600"/>
          </a:xfrm>
          <a:prstGeom prst="rect">
            <a:avLst/>
          </a:pr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pic>
        <p:nvPicPr>
          <p:cNvPr id="10" name="Picture 2" descr="E:\Abigail Godoy\DepEd Style Guide\DepEd Seal_small.png"/>
          <p:cNvPicPr>
            <a:picLocks noChangeAspect="1" noChangeArrowheads="1"/>
          </p:cNvPicPr>
          <p:nvPr userDrawn="1"/>
        </p:nvPicPr>
        <p:blipFill>
          <a:blip r:embed="rId3" cstate="print"/>
          <a:srcRect/>
          <a:stretch>
            <a:fillRect/>
          </a:stretch>
        </p:blipFill>
        <p:spPr bwMode="auto">
          <a:xfrm>
            <a:off x="228600" y="228600"/>
            <a:ext cx="1219200" cy="1219200"/>
          </a:xfrm>
          <a:prstGeom prst="rect">
            <a:avLst/>
          </a:prstGeom>
          <a:noFill/>
        </p:spPr>
      </p:pic>
      <p:sp>
        <p:nvSpPr>
          <p:cNvPr id="16" name="Title 15"/>
          <p:cNvSpPr>
            <a:spLocks noGrp="1"/>
          </p:cNvSpPr>
          <p:nvPr>
            <p:ph type="title"/>
          </p:nvPr>
        </p:nvSpPr>
        <p:spPr>
          <a:xfrm>
            <a:off x="1676400" y="0"/>
            <a:ext cx="7239000" cy="914400"/>
          </a:xfrm>
        </p:spPr>
        <p:txBody>
          <a:bodyPr>
            <a:noAutofit/>
          </a:bodyPr>
          <a:lstStyle>
            <a:lvl1pPr>
              <a:defRPr sz="3200" b="1"/>
            </a:lvl1pPr>
          </a:lstStyle>
          <a:p>
            <a:r>
              <a:rPr lang="en-US" smtClean="0"/>
              <a:t>Click to edit Master title style</a:t>
            </a:r>
            <a:endParaRPr lang="en-US"/>
          </a:p>
        </p:txBody>
      </p:sp>
      <p:sp>
        <p:nvSpPr>
          <p:cNvPr id="14" name="Rectangle 13"/>
          <p:cNvSpPr/>
          <p:nvPr userDrawn="1"/>
        </p:nvSpPr>
        <p:spPr>
          <a:xfrm>
            <a:off x="0" y="1524000"/>
            <a:ext cx="381000" cy="5029200"/>
          </a:xfrm>
          <a:prstGeom prst="rect">
            <a:avLst/>
          </a:pr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sp>
        <p:nvSpPr>
          <p:cNvPr id="24" name="Date Placeholder 23"/>
          <p:cNvSpPr>
            <a:spLocks noGrp="1"/>
          </p:cNvSpPr>
          <p:nvPr>
            <p:ph type="dt" sz="half" idx="10"/>
          </p:nvPr>
        </p:nvSpPr>
        <p:spPr/>
        <p:txBody>
          <a:bodyPr/>
          <a:lstStyle/>
          <a:p>
            <a:endParaRPr lang="fil-PH" dirty="0"/>
          </a:p>
        </p:txBody>
      </p:sp>
      <p:sp>
        <p:nvSpPr>
          <p:cNvPr id="25" name="Slide Number Placeholder 24"/>
          <p:cNvSpPr>
            <a:spLocks noGrp="1"/>
          </p:cNvSpPr>
          <p:nvPr>
            <p:ph type="sldNum" sz="quarter" idx="11"/>
          </p:nvPr>
        </p:nvSpPr>
        <p:spPr/>
        <p:txBody>
          <a:bodyPr/>
          <a:lstStyle/>
          <a:p>
            <a:fld id="{40CEB23D-5D9C-424D-A4B8-74E3F10BC318}" type="slidenum">
              <a:rPr lang="fil-PH" smtClean="0"/>
              <a:pPr/>
              <a:t>‹#›</a:t>
            </a:fld>
            <a:endParaRPr lang="fil-PH" dirty="0"/>
          </a:p>
        </p:txBody>
      </p:sp>
      <p:sp>
        <p:nvSpPr>
          <p:cNvPr id="26" name="Footer Placeholder 25"/>
          <p:cNvSpPr>
            <a:spLocks noGrp="1"/>
          </p:cNvSpPr>
          <p:nvPr>
            <p:ph type="ftr" sz="quarter" idx="12"/>
          </p:nvPr>
        </p:nvSpPr>
        <p:spPr/>
        <p:txBody>
          <a:bodyPr/>
          <a:lstStyle/>
          <a:p>
            <a:endParaRPr lang="fil-PH" dirty="0"/>
          </a:p>
        </p:txBody>
      </p:sp>
    </p:spTree>
  </p:cSld>
  <p:clrMapOvr>
    <a:masterClrMapping/>
  </p:clrMapOvr>
  <p:transition spd="slow" advClick="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Content with Caption">
    <p:spTree>
      <p:nvGrpSpPr>
        <p:cNvPr id="1" name=""/>
        <p:cNvGrpSpPr/>
        <p:nvPr/>
      </p:nvGrpSpPr>
      <p:grpSpPr>
        <a:xfrm>
          <a:off x="0" y="0"/>
          <a:ext cx="0" cy="0"/>
          <a:chOff x="0" y="0"/>
          <a:chExt cx="0" cy="0"/>
        </a:xfrm>
      </p:grpSpPr>
      <p:sp>
        <p:nvSpPr>
          <p:cNvPr id="13" name="Rectangle 12"/>
          <p:cNvSpPr/>
          <p:nvPr userDrawn="1"/>
        </p:nvSpPr>
        <p:spPr>
          <a:xfrm>
            <a:off x="0" y="990600"/>
            <a:ext cx="9144000" cy="5334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
        <p:nvSpPr>
          <p:cNvPr id="11" name="Rectangle 10"/>
          <p:cNvSpPr/>
          <p:nvPr userDrawn="1"/>
        </p:nvSpPr>
        <p:spPr>
          <a:xfrm>
            <a:off x="0" y="0"/>
            <a:ext cx="9144000" cy="990600"/>
          </a:xfrm>
          <a:prstGeom prst="rect">
            <a:avLst/>
          </a:pr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pic>
        <p:nvPicPr>
          <p:cNvPr id="10" name="Picture 2" descr="E:\Abigail Godoy\DepEd Style Guide\DepEd Seal_small.png"/>
          <p:cNvPicPr>
            <a:picLocks noChangeAspect="1" noChangeArrowheads="1"/>
          </p:cNvPicPr>
          <p:nvPr userDrawn="1"/>
        </p:nvPicPr>
        <p:blipFill>
          <a:blip r:embed="rId3" cstate="print"/>
          <a:srcRect/>
          <a:stretch>
            <a:fillRect/>
          </a:stretch>
        </p:blipFill>
        <p:spPr bwMode="auto">
          <a:xfrm>
            <a:off x="228600" y="228600"/>
            <a:ext cx="1219200" cy="1219200"/>
          </a:xfrm>
          <a:prstGeom prst="rect">
            <a:avLst/>
          </a:prstGeom>
          <a:noFill/>
        </p:spPr>
      </p:pic>
      <p:sp>
        <p:nvSpPr>
          <p:cNvPr id="16" name="Title 15"/>
          <p:cNvSpPr>
            <a:spLocks noGrp="1"/>
          </p:cNvSpPr>
          <p:nvPr>
            <p:ph type="title"/>
          </p:nvPr>
        </p:nvSpPr>
        <p:spPr>
          <a:xfrm>
            <a:off x="1676400" y="0"/>
            <a:ext cx="7239000" cy="914400"/>
          </a:xfrm>
        </p:spPr>
        <p:txBody>
          <a:bodyPr>
            <a:noAutofit/>
          </a:bodyPr>
          <a:lstStyle>
            <a:lvl1pPr>
              <a:defRPr sz="3200" b="1"/>
            </a:lvl1pPr>
          </a:lstStyle>
          <a:p>
            <a:r>
              <a:rPr lang="en-US" smtClean="0"/>
              <a:t>Click to edit Master title style</a:t>
            </a:r>
            <a:endParaRPr lang="en-US"/>
          </a:p>
        </p:txBody>
      </p:sp>
      <p:sp>
        <p:nvSpPr>
          <p:cNvPr id="14" name="Rectangle 13"/>
          <p:cNvSpPr/>
          <p:nvPr userDrawn="1"/>
        </p:nvSpPr>
        <p:spPr>
          <a:xfrm>
            <a:off x="0" y="1524000"/>
            <a:ext cx="381000" cy="5029200"/>
          </a:xfrm>
          <a:prstGeom prst="rect">
            <a:avLst/>
          </a:pr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sp>
        <p:nvSpPr>
          <p:cNvPr id="24" name="Date Placeholder 23"/>
          <p:cNvSpPr>
            <a:spLocks noGrp="1"/>
          </p:cNvSpPr>
          <p:nvPr>
            <p:ph type="dt" sz="half" idx="10"/>
          </p:nvPr>
        </p:nvSpPr>
        <p:spPr/>
        <p:txBody>
          <a:bodyPr/>
          <a:lstStyle/>
          <a:p>
            <a:endParaRPr lang="fil-PH" dirty="0"/>
          </a:p>
        </p:txBody>
      </p:sp>
      <p:sp>
        <p:nvSpPr>
          <p:cNvPr id="25" name="Slide Number Placeholder 24"/>
          <p:cNvSpPr>
            <a:spLocks noGrp="1"/>
          </p:cNvSpPr>
          <p:nvPr>
            <p:ph type="sldNum" sz="quarter" idx="11"/>
          </p:nvPr>
        </p:nvSpPr>
        <p:spPr/>
        <p:txBody>
          <a:bodyPr/>
          <a:lstStyle/>
          <a:p>
            <a:fld id="{40CEB23D-5D9C-424D-A4B8-74E3F10BC318}" type="slidenum">
              <a:rPr lang="fil-PH" smtClean="0"/>
              <a:pPr/>
              <a:t>‹#›</a:t>
            </a:fld>
            <a:endParaRPr lang="fil-PH" dirty="0"/>
          </a:p>
        </p:txBody>
      </p:sp>
      <p:sp>
        <p:nvSpPr>
          <p:cNvPr id="26" name="Footer Placeholder 25"/>
          <p:cNvSpPr>
            <a:spLocks noGrp="1"/>
          </p:cNvSpPr>
          <p:nvPr>
            <p:ph type="ftr" sz="quarter" idx="12"/>
          </p:nvPr>
        </p:nvSpPr>
        <p:spPr/>
        <p:txBody>
          <a:bodyPr/>
          <a:lstStyle/>
          <a:p>
            <a:r>
              <a:rPr lang="fil-PH" smtClean="0"/>
              <a:t>DEPARTMENT OF EDUCATION</a:t>
            </a:r>
            <a:endParaRPr lang="fil-PH" dirty="0"/>
          </a:p>
        </p:txBody>
      </p:sp>
    </p:spTree>
  </p:cSld>
  <p:clrMapOvr>
    <a:masterClrMapping/>
  </p:clrMapOvr>
  <p:transition spd="slow" advClick="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Content with Caption">
    <p:spTree>
      <p:nvGrpSpPr>
        <p:cNvPr id="1" name=""/>
        <p:cNvGrpSpPr/>
        <p:nvPr/>
      </p:nvGrpSpPr>
      <p:grpSpPr>
        <a:xfrm>
          <a:off x="0" y="0"/>
          <a:ext cx="0" cy="0"/>
          <a:chOff x="0" y="0"/>
          <a:chExt cx="0" cy="0"/>
        </a:xfrm>
      </p:grpSpPr>
      <p:sp>
        <p:nvSpPr>
          <p:cNvPr id="13" name="Rectangle 12"/>
          <p:cNvSpPr/>
          <p:nvPr userDrawn="1"/>
        </p:nvSpPr>
        <p:spPr>
          <a:xfrm>
            <a:off x="0" y="990600"/>
            <a:ext cx="9144000" cy="5334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
        <p:nvSpPr>
          <p:cNvPr id="11" name="Rectangle 10"/>
          <p:cNvSpPr/>
          <p:nvPr userDrawn="1"/>
        </p:nvSpPr>
        <p:spPr>
          <a:xfrm>
            <a:off x="0" y="0"/>
            <a:ext cx="9144000" cy="990600"/>
          </a:xfrm>
          <a:prstGeom prst="rect">
            <a:avLst/>
          </a:pr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pic>
        <p:nvPicPr>
          <p:cNvPr id="10" name="Picture 2" descr="E:\Abigail Godoy\DepEd Style Guide\DepEd Seal_small.png"/>
          <p:cNvPicPr>
            <a:picLocks noChangeAspect="1" noChangeArrowheads="1"/>
          </p:cNvPicPr>
          <p:nvPr userDrawn="1"/>
        </p:nvPicPr>
        <p:blipFill>
          <a:blip r:embed="rId3" cstate="print"/>
          <a:srcRect/>
          <a:stretch>
            <a:fillRect/>
          </a:stretch>
        </p:blipFill>
        <p:spPr bwMode="auto">
          <a:xfrm>
            <a:off x="228600" y="228600"/>
            <a:ext cx="1219200" cy="1219200"/>
          </a:xfrm>
          <a:prstGeom prst="rect">
            <a:avLst/>
          </a:prstGeom>
          <a:noFill/>
        </p:spPr>
      </p:pic>
      <p:sp>
        <p:nvSpPr>
          <p:cNvPr id="16" name="Title 15"/>
          <p:cNvSpPr>
            <a:spLocks noGrp="1"/>
          </p:cNvSpPr>
          <p:nvPr>
            <p:ph type="title"/>
          </p:nvPr>
        </p:nvSpPr>
        <p:spPr>
          <a:xfrm>
            <a:off x="1676400" y="0"/>
            <a:ext cx="7239000" cy="914400"/>
          </a:xfrm>
        </p:spPr>
        <p:txBody>
          <a:bodyPr>
            <a:noAutofit/>
          </a:bodyPr>
          <a:lstStyle>
            <a:lvl1pPr>
              <a:defRPr sz="3200" b="1"/>
            </a:lvl1pPr>
          </a:lstStyle>
          <a:p>
            <a:r>
              <a:rPr lang="en-US" smtClean="0"/>
              <a:t>Click to edit Master title style</a:t>
            </a:r>
            <a:endParaRPr lang="en-US"/>
          </a:p>
        </p:txBody>
      </p:sp>
      <p:sp>
        <p:nvSpPr>
          <p:cNvPr id="14" name="Rectangle 13"/>
          <p:cNvSpPr/>
          <p:nvPr userDrawn="1"/>
        </p:nvSpPr>
        <p:spPr>
          <a:xfrm>
            <a:off x="0" y="1524000"/>
            <a:ext cx="381000" cy="5029200"/>
          </a:xfrm>
          <a:prstGeom prst="rect">
            <a:avLst/>
          </a:prstGeom>
          <a:blipFill>
            <a:blip r:embed="rId2"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sp>
        <p:nvSpPr>
          <p:cNvPr id="24" name="Date Placeholder 23"/>
          <p:cNvSpPr>
            <a:spLocks noGrp="1"/>
          </p:cNvSpPr>
          <p:nvPr>
            <p:ph type="dt" sz="half" idx="10"/>
          </p:nvPr>
        </p:nvSpPr>
        <p:spPr/>
        <p:txBody>
          <a:bodyPr/>
          <a:lstStyle/>
          <a:p>
            <a:endParaRPr lang="fil-PH" dirty="0"/>
          </a:p>
        </p:txBody>
      </p:sp>
      <p:sp>
        <p:nvSpPr>
          <p:cNvPr id="25" name="Slide Number Placeholder 24"/>
          <p:cNvSpPr>
            <a:spLocks noGrp="1"/>
          </p:cNvSpPr>
          <p:nvPr>
            <p:ph type="sldNum" sz="quarter" idx="11"/>
          </p:nvPr>
        </p:nvSpPr>
        <p:spPr/>
        <p:txBody>
          <a:bodyPr/>
          <a:lstStyle/>
          <a:p>
            <a:fld id="{40CEB23D-5D9C-424D-A4B8-74E3F10BC318}" type="slidenum">
              <a:rPr lang="fil-PH" smtClean="0"/>
              <a:pPr/>
              <a:t>‹#›</a:t>
            </a:fld>
            <a:endParaRPr lang="fil-PH" dirty="0"/>
          </a:p>
        </p:txBody>
      </p:sp>
      <p:sp>
        <p:nvSpPr>
          <p:cNvPr id="26" name="Footer Placeholder 25"/>
          <p:cNvSpPr>
            <a:spLocks noGrp="1"/>
          </p:cNvSpPr>
          <p:nvPr>
            <p:ph type="ftr" sz="quarter" idx="12"/>
          </p:nvPr>
        </p:nvSpPr>
        <p:spPr/>
        <p:txBody>
          <a:bodyPr/>
          <a:lstStyle/>
          <a:p>
            <a:r>
              <a:rPr lang="fil-PH" smtClean="0"/>
              <a:t>DEPARTMENT OF EDUCATION</a:t>
            </a:r>
            <a:endParaRPr lang="fil-PH" dirty="0"/>
          </a:p>
        </p:txBody>
      </p:sp>
    </p:spTree>
  </p:cSld>
  <p:clrMapOvr>
    <a:masterClrMapping/>
  </p:clrMapOvr>
  <p:transition spd="slow" advClick="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6553200"/>
            <a:ext cx="9144000" cy="304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Placeholder 1"/>
          <p:cNvSpPr>
            <a:spLocks noGrp="1"/>
          </p:cNvSpPr>
          <p:nvPr>
            <p:ph type="title"/>
          </p:nvPr>
        </p:nvSpPr>
        <p:spPr>
          <a:xfrm>
            <a:off x="457200" y="0"/>
            <a:ext cx="8229600" cy="914400"/>
          </a:xfrm>
          <a:prstGeom prst="rect">
            <a:avLst/>
          </a:prstGeom>
        </p:spPr>
        <p:txBody>
          <a:bodyPr vert="horz" lIns="91440" tIns="45720" rIns="91440" bIns="45720" rtlCol="0" anchor="ctr">
            <a:normAutofit/>
          </a:bodyPr>
          <a:lstStyle/>
          <a:p>
            <a:r>
              <a:rPr lang="en-US" dirty="0" smtClean="0"/>
              <a:t>Click to edit Master title style</a:t>
            </a:r>
            <a:endParaRPr lang="fil-PH"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Footer Placeholder 4"/>
          <p:cNvSpPr>
            <a:spLocks noGrp="1"/>
          </p:cNvSpPr>
          <p:nvPr>
            <p:ph type="ftr" sz="quarter" idx="3"/>
          </p:nvPr>
        </p:nvSpPr>
        <p:spPr>
          <a:xfrm>
            <a:off x="2209800" y="6553199"/>
            <a:ext cx="4724400" cy="304801"/>
          </a:xfrm>
          <a:prstGeom prst="rect">
            <a:avLst/>
          </a:prstGeom>
        </p:spPr>
        <p:txBody>
          <a:bodyPr vert="horz" lIns="91440" tIns="45720" rIns="91440" bIns="45720" rtlCol="0" anchor="ctr"/>
          <a:lstStyle>
            <a:lvl1pPr algn="ctr">
              <a:defRPr sz="1200" baseline="0">
                <a:solidFill>
                  <a:schemeClr val="bg1"/>
                </a:solidFill>
                <a:latin typeface="Bookman Old Style" pitchFamily="18" charset="0"/>
              </a:defRPr>
            </a:lvl1pPr>
          </a:lstStyle>
          <a:p>
            <a:endParaRPr lang="fil-PH"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2"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3" r:id="rId15"/>
    <p:sldLayoutId id="2147483664" r:id="rId16"/>
  </p:sldLayoutIdLst>
  <p:transition spd="slow" advClick="0">
    <p:fade/>
  </p:transition>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OSBPS.pdf"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New%20folder%20(5)/BudgetPrepForm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gif"/><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gif"/></Relationships>
</file>

<file path=ppt/slides/_rels/slide23.xml.rels><?xml version="1.0" encoding="UTF-8" standalone="yes"?>
<Relationships xmlns="http://schemas.openxmlformats.org/package/2006/relationships"><Relationship Id="rId3" Type="http://schemas.openxmlformats.org/officeDocument/2006/relationships/hyperlink" Target="New%20folder%20(5)/Budget%20Execution%20Documents/BudgetExecutionDocs/BED%201%20-%20Financial%20Plan.xl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New%20folder%20(5)/Budget%20Execution%20Documents/BudgetExecutionDocs/BED%203%20-%20Monthly%20Disbursement%20Program.xls" TargetMode="External"/><Relationship Id="rId4" Type="http://schemas.openxmlformats.org/officeDocument/2006/relationships/hyperlink" Target="New%20folder%20(5)/Budget%20Execution%20Documents/BudgetExecutionDocs/BED%202%20-%20Physical%20Plan.xls"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UACS.pd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New%20folder%20(5)/Budget%20Execution%20Documents/BudgetExecForms/ORS%20Form%20with%20Instruction/Appendix%2011%20-%20ORS.xl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New%20folder%20(5)/budget%20Registries/RAOD/RAOD-PS"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New%20folder%20(5)/budget%20Registries/RAOD/RAOD-CO" TargetMode="External"/><Relationship Id="rId5" Type="http://schemas.openxmlformats.org/officeDocument/2006/relationships/hyperlink" Target="New%20folder%20(5)/budget%20Registries/RAOD/RAOD-FE" TargetMode="External"/><Relationship Id="rId4" Type="http://schemas.openxmlformats.org/officeDocument/2006/relationships/hyperlink" Target="New%20folder%20(5)/budget%20Registries/RAOD/RAOD-MOOE"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New%20folder%20(5)/Registries/RROR-Summary"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UACS.pdf"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New%20folder%20(5)/Registries/RBUD-MOOE" TargetMode="External"/><Relationship Id="rId2" Type="http://schemas.openxmlformats.org/officeDocument/2006/relationships/hyperlink" Target="New%20folder%20(5)/budget%20Registries/RBUDS-PS" TargetMode="External"/><Relationship Id="rId1" Type="http://schemas.openxmlformats.org/officeDocument/2006/relationships/slideLayout" Target="../slideLayouts/slideLayout2.xml"/><Relationship Id="rId4" Type="http://schemas.openxmlformats.org/officeDocument/2006/relationships/hyperlink" Target="New%20folder%20(5)/budget%20Registries/RBUD-MOOE" TargetMode="External"/></Relationships>
</file>

<file path=ppt/slides/_rels/slide38.xml.rels><?xml version="1.0" encoding="UTF-8" standalone="yes"?>
<Relationships xmlns="http://schemas.openxmlformats.org/package/2006/relationships"><Relationship Id="rId2" Type="http://schemas.openxmlformats.org/officeDocument/2006/relationships/hyperlink" Target="New%20folder%20(5)/budget%20Registries/RBUD-CO"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9.xml"/><Relationship Id="rId6" Type="http://schemas.openxmlformats.org/officeDocument/2006/relationships/image" Target="../media/image23.gif"/><Relationship Id="rId5" Type="http://schemas.openxmlformats.org/officeDocument/2006/relationships/image" Target="../media/image22.gif"/><Relationship Id="rId4" Type="http://schemas.openxmlformats.org/officeDocument/2006/relationships/image" Target="../media/image21.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Attachment/Joint_circular_no._2014-1_(dbm-coa)_with_guidelines_prescribing_the_use_of_modified_formats_of_the_budget_and_financial_accountability_reports.pdf"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New%20folder%20(5)/Budget%20Accountability%20Reports/FAR%201-A%20(SAOODBOE)" TargetMode="External"/><Relationship Id="rId7" Type="http://schemas.openxmlformats.org/officeDocument/2006/relationships/hyperlink" Target="New%20folder%20(5)/Budget%20Accountability%20Reports/FAR%203%20(ADDO)" TargetMode="External"/><Relationship Id="rId2" Type="http://schemas.openxmlformats.org/officeDocument/2006/relationships/hyperlink" Target="New%20folder%20(5)/Budget%20Accountability%20Reports/FAR%201%20(SAOODB)" TargetMode="External"/><Relationship Id="rId1" Type="http://schemas.openxmlformats.org/officeDocument/2006/relationships/slideLayout" Target="../slideLayouts/slideLayout2.xml"/><Relationship Id="rId6" Type="http://schemas.openxmlformats.org/officeDocument/2006/relationships/hyperlink" Target="New%20folder%20(5)/Budget%20Accountability%20Reports/FAR%202-A%20(SABUDBOE)" TargetMode="External"/><Relationship Id="rId5" Type="http://schemas.openxmlformats.org/officeDocument/2006/relationships/hyperlink" Target="New%20folder%20(5)/Budget%20Accountability%20Reports/FAR%202%20(SABUDB)" TargetMode="External"/><Relationship Id="rId4" Type="http://schemas.openxmlformats.org/officeDocument/2006/relationships/hyperlink" Target="New%20folder%20(5)/Budget%20Accountability%20Reports/LASA%20(FAR%201-B)" TargetMode="Externa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package" Target="../embeddings/Microsoft_Office_PowerPoint_Presentation1.pptx"/></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33800"/>
            <a:ext cx="7772400" cy="1066800"/>
          </a:xfrm>
        </p:spPr>
        <p:txBody>
          <a:bodyPr>
            <a:noAutofit/>
          </a:bodyPr>
          <a:lstStyle/>
          <a:p>
            <a:r>
              <a:rPr lang="en-US" sz="4000" b="1" dirty="0" smtClean="0">
                <a:latin typeface="Candara" pitchFamily="34" charset="0"/>
              </a:rPr>
              <a:t>FMOM TRAINING MODULE</a:t>
            </a:r>
            <a:br>
              <a:rPr lang="en-US" sz="4000" b="1" dirty="0" smtClean="0">
                <a:latin typeface="Candara" pitchFamily="34" charset="0"/>
              </a:rPr>
            </a:br>
            <a:r>
              <a:rPr lang="en-US" sz="4000" b="1" dirty="0" smtClean="0">
                <a:latin typeface="Candara" pitchFamily="34" charset="0"/>
              </a:rPr>
              <a:t>FOR SCHOOLS DIVISION OFFICE</a:t>
            </a:r>
            <a:endParaRPr lang="en-US" sz="4000" b="1" dirty="0">
              <a:latin typeface="Candara" pitchFamily="34" charset="0"/>
            </a:endParaRPr>
          </a:p>
        </p:txBody>
      </p:sp>
    </p:spTree>
    <p:extLst>
      <p:ext uri="{BB962C8B-B14F-4D97-AF65-F5344CB8AC3E}">
        <p14:creationId xmlns="" xmlns:p14="http://schemas.microsoft.com/office/powerpoint/2010/main" val="10518781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Candara" pitchFamily="34" charset="0"/>
              </a:rPr>
              <a:t>Objectives</a:t>
            </a:r>
            <a:endParaRPr lang="fil-PH" sz="3600" dirty="0"/>
          </a:p>
        </p:txBody>
      </p:sp>
      <p:sp>
        <p:nvSpPr>
          <p:cNvPr id="3" name="Content Placeholder 2"/>
          <p:cNvSpPr>
            <a:spLocks noGrp="1"/>
          </p:cNvSpPr>
          <p:nvPr>
            <p:ph idx="1"/>
          </p:nvPr>
        </p:nvSpPr>
        <p:spPr>
          <a:xfrm>
            <a:off x="990600" y="3886200"/>
            <a:ext cx="7848600" cy="2438400"/>
          </a:xfrm>
        </p:spPr>
        <p:txBody>
          <a:bodyPr>
            <a:normAutofit/>
          </a:bodyPr>
          <a:lstStyle/>
          <a:p>
            <a:pPr algn="just"/>
            <a:endParaRPr lang="en-US" dirty="0" smtClean="0"/>
          </a:p>
          <a:p>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a:t>
            </a:fld>
            <a:endParaRPr lang="fil-PH" dirty="0"/>
          </a:p>
        </p:txBody>
      </p:sp>
      <p:sp>
        <p:nvSpPr>
          <p:cNvPr id="6" name="TextBox 5"/>
          <p:cNvSpPr txBox="1"/>
          <p:nvPr/>
        </p:nvSpPr>
        <p:spPr>
          <a:xfrm>
            <a:off x="1143000" y="1676400"/>
            <a:ext cx="7543800" cy="15696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buFont typeface="Wingdings" pitchFamily="2" charset="2"/>
              <a:buChar char="Ø"/>
            </a:pPr>
            <a:r>
              <a:rPr lang="en-US" sz="2400" dirty="0" smtClean="0"/>
              <a:t>  To understand the functions of the budget office and roles of the budget officers and staff on the basic concepts and fundamentals of  financial management and the budget process;</a:t>
            </a:r>
            <a:endParaRPr lang="en-US" sz="2400" dirty="0"/>
          </a:p>
        </p:txBody>
      </p:sp>
      <p:sp>
        <p:nvSpPr>
          <p:cNvPr id="7" name="TextBox 6"/>
          <p:cNvSpPr txBox="1"/>
          <p:nvPr/>
        </p:nvSpPr>
        <p:spPr>
          <a:xfrm>
            <a:off x="1219200" y="4114800"/>
            <a:ext cx="7543800" cy="15696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buFont typeface="Wingdings" pitchFamily="2" charset="2"/>
              <a:buChar char="Ø"/>
            </a:pPr>
            <a:r>
              <a:rPr lang="en-US" sz="2400" dirty="0" smtClean="0"/>
              <a:t>  To ensure uniform application of and compliance with existing budgeting policies, rules and regulations (including recommendatory sanctions for non-compliance);</a:t>
            </a:r>
            <a:endParaRPr lang="fil-PH" sz="2400" dirty="0"/>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Candara" pitchFamily="34" charset="0"/>
              </a:rPr>
              <a:t>Objectives</a:t>
            </a:r>
            <a:endParaRPr lang="fil-PH" sz="36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a:t>
            </a:fld>
            <a:endParaRPr lang="fil-PH" dirty="0"/>
          </a:p>
        </p:txBody>
      </p:sp>
      <p:sp>
        <p:nvSpPr>
          <p:cNvPr id="7" name="Rectangle 6"/>
          <p:cNvSpPr/>
          <p:nvPr/>
        </p:nvSpPr>
        <p:spPr>
          <a:xfrm>
            <a:off x="1143000" y="1828800"/>
            <a:ext cx="7848600" cy="15696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buFont typeface="Wingdings" pitchFamily="2" charset="2"/>
              <a:buChar char="Ø"/>
            </a:pPr>
            <a:r>
              <a:rPr lang="en-US" sz="2400" dirty="0" smtClean="0"/>
              <a:t>  To be familiarized with the various budgetary forms as prescribed in the annual Budget Call, Government Accounting Manual (GAM), and other COA and DBM issuances;</a:t>
            </a:r>
          </a:p>
        </p:txBody>
      </p:sp>
      <p:sp>
        <p:nvSpPr>
          <p:cNvPr id="8" name="TextBox 7"/>
          <p:cNvSpPr txBox="1"/>
          <p:nvPr/>
        </p:nvSpPr>
        <p:spPr>
          <a:xfrm>
            <a:off x="1143000" y="4191000"/>
            <a:ext cx="784860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buFont typeface="Wingdings" pitchFamily="2" charset="2"/>
              <a:buChar char="Ø"/>
            </a:pPr>
            <a:r>
              <a:rPr lang="en-US" sz="2400" dirty="0" smtClean="0"/>
              <a:t>  To identify technical assistance/support requirement of  budget units in the </a:t>
            </a:r>
            <a:r>
              <a:rPr lang="en-US" sz="2400" dirty="0" smtClean="0"/>
              <a:t>SDOs and </a:t>
            </a:r>
            <a:r>
              <a:rPr lang="en-US" sz="2400" dirty="0" smtClean="0"/>
              <a:t>	</a:t>
            </a:r>
            <a:r>
              <a:rPr lang="en-US" sz="2400" dirty="0" smtClean="0"/>
              <a:t>S</a:t>
            </a:r>
            <a:r>
              <a:rPr lang="en-US" sz="2400" dirty="0" smtClean="0"/>
              <a:t>Us;</a:t>
            </a:r>
            <a:endParaRPr lang="fil-PH" sz="2400" dirty="0"/>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620000" cy="1020762"/>
          </a:xfrm>
        </p:spPr>
        <p:txBody>
          <a:bodyPr>
            <a:normAutofit/>
          </a:bodyPr>
          <a:lstStyle/>
          <a:p>
            <a:r>
              <a:rPr lang="en-US" dirty="0" smtClean="0">
                <a:latin typeface="Candara" pitchFamily="34" charset="0"/>
              </a:rPr>
              <a:t>Learning Expectations</a:t>
            </a:r>
            <a:endParaRPr lang="en-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a:t>
            </a:fld>
            <a:endParaRPr lang="fil-PH" dirty="0"/>
          </a:p>
        </p:txBody>
      </p:sp>
      <p:sp>
        <p:nvSpPr>
          <p:cNvPr id="6" name="TextBox 5"/>
          <p:cNvSpPr txBox="1"/>
          <p:nvPr/>
        </p:nvSpPr>
        <p:spPr>
          <a:xfrm>
            <a:off x="1143000" y="1295400"/>
            <a:ext cx="7848600" cy="830997"/>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buFont typeface="Wingdings" pitchFamily="2" charset="2"/>
              <a:buChar char="Ø"/>
            </a:pPr>
            <a:r>
              <a:rPr lang="en-US" sz="2400" i="1" u="sng" dirty="0" smtClean="0">
                <a:solidFill>
                  <a:schemeClr val="tx1"/>
                </a:solidFill>
              </a:rPr>
              <a:t>By the end of this session, participants should be able to:</a:t>
            </a:r>
          </a:p>
        </p:txBody>
      </p:sp>
      <p:sp>
        <p:nvSpPr>
          <p:cNvPr id="7" name="TextBox 6"/>
          <p:cNvSpPr txBox="1"/>
          <p:nvPr/>
        </p:nvSpPr>
        <p:spPr>
          <a:xfrm>
            <a:off x="1143000" y="3429000"/>
            <a:ext cx="7848600"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smtClean="0"/>
              <a:t>- distinguish and describe the responsibilities and accountabilities of the budget officers and staff in the SDOs in relation to the entire budget process; and</a:t>
            </a:r>
          </a:p>
        </p:txBody>
      </p:sp>
      <p:sp>
        <p:nvSpPr>
          <p:cNvPr id="8" name="TextBox 7"/>
          <p:cNvSpPr txBox="1"/>
          <p:nvPr/>
        </p:nvSpPr>
        <p:spPr>
          <a:xfrm>
            <a:off x="1143000" y="2362200"/>
            <a:ext cx="784860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smtClean="0"/>
              <a:t>- explain the nature and functions of the budget office in a public entity;</a:t>
            </a:r>
          </a:p>
        </p:txBody>
      </p:sp>
      <p:sp>
        <p:nvSpPr>
          <p:cNvPr id="9" name="TextBox 8"/>
          <p:cNvSpPr txBox="1"/>
          <p:nvPr/>
        </p:nvSpPr>
        <p:spPr>
          <a:xfrm>
            <a:off x="1143000" y="4876800"/>
            <a:ext cx="7848600" cy="15696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smtClean="0"/>
              <a:t>- gain knowledge on how to apply and comply  with existing budgeting policies, rules and regulations for an effective and efficient management of budget allocations.</a:t>
            </a:r>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371600"/>
            <a:ext cx="8153400" cy="5181600"/>
          </a:xfrm>
        </p:spPr>
        <p:style>
          <a:lnRef idx="2">
            <a:schemeClr val="accent1"/>
          </a:lnRef>
          <a:fillRef idx="1003">
            <a:schemeClr val="lt1"/>
          </a:fillRef>
          <a:effectRef idx="0">
            <a:schemeClr val="accent1"/>
          </a:effectRef>
          <a:fontRef idx="minor">
            <a:schemeClr val="dk1"/>
          </a:fontRef>
        </p:style>
        <p:txBody>
          <a:bodyPr>
            <a:normAutofit/>
          </a:bodyPr>
          <a:lstStyle/>
          <a:p>
            <a:pPr algn="ctr">
              <a:buNone/>
            </a:pPr>
            <a:endParaRPr lang="fil-PH" sz="4400" dirty="0" smtClean="0">
              <a:ln w="18415" cmpd="sng">
                <a:solidFill>
                  <a:srgbClr val="FFFFFF"/>
                </a:solidFill>
                <a:prstDash val="solid"/>
              </a:ln>
              <a:solidFill>
                <a:schemeClr val="tx2"/>
              </a:solidFill>
              <a:effectLst>
                <a:outerShdw blurRad="63500" dir="3600000" algn="tl" rotWithShape="0">
                  <a:srgbClr val="000000">
                    <a:alpha val="70000"/>
                  </a:srgbClr>
                </a:outerShdw>
              </a:effectLst>
              <a:latin typeface="Candara" pitchFamily="34" charset="0"/>
            </a:endParaRPr>
          </a:p>
          <a:p>
            <a:pPr algn="ctr">
              <a:buNone/>
            </a:pPr>
            <a:r>
              <a:rPr lang="fil-PH" sz="72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rPr>
              <a:t>Phases of the</a:t>
            </a:r>
          </a:p>
          <a:p>
            <a:pPr algn="ctr">
              <a:buNone/>
            </a:pPr>
            <a:r>
              <a:rPr lang="fil-PH" sz="72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rPr>
              <a:t>Budget Cycle</a:t>
            </a:r>
            <a:endParaRPr lang="fil-PH" sz="72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5</a:t>
            </a:fld>
            <a:endParaRPr lang="fil-PH" dirty="0"/>
          </a:p>
        </p:txBody>
      </p:sp>
    </p:spTree>
  </p:cSld>
  <p:clrMapOvr>
    <a:masterClrMapping/>
  </p:clrMapOvr>
  <p:transition spd="slow" advClick="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371600"/>
            <a:ext cx="8153400" cy="5181600"/>
          </a:xfrm>
        </p:spPr>
        <p:style>
          <a:lnRef idx="2">
            <a:schemeClr val="accent1"/>
          </a:lnRef>
          <a:fillRef idx="1003">
            <a:schemeClr val="lt1"/>
          </a:fillRef>
          <a:effectRef idx="0">
            <a:schemeClr val="accent1"/>
          </a:effectRef>
          <a:fontRef idx="minor">
            <a:schemeClr val="dk1"/>
          </a:fontRef>
        </p:style>
        <p:txBody>
          <a:bodyPr>
            <a:normAutofit/>
          </a:bodyPr>
          <a:lstStyle/>
          <a:p>
            <a:pPr algn="ctr">
              <a:buNone/>
            </a:pPr>
            <a:endParaRPr lang="fil-PH" sz="4400" dirty="0" smtClean="0">
              <a:ln w="18415" cmpd="sng">
                <a:solidFill>
                  <a:srgbClr val="FFFFFF"/>
                </a:solidFill>
                <a:prstDash val="solid"/>
              </a:ln>
              <a:solidFill>
                <a:schemeClr val="tx2"/>
              </a:solidFill>
              <a:effectLst>
                <a:outerShdw blurRad="63500" dir="3600000" algn="tl" rotWithShape="0">
                  <a:srgbClr val="000000">
                    <a:alpha val="70000"/>
                  </a:srgbClr>
                </a:outerShdw>
              </a:effectLst>
              <a:latin typeface="Candara" pitchFamily="34" charset="0"/>
            </a:endParaRPr>
          </a:p>
          <a:p>
            <a:pPr algn="ctr">
              <a:buNone/>
            </a:pPr>
            <a:endParaRPr lang="fil-PH" sz="4400" dirty="0" smtClean="0">
              <a:ln w="18415" cmpd="sng">
                <a:solidFill>
                  <a:srgbClr val="FFFFFF"/>
                </a:solidFill>
                <a:prstDash val="solid"/>
              </a:ln>
              <a:solidFill>
                <a:schemeClr val="tx2"/>
              </a:solidFill>
              <a:effectLst>
                <a:outerShdw blurRad="63500" dir="3600000" algn="tl" rotWithShape="0">
                  <a:srgbClr val="000000">
                    <a:alpha val="70000"/>
                  </a:srgbClr>
                </a:outerShdw>
              </a:effectLst>
              <a:latin typeface="Candara" pitchFamily="34" charset="0"/>
            </a:endParaRPr>
          </a:p>
          <a:p>
            <a:pPr algn="ctr">
              <a:buNone/>
            </a:pPr>
            <a:r>
              <a:rPr lang="fil-PH" sz="4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rPr>
              <a:t>Budget Preparation Phase</a:t>
            </a:r>
            <a:endParaRPr lang="fil-PH"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6</a:t>
            </a:fld>
            <a:endParaRPr lang="fil-PH" dirty="0"/>
          </a:p>
        </p:txBody>
      </p:sp>
    </p:spTree>
  </p:cSld>
  <p:clrMapOvr>
    <a:masterClrMapping/>
  </p:clrMapOvr>
  <p:transition spd="slow" advClick="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dirty="0" smtClean="0">
                <a:latin typeface="Candara" pitchFamily="34" charset="0"/>
                <a:ea typeface="Times New Roman" pitchFamily="18" charset="0"/>
                <a:cs typeface="Arial" pitchFamily="34" charset="0"/>
              </a:rPr>
              <a:t>Budget Preparation Phase at the  Schools Division Office(SDO)</a:t>
            </a:r>
            <a:endParaRPr lang="fil-PH" dirty="0">
              <a:latin typeface="Candara" pitchFamily="34" charset="0"/>
            </a:endParaRPr>
          </a:p>
        </p:txBody>
      </p:sp>
      <p:pic>
        <p:nvPicPr>
          <p:cNvPr id="7" name="Content Placeholder 6" descr="TN_office-worker-sitting-at-desk-clipart-215.jpg"/>
          <p:cNvPicPr>
            <a:picLocks noGrp="1" noChangeAspect="1"/>
          </p:cNvPicPr>
          <p:nvPr>
            <p:ph idx="1"/>
          </p:nvPr>
        </p:nvPicPr>
        <p:blipFill>
          <a:blip r:embed="rId3" cstate="print"/>
          <a:stretch>
            <a:fillRect/>
          </a:stretch>
        </p:blipFill>
        <p:spPr>
          <a:xfrm>
            <a:off x="3733800" y="2590800"/>
            <a:ext cx="2476500" cy="2146300"/>
          </a:xfrm>
        </p:spPr>
      </p:pic>
      <p:sp>
        <p:nvSpPr>
          <p:cNvPr id="4" name="Slide Number Placeholder 3"/>
          <p:cNvSpPr>
            <a:spLocks noGrp="1"/>
          </p:cNvSpPr>
          <p:nvPr>
            <p:ph type="sldNum" sz="quarter" idx="4"/>
          </p:nvPr>
        </p:nvSpPr>
        <p:spPr/>
        <p:txBody>
          <a:bodyPr/>
          <a:lstStyle/>
          <a:p>
            <a:fld id="{40CEB23D-5D9C-424D-A4B8-74E3F10BC318}" type="slidenum">
              <a:rPr lang="fil-PH" smtClean="0"/>
              <a:pPr/>
              <a:t>7</a:t>
            </a:fld>
            <a:endParaRPr lang="fil-PH" dirty="0"/>
          </a:p>
        </p:txBody>
      </p:sp>
      <p:sp>
        <p:nvSpPr>
          <p:cNvPr id="6" name="TextBox 5"/>
          <p:cNvSpPr txBox="1"/>
          <p:nvPr/>
        </p:nvSpPr>
        <p:spPr>
          <a:xfrm>
            <a:off x="1219200" y="1143000"/>
            <a:ext cx="41910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fil-PH" dirty="0" smtClean="0"/>
              <a:t>Schools Division Office - Budget Officer</a:t>
            </a:r>
            <a:endParaRPr lang="fil-PH" dirty="0"/>
          </a:p>
        </p:txBody>
      </p:sp>
    </p:spTree>
    <p:extLst>
      <p:ext uri="{BB962C8B-B14F-4D97-AF65-F5344CB8AC3E}">
        <p14:creationId xmlns="" xmlns:p14="http://schemas.microsoft.com/office/powerpoint/2010/main" val="3150020668"/>
      </p:ext>
    </p:extLst>
  </p:cSld>
  <p:clrMapOvr>
    <a:masterClrMapping/>
  </p:clrMapOvr>
  <p:transition spd="slow"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620000" cy="914400"/>
          </a:xfrm>
        </p:spPr>
        <p:txBody>
          <a:bodyPr>
            <a:normAutofit/>
          </a:bodyPr>
          <a:lstStyle/>
          <a:p>
            <a:pPr lvl="0"/>
            <a:r>
              <a:rPr lang="en-US" b="1" dirty="0" smtClean="0">
                <a:latin typeface="Candara" pitchFamily="34" charset="0"/>
                <a:ea typeface="Times New Roman" pitchFamily="18" charset="0"/>
                <a:cs typeface="Arial" pitchFamily="34" charset="0"/>
              </a:rPr>
              <a:t>Budget Preparation Phase</a:t>
            </a:r>
            <a:endParaRPr lang="fil-PH" dirty="0">
              <a:latin typeface="Candara" pitchFamily="34" charset="0"/>
            </a:endParaRPr>
          </a:p>
        </p:txBody>
      </p:sp>
      <p:sp>
        <p:nvSpPr>
          <p:cNvPr id="3" name="Content Placeholder 2"/>
          <p:cNvSpPr>
            <a:spLocks noGrp="1"/>
          </p:cNvSpPr>
          <p:nvPr>
            <p:ph idx="1"/>
          </p:nvPr>
        </p:nvSpPr>
        <p:spPr>
          <a:xfrm>
            <a:off x="990600" y="2438400"/>
            <a:ext cx="8001000" cy="2667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just">
              <a:buFont typeface="Wingdings" pitchFamily="2" charset="2"/>
              <a:buChar char="Ø"/>
            </a:pPr>
            <a:r>
              <a:rPr lang="en-US" sz="2800" dirty="0" smtClean="0"/>
              <a:t>Budget preparation</a:t>
            </a:r>
            <a:r>
              <a:rPr lang="en-US" sz="2800" i="1" dirty="0" smtClean="0"/>
              <a:t> </a:t>
            </a:r>
            <a:r>
              <a:rPr lang="en-US" sz="2800" dirty="0" smtClean="0"/>
              <a:t>is the first phase of the budget process. It covers the formulation of the budget level, determination of budgetary priorities and activities, and the translation of these priorities and activities into budgetary estimates. </a:t>
            </a:r>
            <a:endParaRPr lang="fil-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8</a:t>
            </a:fld>
            <a:endParaRPr lang="fil-PH" dirty="0"/>
          </a:p>
        </p:txBody>
      </p:sp>
      <p:sp>
        <p:nvSpPr>
          <p:cNvPr id="5" name="Title 1"/>
          <p:cNvSpPr txBox="1">
            <a:spLocks/>
          </p:cNvSpPr>
          <p:nvPr/>
        </p:nvSpPr>
        <p:spPr>
          <a:xfrm>
            <a:off x="1371600" y="990600"/>
            <a:ext cx="2819400" cy="381000"/>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ctr">
            <a:normAutofit fontScale="850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000" b="1" i="0" u="sng" strike="noStrike" kern="1200" cap="none" spc="0" normalizeH="0" baseline="0" noProof="0" dirty="0" smtClean="0">
                <a:ln>
                  <a:noFill/>
                </a:ln>
                <a:effectLst/>
                <a:uLnTx/>
                <a:uFillTx/>
                <a:latin typeface="+mj-lt"/>
                <a:ea typeface="Times New Roman" pitchFamily="18" charset="0"/>
                <a:cs typeface="Arial" pitchFamily="34" charset="0"/>
              </a:rPr>
              <a:t>Schools Division</a:t>
            </a:r>
            <a:r>
              <a:rPr kumimoji="0" lang="en-US" sz="2000" b="1" i="0" u="sng" strike="noStrike" kern="1200" cap="none" spc="0" normalizeH="0" noProof="0" dirty="0" smtClean="0">
                <a:ln>
                  <a:noFill/>
                </a:ln>
                <a:effectLst/>
                <a:uLnTx/>
                <a:uFillTx/>
                <a:latin typeface="+mj-lt"/>
                <a:ea typeface="Times New Roman" pitchFamily="18" charset="0"/>
                <a:cs typeface="Arial" pitchFamily="34" charset="0"/>
              </a:rPr>
              <a:t> Office</a:t>
            </a:r>
            <a:endParaRPr kumimoji="0" lang="fil-PH" sz="1600" b="1" i="0" u="sng" strike="noStrike" kern="1200" cap="none" spc="0" normalizeH="0" baseline="0" noProof="0" dirty="0">
              <a:ln>
                <a:noFill/>
              </a:ln>
              <a:effectLst/>
              <a:uLnTx/>
              <a:uFillTx/>
              <a:latin typeface="+mj-lt"/>
              <a:ea typeface="+mj-ea"/>
              <a:cs typeface="+mj-cs"/>
            </a:endParaRPr>
          </a:p>
        </p:txBody>
      </p:sp>
    </p:spTree>
  </p:cSld>
  <p:clrMapOvr>
    <a:masterClrMapping/>
  </p:clrMapOvr>
  <p:transition spd="slow" advClick="0">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7315200" cy="914400"/>
          </a:xfrm>
        </p:spPr>
        <p:txBody>
          <a:bodyPr>
            <a:noAutofit/>
          </a:bodyPr>
          <a:lstStyle/>
          <a:p>
            <a:r>
              <a:rPr lang="en-US" dirty="0" smtClean="0">
                <a:latin typeface="Candara" pitchFamily="34" charset="0"/>
                <a:ea typeface="Times New Roman" pitchFamily="18" charset="0"/>
                <a:cs typeface="Arial" pitchFamily="34" charset="0"/>
              </a:rPr>
              <a:t>Budget Preparation Phase</a:t>
            </a:r>
            <a:endParaRPr lang="fil-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9</a:t>
            </a:fld>
            <a:endParaRPr lang="fil-PH" dirty="0"/>
          </a:p>
        </p:txBody>
      </p:sp>
      <p:sp>
        <p:nvSpPr>
          <p:cNvPr id="6" name="TextBox 5"/>
          <p:cNvSpPr txBox="1"/>
          <p:nvPr/>
        </p:nvSpPr>
        <p:spPr>
          <a:xfrm>
            <a:off x="1219200" y="1676400"/>
            <a:ext cx="7620000" cy="30469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buFont typeface="Wingdings" pitchFamily="2" charset="2"/>
              <a:buChar char="Ø"/>
            </a:pPr>
            <a:r>
              <a:rPr lang="en-US" sz="2400" dirty="0" smtClean="0"/>
              <a:t>A week following the issuance of the Budget Call by DBM, </a:t>
            </a:r>
            <a:r>
              <a:rPr lang="en-US" sz="2400" dirty="0" err="1" smtClean="0"/>
              <a:t>DepEd</a:t>
            </a:r>
            <a:r>
              <a:rPr lang="en-US" sz="2400" dirty="0" smtClean="0"/>
              <a:t> Central Office issues the necessary internal guidelines in the formulation of </a:t>
            </a:r>
            <a:r>
              <a:rPr lang="en-US" sz="2400" dirty="0" err="1" smtClean="0"/>
              <a:t>DepEd</a:t>
            </a:r>
            <a:r>
              <a:rPr lang="en-US" sz="2400" dirty="0" smtClean="0"/>
              <a:t> Budget Proposal indicating thereof, among others, the parameters, norms and standards to be used  (i.e. policy direction, budget ceiling, and others) as guide to all Central (CO)/Regional (ROs)/ Schools Division Offices (SDO), and Implementing Units (IUs).</a:t>
            </a:r>
            <a:endParaRPr lang="fil-PH" sz="2400" dirty="0"/>
          </a:p>
        </p:txBody>
      </p:sp>
      <p:sp>
        <p:nvSpPr>
          <p:cNvPr id="7" name="TextBox 6"/>
          <p:cNvSpPr txBox="1"/>
          <p:nvPr/>
        </p:nvSpPr>
        <p:spPr>
          <a:xfrm>
            <a:off x="1219200" y="4876800"/>
            <a:ext cx="7620000" cy="15696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buFont typeface="Wingdings" pitchFamily="2" charset="2"/>
              <a:buChar char="Ø"/>
            </a:pPr>
            <a:r>
              <a:rPr lang="en-US" sz="2400" dirty="0" smtClean="0"/>
              <a:t> Simultaneously, the Planning Service informs the Regional Planning Team to conduct their operational planning and the situational analysis of SU/IU plans and targets. </a:t>
            </a:r>
          </a:p>
        </p:txBody>
      </p:sp>
      <p:sp>
        <p:nvSpPr>
          <p:cNvPr id="10" name="TextBox 9"/>
          <p:cNvSpPr txBox="1"/>
          <p:nvPr/>
        </p:nvSpPr>
        <p:spPr>
          <a:xfrm>
            <a:off x="1295400" y="1066800"/>
            <a:ext cx="57150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fil-PH" b="1" dirty="0" smtClean="0"/>
              <a:t>DepEd RO/DO/IU Planning &amp; </a:t>
            </a:r>
            <a:r>
              <a:rPr lang="fil-PH" b="1" dirty="0" smtClean="0"/>
              <a:t>Budgeting Process</a:t>
            </a:r>
            <a:endParaRPr lang="fil-PH" dirty="0"/>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620000" cy="914400"/>
          </a:xfrm>
        </p:spPr>
        <p:txBody>
          <a:bodyPr>
            <a:noAutofit/>
          </a:bodyPr>
          <a:lstStyle/>
          <a:p>
            <a:r>
              <a:rPr lang="en-US" dirty="0" smtClean="0">
                <a:latin typeface="Candara" pitchFamily="34" charset="0"/>
                <a:ea typeface="Times New Roman" pitchFamily="18" charset="0"/>
                <a:cs typeface="Arial" pitchFamily="34" charset="0"/>
              </a:rPr>
              <a:t>Budget Preparation Phase</a:t>
            </a:r>
            <a:endParaRPr lang="en-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10</a:t>
            </a:fld>
            <a:endParaRPr lang="fil-PH" dirty="0"/>
          </a:p>
        </p:txBody>
      </p:sp>
      <p:sp>
        <p:nvSpPr>
          <p:cNvPr id="5" name="Title 1"/>
          <p:cNvSpPr txBox="1">
            <a:spLocks/>
          </p:cNvSpPr>
          <p:nvPr/>
        </p:nvSpPr>
        <p:spPr>
          <a:xfrm>
            <a:off x="1295400" y="1066800"/>
            <a:ext cx="5715000" cy="304800"/>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ctr">
            <a:noAutofit/>
          </a:bodyPr>
          <a:lstStyle/>
          <a:p>
            <a:pPr lvl="0">
              <a:spcBef>
                <a:spcPct val="0"/>
              </a:spcBef>
              <a:defRPr/>
            </a:pPr>
            <a:r>
              <a:rPr lang="fil-PH" b="1" dirty="0" smtClean="0"/>
              <a:t>DepEd RO/DO/IU Planning &amp; </a:t>
            </a:r>
            <a:r>
              <a:rPr lang="fil-PH" b="1" dirty="0" smtClean="0"/>
              <a:t>Budgeting Process</a:t>
            </a:r>
            <a:endParaRPr kumimoji="0" lang="fil-PH" b="1" i="0" u="sng" strike="noStrike" kern="1200" cap="none" spc="0" normalizeH="0" baseline="0" noProof="0" dirty="0">
              <a:ln>
                <a:noFill/>
              </a:ln>
              <a:effectLst/>
              <a:uLnTx/>
              <a:uFillTx/>
              <a:latin typeface="+mj-lt"/>
              <a:ea typeface="+mj-ea"/>
              <a:cs typeface="+mj-cs"/>
            </a:endParaRPr>
          </a:p>
        </p:txBody>
      </p:sp>
      <p:sp>
        <p:nvSpPr>
          <p:cNvPr id="6" name="TextBox 5"/>
          <p:cNvSpPr txBox="1"/>
          <p:nvPr/>
        </p:nvSpPr>
        <p:spPr>
          <a:xfrm>
            <a:off x="1295400" y="1828800"/>
            <a:ext cx="73152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PH" dirty="0" smtClean="0"/>
              <a:t> - Situational analysis</a:t>
            </a:r>
            <a:endParaRPr lang="fil-PH" dirty="0"/>
          </a:p>
        </p:txBody>
      </p:sp>
      <p:sp>
        <p:nvSpPr>
          <p:cNvPr id="7" name="TextBox 6"/>
          <p:cNvSpPr txBox="1"/>
          <p:nvPr/>
        </p:nvSpPr>
        <p:spPr>
          <a:xfrm>
            <a:off x="1295400" y="2743200"/>
            <a:ext cx="73152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PH" dirty="0" smtClean="0"/>
              <a:t>- Identification of strategies</a:t>
            </a:r>
            <a:endParaRPr lang="fil-PH" dirty="0"/>
          </a:p>
        </p:txBody>
      </p:sp>
      <p:sp>
        <p:nvSpPr>
          <p:cNvPr id="9" name="TextBox 8"/>
          <p:cNvSpPr txBox="1"/>
          <p:nvPr/>
        </p:nvSpPr>
        <p:spPr>
          <a:xfrm>
            <a:off x="1295400" y="3657600"/>
            <a:ext cx="73152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PH" dirty="0" smtClean="0"/>
              <a:t>- Review  of programs, activities and projects (P/A/Ps)</a:t>
            </a:r>
            <a:endParaRPr lang="fil-PH" dirty="0"/>
          </a:p>
        </p:txBody>
      </p:sp>
      <p:sp>
        <p:nvSpPr>
          <p:cNvPr id="10" name="TextBox 9"/>
          <p:cNvSpPr txBox="1"/>
          <p:nvPr/>
        </p:nvSpPr>
        <p:spPr>
          <a:xfrm>
            <a:off x="1295400" y="4648200"/>
            <a:ext cx="73152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PH" dirty="0" smtClean="0"/>
              <a:t>- Estimation of resources</a:t>
            </a:r>
            <a:endParaRPr lang="fil-PH" dirty="0"/>
          </a:p>
        </p:txBody>
      </p:sp>
      <p:sp>
        <p:nvSpPr>
          <p:cNvPr id="11" name="TextBox 10"/>
          <p:cNvSpPr txBox="1"/>
          <p:nvPr/>
        </p:nvSpPr>
        <p:spPr>
          <a:xfrm>
            <a:off x="1295400" y="5410200"/>
            <a:ext cx="7239000" cy="646331"/>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buNone/>
            </a:pPr>
            <a:r>
              <a:rPr lang="en-PH" dirty="0" smtClean="0"/>
              <a:t>- Review  of the plans submitted by the schools,   and subsequent consolidation and submission to the RO concerned	</a:t>
            </a:r>
          </a:p>
        </p:txBody>
      </p:sp>
    </p:spTree>
    <p:extLst>
      <p:ext uri="{BB962C8B-B14F-4D97-AF65-F5344CB8AC3E}">
        <p14:creationId xmlns="" xmlns:p14="http://schemas.microsoft.com/office/powerpoint/2010/main" val="4099747899"/>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6"/>
          <p:cNvGraphicFramePr>
            <a:graphicFrameLocks/>
          </p:cNvGraphicFramePr>
          <p:nvPr>
            <p:extLst>
              <p:ext uri="{D42A27DB-BD31-4B8C-83A1-F6EECF244321}">
                <p14:modId xmlns="" xmlns:p14="http://schemas.microsoft.com/office/powerpoint/2010/main" val="1909167885"/>
              </p:ext>
            </p:extLst>
          </p:nvPr>
        </p:nvGraphicFramePr>
        <p:xfrm>
          <a:off x="762000" y="1524000"/>
          <a:ext cx="8229600" cy="4830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5"/>
          <p:cNvSpPr txBox="1">
            <a:spLocks/>
          </p:cNvSpPr>
          <p:nvPr/>
        </p:nvSpPr>
        <p:spPr>
          <a:xfrm>
            <a:off x="1371600" y="0"/>
            <a:ext cx="7620000" cy="914400"/>
          </a:xfrm>
          <a:prstGeom prst="rect">
            <a:avLst/>
          </a:prstGeom>
        </p:spPr>
        <p:txBody>
          <a:bodyPr vert="horz" lIns="91440" tIns="45720" rIns="91440" bIns="45720" rtlCol="0" anchor="ctr">
            <a:normAutofit/>
          </a:bodyPr>
          <a:lstStyle/>
          <a:p>
            <a:pPr lvl="0" algn="ctr">
              <a:spcBef>
                <a:spcPct val="0"/>
              </a:spcBef>
              <a:defRPr/>
            </a:pPr>
            <a:r>
              <a:rPr lang="en-US" sz="3200" b="1" dirty="0" smtClean="0">
                <a:solidFill>
                  <a:schemeClr val="bg1"/>
                </a:solidFill>
                <a:latin typeface="Candara" pitchFamily="34" charset="0"/>
                <a:ea typeface="Times New Roman" pitchFamily="18" charset="0"/>
                <a:cs typeface="Arial" pitchFamily="34" charset="0"/>
              </a:rPr>
              <a:t>Budget Preparation Phase</a:t>
            </a:r>
            <a:endParaRPr kumimoji="0" lang="fil-PH" sz="3200" b="1" i="0" u="none" strike="noStrike" kern="1200" cap="none" spc="0" normalizeH="0" baseline="0" noProof="0" dirty="0">
              <a:ln>
                <a:noFill/>
              </a:ln>
              <a:solidFill>
                <a:schemeClr val="bg1"/>
              </a:solidFill>
              <a:effectLst/>
              <a:uLnTx/>
              <a:uFillTx/>
              <a:latin typeface="Candara" pitchFamily="34" charset="0"/>
              <a:ea typeface="+mj-ea"/>
              <a:cs typeface="+mj-cs"/>
            </a:endParaRPr>
          </a:p>
        </p:txBody>
      </p:sp>
      <p:sp>
        <p:nvSpPr>
          <p:cNvPr id="6" name="Rectangle 5"/>
          <p:cNvSpPr/>
          <p:nvPr/>
        </p:nvSpPr>
        <p:spPr>
          <a:xfrm>
            <a:off x="3505200" y="4648200"/>
            <a:ext cx="5029200" cy="1676400"/>
          </a:xfrm>
          <a:prstGeom prst="rect">
            <a:avLst/>
          </a:prstGeom>
          <a:solidFill>
            <a:srgbClr val="00CC66"/>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b="1" dirty="0" smtClean="0">
                <a:solidFill>
                  <a:sysClr val="windowText" lastClr="000000"/>
                </a:solidFill>
              </a:rPr>
              <a:t>Final budget proposal should be encoded and submitted thru </a:t>
            </a:r>
            <a:r>
              <a:rPr lang="fil-PH" b="1" dirty="0" smtClean="0">
                <a:solidFill>
                  <a:sysClr val="windowText" lastClr="000000"/>
                </a:solidFill>
                <a:hlinkClick r:id="rId8" action="ppaction://hlinkfile"/>
              </a:rPr>
              <a:t>the Online Submission of Budget Proposal System</a:t>
            </a:r>
            <a:r>
              <a:rPr lang="fil-PH" b="1" dirty="0" smtClean="0">
                <a:solidFill>
                  <a:sysClr val="windowText" lastClr="000000"/>
                </a:solidFill>
              </a:rPr>
              <a:t> (OSBPS) of the DBM. </a:t>
            </a:r>
            <a:r>
              <a:rPr lang="fil-PH" b="1" dirty="0" smtClean="0">
                <a:solidFill>
                  <a:sysClr val="windowText" lastClr="000000"/>
                </a:solidFill>
                <a:hlinkClick r:id="rId9" action="ppaction://hlinkfile"/>
              </a:rPr>
              <a:t>Hard copies of duly accomplished BP Forms shall be submitted to Budget Division, CO. </a:t>
            </a:r>
            <a:endParaRPr lang="fil-PH" b="1" dirty="0">
              <a:solidFill>
                <a:sysClr val="windowText" lastClr="000000"/>
              </a:solidFill>
            </a:endParaRPr>
          </a:p>
        </p:txBody>
      </p:sp>
      <p:sp>
        <p:nvSpPr>
          <p:cNvPr id="7" name="Slide Number Placeholder 6"/>
          <p:cNvSpPr>
            <a:spLocks noGrp="1"/>
          </p:cNvSpPr>
          <p:nvPr>
            <p:ph type="sldNum" sz="quarter" idx="4"/>
          </p:nvPr>
        </p:nvSpPr>
        <p:spPr/>
        <p:txBody>
          <a:bodyPr/>
          <a:lstStyle/>
          <a:p>
            <a:fld id="{40CEB23D-5D9C-424D-A4B8-74E3F10BC318}" type="slidenum">
              <a:rPr lang="fil-PH" smtClean="0"/>
              <a:pPr/>
              <a:t>11</a:t>
            </a:fld>
            <a:endParaRPr lang="fil-PH" dirty="0"/>
          </a:p>
        </p:txBody>
      </p:sp>
      <p:sp>
        <p:nvSpPr>
          <p:cNvPr id="8" name="Title 1"/>
          <p:cNvSpPr txBox="1">
            <a:spLocks/>
          </p:cNvSpPr>
          <p:nvPr/>
        </p:nvSpPr>
        <p:spPr>
          <a:xfrm>
            <a:off x="1371600" y="990600"/>
            <a:ext cx="2971800" cy="5334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endParaRPr kumimoji="0" lang="fil-PH" sz="1600" b="1" i="0" u="sng" strike="noStrike" kern="1200" cap="none" spc="0" normalizeH="0" baseline="0" noProof="0" dirty="0">
              <a:ln>
                <a:noFill/>
              </a:ln>
              <a:effectLst/>
              <a:uLnTx/>
              <a:uFillTx/>
              <a:latin typeface="+mj-lt"/>
              <a:ea typeface="+mj-ea"/>
              <a:cs typeface="+mj-cs"/>
            </a:endParaRPr>
          </a:p>
        </p:txBody>
      </p:sp>
      <p:sp>
        <p:nvSpPr>
          <p:cNvPr id="9" name="Rectangle 8"/>
          <p:cNvSpPr/>
          <p:nvPr/>
        </p:nvSpPr>
        <p:spPr>
          <a:xfrm>
            <a:off x="1143000" y="3276600"/>
            <a:ext cx="7543800" cy="3200400"/>
          </a:xfrm>
          <a:prstGeom prst="rect">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10" name="TextBox 9"/>
          <p:cNvSpPr txBox="1"/>
          <p:nvPr/>
        </p:nvSpPr>
        <p:spPr>
          <a:xfrm>
            <a:off x="1295400" y="1066800"/>
            <a:ext cx="51816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lvl="0">
              <a:defRPr/>
            </a:pPr>
            <a:r>
              <a:rPr lang="en-US" b="1" dirty="0" err="1" smtClean="0"/>
              <a:t>DepEd</a:t>
            </a:r>
            <a:r>
              <a:rPr lang="en-US" b="1" dirty="0" smtClean="0"/>
              <a:t> RO/DO/IU Budget </a:t>
            </a:r>
            <a:r>
              <a:rPr lang="en-US" b="1" dirty="0" smtClean="0"/>
              <a:t>Preparation Process</a:t>
            </a:r>
            <a:endParaRPr lang="fil-PH" b="1" dirty="0" smtClean="0"/>
          </a:p>
        </p:txBody>
      </p:sp>
    </p:spTree>
    <p:extLst>
      <p:ext uri="{BB962C8B-B14F-4D97-AF65-F5344CB8AC3E}">
        <p14:creationId xmlns="" xmlns:p14="http://schemas.microsoft.com/office/powerpoint/2010/main" val="3596260655"/>
      </p:ext>
    </p:extLst>
  </p:cSld>
  <p:clrMapOvr>
    <a:masterClrMapping/>
  </p:clrMapOvr>
  <p:transition spd="slow" advClick="0">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7543800" cy="914400"/>
          </a:xfrm>
        </p:spPr>
        <p:txBody>
          <a:bodyPr>
            <a:noAutofit/>
          </a:bodyPr>
          <a:lstStyle/>
          <a:p>
            <a:pPr lvl="0"/>
            <a:r>
              <a:rPr lang="en-US" dirty="0" smtClean="0">
                <a:latin typeface="Candara" pitchFamily="34" charset="0"/>
                <a:ea typeface="Times New Roman" pitchFamily="18" charset="0"/>
                <a:cs typeface="Arial" pitchFamily="34" charset="0"/>
              </a:rPr>
              <a:t>Budget Preparation Phase</a:t>
            </a:r>
            <a:endParaRPr lang="fil-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12</a:t>
            </a:fld>
            <a:endParaRPr lang="fil-PH" dirty="0"/>
          </a:p>
        </p:txBody>
      </p:sp>
      <p:sp>
        <p:nvSpPr>
          <p:cNvPr id="5" name="Rectangle 4"/>
          <p:cNvSpPr/>
          <p:nvPr/>
        </p:nvSpPr>
        <p:spPr>
          <a:xfrm>
            <a:off x="1295401" y="1066800"/>
            <a:ext cx="7696199"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lvl="0">
              <a:defRPr/>
            </a:pPr>
            <a:r>
              <a:rPr lang="en-US" b="1" dirty="0" smtClean="0"/>
              <a:t>Budget Preparation Forms for submission by the RO/DO/IU</a:t>
            </a:r>
            <a:endParaRPr lang="fil-PH" b="1" dirty="0" smtClean="0"/>
          </a:p>
        </p:txBody>
      </p:sp>
      <p:sp>
        <p:nvSpPr>
          <p:cNvPr id="6" name="TextBox 5"/>
          <p:cNvSpPr txBox="1"/>
          <p:nvPr/>
        </p:nvSpPr>
        <p:spPr>
          <a:xfrm>
            <a:off x="1219200" y="1676400"/>
            <a:ext cx="754380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smtClean="0"/>
              <a:t>BP 100 – Statement of Revenues (including sub-tables)</a:t>
            </a:r>
            <a:endParaRPr lang="fil-PH" sz="2400" dirty="0"/>
          </a:p>
        </p:txBody>
      </p:sp>
      <p:sp>
        <p:nvSpPr>
          <p:cNvPr id="8" name="TextBox 7"/>
          <p:cNvSpPr txBox="1"/>
          <p:nvPr/>
        </p:nvSpPr>
        <p:spPr>
          <a:xfrm>
            <a:off x="1219200" y="2819400"/>
            <a:ext cx="746760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smtClean="0"/>
              <a:t>BP 201 – Summary of Obligations and Proposed Programs/Projects (including sub-tables)</a:t>
            </a:r>
            <a:endParaRPr lang="fil-PH" sz="2400" dirty="0"/>
          </a:p>
        </p:txBody>
      </p:sp>
      <p:sp>
        <p:nvSpPr>
          <p:cNvPr id="1026" name="Rectangle 2"/>
          <p:cNvSpPr>
            <a:spLocks noChangeArrowheads="1"/>
          </p:cNvSpPr>
          <p:nvPr/>
        </p:nvSpPr>
        <p:spPr bwMode="auto">
          <a:xfrm>
            <a:off x="1219200" y="3962400"/>
            <a:ext cx="7391400" cy="830996"/>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sz="2400" b="0" i="0" u="none" strike="noStrike" cap="none" normalizeH="0" baseline="0" dirty="0" smtClean="0">
                <a:ln>
                  <a:noFill/>
                </a:ln>
                <a:solidFill>
                  <a:schemeClr val="bg1"/>
                </a:solidFill>
                <a:effectLst/>
                <a:latin typeface="Verdana" pitchFamily="34" charset="0"/>
                <a:ea typeface="Times New Roman" pitchFamily="18" charset="0"/>
                <a:cs typeface="Times New Roman" pitchFamily="18" charset="0"/>
              </a:rPr>
              <a:t>BP 204 </a:t>
            </a:r>
            <a:r>
              <a:rPr kumimoji="0" lang="en-US" sz="2400" b="0" i="0" u="none" strike="noStrike" cap="none" normalizeH="0" baseline="0" dirty="0" smtClean="0">
                <a:ln>
                  <a:noFill/>
                </a:ln>
                <a:solidFill>
                  <a:schemeClr val="bg1"/>
                </a:solidFill>
                <a:effectLst/>
                <a:latin typeface="Calibri"/>
                <a:ea typeface="Times New Roman" pitchFamily="18" charset="0"/>
                <a:cs typeface="Times New Roman" pitchFamily="18" charset="0"/>
              </a:rPr>
              <a:t>–</a:t>
            </a:r>
            <a:r>
              <a:rPr kumimoji="0" lang="en-US" sz="2400" b="0" i="0" u="none" strike="noStrike" cap="none" normalizeH="0" baseline="0" dirty="0" smtClean="0">
                <a:ln>
                  <a:noFill/>
                </a:ln>
                <a:solidFill>
                  <a:schemeClr val="bg1"/>
                </a:solidFill>
                <a:effectLst/>
                <a:latin typeface="Verdana" pitchFamily="34" charset="0"/>
                <a:ea typeface="Times New Roman" pitchFamily="18" charset="0"/>
                <a:cs typeface="Times New Roman" pitchFamily="18" charset="0"/>
              </a:rPr>
              <a:t> Staffing Summary of Non-Permanent Positions</a:t>
            </a: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13" name="TextBox 12"/>
          <p:cNvSpPr txBox="1"/>
          <p:nvPr/>
        </p:nvSpPr>
        <p:spPr>
          <a:xfrm>
            <a:off x="1219200" y="5181600"/>
            <a:ext cx="7391400"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smtClean="0"/>
              <a:t>BP 205 – List of Retirees</a:t>
            </a:r>
            <a:endParaRPr lang="fil-PH" sz="2400" dirty="0"/>
          </a:p>
        </p:txBody>
      </p:sp>
    </p:spTree>
  </p:cSld>
  <p:clrMapOvr>
    <a:masterClrMapping/>
  </p:clrMapOvr>
  <p:transition spd="slow" advClick="0">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371600"/>
            <a:ext cx="8153400" cy="5181600"/>
          </a:xfrm>
        </p:spPr>
        <p:style>
          <a:lnRef idx="2">
            <a:schemeClr val="accent1"/>
          </a:lnRef>
          <a:fillRef idx="1003">
            <a:schemeClr val="lt1"/>
          </a:fillRef>
          <a:effectRef idx="0">
            <a:schemeClr val="accent1"/>
          </a:effectRef>
          <a:fontRef idx="minor">
            <a:schemeClr val="dk1"/>
          </a:fontRef>
        </p:style>
        <p:txBody>
          <a:bodyPr>
            <a:normAutofit/>
          </a:bodyPr>
          <a:lstStyle/>
          <a:p>
            <a:pPr algn="ctr">
              <a:buNone/>
            </a:pPr>
            <a:endParaRPr lang="fil-PH" sz="4400" dirty="0" smtClean="0">
              <a:ln w="18415" cmpd="sng">
                <a:solidFill>
                  <a:srgbClr val="FFFFFF"/>
                </a:solidFill>
                <a:prstDash val="solid"/>
              </a:ln>
              <a:solidFill>
                <a:schemeClr val="tx2"/>
              </a:solidFill>
              <a:effectLst>
                <a:outerShdw blurRad="63500" dir="3600000" algn="tl" rotWithShape="0">
                  <a:srgbClr val="000000">
                    <a:alpha val="70000"/>
                  </a:srgbClr>
                </a:outerShdw>
              </a:effectLst>
              <a:latin typeface="Candara" pitchFamily="34" charset="0"/>
            </a:endParaRPr>
          </a:p>
          <a:p>
            <a:pPr algn="ctr">
              <a:buNone/>
            </a:pPr>
            <a:endParaRPr lang="fil-PH" sz="4400" dirty="0" smtClean="0">
              <a:ln w="18415" cmpd="sng">
                <a:solidFill>
                  <a:srgbClr val="FFFFFF"/>
                </a:solidFill>
                <a:prstDash val="solid"/>
              </a:ln>
              <a:solidFill>
                <a:schemeClr val="tx2"/>
              </a:solidFill>
              <a:effectLst>
                <a:outerShdw blurRad="63500" dir="3600000" algn="tl" rotWithShape="0">
                  <a:srgbClr val="000000">
                    <a:alpha val="70000"/>
                  </a:srgbClr>
                </a:outerShdw>
              </a:effectLst>
              <a:latin typeface="Candara" pitchFamily="34" charset="0"/>
            </a:endParaRPr>
          </a:p>
          <a:p>
            <a:pPr algn="ctr">
              <a:buNone/>
            </a:pPr>
            <a:r>
              <a:rPr lang="fil-PH" sz="4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rPr>
              <a:t>Budget Authorization/</a:t>
            </a:r>
          </a:p>
          <a:p>
            <a:pPr algn="ctr">
              <a:buNone/>
            </a:pPr>
            <a:r>
              <a:rPr lang="fil-PH" sz="4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rPr>
              <a:t>Legislation Phase</a:t>
            </a:r>
            <a:endParaRPr lang="fil-PH"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13</a:t>
            </a:fld>
            <a:endParaRPr lang="fil-PH" dirty="0"/>
          </a:p>
        </p:txBody>
      </p:sp>
    </p:spTree>
  </p:cSld>
  <p:clrMapOvr>
    <a:masterClrMapping/>
  </p:clrMapOvr>
  <p:transition spd="slow" advClick="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latin typeface="Candara" pitchFamily="34" charset="0"/>
              </a:rPr>
              <a:t>Budget Authorization/</a:t>
            </a:r>
            <a:br>
              <a:rPr lang="en-US" b="1" dirty="0" smtClean="0">
                <a:latin typeface="Candara" pitchFamily="34" charset="0"/>
              </a:rPr>
            </a:br>
            <a:r>
              <a:rPr lang="en-US" b="1" dirty="0" smtClean="0">
                <a:latin typeface="Candara" pitchFamily="34" charset="0"/>
              </a:rPr>
              <a:t>Legislation Phase</a:t>
            </a:r>
            <a:endParaRPr lang="fil-PH" dirty="0">
              <a:latin typeface="Candara" pitchFamily="34" charset="0"/>
            </a:endParaRPr>
          </a:p>
        </p:txBody>
      </p:sp>
      <p:sp>
        <p:nvSpPr>
          <p:cNvPr id="3" name="Content Placeholder 2"/>
          <p:cNvSpPr>
            <a:spLocks noGrp="1"/>
          </p:cNvSpPr>
          <p:nvPr>
            <p:ph idx="1"/>
          </p:nvPr>
        </p:nvSpPr>
        <p:spPr/>
        <p:txBody>
          <a:bodyPr>
            <a:normAutofit/>
          </a:bodyPr>
          <a:lstStyle/>
          <a:p>
            <a:pPr>
              <a:buNone/>
            </a:pPr>
            <a:r>
              <a:rPr lang="en-US" b="1" dirty="0" smtClean="0"/>
              <a:t>    </a:t>
            </a:r>
            <a:endParaRPr lang="fil-PH" dirty="0"/>
          </a:p>
        </p:txBody>
      </p:sp>
      <p:sp>
        <p:nvSpPr>
          <p:cNvPr id="4" name="Content Placeholder 3"/>
          <p:cNvSpPr>
            <a:spLocks noGrp="1"/>
          </p:cNvSpPr>
          <p:nvPr>
            <p:ph sz="half" idx="4294967295"/>
          </p:nvPr>
        </p:nvSpPr>
        <p:spPr>
          <a:xfrm>
            <a:off x="990600" y="1371600"/>
            <a:ext cx="8001000" cy="4648200"/>
          </a:xfrm>
        </p:spPr>
        <p:style>
          <a:lnRef idx="3">
            <a:schemeClr val="lt1"/>
          </a:lnRef>
          <a:fillRef idx="1">
            <a:schemeClr val="accent1"/>
          </a:fillRef>
          <a:effectRef idx="1">
            <a:schemeClr val="accent1"/>
          </a:effectRef>
          <a:fontRef idx="minor">
            <a:schemeClr val="lt1"/>
          </a:fontRef>
        </p:style>
        <p:txBody>
          <a:bodyPr>
            <a:normAutofit/>
          </a:bodyPr>
          <a:lstStyle/>
          <a:p>
            <a:pPr>
              <a:buFont typeface="Wingdings" pitchFamily="2" charset="2"/>
              <a:buChar char="Ø"/>
            </a:pPr>
            <a:endParaRPr lang="en-US" sz="2400" dirty="0" smtClean="0"/>
          </a:p>
          <a:p>
            <a:pPr algn="just">
              <a:buFont typeface="Wingdings" pitchFamily="2" charset="2"/>
              <a:buChar char="Ø"/>
            </a:pPr>
            <a:r>
              <a:rPr lang="en-US" sz="2400" dirty="0" smtClean="0"/>
              <a:t>This</a:t>
            </a:r>
            <a:r>
              <a:rPr lang="en-US" sz="2400" i="1" dirty="0" smtClean="0"/>
              <a:t> </a:t>
            </a:r>
            <a:r>
              <a:rPr lang="en-US" sz="2400" dirty="0" smtClean="0"/>
              <a:t>is the second phase of the budget process.  It involves the review/deliberation by Congress of the National Expenditure Program (NEP) as submitted by the President, and its subsequent enactment into law. In its review, Congress is guided by the provision of law that it cannot increase the budget submitted  to them by the President. In implementing this provision of law, specific activities may be increased but to be offset by a corresponding decrease in other activities, provided that the overall expenditure level is not increased.</a:t>
            </a:r>
            <a:endParaRPr lang="fil-PH" sz="2400" dirty="0" smtClean="0"/>
          </a:p>
          <a:p>
            <a:endParaRPr lang="fil-PH" sz="2400" dirty="0"/>
          </a:p>
        </p:txBody>
      </p:sp>
      <p:sp>
        <p:nvSpPr>
          <p:cNvPr id="5" name="Slide Number Placeholder 4"/>
          <p:cNvSpPr>
            <a:spLocks noGrp="1"/>
          </p:cNvSpPr>
          <p:nvPr>
            <p:ph type="sldNum" sz="quarter" idx="4"/>
          </p:nvPr>
        </p:nvSpPr>
        <p:spPr/>
        <p:txBody>
          <a:bodyPr/>
          <a:lstStyle/>
          <a:p>
            <a:fld id="{40CEB23D-5D9C-424D-A4B8-74E3F10BC318}" type="slidenum">
              <a:rPr lang="fil-PH" smtClean="0"/>
              <a:pPr/>
              <a:t>14</a:t>
            </a:fld>
            <a:endParaRPr lang="fil-PH" dirty="0"/>
          </a:p>
        </p:txBody>
      </p:sp>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152400"/>
            <a:ext cx="5334000" cy="523220"/>
          </a:xfrm>
          <a:prstGeom prst="rect">
            <a:avLst/>
          </a:prstGeom>
          <a:solidFill>
            <a:schemeClr val="accent6">
              <a:lumMod val="75000"/>
            </a:schemeClr>
          </a:solidFill>
          <a:effectLst>
            <a:softEdge rad="127000"/>
          </a:effectLst>
        </p:spPr>
        <p:txBody>
          <a:bodyPr wrap="square" rtlCol="0">
            <a:spAutoFit/>
          </a:bodyPr>
          <a:lstStyle/>
          <a:p>
            <a:pPr algn="ctr"/>
            <a:r>
              <a:rPr lang="en-US" sz="2800" b="1" dirty="0" smtClean="0">
                <a:effectLst>
                  <a:outerShdw blurRad="38100" dist="38100" dir="2700000" algn="tl">
                    <a:srgbClr val="000000">
                      <a:alpha val="43137"/>
                    </a:srgbClr>
                  </a:outerShdw>
                </a:effectLst>
                <a:latin typeface="Andalus" pitchFamily="18" charset="-78"/>
                <a:cs typeface="Andalus" pitchFamily="18" charset="-78"/>
              </a:rPr>
              <a:t>Authorization/Legislation</a:t>
            </a:r>
            <a:endParaRPr lang="en-US" sz="2800" b="1" dirty="0">
              <a:effectLst>
                <a:outerShdw blurRad="38100" dist="38100" dir="2700000" algn="tl">
                  <a:srgbClr val="000000">
                    <a:alpha val="43137"/>
                  </a:srgbClr>
                </a:outerShdw>
              </a:effectLst>
              <a:latin typeface="Andalus" pitchFamily="18" charset="-78"/>
              <a:cs typeface="Andalus" pitchFamily="18" charset="-78"/>
            </a:endParaRPr>
          </a:p>
        </p:txBody>
      </p:sp>
      <p:sp>
        <p:nvSpPr>
          <p:cNvPr id="4" name="TextBox 3"/>
          <p:cNvSpPr txBox="1"/>
          <p:nvPr/>
        </p:nvSpPr>
        <p:spPr>
          <a:xfrm>
            <a:off x="381000" y="2129135"/>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House Deliberation </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pic>
        <p:nvPicPr>
          <p:cNvPr id="16388" name="Picture 4" descr="http://www.gov.ph/images/uploads/palace.png"/>
          <p:cNvPicPr>
            <a:picLocks noChangeAspect="1" noChangeArrowheads="1"/>
          </p:cNvPicPr>
          <p:nvPr/>
        </p:nvPicPr>
        <p:blipFill>
          <a:blip r:embed="rId3" cstate="print"/>
          <a:srcRect/>
          <a:stretch>
            <a:fillRect/>
          </a:stretch>
        </p:blipFill>
        <p:spPr bwMode="auto">
          <a:xfrm>
            <a:off x="457200" y="4038600"/>
            <a:ext cx="2906313" cy="1221039"/>
          </a:xfrm>
          <a:prstGeom prst="rect">
            <a:avLst/>
          </a:prstGeom>
          <a:ln>
            <a:noFill/>
          </a:ln>
          <a:effectLst>
            <a:outerShdw blurRad="190500" algn="tl" rotWithShape="0">
              <a:srgbClr val="000000">
                <a:alpha val="70000"/>
              </a:srgbClr>
            </a:outerShdw>
          </a:effectLst>
        </p:spPr>
      </p:pic>
      <p:grpSp>
        <p:nvGrpSpPr>
          <p:cNvPr id="3" name="Group 13"/>
          <p:cNvGrpSpPr/>
          <p:nvPr/>
        </p:nvGrpSpPr>
        <p:grpSpPr>
          <a:xfrm>
            <a:off x="3200400" y="1143000"/>
            <a:ext cx="2743200" cy="1143000"/>
            <a:chOff x="838200" y="1752600"/>
            <a:chExt cx="8099762" cy="4038600"/>
          </a:xfrm>
        </p:grpSpPr>
        <p:pic>
          <p:nvPicPr>
            <p:cNvPr id="16389" name="Picture 5"/>
            <p:cNvPicPr>
              <a:picLocks noChangeAspect="1" noChangeArrowheads="1"/>
            </p:cNvPicPr>
            <p:nvPr/>
          </p:nvPicPr>
          <p:blipFill>
            <a:blip r:embed="rId4" cstate="print"/>
            <a:srcRect/>
            <a:stretch>
              <a:fillRect/>
            </a:stretch>
          </p:blipFill>
          <p:spPr bwMode="auto">
            <a:xfrm>
              <a:off x="838200" y="1752600"/>
              <a:ext cx="8099762" cy="4038600"/>
            </a:xfrm>
            <a:prstGeom prst="rect">
              <a:avLst/>
            </a:prstGeom>
            <a:noFill/>
            <a:ln w="9525">
              <a:noFill/>
              <a:miter lim="800000"/>
              <a:headEnd/>
              <a:tailEnd/>
            </a:ln>
            <a:effectLst/>
          </p:spPr>
        </p:pic>
        <p:sp>
          <p:nvSpPr>
            <p:cNvPr id="8" name="Rectangle 7"/>
            <p:cNvSpPr/>
            <p:nvPr/>
          </p:nvSpPr>
          <p:spPr>
            <a:xfrm>
              <a:off x="2863140" y="2895602"/>
              <a:ext cx="489659" cy="2362199"/>
            </a:xfrm>
            <a:prstGeom prst="rect">
              <a:avLst/>
            </a:prstGeom>
            <a:solidFill>
              <a:srgbClr val="3C5A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133601" y="2895602"/>
              <a:ext cx="504546" cy="2362199"/>
            </a:xfrm>
            <a:prstGeom prst="rect">
              <a:avLst/>
            </a:prstGeom>
            <a:solidFill>
              <a:srgbClr val="3C5A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162800" y="2895600"/>
              <a:ext cx="457200" cy="2362200"/>
            </a:xfrm>
            <a:prstGeom prst="rect">
              <a:avLst/>
            </a:prstGeom>
            <a:solidFill>
              <a:srgbClr val="3C5A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400800" y="2895600"/>
              <a:ext cx="533400" cy="2362200"/>
            </a:xfrm>
            <a:prstGeom prst="rect">
              <a:avLst/>
            </a:prstGeom>
            <a:solidFill>
              <a:srgbClr val="3C5A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429000" y="2895600"/>
              <a:ext cx="2895600" cy="2133600"/>
            </a:xfrm>
            <a:prstGeom prst="rect">
              <a:avLst/>
            </a:prstGeom>
            <a:solidFill>
              <a:srgbClr val="3C5A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3505200" y="22098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Senate Deliberation </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8" name="TextBox 17"/>
          <p:cNvSpPr txBox="1"/>
          <p:nvPr/>
        </p:nvSpPr>
        <p:spPr>
          <a:xfrm>
            <a:off x="6629400" y="3352800"/>
            <a:ext cx="2057400" cy="830997"/>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Bicameral Deliberation </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pic>
        <p:nvPicPr>
          <p:cNvPr id="16392" name="Picture 8" descr="C:\Users\DepEd\AppData\Local\Microsoft\Windows\Temporary Internet Files\Content.IE5\YGPBE0DA\Samsung-Notebook-Series-5-550p-laptop[1].jpg"/>
          <p:cNvPicPr>
            <a:picLocks noChangeAspect="1" noChangeArrowheads="1"/>
          </p:cNvPicPr>
          <p:nvPr/>
        </p:nvPicPr>
        <p:blipFill>
          <a:blip r:embed="rId5" cstate="print"/>
          <a:srcRect/>
          <a:stretch>
            <a:fillRect/>
          </a:stretch>
        </p:blipFill>
        <p:spPr bwMode="auto">
          <a:xfrm>
            <a:off x="4191000" y="3733800"/>
            <a:ext cx="2170064" cy="1676400"/>
          </a:xfrm>
          <a:prstGeom prst="rect">
            <a:avLst/>
          </a:prstGeom>
          <a:noFill/>
        </p:spPr>
      </p:pic>
      <p:sp>
        <p:nvSpPr>
          <p:cNvPr id="20" name="TextBox 19"/>
          <p:cNvSpPr txBox="1"/>
          <p:nvPr/>
        </p:nvSpPr>
        <p:spPr>
          <a:xfrm>
            <a:off x="4495800" y="54102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Ratification and</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21" name="Rectangle 20"/>
          <p:cNvSpPr/>
          <p:nvPr/>
        </p:nvSpPr>
        <p:spPr>
          <a:xfrm>
            <a:off x="4876800" y="5715000"/>
            <a:ext cx="1178528"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Enrollment</a:t>
            </a:r>
            <a:endParaRPr lang="en-US" sz="2400" dirty="0"/>
          </a:p>
        </p:txBody>
      </p:sp>
      <p:sp>
        <p:nvSpPr>
          <p:cNvPr id="22" name="Rectangle 21"/>
          <p:cNvSpPr/>
          <p:nvPr/>
        </p:nvSpPr>
        <p:spPr>
          <a:xfrm>
            <a:off x="457200" y="5486400"/>
            <a:ext cx="2989921" cy="461665"/>
          </a:xfrm>
          <a:prstGeom prst="rect">
            <a:avLst/>
          </a:prstGeom>
        </p:spPr>
        <p:txBody>
          <a:bodyPr wrap="none">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President’s Enactment and Veto</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grpSp>
        <p:nvGrpSpPr>
          <p:cNvPr id="5" name="Group 35"/>
          <p:cNvGrpSpPr/>
          <p:nvPr/>
        </p:nvGrpSpPr>
        <p:grpSpPr>
          <a:xfrm>
            <a:off x="152400" y="381000"/>
            <a:ext cx="2590800" cy="1828800"/>
            <a:chOff x="152400" y="381000"/>
            <a:chExt cx="2590800" cy="1828800"/>
          </a:xfrm>
        </p:grpSpPr>
        <p:sp>
          <p:nvSpPr>
            <p:cNvPr id="24" name="Rectangle 23"/>
            <p:cNvSpPr/>
            <p:nvPr/>
          </p:nvSpPr>
          <p:spPr>
            <a:xfrm>
              <a:off x="838200" y="1676400"/>
              <a:ext cx="1295400" cy="3048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2209800" y="1676400"/>
              <a:ext cx="76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362200" y="1676400"/>
              <a:ext cx="76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533400" y="1676400"/>
              <a:ext cx="76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85800" y="1676400"/>
              <a:ext cx="76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flipV="1">
              <a:off x="1066800" y="1981199"/>
              <a:ext cx="838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990600" y="2057400"/>
              <a:ext cx="9906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p:nvSpPr>
          <p:spPr>
            <a:xfrm>
              <a:off x="152400" y="1219200"/>
              <a:ext cx="2590800" cy="457200"/>
            </a:xfrm>
            <a:prstGeom prst="triangl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2" name="Rectangle 31"/>
            <p:cNvSpPr/>
            <p:nvPr/>
          </p:nvSpPr>
          <p:spPr>
            <a:xfrm flipV="1">
              <a:off x="914400" y="2133599"/>
              <a:ext cx="1143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402081" y="381000"/>
              <a:ext cx="45719" cy="18288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34" name="Picture 33" descr="philippines_640.png"/>
            <p:cNvPicPr>
              <a:picLocks noChangeAspect="1"/>
            </p:cNvPicPr>
            <p:nvPr/>
          </p:nvPicPr>
          <p:blipFill>
            <a:blip r:embed="rId6" cstate="print"/>
            <a:stretch>
              <a:fillRect/>
            </a:stretch>
          </p:blipFill>
          <p:spPr>
            <a:xfrm>
              <a:off x="1295400" y="381000"/>
              <a:ext cx="609600" cy="457200"/>
            </a:xfrm>
            <a:prstGeom prst="rect">
              <a:avLst/>
            </a:prstGeom>
          </p:spPr>
        </p:pic>
      </p:grpSp>
      <p:cxnSp>
        <p:nvCxnSpPr>
          <p:cNvPr id="31" name="Elbow Connector 30"/>
          <p:cNvCxnSpPr/>
          <p:nvPr/>
        </p:nvCxnSpPr>
        <p:spPr>
          <a:xfrm>
            <a:off x="2743200" y="1828800"/>
            <a:ext cx="457200" cy="1588"/>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cxnSp>
        <p:nvCxnSpPr>
          <p:cNvPr id="37" name="Elbow Connector 36"/>
          <p:cNvCxnSpPr/>
          <p:nvPr/>
        </p:nvCxnSpPr>
        <p:spPr>
          <a:xfrm>
            <a:off x="6019800" y="1676400"/>
            <a:ext cx="1143000" cy="381000"/>
          </a:xfrm>
          <a:prstGeom prst="bentConnector3">
            <a:avLst>
              <a:gd name="adj1" fmla="val 99523"/>
            </a:avLst>
          </a:prstGeom>
          <a:ln w="38100">
            <a:tailEnd type="arrow"/>
          </a:ln>
        </p:spPr>
        <p:style>
          <a:lnRef idx="3">
            <a:schemeClr val="dk1"/>
          </a:lnRef>
          <a:fillRef idx="0">
            <a:schemeClr val="dk1"/>
          </a:fillRef>
          <a:effectRef idx="2">
            <a:schemeClr val="dk1"/>
          </a:effectRef>
          <a:fontRef idx="minor">
            <a:schemeClr val="tx1"/>
          </a:fontRef>
        </p:style>
      </p:cxnSp>
      <p:cxnSp>
        <p:nvCxnSpPr>
          <p:cNvPr id="51" name="Elbow Connector 50"/>
          <p:cNvCxnSpPr/>
          <p:nvPr/>
        </p:nvCxnSpPr>
        <p:spPr>
          <a:xfrm rot="10800000" flipV="1">
            <a:off x="6477000" y="4191000"/>
            <a:ext cx="1066800" cy="914400"/>
          </a:xfrm>
          <a:prstGeom prst="bentConnector3">
            <a:avLst>
              <a:gd name="adj1" fmla="val 1020"/>
            </a:avLst>
          </a:prstGeom>
          <a:ln w="38100">
            <a:tailEnd type="arrow"/>
          </a:ln>
        </p:spPr>
        <p:style>
          <a:lnRef idx="3">
            <a:schemeClr val="dk1"/>
          </a:lnRef>
          <a:fillRef idx="0">
            <a:schemeClr val="dk1"/>
          </a:fillRef>
          <a:effectRef idx="2">
            <a:schemeClr val="dk1"/>
          </a:effectRef>
          <a:fontRef idx="minor">
            <a:schemeClr val="tx1"/>
          </a:fontRef>
        </p:style>
      </p:cxnSp>
      <p:cxnSp>
        <p:nvCxnSpPr>
          <p:cNvPr id="55" name="Elbow Connector 54"/>
          <p:cNvCxnSpPr/>
          <p:nvPr/>
        </p:nvCxnSpPr>
        <p:spPr>
          <a:xfrm rot="10800000">
            <a:off x="3657600" y="5181600"/>
            <a:ext cx="685800" cy="1021"/>
          </a:xfrm>
          <a:prstGeom prst="bentConnector3">
            <a:avLst>
              <a:gd name="adj1" fmla="val 60390"/>
            </a:avLst>
          </a:prstGeom>
          <a:ln w="38100">
            <a:tailEnd type="arrow"/>
          </a:ln>
        </p:spPr>
        <p:style>
          <a:lnRef idx="3">
            <a:schemeClr val="dk1"/>
          </a:lnRef>
          <a:fillRef idx="0">
            <a:schemeClr val="dk1"/>
          </a:fillRef>
          <a:effectRef idx="2">
            <a:schemeClr val="dk1"/>
          </a:effectRef>
          <a:fontRef idx="minor">
            <a:schemeClr val="tx1"/>
          </a:fontRef>
        </p:style>
      </p:cxnSp>
      <p:pic>
        <p:nvPicPr>
          <p:cNvPr id="1028" name="Picture 4" descr="ID# 12709 - Everyone Has An Idea - PowerPoint Animation"/>
          <p:cNvPicPr>
            <a:picLocks noChangeAspect="1" noChangeArrowheads="1" noCrop="1"/>
          </p:cNvPicPr>
          <p:nvPr/>
        </p:nvPicPr>
        <p:blipFill>
          <a:blip r:embed="rId7" cstate="print"/>
          <a:srcRect/>
          <a:stretch>
            <a:fillRect/>
          </a:stretch>
        </p:blipFill>
        <p:spPr bwMode="auto">
          <a:xfrm>
            <a:off x="6858000" y="2057400"/>
            <a:ext cx="1905000" cy="1371599"/>
          </a:xfrm>
          <a:prstGeom prst="rect">
            <a:avLst/>
          </a:prstGeom>
          <a:noFill/>
        </p:spPr>
      </p:pic>
      <p:sp>
        <p:nvSpPr>
          <p:cNvPr id="36" name="Slide Number Placeholder 35"/>
          <p:cNvSpPr>
            <a:spLocks noGrp="1"/>
          </p:cNvSpPr>
          <p:nvPr>
            <p:ph type="sldNum" sz="quarter" idx="4"/>
          </p:nvPr>
        </p:nvSpPr>
        <p:spPr/>
        <p:txBody>
          <a:bodyPr/>
          <a:lstStyle/>
          <a:p>
            <a:fld id="{40CEB23D-5D9C-424D-A4B8-74E3F10BC318}" type="slidenum">
              <a:rPr lang="fil-PH" smtClean="0"/>
              <a:pPr/>
              <a:t>15</a:t>
            </a:fld>
            <a:endParaRPr lang="fil-PH" dirty="0"/>
          </a:p>
        </p:txBody>
      </p:sp>
    </p:spTree>
  </p:cSld>
  <p:clrMapOvr>
    <a:masterClrMapping/>
  </p:clrMapOvr>
  <p:transition spd="slow" advClick="0">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066800" y="1371601"/>
          <a:ext cx="7924800" cy="5067338"/>
        </p:xfrm>
        <a:graphic>
          <a:graphicData uri="http://schemas.openxmlformats.org/drawingml/2006/table">
            <a:tbl>
              <a:tblPr/>
              <a:tblGrid>
                <a:gridCol w="4144919"/>
                <a:gridCol w="3779881"/>
              </a:tblGrid>
              <a:tr h="621251">
                <a:tc>
                  <a:txBody>
                    <a:bodyPr/>
                    <a:lstStyle/>
                    <a:p>
                      <a:pPr marL="0" marR="0" algn="ctr">
                        <a:spcBef>
                          <a:spcPts val="300"/>
                        </a:spcBef>
                        <a:spcAft>
                          <a:spcPts val="0"/>
                        </a:spcAft>
                      </a:pPr>
                      <a:r>
                        <a:rPr lang="en-US" sz="1800" b="1" dirty="0" smtClean="0">
                          <a:solidFill>
                            <a:schemeClr val="bg1"/>
                          </a:solidFill>
                          <a:latin typeface="Arial"/>
                          <a:ea typeface="Times New Roman"/>
                          <a:cs typeface="Times New Roman"/>
                        </a:rPr>
                        <a:t>Activity</a:t>
                      </a:r>
                      <a:endParaRPr lang="fil-PH" sz="1800" dirty="0">
                        <a:solidFill>
                          <a:schemeClr val="bg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300"/>
                        </a:spcBef>
                        <a:spcAft>
                          <a:spcPts val="0"/>
                        </a:spcAft>
                      </a:pPr>
                      <a:r>
                        <a:rPr lang="en-US" sz="1800" b="1" dirty="0">
                          <a:solidFill>
                            <a:schemeClr val="bg1"/>
                          </a:solidFill>
                          <a:latin typeface="Arial"/>
                          <a:ea typeface="Times New Roman"/>
                          <a:cs typeface="Times New Roman"/>
                        </a:rPr>
                        <a:t>Responsible </a:t>
                      </a:r>
                      <a:r>
                        <a:rPr lang="en-US" sz="1800" b="1" dirty="0" smtClean="0">
                          <a:solidFill>
                            <a:schemeClr val="bg1"/>
                          </a:solidFill>
                          <a:latin typeface="Arial"/>
                          <a:ea typeface="Times New Roman"/>
                          <a:cs typeface="Times New Roman"/>
                        </a:rPr>
                        <a:t>Unit/Officer</a:t>
                      </a:r>
                      <a:endParaRPr lang="fil-PH" sz="1800" dirty="0">
                        <a:solidFill>
                          <a:schemeClr val="bg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1138797">
                <a:tc>
                  <a:txBody>
                    <a:bodyPr/>
                    <a:lstStyle/>
                    <a:p>
                      <a:pPr marL="0" marR="0" algn="just">
                        <a:spcBef>
                          <a:spcPts val="300"/>
                        </a:spcBef>
                        <a:spcAft>
                          <a:spcPts val="0"/>
                        </a:spcAft>
                      </a:pPr>
                      <a:r>
                        <a:rPr lang="en-US" sz="1800" b="1" dirty="0" smtClean="0">
                          <a:solidFill>
                            <a:srgbClr val="000000"/>
                          </a:solidFill>
                          <a:latin typeface="Arial"/>
                          <a:ea typeface="Times New Roman"/>
                          <a:cs typeface="Times New Roman"/>
                        </a:rPr>
                        <a:t>Receive </a:t>
                      </a:r>
                      <a:r>
                        <a:rPr lang="en-US" sz="1800" b="1" dirty="0">
                          <a:solidFill>
                            <a:srgbClr val="000000"/>
                          </a:solidFill>
                          <a:latin typeface="Arial"/>
                          <a:ea typeface="Times New Roman"/>
                          <a:cs typeface="Times New Roman"/>
                        </a:rPr>
                        <a:t>budget submitted by the President</a:t>
                      </a:r>
                      <a:endParaRPr lang="fil-PH"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0"/>
                        </a:spcAft>
                      </a:pPr>
                      <a:r>
                        <a:rPr lang="en-US" sz="1800" b="1" dirty="0" smtClean="0">
                          <a:solidFill>
                            <a:srgbClr val="000000"/>
                          </a:solidFill>
                          <a:latin typeface="Arial"/>
                          <a:ea typeface="Times New Roman"/>
                          <a:cs typeface="Times New Roman"/>
                        </a:rPr>
                        <a:t>Senate President and Speaker</a:t>
                      </a:r>
                    </a:p>
                    <a:p>
                      <a:pPr marL="0" marR="0" algn="ctr">
                        <a:spcBef>
                          <a:spcPts val="300"/>
                        </a:spcBef>
                        <a:spcAft>
                          <a:spcPts val="0"/>
                        </a:spcAft>
                      </a:pPr>
                      <a:r>
                        <a:rPr lang="en-US" sz="1800" b="1" dirty="0" smtClean="0">
                          <a:solidFill>
                            <a:srgbClr val="000000"/>
                          </a:solidFill>
                          <a:latin typeface="Arial"/>
                          <a:ea typeface="Times New Roman"/>
                          <a:cs typeface="Times New Roman"/>
                        </a:rPr>
                        <a:t>of the House of Representatives</a:t>
                      </a:r>
                      <a:endParaRPr lang="fil-PH"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59141">
                <a:tc>
                  <a:txBody>
                    <a:bodyPr/>
                    <a:lstStyle/>
                    <a:p>
                      <a:pPr marL="0" marR="0" algn="just">
                        <a:spcBef>
                          <a:spcPts val="300"/>
                        </a:spcBef>
                        <a:spcAft>
                          <a:spcPts val="0"/>
                        </a:spcAft>
                      </a:pPr>
                      <a:r>
                        <a:rPr lang="en-US" sz="1800" b="1" dirty="0" smtClean="0">
                          <a:solidFill>
                            <a:srgbClr val="000000"/>
                          </a:solidFill>
                          <a:latin typeface="Arial"/>
                          <a:ea typeface="Times New Roman"/>
                          <a:cs typeface="Times New Roman"/>
                        </a:rPr>
                        <a:t>Review </a:t>
                      </a:r>
                      <a:r>
                        <a:rPr lang="en-US" sz="1800" b="1" dirty="0">
                          <a:solidFill>
                            <a:srgbClr val="000000"/>
                          </a:solidFill>
                          <a:latin typeface="Arial"/>
                          <a:ea typeface="Times New Roman"/>
                          <a:cs typeface="Times New Roman"/>
                        </a:rPr>
                        <a:t>and evaluate budget</a:t>
                      </a:r>
                      <a:endParaRPr lang="fil-PH"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300"/>
                        </a:spcBef>
                        <a:spcAft>
                          <a:spcPts val="0"/>
                        </a:spcAft>
                        <a:buClrTx/>
                        <a:buSzTx/>
                        <a:buFontTx/>
                        <a:buNone/>
                        <a:tabLst/>
                        <a:defRPr/>
                      </a:pPr>
                      <a:r>
                        <a:rPr lang="en-US" sz="1800" b="1" dirty="0" smtClean="0">
                          <a:solidFill>
                            <a:srgbClr val="000000"/>
                          </a:solidFill>
                          <a:latin typeface="+mn-lt"/>
                          <a:ea typeface="Times New Roman"/>
                          <a:cs typeface="Times New Roman"/>
                        </a:rPr>
                        <a:t>Committee on Appropriations of the House of Representatives (</a:t>
                      </a:r>
                      <a:r>
                        <a:rPr lang="en-US" sz="1800" b="1" dirty="0" err="1" smtClean="0">
                          <a:solidFill>
                            <a:srgbClr val="000000"/>
                          </a:solidFill>
                          <a:latin typeface="+mn-lt"/>
                          <a:ea typeface="Times New Roman"/>
                          <a:cs typeface="Times New Roman"/>
                        </a:rPr>
                        <a:t>HoR</a:t>
                      </a:r>
                      <a:r>
                        <a:rPr lang="en-US" sz="1800" b="1" dirty="0" smtClean="0">
                          <a:solidFill>
                            <a:srgbClr val="000000"/>
                          </a:solidFill>
                          <a:latin typeface="+mn-lt"/>
                          <a:ea typeface="Times New Roman"/>
                          <a:cs typeface="Times New Roman"/>
                        </a:rPr>
                        <a:t>) &amp; Finance Committee of the Senate</a:t>
                      </a:r>
                      <a:endParaRPr lang="fil-PH"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5005">
                <a:tc>
                  <a:txBody>
                    <a:bodyPr/>
                    <a:lstStyle/>
                    <a:p>
                      <a:pPr marL="0" marR="0" algn="just">
                        <a:spcBef>
                          <a:spcPts val="300"/>
                        </a:spcBef>
                        <a:spcAft>
                          <a:spcPts val="0"/>
                        </a:spcAft>
                      </a:pPr>
                      <a:r>
                        <a:rPr lang="en-US" sz="1800" b="1" dirty="0" smtClean="0">
                          <a:solidFill>
                            <a:srgbClr val="000000"/>
                          </a:solidFill>
                          <a:latin typeface="Arial"/>
                          <a:ea typeface="Times New Roman"/>
                          <a:cs typeface="Times New Roman"/>
                        </a:rPr>
                        <a:t>Draft </a:t>
                      </a:r>
                      <a:r>
                        <a:rPr lang="en-US" sz="1800" b="1" dirty="0" smtClean="0">
                          <a:solidFill>
                            <a:srgbClr val="000000"/>
                          </a:solidFill>
                          <a:latin typeface="Arial"/>
                          <a:ea typeface="Times New Roman"/>
                          <a:cs typeface="Times New Roman"/>
                        </a:rPr>
                        <a:t>appropriations </a:t>
                      </a:r>
                      <a:r>
                        <a:rPr lang="en-US" sz="1800" b="1" dirty="0">
                          <a:solidFill>
                            <a:srgbClr val="000000"/>
                          </a:solidFill>
                          <a:latin typeface="Arial"/>
                          <a:ea typeface="Times New Roman"/>
                          <a:cs typeface="Times New Roman"/>
                        </a:rPr>
                        <a:t>bill</a:t>
                      </a:r>
                      <a:endParaRPr lang="fil-PH"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0"/>
                        </a:spcAft>
                      </a:pPr>
                      <a:r>
                        <a:rPr lang="en-US" sz="1800" b="1" dirty="0">
                          <a:solidFill>
                            <a:srgbClr val="000000"/>
                          </a:solidFill>
                          <a:latin typeface="Arial"/>
                          <a:ea typeface="Times New Roman"/>
                          <a:cs typeface="Times New Roman"/>
                        </a:rPr>
                        <a:t>Committee on Appropriations of the </a:t>
                      </a:r>
                      <a:r>
                        <a:rPr lang="en-US" sz="1800" b="1" dirty="0" err="1">
                          <a:solidFill>
                            <a:srgbClr val="000000"/>
                          </a:solidFill>
                          <a:latin typeface="Arial"/>
                          <a:ea typeface="Times New Roman"/>
                          <a:cs typeface="Times New Roman"/>
                        </a:rPr>
                        <a:t>HoR</a:t>
                      </a:r>
                      <a:endParaRPr lang="fil-PH"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5005">
                <a:tc>
                  <a:txBody>
                    <a:bodyPr/>
                    <a:lstStyle/>
                    <a:p>
                      <a:pPr marL="0" marR="0" algn="just">
                        <a:spcBef>
                          <a:spcPts val="300"/>
                        </a:spcBef>
                        <a:spcAft>
                          <a:spcPts val="0"/>
                        </a:spcAft>
                      </a:pPr>
                      <a:r>
                        <a:rPr lang="en-US" sz="1800" b="1" dirty="0" smtClean="0">
                          <a:solidFill>
                            <a:srgbClr val="000000"/>
                          </a:solidFill>
                          <a:latin typeface="Arial"/>
                          <a:ea typeface="Times New Roman"/>
                          <a:cs typeface="Times New Roman"/>
                        </a:rPr>
                        <a:t>Conduct </a:t>
                      </a:r>
                      <a:r>
                        <a:rPr lang="en-US" sz="1800" b="1" dirty="0">
                          <a:solidFill>
                            <a:srgbClr val="000000"/>
                          </a:solidFill>
                          <a:latin typeface="Arial"/>
                          <a:ea typeface="Times New Roman"/>
                          <a:cs typeface="Times New Roman"/>
                        </a:rPr>
                        <a:t>budget hearings with agencies and DBM as resource persons</a:t>
                      </a:r>
                      <a:endParaRPr lang="fil-PH"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0"/>
                        </a:spcAft>
                      </a:pPr>
                      <a:r>
                        <a:rPr lang="en-US" sz="1800" b="1" dirty="0">
                          <a:solidFill>
                            <a:srgbClr val="000000"/>
                          </a:solidFill>
                          <a:latin typeface="Arial"/>
                          <a:ea typeface="Times New Roman"/>
                          <a:cs typeface="Times New Roman"/>
                        </a:rPr>
                        <a:t>-do-</a:t>
                      </a:r>
                      <a:endParaRPr lang="fil-PH" sz="18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itle 4"/>
          <p:cNvSpPr>
            <a:spLocks noGrp="1"/>
          </p:cNvSpPr>
          <p:nvPr>
            <p:ph type="title"/>
          </p:nvPr>
        </p:nvSpPr>
        <p:spPr/>
        <p:txBody>
          <a:bodyPr>
            <a:noAutofit/>
          </a:bodyPr>
          <a:lstStyle/>
          <a:p>
            <a:r>
              <a:rPr lang="en-US" dirty="0" smtClean="0">
                <a:latin typeface="Candara" pitchFamily="34" charset="0"/>
              </a:rPr>
              <a:t>Budget Authorization/</a:t>
            </a:r>
            <a:br>
              <a:rPr lang="en-US" dirty="0" smtClean="0">
                <a:latin typeface="Candara" pitchFamily="34" charset="0"/>
              </a:rPr>
            </a:br>
            <a:r>
              <a:rPr lang="en-US" dirty="0" smtClean="0">
                <a:latin typeface="Candara" pitchFamily="34" charset="0"/>
              </a:rPr>
              <a:t>Legislation Phase</a:t>
            </a:r>
            <a:endParaRPr lang="fil-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16</a:t>
            </a:fld>
            <a:endParaRPr lang="fil-PH" dirty="0"/>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066800" y="1524001"/>
          <a:ext cx="7924800" cy="4007917"/>
        </p:xfrm>
        <a:graphic>
          <a:graphicData uri="http://schemas.openxmlformats.org/drawingml/2006/table">
            <a:tbl>
              <a:tblPr/>
              <a:tblGrid>
                <a:gridCol w="4144919"/>
                <a:gridCol w="3779881"/>
              </a:tblGrid>
              <a:tr h="562682">
                <a:tc>
                  <a:txBody>
                    <a:bodyPr/>
                    <a:lstStyle/>
                    <a:p>
                      <a:pPr marL="0" marR="0" algn="ctr">
                        <a:spcBef>
                          <a:spcPts val="300"/>
                        </a:spcBef>
                        <a:spcAft>
                          <a:spcPts val="0"/>
                        </a:spcAft>
                      </a:pPr>
                      <a:r>
                        <a:rPr lang="en-US" sz="1800" b="1" dirty="0">
                          <a:solidFill>
                            <a:schemeClr val="bg1"/>
                          </a:solidFill>
                          <a:latin typeface="Arial"/>
                          <a:ea typeface="Times New Roman"/>
                          <a:cs typeface="Times New Roman"/>
                        </a:rPr>
                        <a:t>Activities</a:t>
                      </a:r>
                      <a:endParaRPr lang="fil-PH" sz="1800" dirty="0">
                        <a:solidFill>
                          <a:schemeClr val="bg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a:spcBef>
                          <a:spcPts val="300"/>
                        </a:spcBef>
                        <a:spcAft>
                          <a:spcPts val="0"/>
                        </a:spcAft>
                      </a:pPr>
                      <a:r>
                        <a:rPr lang="en-US" sz="1800" b="1" dirty="0">
                          <a:solidFill>
                            <a:schemeClr val="bg1"/>
                          </a:solidFill>
                          <a:latin typeface="Arial"/>
                          <a:ea typeface="Times New Roman"/>
                          <a:cs typeface="Times New Roman"/>
                        </a:rPr>
                        <a:t>Responsible </a:t>
                      </a:r>
                      <a:r>
                        <a:rPr lang="en-US" sz="1800" b="1" dirty="0" smtClean="0">
                          <a:solidFill>
                            <a:schemeClr val="bg1"/>
                          </a:solidFill>
                          <a:latin typeface="Arial"/>
                          <a:ea typeface="Times New Roman"/>
                          <a:cs typeface="Times New Roman"/>
                        </a:rPr>
                        <a:t>Unit/Officer</a:t>
                      </a:r>
                      <a:endParaRPr lang="fil-PH" sz="1800" dirty="0">
                        <a:solidFill>
                          <a:schemeClr val="bg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665512">
                <a:tc>
                  <a:txBody>
                    <a:bodyPr/>
                    <a:lstStyle/>
                    <a:p>
                      <a:pPr marL="0" marR="0" algn="just">
                        <a:spcBef>
                          <a:spcPts val="300"/>
                        </a:spcBef>
                        <a:spcAft>
                          <a:spcPts val="0"/>
                        </a:spcAft>
                      </a:pPr>
                      <a:r>
                        <a:rPr lang="en-US" sz="2000" b="1" kern="1200" dirty="0" smtClean="0">
                          <a:solidFill>
                            <a:schemeClr val="tx1"/>
                          </a:solidFill>
                          <a:latin typeface="+mn-lt"/>
                          <a:ea typeface="+mn-ea"/>
                          <a:cs typeface="+mn-cs"/>
                        </a:rPr>
                        <a:t>Floor deliberations and approval</a:t>
                      </a:r>
                      <a:endParaRPr lang="fil-PH" sz="2000" b="1"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0"/>
                        </a:spcAft>
                      </a:pPr>
                      <a:r>
                        <a:rPr lang="en-US" sz="2000" b="1" kern="1200" dirty="0" err="1" smtClean="0">
                          <a:solidFill>
                            <a:schemeClr val="tx1"/>
                          </a:solidFill>
                          <a:latin typeface="+mn-lt"/>
                          <a:ea typeface="+mn-ea"/>
                          <a:cs typeface="+mn-cs"/>
                        </a:rPr>
                        <a:t>HoR</a:t>
                      </a:r>
                      <a:endParaRPr lang="fil-PH" sz="2000" b="1"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8125">
                <a:tc>
                  <a:txBody>
                    <a:bodyPr/>
                    <a:lstStyle/>
                    <a:p>
                      <a:pPr marL="0" marR="0" algn="just">
                        <a:spcBef>
                          <a:spcPts val="300"/>
                        </a:spcBef>
                        <a:spcAft>
                          <a:spcPts val="0"/>
                        </a:spcAft>
                      </a:pPr>
                      <a:r>
                        <a:rPr lang="en-US" sz="2000" b="1" kern="1200" dirty="0" smtClean="0">
                          <a:solidFill>
                            <a:schemeClr val="tx1"/>
                          </a:solidFill>
                          <a:latin typeface="+mn-lt"/>
                          <a:ea typeface="+mn-ea"/>
                          <a:cs typeface="+mn-cs"/>
                        </a:rPr>
                        <a:t>Submission to Senate</a:t>
                      </a:r>
                      <a:endParaRPr lang="fil-PH" sz="2000" b="1"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0"/>
                        </a:spcAft>
                      </a:pPr>
                      <a:r>
                        <a:rPr lang="en-US" sz="2000" b="1" dirty="0">
                          <a:solidFill>
                            <a:srgbClr val="000000"/>
                          </a:solidFill>
                          <a:latin typeface="Arial"/>
                          <a:ea typeface="Times New Roman"/>
                          <a:cs typeface="Times New Roman"/>
                        </a:rPr>
                        <a:t>-do-</a:t>
                      </a:r>
                      <a:endParaRPr lang="fil-PH" sz="2000" b="1"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198">
                <a:tc>
                  <a:txBody>
                    <a:bodyPr/>
                    <a:lstStyle/>
                    <a:p>
                      <a:pPr marL="0" marR="0" algn="just">
                        <a:spcBef>
                          <a:spcPts val="300"/>
                        </a:spcBef>
                        <a:spcAft>
                          <a:spcPts val="0"/>
                        </a:spcAft>
                      </a:pPr>
                      <a:r>
                        <a:rPr lang="en-US" sz="2000" b="1" kern="1200" dirty="0" smtClean="0">
                          <a:solidFill>
                            <a:schemeClr val="tx1"/>
                          </a:solidFill>
                          <a:latin typeface="+mn-lt"/>
                          <a:ea typeface="+mn-ea"/>
                          <a:cs typeface="+mn-cs"/>
                        </a:rPr>
                        <a:t>Floor deliberations and approval</a:t>
                      </a:r>
                      <a:endParaRPr lang="fil-PH" sz="2000" b="1"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0"/>
                        </a:spcAft>
                      </a:pPr>
                      <a:r>
                        <a:rPr lang="en-US" sz="2000" b="1" kern="1200" dirty="0" smtClean="0">
                          <a:solidFill>
                            <a:schemeClr val="tx1"/>
                          </a:solidFill>
                          <a:latin typeface="+mn-lt"/>
                          <a:ea typeface="+mn-ea"/>
                          <a:cs typeface="+mn-cs"/>
                        </a:rPr>
                        <a:t>Senate</a:t>
                      </a:r>
                      <a:endParaRPr lang="fil-PH" sz="2000" b="1"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282">
                <a:tc>
                  <a:txBody>
                    <a:bodyPr/>
                    <a:lstStyle/>
                    <a:p>
                      <a:pPr marL="0" marR="0" algn="just">
                        <a:spcBef>
                          <a:spcPts val="300"/>
                        </a:spcBef>
                        <a:spcAft>
                          <a:spcPts val="0"/>
                        </a:spcAft>
                      </a:pPr>
                      <a:r>
                        <a:rPr lang="en-US" sz="2000" b="1" kern="1200" dirty="0" smtClean="0">
                          <a:solidFill>
                            <a:schemeClr val="tx1"/>
                          </a:solidFill>
                          <a:latin typeface="+mn-lt"/>
                          <a:ea typeface="+mn-ea"/>
                          <a:cs typeface="+mn-cs"/>
                        </a:rPr>
                        <a:t>Joint Committee (Bicameral Committee) deliberation and approval</a:t>
                      </a:r>
                      <a:endParaRPr lang="fil-PH" sz="2000" b="1"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0"/>
                        </a:spcAft>
                      </a:pPr>
                      <a:r>
                        <a:rPr lang="en-US" sz="2000" b="1" kern="1200" dirty="0" err="1" smtClean="0">
                          <a:solidFill>
                            <a:schemeClr val="tx1"/>
                          </a:solidFill>
                          <a:latin typeface="+mn-lt"/>
                          <a:ea typeface="+mn-ea"/>
                          <a:cs typeface="+mn-cs"/>
                        </a:rPr>
                        <a:t>HoR</a:t>
                      </a:r>
                      <a:r>
                        <a:rPr lang="en-US" sz="2000" b="1" kern="1200" dirty="0" smtClean="0">
                          <a:solidFill>
                            <a:schemeClr val="tx1"/>
                          </a:solidFill>
                          <a:latin typeface="+mn-lt"/>
                          <a:ea typeface="+mn-ea"/>
                          <a:cs typeface="+mn-cs"/>
                        </a:rPr>
                        <a:t> and Senate Representatives</a:t>
                      </a:r>
                      <a:endParaRPr lang="fil-PH" sz="2000" b="1"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0">
                <a:tc>
                  <a:txBody>
                    <a:bodyPr/>
                    <a:lstStyle/>
                    <a:p>
                      <a:pPr marL="0" marR="0" algn="just">
                        <a:spcBef>
                          <a:spcPts val="300"/>
                        </a:spcBef>
                        <a:spcAft>
                          <a:spcPts val="0"/>
                        </a:spcAft>
                      </a:pPr>
                      <a:r>
                        <a:rPr lang="en-US" sz="2000" b="1" kern="1200" dirty="0" smtClean="0">
                          <a:solidFill>
                            <a:schemeClr val="tx1"/>
                          </a:solidFill>
                          <a:latin typeface="+mn-lt"/>
                          <a:ea typeface="+mn-ea"/>
                          <a:cs typeface="+mn-cs"/>
                        </a:rPr>
                        <a:t>Submission to President for signature</a:t>
                      </a:r>
                      <a:endParaRPr lang="fil-PH" sz="2000" b="1"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0"/>
                        </a:spcAft>
                      </a:pPr>
                      <a:r>
                        <a:rPr lang="en-US" sz="2000" b="1" kern="1200" dirty="0" smtClean="0">
                          <a:solidFill>
                            <a:schemeClr val="tx1"/>
                          </a:solidFill>
                          <a:latin typeface="+mn-lt"/>
                          <a:ea typeface="+mn-ea"/>
                          <a:cs typeface="+mn-cs"/>
                        </a:rPr>
                        <a:t>Joint (Bicameral) Committee</a:t>
                      </a:r>
                      <a:endParaRPr lang="fil-PH" sz="2000" b="1"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0525">
                <a:tc>
                  <a:txBody>
                    <a:bodyPr/>
                    <a:lstStyle/>
                    <a:p>
                      <a:pPr marL="0" marR="0" algn="just">
                        <a:spcBef>
                          <a:spcPts val="300"/>
                        </a:spcBef>
                        <a:spcAft>
                          <a:spcPts val="0"/>
                        </a:spcAft>
                      </a:pPr>
                      <a:r>
                        <a:rPr lang="en-US" sz="2000" b="1" kern="1200" dirty="0" smtClean="0">
                          <a:solidFill>
                            <a:schemeClr val="tx1"/>
                          </a:solidFill>
                          <a:latin typeface="+mn-lt"/>
                          <a:ea typeface="+mn-ea"/>
                          <a:cs typeface="+mn-cs"/>
                        </a:rPr>
                        <a:t>Final Approval</a:t>
                      </a:r>
                      <a:endParaRPr lang="fil-PH" sz="2000" b="1"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0"/>
                        </a:spcAft>
                      </a:pPr>
                      <a:r>
                        <a:rPr lang="en-US" sz="2000" b="1" kern="1200" dirty="0" smtClean="0">
                          <a:solidFill>
                            <a:schemeClr val="tx1"/>
                          </a:solidFill>
                          <a:latin typeface="+mn-lt"/>
                          <a:ea typeface="+mn-ea"/>
                          <a:cs typeface="+mn-cs"/>
                        </a:rPr>
                        <a:t>President</a:t>
                      </a:r>
                      <a:endParaRPr lang="fil-PH" sz="2000" b="1"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itle 4"/>
          <p:cNvSpPr>
            <a:spLocks noGrp="1"/>
          </p:cNvSpPr>
          <p:nvPr>
            <p:ph type="title"/>
          </p:nvPr>
        </p:nvSpPr>
        <p:spPr>
          <a:xfrm>
            <a:off x="1447800" y="0"/>
            <a:ext cx="7543800" cy="990600"/>
          </a:xfrm>
        </p:spPr>
        <p:txBody>
          <a:bodyPr>
            <a:noAutofit/>
          </a:bodyPr>
          <a:lstStyle/>
          <a:p>
            <a:r>
              <a:rPr lang="en-US" dirty="0" smtClean="0">
                <a:latin typeface="Candara" pitchFamily="34" charset="0"/>
              </a:rPr>
              <a:t>Budget Authorization/</a:t>
            </a:r>
            <a:br>
              <a:rPr lang="en-US" dirty="0" smtClean="0">
                <a:latin typeface="Candara" pitchFamily="34" charset="0"/>
              </a:rPr>
            </a:br>
            <a:r>
              <a:rPr lang="en-US" dirty="0" smtClean="0">
                <a:latin typeface="Candara" pitchFamily="34" charset="0"/>
              </a:rPr>
              <a:t>Legislation Phase</a:t>
            </a:r>
            <a:endParaRPr lang="fil-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17</a:t>
            </a:fld>
            <a:endParaRPr lang="fil-PH" dirty="0"/>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7543800" cy="914400"/>
          </a:xfrm>
        </p:spPr>
        <p:txBody>
          <a:bodyPr>
            <a:noAutofit/>
          </a:bodyPr>
          <a:lstStyle/>
          <a:p>
            <a:r>
              <a:rPr lang="en-US" dirty="0" smtClean="0">
                <a:latin typeface="Candara" pitchFamily="34" charset="0"/>
              </a:rPr>
              <a:t>Budget Authorization</a:t>
            </a:r>
            <a:br>
              <a:rPr lang="en-US" dirty="0" smtClean="0">
                <a:latin typeface="Candara" pitchFamily="34" charset="0"/>
              </a:rPr>
            </a:br>
            <a:r>
              <a:rPr lang="en-US" dirty="0" smtClean="0">
                <a:latin typeface="Candara" pitchFamily="34" charset="0"/>
              </a:rPr>
              <a:t>Legislation Phase</a:t>
            </a:r>
            <a:endParaRPr lang="fil-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18</a:t>
            </a:fld>
            <a:endParaRPr lang="fil-PH" dirty="0"/>
          </a:p>
        </p:txBody>
      </p:sp>
      <p:sp>
        <p:nvSpPr>
          <p:cNvPr id="5" name="Rectangle 4"/>
          <p:cNvSpPr/>
          <p:nvPr/>
        </p:nvSpPr>
        <p:spPr>
          <a:xfrm>
            <a:off x="1219200" y="1066800"/>
            <a:ext cx="7772400" cy="307777"/>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US" sz="1400" b="1" dirty="0" smtClean="0"/>
              <a:t>What if the President does </a:t>
            </a:r>
            <a:r>
              <a:rPr lang="en-US" sz="1400" b="1" dirty="0" smtClean="0"/>
              <a:t>not agree </a:t>
            </a:r>
            <a:r>
              <a:rPr lang="en-US" sz="1400" b="1" dirty="0" smtClean="0"/>
              <a:t>to the Bill approved by both Houses of Congress?</a:t>
            </a:r>
            <a:endParaRPr lang="fil-PH" sz="1400" b="1" dirty="0"/>
          </a:p>
        </p:txBody>
      </p:sp>
      <p:sp>
        <p:nvSpPr>
          <p:cNvPr id="6" name="TextBox 5"/>
          <p:cNvSpPr txBox="1"/>
          <p:nvPr/>
        </p:nvSpPr>
        <p:spPr>
          <a:xfrm>
            <a:off x="1143000" y="2590800"/>
            <a:ext cx="16002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Direct Veto</a:t>
            </a:r>
            <a:endParaRPr lang="fil-PH" dirty="0"/>
          </a:p>
        </p:txBody>
      </p:sp>
      <p:sp>
        <p:nvSpPr>
          <p:cNvPr id="7" name="TextBox 6"/>
          <p:cNvSpPr txBox="1"/>
          <p:nvPr/>
        </p:nvSpPr>
        <p:spPr>
          <a:xfrm>
            <a:off x="5410200" y="2362200"/>
            <a:ext cx="3276600"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buFont typeface="Arial" pitchFamily="34" charset="0"/>
              <a:buChar char="•"/>
            </a:pPr>
            <a:r>
              <a:rPr lang="fil-PH" dirty="0" smtClean="0"/>
              <a:t> Renders the provision inoperative, as if not written in the GAA</a:t>
            </a:r>
            <a:endParaRPr lang="fil-PH" dirty="0"/>
          </a:p>
        </p:txBody>
      </p:sp>
      <p:sp>
        <p:nvSpPr>
          <p:cNvPr id="8" name="Right Arrow 7"/>
          <p:cNvSpPr/>
          <p:nvPr/>
        </p:nvSpPr>
        <p:spPr>
          <a:xfrm>
            <a:off x="3352800" y="2667000"/>
            <a:ext cx="1676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9" name="TextBox 8"/>
          <p:cNvSpPr txBox="1"/>
          <p:nvPr/>
        </p:nvSpPr>
        <p:spPr>
          <a:xfrm>
            <a:off x="1143000" y="3581400"/>
            <a:ext cx="1905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Conditional Implementation</a:t>
            </a:r>
            <a:endParaRPr lang="fil-PH" dirty="0"/>
          </a:p>
        </p:txBody>
      </p:sp>
      <p:sp>
        <p:nvSpPr>
          <p:cNvPr id="10" name="Right Arrow 9"/>
          <p:cNvSpPr/>
          <p:nvPr/>
        </p:nvSpPr>
        <p:spPr>
          <a:xfrm>
            <a:off x="3276600" y="3733800"/>
            <a:ext cx="1600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11" name="TextBox 10"/>
          <p:cNvSpPr txBox="1"/>
          <p:nvPr/>
        </p:nvSpPr>
        <p:spPr>
          <a:xfrm>
            <a:off x="5410200" y="3505200"/>
            <a:ext cx="32766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buFont typeface="Arial" pitchFamily="34" charset="0"/>
              <a:buChar char="•"/>
            </a:pPr>
            <a:r>
              <a:rPr lang="fil-PH" dirty="0" smtClean="0"/>
              <a:t> Specifies conditions in the implementation of a provision</a:t>
            </a:r>
            <a:endParaRPr lang="fil-PH" dirty="0"/>
          </a:p>
        </p:txBody>
      </p:sp>
      <p:sp>
        <p:nvSpPr>
          <p:cNvPr id="13" name="TextBox 12"/>
          <p:cNvSpPr txBox="1"/>
          <p:nvPr/>
        </p:nvSpPr>
        <p:spPr>
          <a:xfrm>
            <a:off x="5410200" y="4343400"/>
            <a:ext cx="3276600"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buFont typeface="Arial" pitchFamily="34" charset="0"/>
              <a:buChar char="•"/>
            </a:pPr>
            <a:r>
              <a:rPr lang="fil-PH" dirty="0" smtClean="0"/>
              <a:t> Requires the issuance of guidelines for the proper implementation of a provision</a:t>
            </a:r>
            <a:endParaRPr lang="fil-PH" dirty="0"/>
          </a:p>
        </p:txBody>
      </p:sp>
      <p:sp>
        <p:nvSpPr>
          <p:cNvPr id="14" name="TextBox 13"/>
          <p:cNvSpPr txBox="1"/>
          <p:nvPr/>
        </p:nvSpPr>
        <p:spPr>
          <a:xfrm>
            <a:off x="1143000" y="5562600"/>
            <a:ext cx="1905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General Observation</a:t>
            </a:r>
            <a:endParaRPr lang="fil-PH" dirty="0"/>
          </a:p>
        </p:txBody>
      </p:sp>
      <p:sp>
        <p:nvSpPr>
          <p:cNvPr id="15" name="Right Arrow 14"/>
          <p:cNvSpPr/>
          <p:nvPr/>
        </p:nvSpPr>
        <p:spPr>
          <a:xfrm>
            <a:off x="3352800" y="5715000"/>
            <a:ext cx="1524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16" name="TextBox 15"/>
          <p:cNvSpPr txBox="1"/>
          <p:nvPr/>
        </p:nvSpPr>
        <p:spPr>
          <a:xfrm>
            <a:off x="5410200" y="5486400"/>
            <a:ext cx="3200400"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buFont typeface="Arial" pitchFamily="34" charset="0"/>
              <a:buChar char="•"/>
            </a:pPr>
            <a:r>
              <a:rPr lang="fil-PH" dirty="0" smtClean="0"/>
              <a:t> Explains how a provision will be implemented during the budget year</a:t>
            </a:r>
            <a:endParaRPr lang="fil-PH" dirty="0"/>
          </a:p>
        </p:txBody>
      </p:sp>
      <p:sp>
        <p:nvSpPr>
          <p:cNvPr id="17" name="TextBox 16"/>
          <p:cNvSpPr txBox="1"/>
          <p:nvPr/>
        </p:nvSpPr>
        <p:spPr>
          <a:xfrm>
            <a:off x="990600" y="1524000"/>
            <a:ext cx="7848600" cy="400110"/>
          </a:xfrm>
          <a:prstGeom prst="rect">
            <a:avLst/>
          </a:prstGeom>
          <a:noFill/>
        </p:spPr>
        <p:txBody>
          <a:bodyPr wrap="square" rtlCol="0">
            <a:spAutoFit/>
          </a:bodyPr>
          <a:lstStyle/>
          <a:p>
            <a:r>
              <a:rPr lang="fil-PH" sz="2000" dirty="0" smtClean="0"/>
              <a:t>The President can exercise his/her veto power, to wit:</a:t>
            </a:r>
            <a:endParaRPr lang="fil-PH" sz="2000" dirty="0"/>
          </a:p>
        </p:txBody>
      </p:sp>
      <p:sp>
        <p:nvSpPr>
          <p:cNvPr id="18" name="Down Arrow 17"/>
          <p:cNvSpPr/>
          <p:nvPr/>
        </p:nvSpPr>
        <p:spPr>
          <a:xfrm>
            <a:off x="6781800" y="4191000"/>
            <a:ext cx="484632" cy="76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p:transition spd="slow" advClick="0">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543800" cy="685800"/>
          </a:xfrm>
        </p:spPr>
        <p:txBody>
          <a:bodyPr>
            <a:normAutofit fontScale="90000"/>
          </a:bodyPr>
          <a:lstStyle/>
          <a:p>
            <a:r>
              <a:rPr lang="en-US" dirty="0" smtClean="0">
                <a:latin typeface="Candara" pitchFamily="34" charset="0"/>
              </a:rPr>
              <a:t>Budget Authorization</a:t>
            </a:r>
            <a:br>
              <a:rPr lang="en-US" dirty="0" smtClean="0">
                <a:latin typeface="Candara" pitchFamily="34" charset="0"/>
              </a:rPr>
            </a:br>
            <a:r>
              <a:rPr lang="en-US" dirty="0" smtClean="0">
                <a:latin typeface="Candara" pitchFamily="34" charset="0"/>
              </a:rPr>
              <a:t>Legislation Phase</a:t>
            </a:r>
            <a:endParaRPr lang="fil-PH" dirty="0"/>
          </a:p>
        </p:txBody>
      </p:sp>
      <p:sp>
        <p:nvSpPr>
          <p:cNvPr id="3" name="Content Placeholder 2"/>
          <p:cNvSpPr>
            <a:spLocks noGrp="1"/>
          </p:cNvSpPr>
          <p:nvPr>
            <p:ph idx="1"/>
          </p:nvPr>
        </p:nvSpPr>
        <p:spPr>
          <a:xfrm>
            <a:off x="1066800" y="2514600"/>
            <a:ext cx="7924800" cy="2667000"/>
          </a:xfrm>
        </p:spPr>
        <p:style>
          <a:lnRef idx="2">
            <a:schemeClr val="accent1">
              <a:shade val="50000"/>
            </a:schemeClr>
          </a:lnRef>
          <a:fillRef idx="1">
            <a:schemeClr val="accent1"/>
          </a:fillRef>
          <a:effectRef idx="0">
            <a:schemeClr val="accent1"/>
          </a:effectRef>
          <a:fontRef idx="minor">
            <a:schemeClr val="lt1"/>
          </a:fontRef>
        </p:style>
        <p:txBody>
          <a:bodyPr/>
          <a:lstStyle/>
          <a:p>
            <a:pPr algn="just">
              <a:buFont typeface="Wingdings" pitchFamily="2" charset="2"/>
              <a:buChar char="Ø"/>
            </a:pPr>
            <a:r>
              <a:rPr lang="en-US" sz="4000" dirty="0" smtClean="0"/>
              <a:t>On the basis of the Constitutional provision, the budget of the previous year shall be deemed re-enacted.</a:t>
            </a:r>
            <a:endParaRPr lang="fil-PH" sz="4000" dirty="0" smtClean="0"/>
          </a:p>
          <a:p>
            <a:pPr>
              <a:buNone/>
            </a:pP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19</a:t>
            </a:fld>
            <a:endParaRPr lang="fil-PH" dirty="0"/>
          </a:p>
        </p:txBody>
      </p:sp>
      <p:sp>
        <p:nvSpPr>
          <p:cNvPr id="5" name="Rectangle 4"/>
          <p:cNvSpPr/>
          <p:nvPr/>
        </p:nvSpPr>
        <p:spPr>
          <a:xfrm>
            <a:off x="1295401" y="1066800"/>
            <a:ext cx="5333999"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US" b="1" dirty="0" smtClean="0"/>
              <a:t>What happens if the GAA is not passed?</a:t>
            </a:r>
            <a:endParaRPr lang="fil-PH" b="1" dirty="0"/>
          </a:p>
        </p:txBody>
      </p:sp>
    </p:spTree>
  </p:cSld>
  <p:clrMapOvr>
    <a:masterClrMapping/>
  </p:clrMapOvr>
  <p:transition spd="slow" advClick="0">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371600"/>
            <a:ext cx="8153400" cy="5181600"/>
          </a:xfrm>
        </p:spPr>
        <p:style>
          <a:lnRef idx="2">
            <a:schemeClr val="accent1"/>
          </a:lnRef>
          <a:fillRef idx="1003">
            <a:schemeClr val="lt1"/>
          </a:fillRef>
          <a:effectRef idx="0">
            <a:schemeClr val="accent1"/>
          </a:effectRef>
          <a:fontRef idx="minor">
            <a:schemeClr val="dk1"/>
          </a:fontRef>
        </p:style>
        <p:txBody>
          <a:bodyPr>
            <a:normAutofit/>
          </a:bodyPr>
          <a:lstStyle/>
          <a:p>
            <a:pPr algn="ctr">
              <a:buNone/>
            </a:pPr>
            <a:endParaRPr lang="fil-PH" sz="4400" dirty="0" smtClean="0">
              <a:ln w="18415" cmpd="sng">
                <a:solidFill>
                  <a:srgbClr val="FFFFFF"/>
                </a:solidFill>
                <a:prstDash val="solid"/>
              </a:ln>
              <a:solidFill>
                <a:schemeClr val="tx2"/>
              </a:solidFill>
              <a:effectLst>
                <a:outerShdw blurRad="63500" dir="3600000" algn="tl" rotWithShape="0">
                  <a:srgbClr val="000000">
                    <a:alpha val="70000"/>
                  </a:srgbClr>
                </a:outerShdw>
              </a:effectLst>
              <a:latin typeface="Candara" pitchFamily="34" charset="0"/>
            </a:endParaRPr>
          </a:p>
          <a:p>
            <a:pPr algn="ctr">
              <a:buNone/>
            </a:pPr>
            <a:endParaRPr lang="fil-PH" sz="4400" dirty="0" smtClean="0">
              <a:ln w="18415" cmpd="sng">
                <a:solidFill>
                  <a:srgbClr val="FFFFFF"/>
                </a:solidFill>
                <a:prstDash val="solid"/>
              </a:ln>
              <a:solidFill>
                <a:schemeClr val="tx2"/>
              </a:solidFill>
              <a:effectLst>
                <a:outerShdw blurRad="63500" dir="3600000" algn="tl" rotWithShape="0">
                  <a:srgbClr val="000000">
                    <a:alpha val="70000"/>
                  </a:srgbClr>
                </a:outerShdw>
              </a:effectLst>
              <a:latin typeface="Candara" pitchFamily="34" charset="0"/>
            </a:endParaRPr>
          </a:p>
          <a:p>
            <a:pPr algn="ctr">
              <a:buNone/>
            </a:pPr>
            <a:r>
              <a:rPr lang="fil-PH" sz="4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rPr>
              <a:t>Budget Execution/</a:t>
            </a:r>
          </a:p>
          <a:p>
            <a:pPr algn="ctr">
              <a:buNone/>
            </a:pPr>
            <a:r>
              <a:rPr lang="fil-PH" sz="4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rPr>
              <a:t>Implementation Phase</a:t>
            </a:r>
            <a:endParaRPr lang="fil-PH"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20</a:t>
            </a:fld>
            <a:endParaRPr lang="fil-PH" dirty="0"/>
          </a:p>
        </p:txBody>
      </p:sp>
    </p:spTree>
  </p:cSld>
  <p:clrMapOvr>
    <a:masterClrMapping/>
  </p:clrMapOvr>
  <p:transition spd="slow" advClick="0">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fil-PH" dirty="0">
              <a:latin typeface="Candara" pitchFamily="34" charset="0"/>
            </a:endParaRPr>
          </a:p>
        </p:txBody>
      </p:sp>
      <p:sp>
        <p:nvSpPr>
          <p:cNvPr id="3" name="Content Placeholder 2"/>
          <p:cNvSpPr>
            <a:spLocks noGrp="1"/>
          </p:cNvSpPr>
          <p:nvPr>
            <p:ph idx="1"/>
          </p:nvPr>
        </p:nvSpPr>
        <p:spPr>
          <a:xfrm>
            <a:off x="1219200" y="1752600"/>
            <a:ext cx="7772400" cy="4648200"/>
          </a:xfrm>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10000"/>
          </a:bodyPr>
          <a:lstStyle/>
          <a:p>
            <a:pPr algn="just">
              <a:buFont typeface="Wingdings" pitchFamily="2" charset="2"/>
              <a:buChar char="Ø"/>
            </a:pPr>
            <a:r>
              <a:rPr lang="en-US" dirty="0" smtClean="0"/>
              <a:t>This is the third phase of the budget process. </a:t>
            </a:r>
            <a:r>
              <a:rPr lang="en-US" dirty="0" err="1" smtClean="0"/>
              <a:t>Obligational</a:t>
            </a:r>
            <a:r>
              <a:rPr lang="en-US" dirty="0" smtClean="0"/>
              <a:t> and disbursement authorities are  being issued by DBM to the departments and agencies in order that implementation of the programs, activities and projects authorized in the GAA takes place. As basis for the release of such authorities, DBM requires agencies to submit Budget Execution Documents (BEDs), through a </a:t>
            </a:r>
            <a:br>
              <a:rPr lang="en-US" dirty="0" smtClean="0"/>
            </a:br>
            <a:r>
              <a:rPr lang="en-US" dirty="0" smtClean="0"/>
              <a:t>DBM issuance.</a:t>
            </a:r>
            <a:endParaRPr lang="fil-PH" dirty="0" smtClean="0"/>
          </a:p>
          <a:p>
            <a:pPr>
              <a:buNone/>
            </a:pP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21</a:t>
            </a:fld>
            <a:endParaRPr lang="fil-PH" dirty="0"/>
          </a:p>
        </p:txBody>
      </p:sp>
      <p:sp>
        <p:nvSpPr>
          <p:cNvPr id="5" name="Rectangle 4"/>
          <p:cNvSpPr/>
          <p:nvPr/>
        </p:nvSpPr>
        <p:spPr>
          <a:xfrm>
            <a:off x="1295400" y="1066800"/>
            <a:ext cx="42672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fil-PH" b="1" dirty="0" smtClean="0"/>
              <a:t>RO/DO/IU Budget </a:t>
            </a:r>
            <a:r>
              <a:rPr lang="fil-PH" b="1" dirty="0" smtClean="0"/>
              <a:t>Execution Process</a:t>
            </a:r>
            <a:endParaRPr lang="fil-PH" b="1" dirty="0"/>
          </a:p>
        </p:txBody>
      </p:sp>
    </p:spTree>
  </p:cSld>
  <p:clrMapOvr>
    <a:masterClrMapping/>
  </p:clrMapOvr>
  <p:transition spd="slow" advClick="0">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8686800" cy="523220"/>
          </a:xfrm>
          <a:prstGeom prst="rect">
            <a:avLst/>
          </a:prstGeom>
          <a:solidFill>
            <a:srgbClr val="00B0F0"/>
          </a:solidFill>
          <a:effectLst>
            <a:softEdge rad="127000"/>
          </a:effectLst>
        </p:spPr>
        <p:txBody>
          <a:bodyPr wrap="square" rtlCol="0">
            <a:spAutoFit/>
          </a:bodyPr>
          <a:lstStyle/>
          <a:p>
            <a:pPr algn="ctr"/>
            <a:r>
              <a:rPr lang="en-US" sz="2800" b="1" dirty="0" smtClean="0">
                <a:effectLst>
                  <a:outerShdw blurRad="38100" dist="38100" dir="2700000" algn="tl">
                    <a:srgbClr val="000000">
                      <a:alpha val="43137"/>
                    </a:srgbClr>
                  </a:outerShdw>
                </a:effectLst>
                <a:latin typeface="Andalus" pitchFamily="18" charset="-78"/>
                <a:cs typeface="Andalus" pitchFamily="18" charset="-78"/>
              </a:rPr>
              <a:t>Execution/Implementation</a:t>
            </a:r>
            <a:endParaRPr lang="en-US" sz="2800" b="1" dirty="0">
              <a:effectLst>
                <a:outerShdw blurRad="38100" dist="38100" dir="2700000" algn="tl">
                  <a:srgbClr val="000000">
                    <a:alpha val="43137"/>
                  </a:srgbClr>
                </a:outerShdw>
              </a:effectLst>
              <a:latin typeface="Andalus" pitchFamily="18" charset="-78"/>
              <a:cs typeface="Andalus" pitchFamily="18" charset="-78"/>
            </a:endParaRPr>
          </a:p>
        </p:txBody>
      </p:sp>
      <p:sp>
        <p:nvSpPr>
          <p:cNvPr id="6" name="TextBox 5"/>
          <p:cNvSpPr txBox="1"/>
          <p:nvPr/>
        </p:nvSpPr>
        <p:spPr>
          <a:xfrm>
            <a:off x="381000" y="19812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Release Guidelines</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7" name="Rectangle 6"/>
          <p:cNvSpPr/>
          <p:nvPr/>
        </p:nvSpPr>
        <p:spPr>
          <a:xfrm>
            <a:off x="685800" y="2205335"/>
            <a:ext cx="1386918"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And Program</a:t>
            </a:r>
            <a:endParaRPr lang="en-US" sz="2400" dirty="0"/>
          </a:p>
        </p:txBody>
      </p:sp>
      <p:pic>
        <p:nvPicPr>
          <p:cNvPr id="17413" name="Picture 5" descr="C:\Users\DepEd\AppData\Local\Microsoft\Windows\Temporary Internet Files\Content.IE5\YGPBE0DA\checklist[1].jpg"/>
          <p:cNvPicPr>
            <a:picLocks noChangeAspect="1" noChangeArrowheads="1"/>
          </p:cNvPicPr>
          <p:nvPr/>
        </p:nvPicPr>
        <p:blipFill>
          <a:blip r:embed="rId3" cstate="print"/>
          <a:srcRect/>
          <a:stretch>
            <a:fillRect/>
          </a:stretch>
        </p:blipFill>
        <p:spPr bwMode="auto">
          <a:xfrm>
            <a:off x="762000" y="1066800"/>
            <a:ext cx="1368553" cy="1021522"/>
          </a:xfrm>
          <a:prstGeom prst="rect">
            <a:avLst/>
          </a:prstGeom>
          <a:noFill/>
        </p:spPr>
      </p:pic>
      <p:sp>
        <p:nvSpPr>
          <p:cNvPr id="10" name="TextBox 9"/>
          <p:cNvSpPr txBox="1"/>
          <p:nvPr/>
        </p:nvSpPr>
        <p:spPr>
          <a:xfrm>
            <a:off x="2971800" y="22098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Budget Execution</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1" name="Rectangle 10"/>
          <p:cNvSpPr/>
          <p:nvPr/>
        </p:nvSpPr>
        <p:spPr>
          <a:xfrm>
            <a:off x="3415914" y="2433935"/>
            <a:ext cx="1156086"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Documents</a:t>
            </a:r>
            <a:endParaRPr lang="en-US" sz="2400" dirty="0"/>
          </a:p>
        </p:txBody>
      </p:sp>
      <p:grpSp>
        <p:nvGrpSpPr>
          <p:cNvPr id="3" name="Group 12"/>
          <p:cNvGrpSpPr/>
          <p:nvPr/>
        </p:nvGrpSpPr>
        <p:grpSpPr>
          <a:xfrm>
            <a:off x="3276600" y="914400"/>
            <a:ext cx="1371600" cy="1371600"/>
            <a:chOff x="3276600" y="914400"/>
            <a:chExt cx="1371600" cy="1371600"/>
          </a:xfrm>
        </p:grpSpPr>
        <p:pic>
          <p:nvPicPr>
            <p:cNvPr id="17414" name="Picture 6" descr="C:\Users\DepEd\AppData\Local\Microsoft\Windows\Temporary Internet Files\Content.IE5\300ZXNA2\tab file folders pic[1].jpg"/>
            <p:cNvPicPr>
              <a:picLocks noChangeAspect="1" noChangeArrowheads="1"/>
            </p:cNvPicPr>
            <p:nvPr/>
          </p:nvPicPr>
          <p:blipFill>
            <a:blip r:embed="rId4" cstate="print"/>
            <a:srcRect/>
            <a:stretch>
              <a:fillRect/>
            </a:stretch>
          </p:blipFill>
          <p:spPr bwMode="auto">
            <a:xfrm>
              <a:off x="3276600" y="914400"/>
              <a:ext cx="1371600" cy="1371600"/>
            </a:xfrm>
            <a:prstGeom prst="rect">
              <a:avLst/>
            </a:prstGeom>
            <a:noFill/>
          </p:spPr>
        </p:pic>
        <p:pic>
          <p:nvPicPr>
            <p:cNvPr id="17415" name="Picture 7" descr="C:\Users\DepEd\AppData\Local\Microsoft\Windows\Temporary Internet Files\Content.IE5\YGPBE0DA\business_graph_vector_by_123freevectors[1].jpg"/>
            <p:cNvPicPr>
              <a:picLocks noChangeAspect="1" noChangeArrowheads="1"/>
            </p:cNvPicPr>
            <p:nvPr/>
          </p:nvPicPr>
          <p:blipFill>
            <a:blip r:embed="rId5" cstate="print"/>
            <a:srcRect/>
            <a:stretch>
              <a:fillRect/>
            </a:stretch>
          </p:blipFill>
          <p:spPr bwMode="auto">
            <a:xfrm>
              <a:off x="3276600" y="1143000"/>
              <a:ext cx="990600" cy="990600"/>
            </a:xfrm>
            <a:prstGeom prst="rect">
              <a:avLst/>
            </a:prstGeom>
            <a:ln>
              <a:noFill/>
            </a:ln>
            <a:effectLst>
              <a:softEdge rad="112500"/>
            </a:effectLst>
          </p:spPr>
        </p:pic>
      </p:grpSp>
      <p:pic>
        <p:nvPicPr>
          <p:cNvPr id="14" name="Picture 5" descr="C:\Users\DepEd\AppData\Local\Microsoft\Windows\Temporary Internet Files\Content.IE5\IED25MJW\Family[1].jpg"/>
          <p:cNvPicPr>
            <a:picLocks noChangeAspect="1" noChangeArrowheads="1"/>
          </p:cNvPicPr>
          <p:nvPr/>
        </p:nvPicPr>
        <p:blipFill>
          <a:blip r:embed="rId6" cstate="print"/>
          <a:srcRect/>
          <a:stretch>
            <a:fillRect/>
          </a:stretch>
        </p:blipFill>
        <p:spPr bwMode="auto">
          <a:xfrm>
            <a:off x="5562600" y="990600"/>
            <a:ext cx="1600200" cy="1093470"/>
          </a:xfrm>
          <a:prstGeom prst="rect">
            <a:avLst/>
          </a:prstGeom>
          <a:noFill/>
        </p:spPr>
      </p:pic>
      <p:sp>
        <p:nvSpPr>
          <p:cNvPr id="15" name="TextBox 14"/>
          <p:cNvSpPr txBox="1"/>
          <p:nvPr/>
        </p:nvSpPr>
        <p:spPr>
          <a:xfrm>
            <a:off x="5410200" y="21336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Allotment and Cash</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6" name="Rectangle 15"/>
          <p:cNvSpPr/>
          <p:nvPr/>
        </p:nvSpPr>
        <p:spPr>
          <a:xfrm>
            <a:off x="5410200" y="2357735"/>
            <a:ext cx="2105063"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Release Programming</a:t>
            </a:r>
            <a:endParaRPr lang="en-US" sz="2400" dirty="0"/>
          </a:p>
        </p:txBody>
      </p:sp>
      <p:sp>
        <p:nvSpPr>
          <p:cNvPr id="19" name="TextBox 18"/>
          <p:cNvSpPr txBox="1"/>
          <p:nvPr/>
        </p:nvSpPr>
        <p:spPr>
          <a:xfrm>
            <a:off x="6934200" y="43434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Allotment Release</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7" name="TextBox 16"/>
          <p:cNvSpPr txBox="1"/>
          <p:nvPr/>
        </p:nvSpPr>
        <p:spPr>
          <a:xfrm>
            <a:off x="4191000" y="5486400"/>
            <a:ext cx="2057400" cy="830997"/>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Incurrence of Obligations</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22" name="TextBox 21"/>
          <p:cNvSpPr txBox="1"/>
          <p:nvPr/>
        </p:nvSpPr>
        <p:spPr>
          <a:xfrm>
            <a:off x="228600" y="5562600"/>
            <a:ext cx="23622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Disbursements/Payments</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cxnSp>
        <p:nvCxnSpPr>
          <p:cNvPr id="23" name="Elbow Connector 22"/>
          <p:cNvCxnSpPr/>
          <p:nvPr/>
        </p:nvCxnSpPr>
        <p:spPr>
          <a:xfrm>
            <a:off x="2133600" y="1752600"/>
            <a:ext cx="990600" cy="1588"/>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cxnSp>
        <p:nvCxnSpPr>
          <p:cNvPr id="25" name="Elbow Connector 24"/>
          <p:cNvCxnSpPr/>
          <p:nvPr/>
        </p:nvCxnSpPr>
        <p:spPr>
          <a:xfrm>
            <a:off x="4495800" y="1752600"/>
            <a:ext cx="990600" cy="1588"/>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cxnSp>
        <p:nvCxnSpPr>
          <p:cNvPr id="26" name="Elbow Connector 25"/>
          <p:cNvCxnSpPr/>
          <p:nvPr/>
        </p:nvCxnSpPr>
        <p:spPr>
          <a:xfrm rot="10800000" flipV="1">
            <a:off x="6781800" y="4876800"/>
            <a:ext cx="1067594" cy="532606"/>
          </a:xfrm>
          <a:prstGeom prst="bentConnector3">
            <a:avLst>
              <a:gd name="adj1" fmla="val 1057"/>
            </a:avLst>
          </a:prstGeom>
          <a:ln w="38100">
            <a:tailEnd type="arrow"/>
          </a:ln>
        </p:spPr>
        <p:style>
          <a:lnRef idx="3">
            <a:schemeClr val="dk1"/>
          </a:lnRef>
          <a:fillRef idx="0">
            <a:schemeClr val="dk1"/>
          </a:fillRef>
          <a:effectRef idx="2">
            <a:schemeClr val="dk1"/>
          </a:effectRef>
          <a:fontRef idx="minor">
            <a:schemeClr val="tx1"/>
          </a:fontRef>
        </p:style>
      </p:cxnSp>
      <p:cxnSp>
        <p:nvCxnSpPr>
          <p:cNvPr id="32" name="Elbow Connector 31"/>
          <p:cNvCxnSpPr/>
          <p:nvPr/>
        </p:nvCxnSpPr>
        <p:spPr>
          <a:xfrm rot="16200000" flipH="1">
            <a:off x="7200900" y="1866900"/>
            <a:ext cx="838200" cy="609600"/>
          </a:xfrm>
          <a:prstGeom prst="bentConnector3">
            <a:avLst>
              <a:gd name="adj1" fmla="val -1948"/>
            </a:avLst>
          </a:prstGeom>
          <a:ln w="38100">
            <a:tailEnd type="arrow"/>
          </a:ln>
        </p:spPr>
        <p:style>
          <a:lnRef idx="3">
            <a:schemeClr val="dk1"/>
          </a:lnRef>
          <a:fillRef idx="0">
            <a:schemeClr val="dk1"/>
          </a:fillRef>
          <a:effectRef idx="2">
            <a:schemeClr val="dk1"/>
          </a:effectRef>
          <a:fontRef idx="minor">
            <a:schemeClr val="tx1"/>
          </a:fontRef>
        </p:style>
      </p:cxnSp>
      <p:cxnSp>
        <p:nvCxnSpPr>
          <p:cNvPr id="38" name="Elbow Connector 37"/>
          <p:cNvCxnSpPr/>
          <p:nvPr/>
        </p:nvCxnSpPr>
        <p:spPr>
          <a:xfrm rot="10800000">
            <a:off x="2514602" y="5486400"/>
            <a:ext cx="1371599" cy="3"/>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pic>
        <p:nvPicPr>
          <p:cNvPr id="16392" name="Picture 8" descr="ID# 3202 - Rubber Stamp Of Approval - PowerPoint Animation"/>
          <p:cNvPicPr>
            <a:picLocks noChangeAspect="1" noChangeArrowheads="1" noCrop="1"/>
          </p:cNvPicPr>
          <p:nvPr/>
        </p:nvPicPr>
        <p:blipFill>
          <a:blip r:embed="rId7" cstate="print"/>
          <a:srcRect/>
          <a:stretch>
            <a:fillRect/>
          </a:stretch>
        </p:blipFill>
        <p:spPr bwMode="auto">
          <a:xfrm>
            <a:off x="7162800" y="2895600"/>
            <a:ext cx="1524000" cy="1524001"/>
          </a:xfrm>
          <a:prstGeom prst="rect">
            <a:avLst/>
          </a:prstGeom>
          <a:noFill/>
        </p:spPr>
      </p:pic>
      <p:pic>
        <p:nvPicPr>
          <p:cNvPr id="16394" name="Picture 10" descr="ID# 4723 - Euro Tug of War  - Presentation Clipart"/>
          <p:cNvPicPr>
            <a:picLocks noChangeAspect="1" noChangeArrowheads="1"/>
          </p:cNvPicPr>
          <p:nvPr/>
        </p:nvPicPr>
        <p:blipFill>
          <a:blip r:embed="rId8" cstate="print"/>
          <a:srcRect/>
          <a:stretch>
            <a:fillRect/>
          </a:stretch>
        </p:blipFill>
        <p:spPr bwMode="auto">
          <a:xfrm>
            <a:off x="4191000" y="3733800"/>
            <a:ext cx="1981200" cy="1752600"/>
          </a:xfrm>
          <a:prstGeom prst="rect">
            <a:avLst/>
          </a:prstGeom>
          <a:noFill/>
        </p:spPr>
      </p:pic>
      <p:pic>
        <p:nvPicPr>
          <p:cNvPr id="16396" name="Picture 12" descr="ID# 8033 - Relax With Lots Of Money - PowerPoint Animation"/>
          <p:cNvPicPr>
            <a:picLocks noChangeAspect="1" noChangeArrowheads="1" noCrop="1"/>
          </p:cNvPicPr>
          <p:nvPr/>
        </p:nvPicPr>
        <p:blipFill>
          <a:blip r:embed="rId9" cstate="print"/>
          <a:srcRect/>
          <a:stretch>
            <a:fillRect/>
          </a:stretch>
        </p:blipFill>
        <p:spPr bwMode="auto">
          <a:xfrm>
            <a:off x="228600" y="3581400"/>
            <a:ext cx="2095500" cy="2095501"/>
          </a:xfrm>
          <a:prstGeom prst="rect">
            <a:avLst/>
          </a:prstGeom>
          <a:noFill/>
        </p:spPr>
      </p:pic>
      <p:sp>
        <p:nvSpPr>
          <p:cNvPr id="28" name="Slide Number Placeholder 27"/>
          <p:cNvSpPr>
            <a:spLocks noGrp="1"/>
          </p:cNvSpPr>
          <p:nvPr>
            <p:ph type="sldNum" sz="quarter" idx="4"/>
          </p:nvPr>
        </p:nvSpPr>
        <p:spPr/>
        <p:txBody>
          <a:bodyPr/>
          <a:lstStyle/>
          <a:p>
            <a:fld id="{40CEB23D-5D9C-424D-A4B8-74E3F10BC318}" type="slidenum">
              <a:rPr lang="fil-PH" smtClean="0"/>
              <a:pPr/>
              <a:t>22</a:t>
            </a:fld>
            <a:endParaRPr lang="fil-PH" dirty="0"/>
          </a:p>
        </p:txBody>
      </p:sp>
    </p:spTree>
  </p:cSld>
  <p:clrMapOvr>
    <a:masterClrMapping/>
  </p:clrMapOvr>
  <p:transition spd="slow" advClick="0">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143000" y="1447800"/>
            <a:ext cx="7772400" cy="5029200"/>
          </a:xfrm>
        </p:spPr>
        <p:txBody>
          <a:bodyPr>
            <a:noAutofit/>
          </a:bodyPr>
          <a:lstStyle/>
          <a:p>
            <a:pPr marL="971550" lvl="1" indent="-514350">
              <a:buFont typeface="+mj-lt"/>
              <a:buAutoNum type="arabicPeriod"/>
            </a:pPr>
            <a:endParaRPr lang="en-US" sz="4000" dirty="0" smtClean="0">
              <a:hlinkClick r:id="rId3" action="ppaction://hlinkfile"/>
            </a:endParaRPr>
          </a:p>
          <a:p>
            <a:pPr marL="3200400" lvl="6" indent="-514350">
              <a:buFont typeface="+mj-lt"/>
              <a:buAutoNum type="arabicPeriod"/>
            </a:pPr>
            <a:r>
              <a:rPr lang="en-US" sz="4000" dirty="0" smtClean="0">
                <a:hlinkClick r:id="rId3" action="ppaction://hlinkfile"/>
              </a:rPr>
              <a:t>BED 1</a:t>
            </a:r>
            <a:r>
              <a:rPr lang="en-US" sz="4000" dirty="0" smtClean="0"/>
              <a:t> </a:t>
            </a:r>
          </a:p>
          <a:p>
            <a:pPr marL="3200400" lvl="6" indent="-514350">
              <a:buFont typeface="+mj-lt"/>
              <a:buAutoNum type="arabicPeriod"/>
            </a:pPr>
            <a:r>
              <a:rPr lang="en-US" sz="4000" dirty="0" smtClean="0">
                <a:solidFill>
                  <a:srgbClr val="FF0000"/>
                </a:solidFill>
                <a:hlinkClick r:id="rId4" action="ppaction://hlinkfile"/>
              </a:rPr>
              <a:t>BED 2</a:t>
            </a:r>
            <a:r>
              <a:rPr lang="en-US" sz="4000" dirty="0" smtClean="0">
                <a:solidFill>
                  <a:srgbClr val="FF0000"/>
                </a:solidFill>
              </a:rPr>
              <a:t> </a:t>
            </a:r>
            <a:endParaRPr lang="fil-PH" sz="4000" dirty="0" smtClean="0"/>
          </a:p>
          <a:p>
            <a:pPr marL="3200400" lvl="6" indent="-514350">
              <a:buFont typeface="+mj-lt"/>
              <a:buAutoNum type="arabicPeriod"/>
            </a:pPr>
            <a:r>
              <a:rPr lang="en-US" sz="4000" dirty="0" smtClean="0">
                <a:hlinkClick r:id="rId5" action="ppaction://hlinkfile"/>
              </a:rPr>
              <a:t>BED 3</a:t>
            </a:r>
            <a:endParaRPr lang="fil-PH" sz="4000" dirty="0" smtClean="0"/>
          </a:p>
          <a:p>
            <a:pPr marL="3200400" lvl="6" indent="-514350">
              <a:buFont typeface="+mj-lt"/>
              <a:buAutoNum type="arabicPeriod"/>
            </a:pPr>
            <a:r>
              <a:rPr lang="en-US" sz="4000" dirty="0" smtClean="0">
                <a:solidFill>
                  <a:srgbClr val="FF0000"/>
                </a:solidFill>
              </a:rPr>
              <a:t>BED 4</a:t>
            </a:r>
            <a:endParaRPr lang="en-US" sz="4000" dirty="0" smtClean="0"/>
          </a:p>
          <a:p>
            <a:pPr lvl="1">
              <a:buNone/>
            </a:pPr>
            <a:endParaRPr lang="fil-PH" sz="1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23</a:t>
            </a:fld>
            <a:endParaRPr lang="fil-PH" dirty="0"/>
          </a:p>
        </p:txBody>
      </p:sp>
      <p:sp>
        <p:nvSpPr>
          <p:cNvPr id="9" name="Title 1"/>
          <p:cNvSpPr txBox="1">
            <a:spLocks/>
          </p:cNvSpPr>
          <p:nvPr/>
        </p:nvSpPr>
        <p:spPr>
          <a:xfrm>
            <a:off x="1371600" y="0"/>
            <a:ext cx="7620000" cy="914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PH" sz="3200" b="1" i="0" u="none" strike="noStrike" kern="1200" cap="none" spc="0" normalizeH="0" baseline="0" noProof="0" dirty="0" smtClean="0">
                <a:ln>
                  <a:noFill/>
                </a:ln>
                <a:solidFill>
                  <a:schemeClr val="bg1"/>
                </a:solidFill>
                <a:effectLst/>
                <a:uLnTx/>
                <a:uFillTx/>
                <a:latin typeface="Candara" pitchFamily="34" charset="0"/>
                <a:ea typeface="+mj-ea"/>
                <a:cs typeface="+mj-cs"/>
              </a:rPr>
              <a:t>Budget Execution</a:t>
            </a:r>
          </a:p>
          <a:p>
            <a:pPr marL="0" marR="0" lvl="0" indent="0" algn="ctr" defTabSz="914400" rtl="0" eaLnBrk="1" fontAlgn="auto" latinLnBrk="0" hangingPunct="1">
              <a:lnSpc>
                <a:spcPct val="100000"/>
              </a:lnSpc>
              <a:spcBef>
                <a:spcPct val="0"/>
              </a:spcBef>
              <a:spcAft>
                <a:spcPts val="0"/>
              </a:spcAft>
              <a:buClrTx/>
              <a:buSzTx/>
              <a:buFontTx/>
              <a:buNone/>
              <a:tabLst/>
              <a:defRPr/>
            </a:pPr>
            <a:r>
              <a:rPr lang="en-PH" sz="3200" b="1" dirty="0" smtClean="0">
                <a:solidFill>
                  <a:schemeClr val="bg1"/>
                </a:solidFill>
                <a:latin typeface="Candara" pitchFamily="34" charset="0"/>
                <a:ea typeface="+mj-ea"/>
                <a:cs typeface="+mj-cs"/>
              </a:rPr>
              <a:t>Implementation</a:t>
            </a:r>
            <a:r>
              <a:rPr kumimoji="0" lang="en-PH" sz="3200" b="1" i="0" u="none" strike="noStrike" kern="1200" cap="none" spc="0" normalizeH="0" baseline="0" noProof="0" dirty="0" smtClean="0">
                <a:ln>
                  <a:noFill/>
                </a:ln>
                <a:solidFill>
                  <a:schemeClr val="bg1"/>
                </a:solidFill>
                <a:effectLst/>
                <a:uLnTx/>
                <a:uFillTx/>
                <a:latin typeface="Candara" pitchFamily="34" charset="0"/>
                <a:ea typeface="+mj-ea"/>
                <a:cs typeface="+mj-cs"/>
              </a:rPr>
              <a:t> Phase</a:t>
            </a:r>
            <a:endParaRPr kumimoji="0" lang="fil-PH" sz="3200" b="1" i="0" u="none" strike="noStrike" kern="1200" cap="none" spc="0" normalizeH="0" baseline="0" noProof="0" dirty="0">
              <a:ln>
                <a:noFill/>
              </a:ln>
              <a:solidFill>
                <a:schemeClr val="bg1"/>
              </a:solidFill>
              <a:effectLst/>
              <a:uLnTx/>
              <a:uFillTx/>
              <a:latin typeface="Candara" pitchFamily="34" charset="0"/>
              <a:ea typeface="+mj-ea"/>
              <a:cs typeface="+mj-cs"/>
            </a:endParaRPr>
          </a:p>
        </p:txBody>
      </p:sp>
      <p:sp>
        <p:nvSpPr>
          <p:cNvPr id="6" name="Rectangle 5"/>
          <p:cNvSpPr/>
          <p:nvPr/>
        </p:nvSpPr>
        <p:spPr>
          <a:xfrm>
            <a:off x="1295400" y="1066801"/>
            <a:ext cx="42672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marL="457200" indent="-457200"/>
            <a:r>
              <a:rPr lang="fil-PH" b="1" dirty="0" smtClean="0"/>
              <a:t>Budget Execution Documents (BEDs)</a:t>
            </a:r>
          </a:p>
        </p:txBody>
      </p:sp>
    </p:spTree>
  </p:cSld>
  <p:clrMapOvr>
    <a:masterClrMapping/>
  </p:clrMapOvr>
  <p:transition spd="slow" advClick="0">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914400"/>
          </a:xfrm>
        </p:spPr>
        <p:txBody>
          <a:bodyPr>
            <a:noAutofit/>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fil-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24</a:t>
            </a:fld>
            <a:endParaRPr lang="fil-PH" dirty="0"/>
          </a:p>
        </p:txBody>
      </p:sp>
      <p:sp>
        <p:nvSpPr>
          <p:cNvPr id="7" name="Rectangle 6"/>
          <p:cNvSpPr/>
          <p:nvPr/>
        </p:nvSpPr>
        <p:spPr>
          <a:xfrm>
            <a:off x="1295400" y="1066800"/>
            <a:ext cx="52578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PH" b="1" dirty="0" smtClean="0"/>
              <a:t>Purpose of Budget Execution Documents</a:t>
            </a:r>
            <a:endParaRPr lang="en-PH" b="1" dirty="0"/>
          </a:p>
        </p:txBody>
      </p:sp>
      <p:sp>
        <p:nvSpPr>
          <p:cNvPr id="8" name="TextBox 7"/>
          <p:cNvSpPr txBox="1"/>
          <p:nvPr/>
        </p:nvSpPr>
        <p:spPr>
          <a:xfrm>
            <a:off x="1219200" y="1752600"/>
            <a:ext cx="7620000" cy="18158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buFont typeface="Arial" pitchFamily="34" charset="0"/>
              <a:buChar char="•"/>
              <a:defRPr/>
            </a:pPr>
            <a:r>
              <a:rPr lang="en-US" sz="2800" dirty="0" smtClean="0">
                <a:latin typeface="Georgia" pitchFamily="18" charset="0"/>
              </a:rPr>
              <a:t> To ensure availability of funds for critical programs/activities/projects,     consistent with the physical and financial plans/targets/  schedules as submitted.</a:t>
            </a:r>
          </a:p>
        </p:txBody>
      </p:sp>
      <p:sp>
        <p:nvSpPr>
          <p:cNvPr id="9" name="TextBox 8"/>
          <p:cNvSpPr txBox="1"/>
          <p:nvPr/>
        </p:nvSpPr>
        <p:spPr>
          <a:xfrm>
            <a:off x="1219200" y="3886200"/>
            <a:ext cx="7772400" cy="18158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buFont typeface="Arial" pitchFamily="34" charset="0"/>
              <a:buChar char="•"/>
              <a:defRPr/>
            </a:pPr>
            <a:r>
              <a:rPr lang="en-US" sz="2800" dirty="0" smtClean="0">
                <a:latin typeface="Georgia" pitchFamily="18" charset="0"/>
              </a:rPr>
              <a:t> To set the benchmark in agency performance that shall be used in determining the achievement of objectives and targets in the delivery of services</a:t>
            </a:r>
            <a:endParaRPr lang="fil-PH" sz="2800" dirty="0"/>
          </a:p>
        </p:txBody>
      </p:sp>
    </p:spTree>
  </p:cSld>
  <p:clrMapOvr>
    <a:masterClrMapping/>
  </p:clrMapOvr>
  <p:transition spd="slow" advClick="0">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il-PH" dirty="0" smtClean="0">
                <a:latin typeface="Candara" pitchFamily="34" charset="0"/>
              </a:rPr>
              <a:t>Budget </a:t>
            </a:r>
            <a:r>
              <a:rPr lang="fil-PH" dirty="0" smtClean="0">
                <a:latin typeface="Candara" pitchFamily="34" charset="0"/>
              </a:rPr>
              <a:t>Execution/</a:t>
            </a:r>
            <a:br>
              <a:rPr lang="fil-PH" dirty="0" smtClean="0">
                <a:latin typeface="Candara" pitchFamily="34" charset="0"/>
              </a:rPr>
            </a:br>
            <a:r>
              <a:rPr lang="fil-PH" dirty="0" smtClean="0">
                <a:latin typeface="Candara" pitchFamily="34" charset="0"/>
              </a:rPr>
              <a:t>Implementation Phase</a:t>
            </a:r>
            <a:endParaRPr lang="fil-PH" dirty="0">
              <a:latin typeface="Candara" pitchFamily="34" charset="0"/>
            </a:endParaRPr>
          </a:p>
        </p:txBody>
      </p:sp>
      <p:sp>
        <p:nvSpPr>
          <p:cNvPr id="3" name="Content Placeholder 2"/>
          <p:cNvSpPr>
            <a:spLocks noGrp="1"/>
          </p:cNvSpPr>
          <p:nvPr>
            <p:ph idx="1"/>
          </p:nvPr>
        </p:nvSpPr>
        <p:spPr>
          <a:xfrm>
            <a:off x="1219200" y="1752600"/>
            <a:ext cx="7772400" cy="4724400"/>
          </a:xfrm>
        </p:spPr>
        <p:txBody>
          <a:bodyPr>
            <a:normAutofit fontScale="70000" lnSpcReduction="20000"/>
          </a:bodyPr>
          <a:lstStyle/>
          <a:p>
            <a:pPr>
              <a:buFont typeface="Wingdings" pitchFamily="2" charset="2"/>
              <a:buChar char="q"/>
              <a:defRPr/>
            </a:pPr>
            <a:r>
              <a:rPr lang="en-US" dirty="0" smtClean="0">
                <a:latin typeface="Georgia" pitchFamily="18" charset="0"/>
              </a:rPr>
              <a:t>Deadline for the submission of BEDs to DBM – not later than November 30</a:t>
            </a:r>
          </a:p>
          <a:p>
            <a:pPr>
              <a:buFont typeface="Wingdings" pitchFamily="2" charset="2"/>
              <a:buChar char="q"/>
              <a:defRPr/>
            </a:pPr>
            <a:r>
              <a:rPr lang="en-US" dirty="0" smtClean="0">
                <a:latin typeface="Georgia" pitchFamily="18" charset="0"/>
              </a:rPr>
              <a:t>DBM consultation, consolidation and evaluation – </a:t>
            </a:r>
          </a:p>
          <a:p>
            <a:pPr>
              <a:buNone/>
              <a:defRPr/>
            </a:pPr>
            <a:r>
              <a:rPr lang="en-US" dirty="0" smtClean="0">
                <a:latin typeface="Georgia" pitchFamily="18" charset="0"/>
              </a:rPr>
              <a:t>	December 1 to 15</a:t>
            </a:r>
          </a:p>
          <a:p>
            <a:pPr>
              <a:buFont typeface="Wingdings" pitchFamily="2" charset="2"/>
              <a:buChar char="q"/>
              <a:defRPr/>
            </a:pPr>
            <a:r>
              <a:rPr lang="en-US" dirty="0" smtClean="0">
                <a:latin typeface="Georgia" pitchFamily="18" charset="0"/>
              </a:rPr>
              <a:t>DBM finalization and agency confirmation -  December 16 to 30</a:t>
            </a:r>
          </a:p>
          <a:p>
            <a:pPr>
              <a:buFont typeface="Wingdings" pitchFamily="2" charset="2"/>
              <a:buChar char="q"/>
              <a:defRPr/>
            </a:pPr>
            <a:r>
              <a:rPr lang="en-US" dirty="0" smtClean="0">
                <a:latin typeface="Georgia" pitchFamily="18" charset="0"/>
              </a:rPr>
              <a:t>Formulation/approval of DBCC Disbursement Program – January 1 to 15</a:t>
            </a:r>
          </a:p>
          <a:p>
            <a:pPr>
              <a:buFont typeface="Wingdings" pitchFamily="2" charset="2"/>
              <a:buChar char="q"/>
              <a:defRPr/>
            </a:pPr>
            <a:r>
              <a:rPr lang="en-US" dirty="0" smtClean="0">
                <a:latin typeface="Georgia" pitchFamily="18" charset="0"/>
              </a:rPr>
              <a:t>Notification to agency of approved MDP and posting of the  same in the DBM and agency websites</a:t>
            </a:r>
          </a:p>
          <a:p>
            <a:pPr>
              <a:buFont typeface="Wingdings" pitchFamily="2" charset="2"/>
              <a:buChar char="q"/>
              <a:defRPr/>
            </a:pPr>
            <a:r>
              <a:rPr lang="en-US" dirty="0" smtClean="0">
                <a:latin typeface="Georgia" pitchFamily="18" charset="0"/>
              </a:rPr>
              <a:t> Submission of revised MDP – not later than May 31</a:t>
            </a:r>
          </a:p>
          <a:p>
            <a:pPr>
              <a:buNone/>
              <a:defRPr/>
            </a:pPr>
            <a:r>
              <a:rPr lang="en-US" dirty="0" smtClean="0">
                <a:latin typeface="Georgia" pitchFamily="18" charset="0"/>
              </a:rPr>
              <a:t>   </a:t>
            </a:r>
          </a:p>
          <a:p>
            <a:pPr>
              <a:buNone/>
              <a:defRPr/>
            </a:pPr>
            <a:r>
              <a:rPr lang="en-US" sz="2900" dirty="0" smtClean="0">
                <a:latin typeface="Georgia" pitchFamily="18" charset="0"/>
              </a:rPr>
              <a:t>Note:  In case of incomplete/non-submission of MDP by November 30, the DBM shall formulate/determine the level and schedule of agency cash program</a:t>
            </a:r>
            <a:endParaRPr lang="fil-PH" sz="29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25</a:t>
            </a:fld>
            <a:endParaRPr lang="fil-PH" dirty="0"/>
          </a:p>
        </p:txBody>
      </p:sp>
      <p:sp>
        <p:nvSpPr>
          <p:cNvPr id="5" name="Rectangle 4"/>
          <p:cNvSpPr/>
          <p:nvPr/>
        </p:nvSpPr>
        <p:spPr>
          <a:xfrm>
            <a:off x="1371600" y="990600"/>
            <a:ext cx="7239000" cy="523220"/>
          </a:xfrm>
          <a:prstGeom prst="rect">
            <a:avLst/>
          </a:prstGeom>
        </p:spPr>
        <p:txBody>
          <a:bodyPr wrap="square">
            <a:spAutoFit/>
          </a:bodyPr>
          <a:lstStyle/>
          <a:p>
            <a:pPr>
              <a:defRPr/>
            </a:pP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rPr>
              <a:t>Timelines in Submitting the BEDs to DBM: </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ndParaRPr>
          </a:p>
        </p:txBody>
      </p:sp>
    </p:spTree>
  </p:cSld>
  <p:clrMapOvr>
    <a:masterClrMapping/>
  </p:clrMapOvr>
  <p:transition spd="slow" advClick="0">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fil-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26</a:t>
            </a:fld>
            <a:endParaRPr lang="fil-PH" dirty="0"/>
          </a:p>
        </p:txBody>
      </p:sp>
      <p:sp>
        <p:nvSpPr>
          <p:cNvPr id="6" name="Rectangle 5"/>
          <p:cNvSpPr/>
          <p:nvPr/>
        </p:nvSpPr>
        <p:spPr>
          <a:xfrm>
            <a:off x="1219201" y="1066800"/>
            <a:ext cx="4190999"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PH" b="1" dirty="0" err="1" smtClean="0"/>
              <a:t>Obligational</a:t>
            </a:r>
            <a:r>
              <a:rPr lang="en-PH" b="1" dirty="0" smtClean="0"/>
              <a:t> Authorities:</a:t>
            </a:r>
            <a:endParaRPr lang="fil-PH" dirty="0"/>
          </a:p>
        </p:txBody>
      </p:sp>
      <p:sp>
        <p:nvSpPr>
          <p:cNvPr id="7" name="TextBox 6"/>
          <p:cNvSpPr txBox="1"/>
          <p:nvPr/>
        </p:nvSpPr>
        <p:spPr>
          <a:xfrm>
            <a:off x="1143000" y="1828800"/>
            <a:ext cx="769620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914400" lvl="1" indent="-514350">
              <a:buAutoNum type="alphaLcParenR"/>
            </a:pPr>
            <a:r>
              <a:rPr lang="en-PH" sz="2400" dirty="0" smtClean="0"/>
              <a:t>General Appropriations Act as Release Document (GAARD);</a:t>
            </a:r>
          </a:p>
        </p:txBody>
      </p:sp>
      <p:sp>
        <p:nvSpPr>
          <p:cNvPr id="8" name="TextBox 7"/>
          <p:cNvSpPr txBox="1"/>
          <p:nvPr/>
        </p:nvSpPr>
        <p:spPr>
          <a:xfrm>
            <a:off x="1143000" y="3200400"/>
            <a:ext cx="7696200" cy="4924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914400" lvl="1" indent="-514350"/>
            <a:r>
              <a:rPr lang="en-PH" sz="2600" dirty="0" smtClean="0"/>
              <a:t>b)  </a:t>
            </a:r>
            <a:r>
              <a:rPr lang="en-PH" sz="2400" dirty="0" smtClean="0"/>
              <a:t>General Allotment Release Order (GARO);</a:t>
            </a:r>
          </a:p>
        </p:txBody>
      </p:sp>
      <p:sp>
        <p:nvSpPr>
          <p:cNvPr id="11" name="TextBox 10"/>
          <p:cNvSpPr txBox="1"/>
          <p:nvPr/>
        </p:nvSpPr>
        <p:spPr>
          <a:xfrm>
            <a:off x="1143000" y="4191000"/>
            <a:ext cx="7696200"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PH" sz="2400" dirty="0" smtClean="0"/>
              <a:t>     c)  Special Allotment Release Order (SARO); </a:t>
            </a:r>
            <a:endParaRPr lang="fil-PH" sz="2400" dirty="0"/>
          </a:p>
        </p:txBody>
      </p:sp>
      <p:sp>
        <p:nvSpPr>
          <p:cNvPr id="13" name="TextBox 12"/>
          <p:cNvSpPr txBox="1"/>
          <p:nvPr/>
        </p:nvSpPr>
        <p:spPr>
          <a:xfrm>
            <a:off x="1066800" y="5181600"/>
            <a:ext cx="7772400"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PH" sz="2400" dirty="0" smtClean="0"/>
              <a:t>      d)  Sub-Allotment Release Order (Sub-ARO) </a:t>
            </a:r>
            <a:endParaRPr lang="fil-PH" sz="2400" dirty="0"/>
          </a:p>
        </p:txBody>
      </p:sp>
    </p:spTree>
    <p:extLst>
      <p:ext uri="{BB962C8B-B14F-4D97-AF65-F5344CB8AC3E}">
        <p14:creationId xmlns="" xmlns:p14="http://schemas.microsoft.com/office/powerpoint/2010/main" val="3317897524"/>
      </p:ext>
    </p:ext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fil-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27</a:t>
            </a:fld>
            <a:endParaRPr lang="fil-PH" dirty="0"/>
          </a:p>
        </p:txBody>
      </p:sp>
      <p:sp>
        <p:nvSpPr>
          <p:cNvPr id="6" name="Rectangle 5"/>
          <p:cNvSpPr/>
          <p:nvPr/>
        </p:nvSpPr>
        <p:spPr>
          <a:xfrm>
            <a:off x="1219201" y="1066800"/>
            <a:ext cx="4190999"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PH" b="1" dirty="0" smtClean="0"/>
              <a:t>Disbursement</a:t>
            </a:r>
            <a:r>
              <a:rPr lang="en-PH" b="1" dirty="0" smtClean="0"/>
              <a:t> </a:t>
            </a:r>
            <a:r>
              <a:rPr lang="en-PH" b="1" dirty="0" smtClean="0"/>
              <a:t>Authorities:</a:t>
            </a:r>
            <a:endParaRPr lang="fil-PH" dirty="0"/>
          </a:p>
        </p:txBody>
      </p:sp>
      <p:sp>
        <p:nvSpPr>
          <p:cNvPr id="7" name="TextBox 6"/>
          <p:cNvSpPr txBox="1"/>
          <p:nvPr/>
        </p:nvSpPr>
        <p:spPr>
          <a:xfrm>
            <a:off x="1143000" y="2057400"/>
            <a:ext cx="769620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914400" lvl="1" indent="-514350">
              <a:buAutoNum type="alphaLcParenR"/>
            </a:pPr>
            <a:r>
              <a:rPr lang="en-PH" sz="2400" dirty="0" smtClean="0"/>
              <a:t>Notice of Cash Allocation (NCA) = for regular operations;</a:t>
            </a:r>
            <a:endParaRPr lang="en-PH" sz="2400" dirty="0" smtClean="0"/>
          </a:p>
        </p:txBody>
      </p:sp>
      <p:sp>
        <p:nvSpPr>
          <p:cNvPr id="8" name="TextBox 7"/>
          <p:cNvSpPr txBox="1"/>
          <p:nvPr/>
        </p:nvSpPr>
        <p:spPr>
          <a:xfrm>
            <a:off x="1143000" y="3429000"/>
            <a:ext cx="7696200" cy="8617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914400" lvl="1" indent="-514350"/>
            <a:r>
              <a:rPr lang="en-PH" sz="2600" dirty="0" smtClean="0"/>
              <a:t>b)  </a:t>
            </a:r>
            <a:r>
              <a:rPr lang="en-PH" sz="2400" dirty="0" smtClean="0"/>
              <a:t>Non-Cash </a:t>
            </a:r>
            <a:r>
              <a:rPr lang="en-PH" sz="2400" dirty="0" err="1" smtClean="0"/>
              <a:t>Availment</a:t>
            </a:r>
            <a:r>
              <a:rPr lang="en-PH" sz="2400" dirty="0" smtClean="0"/>
              <a:t> Authority (NCAA)  = for loans in kind; </a:t>
            </a:r>
            <a:endParaRPr lang="en-PH" sz="2400" dirty="0" smtClean="0"/>
          </a:p>
        </p:txBody>
      </p:sp>
      <p:sp>
        <p:nvSpPr>
          <p:cNvPr id="11" name="TextBox 10"/>
          <p:cNvSpPr txBox="1"/>
          <p:nvPr/>
        </p:nvSpPr>
        <p:spPr>
          <a:xfrm>
            <a:off x="1143000" y="4800600"/>
            <a:ext cx="769620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PH" sz="2400" dirty="0" smtClean="0"/>
              <a:t>     c)  </a:t>
            </a:r>
            <a:r>
              <a:rPr lang="en-PH" sz="2400" dirty="0" smtClean="0"/>
              <a:t>Cash Disbursement Ceiling (CDC) = for foreign</a:t>
            </a:r>
          </a:p>
          <a:p>
            <a:r>
              <a:rPr lang="en-PH" sz="2400" dirty="0" smtClean="0"/>
              <a:t> </a:t>
            </a:r>
            <a:r>
              <a:rPr lang="en-PH" sz="2400" dirty="0" smtClean="0"/>
              <a:t>        </a:t>
            </a:r>
            <a:r>
              <a:rPr lang="en-PH" sz="2400" dirty="0" smtClean="0"/>
              <a:t> post’s expenses.</a:t>
            </a:r>
            <a:endParaRPr lang="fil-PH" sz="2400" dirty="0"/>
          </a:p>
        </p:txBody>
      </p:sp>
    </p:spTree>
    <p:extLst>
      <p:ext uri="{BB962C8B-B14F-4D97-AF65-F5344CB8AC3E}">
        <p14:creationId xmlns="" xmlns:p14="http://schemas.microsoft.com/office/powerpoint/2010/main" val="3317897524"/>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447800" y="0"/>
            <a:ext cx="7543800" cy="914400"/>
          </a:xfrm>
        </p:spPr>
        <p:txBody>
          <a:bodyPr>
            <a:noAutofit/>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fil-PH" b="1" dirty="0">
              <a:solidFill>
                <a:schemeClr val="bg1"/>
              </a:solidFill>
              <a:latin typeface="Candara" pitchFamily="34" charset="0"/>
            </a:endParaRPr>
          </a:p>
        </p:txBody>
      </p:sp>
      <p:graphicFrame>
        <p:nvGraphicFramePr>
          <p:cNvPr id="7" name="Content Placeholder 6"/>
          <p:cNvGraphicFramePr>
            <a:graphicFrameLocks noGrp="1"/>
          </p:cNvGraphicFramePr>
          <p:nvPr>
            <p:ph idx="1"/>
          </p:nvPr>
        </p:nvGraphicFramePr>
        <p:xfrm>
          <a:off x="457200" y="1676400"/>
          <a:ext cx="36576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28</a:t>
            </a:fld>
            <a:endParaRPr lang="fil-PH" dirty="0"/>
          </a:p>
        </p:txBody>
      </p:sp>
      <p:graphicFrame>
        <p:nvGraphicFramePr>
          <p:cNvPr id="11" name="Content Placeholder 6"/>
          <p:cNvGraphicFramePr>
            <a:graphicFrameLocks/>
          </p:cNvGraphicFramePr>
          <p:nvPr/>
        </p:nvGraphicFramePr>
        <p:xfrm>
          <a:off x="4876800" y="1752600"/>
          <a:ext cx="2895600" cy="33528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3" name="Rectangle 1"/>
          <p:cNvSpPr>
            <a:spLocks noChangeArrowheads="1"/>
          </p:cNvSpPr>
          <p:nvPr/>
        </p:nvSpPr>
        <p:spPr bwMode="auto">
          <a:xfrm>
            <a:off x="1295400" y="1078468"/>
            <a:ext cx="7086600" cy="40011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r>
              <a:rPr lang="en-PH" b="1" dirty="0" smtClean="0"/>
              <a:t>What is the </a:t>
            </a:r>
            <a:r>
              <a:rPr lang="en-PH" sz="2000" b="1" dirty="0" smtClean="0"/>
              <a:t>first</a:t>
            </a:r>
            <a:r>
              <a:rPr lang="en-PH" b="1" dirty="0" smtClean="0"/>
              <a:t> thing to do upon receipt of the Allotment? </a:t>
            </a:r>
          </a:p>
        </p:txBody>
      </p:sp>
      <p:sp>
        <p:nvSpPr>
          <p:cNvPr id="9" name="TextBox 8"/>
          <p:cNvSpPr txBox="1"/>
          <p:nvPr/>
        </p:nvSpPr>
        <p:spPr>
          <a:xfrm>
            <a:off x="1295400" y="5257800"/>
            <a:ext cx="66294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buFont typeface="Wingdings" pitchFamily="2" charset="2"/>
              <a:buChar char="Ø"/>
            </a:pPr>
            <a:r>
              <a:rPr lang="en-US" dirty="0" smtClean="0"/>
              <a:t> Registry of Appropriations and Allotments (RAPAL)</a:t>
            </a:r>
            <a:endParaRPr lang="fil-PH" dirty="0"/>
          </a:p>
        </p:txBody>
      </p:sp>
      <p:sp>
        <p:nvSpPr>
          <p:cNvPr id="12" name="TextBox 11"/>
          <p:cNvSpPr txBox="1"/>
          <p:nvPr/>
        </p:nvSpPr>
        <p:spPr>
          <a:xfrm>
            <a:off x="1295400" y="5791200"/>
            <a:ext cx="66294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buFont typeface="Wingdings" pitchFamily="2" charset="2"/>
              <a:buChar char="Ø"/>
            </a:pPr>
            <a:r>
              <a:rPr lang="en-US" dirty="0" smtClean="0"/>
              <a:t> Registry of Allotments, Obligations and Disbursements (RAOD)</a:t>
            </a:r>
            <a:endParaRPr lang="fil-PH" dirty="0"/>
          </a:p>
        </p:txBody>
      </p:sp>
    </p:spTree>
  </p:cSld>
  <p:clrMapOvr>
    <a:masterClrMapping/>
  </p:clrMapOvr>
  <p:transition spd="slow" advClick="0">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fil-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29</a:t>
            </a:fld>
            <a:endParaRPr lang="fil-PH" dirty="0"/>
          </a:p>
        </p:txBody>
      </p:sp>
      <p:sp>
        <p:nvSpPr>
          <p:cNvPr id="5" name="Rectangle 4"/>
          <p:cNvSpPr/>
          <p:nvPr/>
        </p:nvSpPr>
        <p:spPr>
          <a:xfrm>
            <a:off x="1447800" y="1066800"/>
            <a:ext cx="48768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fil-PH" b="1" dirty="0" smtClean="0"/>
              <a:t>Flow Chart of Obligational Authority (OA)</a:t>
            </a:r>
            <a:r>
              <a:rPr lang="en-PH" b="1" dirty="0" smtClean="0"/>
              <a:t> </a:t>
            </a:r>
            <a:endParaRPr lang="fil-PH" b="1" dirty="0"/>
          </a:p>
        </p:txBody>
      </p:sp>
      <p:sp>
        <p:nvSpPr>
          <p:cNvPr id="7" name="Content Placeholder 6"/>
          <p:cNvSpPr>
            <a:spLocks noGrp="1"/>
          </p:cNvSpPr>
          <p:nvPr>
            <p:ph idx="1"/>
          </p:nvPr>
        </p:nvSpPr>
        <p:spPr>
          <a:xfrm>
            <a:off x="1066800" y="1447800"/>
            <a:ext cx="7924800" cy="5029200"/>
          </a:xfrm>
        </p:spPr>
        <p:txBody>
          <a:bodyPr/>
          <a:lstStyle/>
          <a:p>
            <a:pPr>
              <a:buNone/>
            </a:pPr>
            <a:r>
              <a:rPr lang="fil-PH" sz="2800" dirty="0" smtClean="0"/>
              <a:t>	</a:t>
            </a:r>
            <a:r>
              <a:rPr lang="fil-PH" sz="2400" dirty="0" smtClean="0"/>
              <a:t>Responsible Officer</a:t>
            </a:r>
          </a:p>
          <a:p>
            <a:pPr>
              <a:buNone/>
            </a:pPr>
            <a:r>
              <a:rPr lang="fil-PH" sz="2400" dirty="0" smtClean="0"/>
              <a:t> </a:t>
            </a:r>
            <a:r>
              <a:rPr lang="fil-PH" sz="2400" dirty="0" smtClean="0"/>
              <a:t>   </a:t>
            </a:r>
            <a:endParaRPr lang="fil-PH" sz="2400" dirty="0"/>
          </a:p>
        </p:txBody>
      </p:sp>
      <p:sp>
        <p:nvSpPr>
          <p:cNvPr id="9" name="TextBox 8"/>
          <p:cNvSpPr txBox="1"/>
          <p:nvPr/>
        </p:nvSpPr>
        <p:spPr>
          <a:xfrm>
            <a:off x="5486400" y="1524000"/>
            <a:ext cx="2971800" cy="461665"/>
          </a:xfrm>
          <a:prstGeom prst="rect">
            <a:avLst/>
          </a:prstGeom>
          <a:noFill/>
        </p:spPr>
        <p:txBody>
          <a:bodyPr wrap="square" rtlCol="0">
            <a:spAutoFit/>
          </a:bodyPr>
          <a:lstStyle/>
          <a:p>
            <a:pPr algn="ctr"/>
            <a:r>
              <a:rPr lang="fil-PH" sz="2400" dirty="0" smtClean="0"/>
              <a:t>Activity</a:t>
            </a:r>
            <a:endParaRPr lang="fil-PH" sz="2400" dirty="0"/>
          </a:p>
        </p:txBody>
      </p:sp>
      <p:sp>
        <p:nvSpPr>
          <p:cNvPr id="12" name="TextBox 11"/>
          <p:cNvSpPr txBox="1"/>
          <p:nvPr/>
        </p:nvSpPr>
        <p:spPr>
          <a:xfrm rot="10800000" flipV="1">
            <a:off x="1524000" y="5092184"/>
            <a:ext cx="22098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2) Budget Officer </a:t>
            </a:r>
            <a:endParaRPr lang="fil-PH" dirty="0"/>
          </a:p>
        </p:txBody>
      </p:sp>
      <p:sp>
        <p:nvSpPr>
          <p:cNvPr id="14" name="TextBox 13"/>
          <p:cNvSpPr txBox="1"/>
          <p:nvPr/>
        </p:nvSpPr>
        <p:spPr>
          <a:xfrm>
            <a:off x="4876800" y="2590800"/>
            <a:ext cx="4038600" cy="17543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Receives GAARD, SAROs, GAROs &amp; Sub-AROs from DBM, </a:t>
            </a:r>
            <a:r>
              <a:rPr lang="fil-PH" dirty="0" smtClean="0"/>
              <a:t>and DepEd CO </a:t>
            </a:r>
            <a:r>
              <a:rPr lang="fil-PH" dirty="0" smtClean="0"/>
              <a:t>and </a:t>
            </a:r>
            <a:r>
              <a:rPr lang="fil-PH" dirty="0" smtClean="0"/>
              <a:t>RO, as the case may be. Records </a:t>
            </a:r>
            <a:r>
              <a:rPr lang="fil-PH" dirty="0" smtClean="0"/>
              <a:t>in the logbook and </a:t>
            </a:r>
            <a:r>
              <a:rPr lang="fil-PH" dirty="0" smtClean="0"/>
              <a:t>forwards the </a:t>
            </a:r>
            <a:r>
              <a:rPr lang="fil-PH" dirty="0" smtClean="0"/>
              <a:t>OAs to Budget Staff  </a:t>
            </a:r>
            <a:r>
              <a:rPr lang="fil-PH" dirty="0" smtClean="0"/>
              <a:t>in-charge of </a:t>
            </a:r>
            <a:r>
              <a:rPr lang="fil-PH" dirty="0" smtClean="0"/>
              <a:t>recording in the Registries.</a:t>
            </a:r>
            <a:endParaRPr lang="fil-PH" dirty="0"/>
          </a:p>
        </p:txBody>
      </p:sp>
      <p:sp>
        <p:nvSpPr>
          <p:cNvPr id="15" name="Rectangle 14"/>
          <p:cNvSpPr/>
          <p:nvPr/>
        </p:nvSpPr>
        <p:spPr>
          <a:xfrm>
            <a:off x="1447800" y="2667000"/>
            <a:ext cx="23622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l-PH" dirty="0" smtClean="0"/>
              <a:t>1) Budget Unit Staff  </a:t>
            </a:r>
            <a:endParaRPr lang="fil-PH" dirty="0"/>
          </a:p>
        </p:txBody>
      </p:sp>
      <p:sp>
        <p:nvSpPr>
          <p:cNvPr id="16" name="TextBox 15"/>
          <p:cNvSpPr txBox="1"/>
          <p:nvPr/>
        </p:nvSpPr>
        <p:spPr>
          <a:xfrm>
            <a:off x="4876800" y="4724400"/>
            <a:ext cx="4038600" cy="17543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Disaggregates &amp; records the GAARD, SAROs, GAROs &amp; Sub-AROs  in the RAPAL and RAOD under its corresponding Allotment Class. Forward a copy to Accounting Unit for reference.</a:t>
            </a:r>
            <a:endParaRPr lang="fil-PH" dirty="0"/>
          </a:p>
        </p:txBody>
      </p:sp>
      <p:cxnSp>
        <p:nvCxnSpPr>
          <p:cNvPr id="23" name="Straight Arrow Connector 22"/>
          <p:cNvCxnSpPr>
            <a:stCxn id="15" idx="2"/>
            <a:endCxn id="12" idx="0"/>
          </p:cNvCxnSpPr>
          <p:nvPr/>
        </p:nvCxnSpPr>
        <p:spPr>
          <a:xfrm rot="5400000">
            <a:off x="1873508" y="4336792"/>
            <a:ext cx="151078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5" idx="3"/>
          </p:cNvCxnSpPr>
          <p:nvPr/>
        </p:nvCxnSpPr>
        <p:spPr>
          <a:xfrm>
            <a:off x="3810000" y="31242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12" idx="1"/>
          </p:cNvCxnSpPr>
          <p:nvPr/>
        </p:nvCxnSpPr>
        <p:spPr>
          <a:xfrm flipV="1">
            <a:off x="3733800" y="5257800"/>
            <a:ext cx="1066800" cy="190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PH" sz="3600" dirty="0" smtClean="0">
                <a:latin typeface="Candara" pitchFamily="34" charset="0"/>
              </a:rPr>
              <a:t>Budget Execution/</a:t>
            </a:r>
            <a:br>
              <a:rPr lang="en-PH" sz="3600" dirty="0" smtClean="0">
                <a:latin typeface="Candara" pitchFamily="34" charset="0"/>
              </a:rPr>
            </a:br>
            <a:r>
              <a:rPr lang="en-PH" sz="3600" dirty="0" smtClean="0">
                <a:latin typeface="Candara" pitchFamily="34" charset="0"/>
              </a:rPr>
              <a:t>Implementation Phase</a:t>
            </a:r>
            <a:endParaRPr lang="fil-PH" dirty="0"/>
          </a:p>
        </p:txBody>
      </p:sp>
      <p:sp>
        <p:nvSpPr>
          <p:cNvPr id="3" name="Content Placeholder 2"/>
          <p:cNvSpPr>
            <a:spLocks noGrp="1"/>
          </p:cNvSpPr>
          <p:nvPr>
            <p:ph idx="1"/>
          </p:nvPr>
        </p:nvSpPr>
        <p:spPr>
          <a:xfrm>
            <a:off x="1143000" y="1524000"/>
            <a:ext cx="7848600" cy="4953000"/>
          </a:xfrm>
        </p:spPr>
        <p:txBody>
          <a:bodyPr/>
          <a:lstStyle/>
          <a:p>
            <a:pPr>
              <a:buNone/>
            </a:pP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30</a:t>
            </a:fld>
            <a:endParaRPr lang="fil-PH" dirty="0"/>
          </a:p>
        </p:txBody>
      </p:sp>
      <p:sp>
        <p:nvSpPr>
          <p:cNvPr id="5" name="Rectangle 4"/>
          <p:cNvSpPr/>
          <p:nvPr/>
        </p:nvSpPr>
        <p:spPr>
          <a:xfrm>
            <a:off x="1295401" y="1066800"/>
            <a:ext cx="7391399"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PH" b="1" dirty="0" smtClean="0"/>
              <a:t>Budget Office Certifies Availability of Allotment </a:t>
            </a:r>
            <a:r>
              <a:rPr lang="en-PH" b="1" dirty="0" smtClean="0"/>
              <a:t>in the</a:t>
            </a:r>
            <a:r>
              <a:rPr lang="en-PH" b="1" dirty="0" smtClean="0"/>
              <a:t> </a:t>
            </a:r>
            <a:r>
              <a:rPr lang="en-PH" b="1" dirty="0" smtClean="0"/>
              <a:t>ORS</a:t>
            </a:r>
            <a:endParaRPr lang="fil-PH" b="1" dirty="0"/>
          </a:p>
        </p:txBody>
      </p:sp>
      <p:sp>
        <p:nvSpPr>
          <p:cNvPr id="7" name="TextBox 6"/>
          <p:cNvSpPr txBox="1"/>
          <p:nvPr/>
        </p:nvSpPr>
        <p:spPr>
          <a:xfrm>
            <a:off x="1219200" y="1524000"/>
            <a:ext cx="3352800"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fil-PH" dirty="0" smtClean="0"/>
              <a:t>Requesting Office</a:t>
            </a:r>
            <a:endParaRPr lang="fil-PH" dirty="0"/>
          </a:p>
        </p:txBody>
      </p:sp>
      <p:sp>
        <p:nvSpPr>
          <p:cNvPr id="8" name="TextBox 7"/>
          <p:cNvSpPr txBox="1"/>
          <p:nvPr/>
        </p:nvSpPr>
        <p:spPr>
          <a:xfrm>
            <a:off x="4876800" y="1524000"/>
            <a:ext cx="3810000"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fil-PH" dirty="0" smtClean="0"/>
              <a:t>Budget Unit/Division</a:t>
            </a:r>
            <a:endParaRPr lang="fil-PH" dirty="0"/>
          </a:p>
        </p:txBody>
      </p:sp>
      <p:sp>
        <p:nvSpPr>
          <p:cNvPr id="11" name="TextBox 10"/>
          <p:cNvSpPr txBox="1"/>
          <p:nvPr/>
        </p:nvSpPr>
        <p:spPr>
          <a:xfrm>
            <a:off x="1219200" y="2362200"/>
            <a:ext cx="33528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Prepares ORS and attaches supporting documents </a:t>
            </a:r>
            <a:endParaRPr lang="fil-PH" dirty="0"/>
          </a:p>
        </p:txBody>
      </p:sp>
      <p:sp>
        <p:nvSpPr>
          <p:cNvPr id="12" name="TextBox 11"/>
          <p:cNvSpPr txBox="1"/>
          <p:nvPr/>
        </p:nvSpPr>
        <p:spPr>
          <a:xfrm>
            <a:off x="1219200" y="3352800"/>
            <a:ext cx="3352801" cy="18158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sz="1600" dirty="0" smtClean="0"/>
              <a:t>Head of Requesting Office certifies that the charges to appropriations/ allotment is necessary and lawful, and is under his/her direct supervision, and supporting documents are valid, proper and legal</a:t>
            </a:r>
            <a:endParaRPr lang="fil-PH" sz="1600" dirty="0"/>
          </a:p>
        </p:txBody>
      </p:sp>
      <p:sp>
        <p:nvSpPr>
          <p:cNvPr id="13" name="TextBox 12"/>
          <p:cNvSpPr txBox="1"/>
          <p:nvPr/>
        </p:nvSpPr>
        <p:spPr>
          <a:xfrm>
            <a:off x="1295400" y="5486400"/>
            <a:ext cx="3352800"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Forwards to Budget Unit/Division for  certification as to availability of </a:t>
            </a:r>
            <a:r>
              <a:rPr lang="fil-PH" dirty="0" smtClean="0"/>
              <a:t>allotment</a:t>
            </a:r>
            <a:endParaRPr lang="fil-PH" dirty="0"/>
          </a:p>
        </p:txBody>
      </p:sp>
      <p:sp>
        <p:nvSpPr>
          <p:cNvPr id="18" name="TextBox 17"/>
          <p:cNvSpPr txBox="1"/>
          <p:nvPr/>
        </p:nvSpPr>
        <p:spPr>
          <a:xfrm>
            <a:off x="4876800" y="2133600"/>
            <a:ext cx="38100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Analyzes and reviews </a:t>
            </a:r>
            <a:r>
              <a:rPr lang="fil-PH" dirty="0" smtClean="0"/>
              <a:t>request   </a:t>
            </a:r>
            <a:endParaRPr lang="fil-PH" dirty="0"/>
          </a:p>
        </p:txBody>
      </p:sp>
      <p:sp>
        <p:nvSpPr>
          <p:cNvPr id="19" name="TextBox 18"/>
          <p:cNvSpPr txBox="1"/>
          <p:nvPr/>
        </p:nvSpPr>
        <p:spPr>
          <a:xfrm>
            <a:off x="4953000" y="2895600"/>
            <a:ext cx="38100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Verifies availability of allotments</a:t>
            </a:r>
            <a:endParaRPr lang="fil-PH" dirty="0"/>
          </a:p>
        </p:txBody>
      </p:sp>
      <p:sp>
        <p:nvSpPr>
          <p:cNvPr id="22" name="TextBox 21"/>
          <p:cNvSpPr txBox="1"/>
          <p:nvPr/>
        </p:nvSpPr>
        <p:spPr>
          <a:xfrm>
            <a:off x="4953000" y="3581400"/>
            <a:ext cx="3810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Processes and completes the entries (i.e. </a:t>
            </a:r>
            <a:r>
              <a:rPr lang="fil-PH" dirty="0" smtClean="0">
                <a:hlinkClick r:id="rId3" action="ppaction://hlinkfile"/>
              </a:rPr>
              <a:t>UACs</a:t>
            </a:r>
            <a:r>
              <a:rPr lang="fil-PH" dirty="0" smtClean="0"/>
              <a:t>) in the ORS </a:t>
            </a:r>
            <a:endParaRPr lang="fil-PH" dirty="0"/>
          </a:p>
        </p:txBody>
      </p:sp>
      <p:sp>
        <p:nvSpPr>
          <p:cNvPr id="24" name="TextBox 23"/>
          <p:cNvSpPr txBox="1"/>
          <p:nvPr/>
        </p:nvSpPr>
        <p:spPr>
          <a:xfrm>
            <a:off x="4953000" y="4572000"/>
            <a:ext cx="3810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Posts in the Registry of Allotment and Obligation (RAO)</a:t>
            </a:r>
            <a:endParaRPr lang="fil-PH" dirty="0"/>
          </a:p>
        </p:txBody>
      </p:sp>
      <p:sp>
        <p:nvSpPr>
          <p:cNvPr id="25" name="TextBox 24"/>
          <p:cNvSpPr txBox="1"/>
          <p:nvPr/>
        </p:nvSpPr>
        <p:spPr>
          <a:xfrm>
            <a:off x="4953000" y="5562600"/>
            <a:ext cx="3810000"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Budget Officer certifies that </a:t>
            </a:r>
            <a:r>
              <a:rPr lang="fil-PH" dirty="0" smtClean="0"/>
              <a:t>appro/ allotment </a:t>
            </a:r>
            <a:r>
              <a:rPr lang="fil-PH" dirty="0" smtClean="0"/>
              <a:t>is available &amp; obligated for the </a:t>
            </a:r>
            <a:r>
              <a:rPr lang="fil-PH" dirty="0" smtClean="0"/>
              <a:t>purpose  </a:t>
            </a:r>
            <a:endParaRPr lang="fil-PH" dirty="0"/>
          </a:p>
        </p:txBody>
      </p:sp>
      <p:cxnSp>
        <p:nvCxnSpPr>
          <p:cNvPr id="41" name="Elbow Connector 40"/>
          <p:cNvCxnSpPr/>
          <p:nvPr/>
        </p:nvCxnSpPr>
        <p:spPr>
          <a:xfrm flipV="1">
            <a:off x="4648200" y="1752600"/>
            <a:ext cx="228600" cy="4239399"/>
          </a:xfrm>
          <a:prstGeom prst="bentConnector3">
            <a:avLst>
              <a:gd name="adj1" fmla="val 50000"/>
            </a:avLst>
          </a:prstGeom>
          <a:ln>
            <a:tailEnd type="arrow"/>
          </a:ln>
        </p:spPr>
        <p:style>
          <a:lnRef idx="1">
            <a:schemeClr val="dk1"/>
          </a:lnRef>
          <a:fillRef idx="0">
            <a:schemeClr val="dk1"/>
          </a:fillRef>
          <a:effectRef idx="0">
            <a:schemeClr val="dk1"/>
          </a:effectRef>
          <a:fontRef idx="minor">
            <a:schemeClr val="tx1"/>
          </a:fontRef>
        </p:style>
      </p:cxnSp>
      <p:sp>
        <p:nvSpPr>
          <p:cNvPr id="43" name="Down Arrow 42"/>
          <p:cNvSpPr/>
          <p:nvPr/>
        </p:nvSpPr>
        <p:spPr>
          <a:xfrm>
            <a:off x="2743200" y="19812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44" name="Down Arrow 43"/>
          <p:cNvSpPr/>
          <p:nvPr/>
        </p:nvSpPr>
        <p:spPr>
          <a:xfrm>
            <a:off x="2743200" y="30480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45" name="Down Arrow 44"/>
          <p:cNvSpPr/>
          <p:nvPr/>
        </p:nvSpPr>
        <p:spPr>
          <a:xfrm>
            <a:off x="2667000" y="5257800"/>
            <a:ext cx="304800" cy="1828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46" name="Down Arrow 45"/>
          <p:cNvSpPr/>
          <p:nvPr/>
        </p:nvSpPr>
        <p:spPr>
          <a:xfrm>
            <a:off x="6629400" y="1905000"/>
            <a:ext cx="1524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47" name="Down Arrow 46"/>
          <p:cNvSpPr/>
          <p:nvPr/>
        </p:nvSpPr>
        <p:spPr>
          <a:xfrm>
            <a:off x="6629400" y="25908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48" name="Down Arrow 47"/>
          <p:cNvSpPr/>
          <p:nvPr/>
        </p:nvSpPr>
        <p:spPr>
          <a:xfrm>
            <a:off x="6629400" y="3276600"/>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49" name="Down Arrow 48"/>
          <p:cNvSpPr/>
          <p:nvPr/>
        </p:nvSpPr>
        <p:spPr>
          <a:xfrm>
            <a:off x="6629400" y="4267200"/>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50" name="Down Arrow 49"/>
          <p:cNvSpPr/>
          <p:nvPr/>
        </p:nvSpPr>
        <p:spPr>
          <a:xfrm>
            <a:off x="6629400" y="5257800"/>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p:transition spd="slow" advClick="0">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543800" cy="838200"/>
          </a:xfrm>
        </p:spPr>
        <p:txBody>
          <a:bodyPr>
            <a:noAutofit/>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en-PH" sz="3200" dirty="0">
              <a:latin typeface="Candara" pitchFamily="34" charset="0"/>
            </a:endParaRPr>
          </a:p>
        </p:txBody>
      </p:sp>
      <p:sp>
        <p:nvSpPr>
          <p:cNvPr id="3" name="Content Placeholder 2"/>
          <p:cNvSpPr>
            <a:spLocks noGrp="1"/>
          </p:cNvSpPr>
          <p:nvPr>
            <p:ph idx="1"/>
          </p:nvPr>
        </p:nvSpPr>
        <p:spPr>
          <a:xfrm>
            <a:off x="1066800" y="2133600"/>
            <a:ext cx="7772400" cy="3352800"/>
          </a:xfrm>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marL="0" indent="0" algn="just">
              <a:buNone/>
            </a:pPr>
            <a:endParaRPr lang="en-PH" sz="2800" dirty="0" smtClean="0"/>
          </a:p>
          <a:p>
            <a:pPr marL="0" indent="0" algn="just">
              <a:buFont typeface="Wingdings" pitchFamily="2" charset="2"/>
              <a:buChar char="Ø"/>
            </a:pPr>
            <a:r>
              <a:rPr lang="en-PH" sz="2800" dirty="0" smtClean="0"/>
              <a:t> Section C of the </a:t>
            </a:r>
            <a:r>
              <a:rPr lang="en-PH" sz="2800" dirty="0" smtClean="0">
                <a:hlinkClick r:id="rId3" action="ppaction://hlinkfile"/>
              </a:rPr>
              <a:t>ORS</a:t>
            </a:r>
            <a:r>
              <a:rPr lang="en-PH" sz="2800" dirty="0" smtClean="0"/>
              <a:t> is  a subsidiary record to monitor the status of a particular obligation as to payment which shall be maintained by the Budget Unit. It contains the original amount of obligation incurred, </a:t>
            </a:r>
            <a:r>
              <a:rPr lang="en-PH" sz="2800" dirty="0" smtClean="0"/>
              <a:t>amount </a:t>
            </a:r>
            <a:r>
              <a:rPr lang="en-PH" sz="2800" dirty="0" smtClean="0"/>
              <a:t>payable, </a:t>
            </a:r>
            <a:r>
              <a:rPr lang="en-PH" sz="2800" dirty="0" smtClean="0"/>
              <a:t>amount </a:t>
            </a:r>
            <a:r>
              <a:rPr lang="en-PH" sz="2800" dirty="0" smtClean="0"/>
              <a:t>actually paid and remaining </a:t>
            </a:r>
            <a:r>
              <a:rPr lang="en-PH" sz="2800" dirty="0" smtClean="0"/>
              <a:t>balance (due and not yet due).</a:t>
            </a:r>
            <a:endParaRPr lang="en-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31</a:t>
            </a:fld>
            <a:endParaRPr lang="fil-PH" dirty="0"/>
          </a:p>
        </p:txBody>
      </p:sp>
      <p:sp>
        <p:nvSpPr>
          <p:cNvPr id="6" name="Rectangle 5"/>
          <p:cNvSpPr/>
          <p:nvPr/>
        </p:nvSpPr>
        <p:spPr>
          <a:xfrm>
            <a:off x="1295400" y="1066800"/>
            <a:ext cx="3962399"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PH" b="1" dirty="0" smtClean="0"/>
              <a:t>Accomplishing ORS Form</a:t>
            </a:r>
            <a:r>
              <a:rPr lang="en-PH" dirty="0" smtClean="0"/>
              <a:t>:</a:t>
            </a:r>
            <a:endParaRPr lang="fil-PH" dirty="0"/>
          </a:p>
        </p:txBody>
      </p:sp>
    </p:spTree>
    <p:extLst>
      <p:ext uri="{BB962C8B-B14F-4D97-AF65-F5344CB8AC3E}">
        <p14:creationId xmlns="" xmlns:p14="http://schemas.microsoft.com/office/powerpoint/2010/main" val="3486849608"/>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en-PH" dirty="0"/>
          </a:p>
        </p:txBody>
      </p:sp>
      <p:sp>
        <p:nvSpPr>
          <p:cNvPr id="3" name="Content Placeholder 2"/>
          <p:cNvSpPr>
            <a:spLocks noGrp="1"/>
          </p:cNvSpPr>
          <p:nvPr>
            <p:ph idx="1"/>
          </p:nvPr>
        </p:nvSpPr>
        <p:spPr>
          <a:xfrm>
            <a:off x="990600" y="4191000"/>
            <a:ext cx="7772400" cy="2057400"/>
          </a:xfrm>
        </p:spPr>
        <p:txBody>
          <a:bodyPr>
            <a:normAutofit lnSpcReduction="10000"/>
          </a:bodyPr>
          <a:lstStyle/>
          <a:p>
            <a:pPr marL="0" indent="0">
              <a:buFont typeface="Wingdings" pitchFamily="2" charset="2"/>
              <a:buChar char="Ø"/>
            </a:pPr>
            <a:endParaRPr lang="en-PH" sz="2400" dirty="0" smtClean="0"/>
          </a:p>
          <a:p>
            <a:pPr marL="0" indent="0">
              <a:buFont typeface="Wingdings" pitchFamily="2" charset="2"/>
              <a:buChar char="Ø"/>
            </a:pPr>
            <a:endParaRPr lang="en-PH" sz="2400" dirty="0" smtClean="0"/>
          </a:p>
          <a:p>
            <a:pPr marL="800100" lvl="2" indent="0">
              <a:buFont typeface="Wingdings" pitchFamily="2" charset="2"/>
              <a:buChar char="Ø"/>
            </a:pPr>
            <a:r>
              <a:rPr lang="en-PH" sz="1600" dirty="0" smtClean="0"/>
              <a:t>   </a:t>
            </a:r>
          </a:p>
          <a:p>
            <a:pPr marL="0" indent="0">
              <a:buFont typeface="Wingdings" pitchFamily="2" charset="2"/>
              <a:buChar char="Ø"/>
            </a:pPr>
            <a:endParaRPr lang="en-PH" sz="2400" dirty="0" smtClean="0"/>
          </a:p>
          <a:p>
            <a:pPr marL="0" indent="0">
              <a:buNone/>
            </a:pPr>
            <a:r>
              <a:rPr lang="en-PH" sz="2400" dirty="0" smtClean="0"/>
              <a:t> </a:t>
            </a:r>
            <a:endParaRPr lang="en-PH" sz="24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32</a:t>
            </a:fld>
            <a:endParaRPr lang="fil-PH" dirty="0"/>
          </a:p>
        </p:txBody>
      </p:sp>
      <p:sp>
        <p:nvSpPr>
          <p:cNvPr id="5" name="Rectangle 1"/>
          <p:cNvSpPr>
            <a:spLocks noChangeArrowheads="1"/>
          </p:cNvSpPr>
          <p:nvPr/>
        </p:nvSpPr>
        <p:spPr bwMode="auto">
          <a:xfrm>
            <a:off x="1143000" y="1078468"/>
            <a:ext cx="5562600" cy="369332"/>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r>
              <a:rPr lang="en-PH" b="1" dirty="0" smtClean="0"/>
              <a:t>Procedure in adjusting obligations incurred</a:t>
            </a:r>
          </a:p>
        </p:txBody>
      </p:sp>
      <p:sp>
        <p:nvSpPr>
          <p:cNvPr id="6" name="TextBox 5"/>
          <p:cNvSpPr txBox="1"/>
          <p:nvPr/>
        </p:nvSpPr>
        <p:spPr>
          <a:xfrm>
            <a:off x="1143000" y="2895600"/>
            <a:ext cx="7543800"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buFont typeface="Wingdings" pitchFamily="2" charset="2"/>
              <a:buChar char="Ø"/>
            </a:pPr>
            <a:r>
              <a:rPr lang="en-PH" dirty="0" smtClean="0"/>
              <a:t> </a:t>
            </a:r>
            <a:r>
              <a:rPr lang="en-PH" sz="3600" dirty="0" smtClean="0"/>
              <a:t>Notice of Obligation Request Status Adjustment - (NORSA)</a:t>
            </a:r>
            <a:endParaRPr lang="fil-PH" sz="3600" dirty="0"/>
          </a:p>
        </p:txBody>
      </p:sp>
    </p:spTree>
    <p:extLst>
      <p:ext uri="{BB962C8B-B14F-4D97-AF65-F5344CB8AC3E}">
        <p14:creationId xmlns="" xmlns:p14="http://schemas.microsoft.com/office/powerpoint/2010/main" val="791401379"/>
      </p:ext>
    </p:extLst>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en-PH" dirty="0">
              <a:latin typeface="Candara" pitchFamily="34" charset="0"/>
            </a:endParaRPr>
          </a:p>
        </p:txBody>
      </p:sp>
      <p:sp>
        <p:nvSpPr>
          <p:cNvPr id="3" name="Content Placeholder 2"/>
          <p:cNvSpPr>
            <a:spLocks noGrp="1"/>
          </p:cNvSpPr>
          <p:nvPr>
            <p:ph idx="1"/>
          </p:nvPr>
        </p:nvSpPr>
        <p:spPr>
          <a:xfrm>
            <a:off x="990600" y="1524000"/>
            <a:ext cx="7772400" cy="5029200"/>
          </a:xfrm>
        </p:spPr>
        <p:txBody>
          <a:bodyPr>
            <a:normAutofit/>
          </a:bodyPr>
          <a:lstStyle/>
          <a:p>
            <a:pPr marL="514350" indent="-514350">
              <a:buFont typeface="+mj-lt"/>
              <a:buAutoNum type="alphaLcPeriod"/>
            </a:pPr>
            <a:endParaRPr lang="en-PH" dirty="0" smtClean="0"/>
          </a:p>
          <a:p>
            <a:pPr marL="2686050" lvl="5" indent="-514350">
              <a:buFont typeface="+mj-lt"/>
              <a:buAutoNum type="alphaLcPeriod"/>
            </a:pPr>
            <a:r>
              <a:rPr lang="en-PH" sz="3600" dirty="0" smtClean="0">
                <a:hlinkClick r:id="rId3" action="ppaction://hlinkfile"/>
              </a:rPr>
              <a:t>RAOD-PS</a:t>
            </a:r>
            <a:r>
              <a:rPr lang="en-PH" sz="3600" dirty="0" smtClean="0"/>
              <a:t>.</a:t>
            </a:r>
          </a:p>
          <a:p>
            <a:pPr marL="2686050" lvl="5" indent="-514350">
              <a:buFont typeface="+mj-lt"/>
              <a:buAutoNum type="alphaLcPeriod"/>
            </a:pPr>
            <a:r>
              <a:rPr lang="en-PH" sz="3600" dirty="0" smtClean="0">
                <a:hlinkClick r:id="rId4" action="ppaction://hlinkfile"/>
              </a:rPr>
              <a:t>RAOD-MOOE</a:t>
            </a:r>
            <a:endParaRPr lang="en-PH" sz="3600" dirty="0" smtClean="0"/>
          </a:p>
          <a:p>
            <a:pPr marL="2686050" lvl="5" indent="-514350">
              <a:buFont typeface="+mj-lt"/>
              <a:buAutoNum type="alphaLcPeriod"/>
            </a:pPr>
            <a:r>
              <a:rPr lang="en-PH" sz="3600" dirty="0" smtClean="0">
                <a:hlinkClick r:id="rId5" action="ppaction://hlinkfile"/>
              </a:rPr>
              <a:t>RAOD-FE</a:t>
            </a:r>
            <a:endParaRPr lang="en-PH" sz="3600" dirty="0" smtClean="0"/>
          </a:p>
          <a:p>
            <a:pPr marL="2686050" lvl="5" indent="-514350">
              <a:buFont typeface="+mj-lt"/>
              <a:buAutoNum type="alphaLcPeriod"/>
            </a:pPr>
            <a:r>
              <a:rPr lang="en-PH" sz="3600" dirty="0" smtClean="0">
                <a:hlinkClick r:id="rId6" action="ppaction://hlinkfile"/>
              </a:rPr>
              <a:t>RAOD-CO</a:t>
            </a:r>
            <a:endParaRPr lang="en-PH" sz="36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33</a:t>
            </a:fld>
            <a:endParaRPr lang="fil-PH" dirty="0"/>
          </a:p>
        </p:txBody>
      </p:sp>
      <p:sp>
        <p:nvSpPr>
          <p:cNvPr id="6" name="Rectangle 5"/>
          <p:cNvSpPr/>
          <p:nvPr/>
        </p:nvSpPr>
        <p:spPr>
          <a:xfrm>
            <a:off x="1295400" y="1066799"/>
            <a:ext cx="73152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PH" b="1" dirty="0" smtClean="0"/>
              <a:t>Registry of Allotments, Obligations and Disbursements (RAOD)</a:t>
            </a:r>
            <a:endParaRPr lang="fil-PH" b="1" dirty="0"/>
          </a:p>
        </p:txBody>
      </p:sp>
    </p:spTree>
    <p:extLst>
      <p:ext uri="{BB962C8B-B14F-4D97-AF65-F5344CB8AC3E}">
        <p14:creationId xmlns="" xmlns:p14="http://schemas.microsoft.com/office/powerpoint/2010/main" val="4247203927"/>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620000" cy="990600"/>
          </a:xfrm>
        </p:spPr>
        <p:txBody>
          <a:bodyPr>
            <a:normAutofit fontScale="90000"/>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en-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34</a:t>
            </a:fld>
            <a:endParaRPr lang="fil-PH" dirty="0"/>
          </a:p>
        </p:txBody>
      </p:sp>
      <p:sp>
        <p:nvSpPr>
          <p:cNvPr id="6" name="Rectangle 5"/>
          <p:cNvSpPr/>
          <p:nvPr/>
        </p:nvSpPr>
        <p:spPr>
          <a:xfrm>
            <a:off x="1295400" y="1066801"/>
            <a:ext cx="548640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en-PH" b="1" dirty="0" smtClean="0"/>
              <a:t>Registries </a:t>
            </a:r>
            <a:r>
              <a:rPr lang="en-PH" b="1" dirty="0" smtClean="0"/>
              <a:t>to be maintained and procedures</a:t>
            </a:r>
            <a:endParaRPr lang="fil-PH" dirty="0"/>
          </a:p>
        </p:txBody>
      </p:sp>
      <p:sp>
        <p:nvSpPr>
          <p:cNvPr id="7" name="Rectangle 6"/>
          <p:cNvSpPr/>
          <p:nvPr/>
        </p:nvSpPr>
        <p:spPr>
          <a:xfrm>
            <a:off x="1295400" y="3276600"/>
            <a:ext cx="7543800"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buFont typeface="Wingdings" pitchFamily="2" charset="2"/>
              <a:buChar char="Ø"/>
            </a:pPr>
            <a:r>
              <a:rPr lang="en-PH" dirty="0" smtClean="0"/>
              <a:t> </a:t>
            </a:r>
            <a:r>
              <a:rPr lang="en-PH" sz="3600" dirty="0" smtClean="0"/>
              <a:t>Registry of Revenue and Other Receipts (</a:t>
            </a:r>
            <a:r>
              <a:rPr lang="en-PH" sz="3600" dirty="0" smtClean="0">
                <a:hlinkClick r:id="rId3" action="ppaction://hlinkfile"/>
              </a:rPr>
              <a:t>RROR</a:t>
            </a:r>
            <a:r>
              <a:rPr lang="en-PH" sz="3600" dirty="0" smtClean="0"/>
              <a:t>) </a:t>
            </a:r>
            <a:endParaRPr lang="fil-PH" sz="3600" dirty="0"/>
          </a:p>
        </p:txBody>
      </p:sp>
    </p:spTree>
    <p:extLst>
      <p:ext uri="{BB962C8B-B14F-4D97-AF65-F5344CB8AC3E}">
        <p14:creationId xmlns="" xmlns:p14="http://schemas.microsoft.com/office/powerpoint/2010/main" val="1198259436"/>
      </p:ext>
    </p:extLst>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fil-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35</a:t>
            </a:fld>
            <a:endParaRPr lang="fil-PH" dirty="0"/>
          </a:p>
        </p:txBody>
      </p:sp>
      <p:sp>
        <p:nvSpPr>
          <p:cNvPr id="5" name="Rectangle 4"/>
          <p:cNvSpPr/>
          <p:nvPr/>
        </p:nvSpPr>
        <p:spPr>
          <a:xfrm>
            <a:off x="1219200" y="1066801"/>
            <a:ext cx="7772400" cy="369332"/>
          </a:xfrm>
          <a:prstGeom prst="rect">
            <a:avLst/>
          </a:prstGeom>
        </p:spPr>
        <p:txBody>
          <a:bodyPr wrap="square">
            <a:spAutoFit/>
          </a:bodyPr>
          <a:lstStyle/>
          <a:p>
            <a:r>
              <a:rPr lang="fil-PH" dirty="0" smtClean="0"/>
              <a:t>Flow Chart of </a:t>
            </a:r>
            <a:r>
              <a:rPr lang="fil-PH" dirty="0" smtClean="0"/>
              <a:t>Approved </a:t>
            </a:r>
            <a:r>
              <a:rPr lang="fil-PH" dirty="0" smtClean="0"/>
              <a:t>Budget  (AB) – Off Budget.</a:t>
            </a:r>
            <a:r>
              <a:rPr lang="en-PH" dirty="0" smtClean="0"/>
              <a:t> </a:t>
            </a:r>
            <a:endParaRPr lang="fil-PH" dirty="0"/>
          </a:p>
        </p:txBody>
      </p:sp>
      <p:sp>
        <p:nvSpPr>
          <p:cNvPr id="7" name="Content Placeholder 6"/>
          <p:cNvSpPr>
            <a:spLocks noGrp="1"/>
          </p:cNvSpPr>
          <p:nvPr>
            <p:ph idx="1"/>
          </p:nvPr>
        </p:nvSpPr>
        <p:spPr>
          <a:xfrm>
            <a:off x="1066800" y="1447800"/>
            <a:ext cx="7924800" cy="5029200"/>
          </a:xfrm>
        </p:spPr>
        <p:txBody>
          <a:bodyPr>
            <a:normAutofit/>
          </a:bodyPr>
          <a:lstStyle/>
          <a:p>
            <a:pPr>
              <a:buNone/>
            </a:pPr>
            <a:r>
              <a:rPr lang="fil-PH" sz="2400" dirty="0" smtClean="0"/>
              <a:t>	</a:t>
            </a:r>
            <a:r>
              <a:rPr lang="fil-PH" sz="2400" dirty="0" smtClean="0"/>
              <a:t>Responsible Officer</a:t>
            </a:r>
            <a:endParaRPr lang="fil-PH" sz="2400" dirty="0"/>
          </a:p>
        </p:txBody>
      </p:sp>
      <p:sp>
        <p:nvSpPr>
          <p:cNvPr id="9" name="TextBox 8"/>
          <p:cNvSpPr txBox="1"/>
          <p:nvPr/>
        </p:nvSpPr>
        <p:spPr>
          <a:xfrm>
            <a:off x="5486400" y="1524000"/>
            <a:ext cx="2971800" cy="461665"/>
          </a:xfrm>
          <a:prstGeom prst="rect">
            <a:avLst/>
          </a:prstGeom>
          <a:noFill/>
        </p:spPr>
        <p:txBody>
          <a:bodyPr wrap="square" rtlCol="0">
            <a:spAutoFit/>
          </a:bodyPr>
          <a:lstStyle/>
          <a:p>
            <a:pPr algn="ctr"/>
            <a:r>
              <a:rPr lang="fil-PH" sz="2400" dirty="0" smtClean="0"/>
              <a:t>Activity</a:t>
            </a:r>
            <a:endParaRPr lang="fil-PH" sz="2400" dirty="0"/>
          </a:p>
        </p:txBody>
      </p:sp>
      <p:sp>
        <p:nvSpPr>
          <p:cNvPr id="12" name="TextBox 11"/>
          <p:cNvSpPr txBox="1"/>
          <p:nvPr/>
        </p:nvSpPr>
        <p:spPr>
          <a:xfrm rot="10800000" flipV="1">
            <a:off x="1524000" y="5092184"/>
            <a:ext cx="22098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2) Budget Officer </a:t>
            </a:r>
            <a:endParaRPr lang="fil-PH" dirty="0"/>
          </a:p>
        </p:txBody>
      </p:sp>
      <p:sp>
        <p:nvSpPr>
          <p:cNvPr id="14" name="TextBox 13"/>
          <p:cNvSpPr txBox="1"/>
          <p:nvPr/>
        </p:nvSpPr>
        <p:spPr>
          <a:xfrm>
            <a:off x="4876800" y="2590800"/>
            <a:ext cx="4038600"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Receives </a:t>
            </a:r>
            <a:r>
              <a:rPr lang="fil-PH" dirty="0" smtClean="0"/>
              <a:t>approved budget. </a:t>
            </a:r>
            <a:r>
              <a:rPr lang="fil-PH" dirty="0" smtClean="0"/>
              <a:t>Records </a:t>
            </a:r>
            <a:r>
              <a:rPr lang="fil-PH" dirty="0" smtClean="0"/>
              <a:t>in the logbook and </a:t>
            </a:r>
            <a:r>
              <a:rPr lang="fil-PH" dirty="0" smtClean="0"/>
              <a:t>forwards </a:t>
            </a:r>
            <a:r>
              <a:rPr lang="fil-PH" dirty="0" smtClean="0"/>
              <a:t>the AB to Budget </a:t>
            </a:r>
            <a:r>
              <a:rPr lang="fil-PH" dirty="0" smtClean="0"/>
              <a:t>Staff in-charge in </a:t>
            </a:r>
            <a:r>
              <a:rPr lang="fil-PH" dirty="0" smtClean="0"/>
              <a:t>recording </a:t>
            </a:r>
            <a:r>
              <a:rPr lang="fil-PH" dirty="0" smtClean="0"/>
              <a:t> it in </a:t>
            </a:r>
            <a:r>
              <a:rPr lang="fil-PH" dirty="0" smtClean="0"/>
              <a:t>the RBUDs.</a:t>
            </a:r>
            <a:endParaRPr lang="fil-PH" dirty="0"/>
          </a:p>
        </p:txBody>
      </p:sp>
      <p:sp>
        <p:nvSpPr>
          <p:cNvPr id="15" name="Rectangle 14"/>
          <p:cNvSpPr/>
          <p:nvPr/>
        </p:nvSpPr>
        <p:spPr>
          <a:xfrm>
            <a:off x="1447800" y="2667000"/>
            <a:ext cx="23622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dirty="0" smtClean="0"/>
              <a:t>1) Budget </a:t>
            </a:r>
            <a:r>
              <a:rPr lang="fil-PH" dirty="0" smtClean="0"/>
              <a:t>Staff </a:t>
            </a:r>
            <a:endParaRPr lang="fil-PH" dirty="0"/>
          </a:p>
        </p:txBody>
      </p:sp>
      <p:sp>
        <p:nvSpPr>
          <p:cNvPr id="16" name="TextBox 15"/>
          <p:cNvSpPr txBox="1"/>
          <p:nvPr/>
        </p:nvSpPr>
        <p:spPr>
          <a:xfrm>
            <a:off x="4876800" y="4724400"/>
            <a:ext cx="4038600"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Records the AB in the RBUDs. </a:t>
            </a:r>
            <a:r>
              <a:rPr lang="fil-PH" dirty="0" smtClean="0"/>
              <a:t>Forwards </a:t>
            </a:r>
            <a:r>
              <a:rPr lang="fil-PH" dirty="0" smtClean="0"/>
              <a:t>a copy to Accounting Unit for reference.</a:t>
            </a:r>
            <a:endParaRPr lang="fil-PH" dirty="0"/>
          </a:p>
        </p:txBody>
      </p:sp>
      <p:cxnSp>
        <p:nvCxnSpPr>
          <p:cNvPr id="18" name="Straight Arrow Connector 17"/>
          <p:cNvCxnSpPr>
            <a:stCxn id="14" idx="2"/>
            <a:endCxn id="16" idx="0"/>
          </p:cNvCxnSpPr>
          <p:nvPr/>
        </p:nvCxnSpPr>
        <p:spPr>
          <a:xfrm rot="5400000">
            <a:off x="6429465" y="4257764"/>
            <a:ext cx="933271"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5" idx="2"/>
            <a:endCxn id="12" idx="0"/>
          </p:cNvCxnSpPr>
          <p:nvPr/>
        </p:nvCxnSpPr>
        <p:spPr>
          <a:xfrm rot="5400000">
            <a:off x="1873508" y="4336792"/>
            <a:ext cx="151078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5" idx="3"/>
          </p:cNvCxnSpPr>
          <p:nvPr/>
        </p:nvCxnSpPr>
        <p:spPr>
          <a:xfrm>
            <a:off x="3810000" y="31242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12" idx="1"/>
          </p:cNvCxnSpPr>
          <p:nvPr/>
        </p:nvCxnSpPr>
        <p:spPr>
          <a:xfrm flipV="1">
            <a:off x="3733800" y="5257800"/>
            <a:ext cx="1066800" cy="190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fil-PH" dirty="0">
              <a:latin typeface="Candara" pitchFamily="34" charset="0"/>
            </a:endParaRPr>
          </a:p>
        </p:txBody>
      </p:sp>
      <p:sp>
        <p:nvSpPr>
          <p:cNvPr id="3" name="Content Placeholder 2"/>
          <p:cNvSpPr>
            <a:spLocks noGrp="1"/>
          </p:cNvSpPr>
          <p:nvPr>
            <p:ph idx="1"/>
          </p:nvPr>
        </p:nvSpPr>
        <p:spPr>
          <a:xfrm>
            <a:off x="1143000" y="1524000"/>
            <a:ext cx="7848600" cy="4953000"/>
          </a:xfrm>
        </p:spPr>
        <p:txBody>
          <a:bodyPr/>
          <a:lstStyle/>
          <a:p>
            <a:pPr>
              <a:buNone/>
            </a:pP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36</a:t>
            </a:fld>
            <a:endParaRPr lang="fil-PH" dirty="0"/>
          </a:p>
        </p:txBody>
      </p:sp>
      <p:sp>
        <p:nvSpPr>
          <p:cNvPr id="5" name="Rectangle 4"/>
          <p:cNvSpPr/>
          <p:nvPr/>
        </p:nvSpPr>
        <p:spPr>
          <a:xfrm>
            <a:off x="1219201" y="1143000"/>
            <a:ext cx="54864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PH" dirty="0" smtClean="0"/>
              <a:t>Budget Utilization Request Slip (BURS) </a:t>
            </a:r>
            <a:r>
              <a:rPr lang="en-PH" dirty="0" smtClean="0"/>
              <a:t>Flowchart</a:t>
            </a:r>
            <a:endParaRPr lang="fil-PH" dirty="0"/>
          </a:p>
        </p:txBody>
      </p:sp>
      <p:sp>
        <p:nvSpPr>
          <p:cNvPr id="11" name="TextBox 10"/>
          <p:cNvSpPr txBox="1"/>
          <p:nvPr/>
        </p:nvSpPr>
        <p:spPr>
          <a:xfrm>
            <a:off x="1143000" y="1600200"/>
            <a:ext cx="3429000"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Requesting Office prepares BURS </a:t>
            </a:r>
            <a:r>
              <a:rPr lang="fil-PH" dirty="0" smtClean="0"/>
              <a:t>and </a:t>
            </a:r>
            <a:r>
              <a:rPr lang="fil-PH" dirty="0" smtClean="0"/>
              <a:t>attaches </a:t>
            </a:r>
            <a:r>
              <a:rPr lang="fil-PH" dirty="0" smtClean="0"/>
              <a:t>supporting </a:t>
            </a:r>
            <a:r>
              <a:rPr lang="fil-PH" dirty="0" smtClean="0"/>
              <a:t>d</a:t>
            </a:r>
            <a:r>
              <a:rPr lang="fil-PH" dirty="0" smtClean="0"/>
              <a:t>ocuments </a:t>
            </a:r>
            <a:endParaRPr lang="fil-PH" dirty="0"/>
          </a:p>
        </p:txBody>
      </p:sp>
      <p:sp>
        <p:nvSpPr>
          <p:cNvPr id="12" name="TextBox 11"/>
          <p:cNvSpPr txBox="1"/>
          <p:nvPr/>
        </p:nvSpPr>
        <p:spPr>
          <a:xfrm>
            <a:off x="1143000" y="2819400"/>
            <a:ext cx="3429000" cy="13234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600" dirty="0" smtClean="0"/>
              <a:t>Certification by Requesting Office/Authorized Representative that </a:t>
            </a:r>
            <a:r>
              <a:rPr lang="en-US" sz="1600" dirty="0" smtClean="0"/>
              <a:t>charges to the AB </a:t>
            </a:r>
            <a:r>
              <a:rPr lang="en-US" sz="1600" dirty="0" smtClean="0"/>
              <a:t>are </a:t>
            </a:r>
            <a:r>
              <a:rPr lang="en-US" sz="1600" dirty="0" smtClean="0"/>
              <a:t>legal, proper</a:t>
            </a:r>
            <a:r>
              <a:rPr lang="en-US" sz="1600" dirty="0" smtClean="0"/>
              <a:t>, and necessary under his/her direct supervision</a:t>
            </a:r>
            <a:endParaRPr lang="fil-PH" sz="1600" dirty="0"/>
          </a:p>
        </p:txBody>
      </p:sp>
      <p:sp>
        <p:nvSpPr>
          <p:cNvPr id="13" name="TextBox 12"/>
          <p:cNvSpPr txBox="1"/>
          <p:nvPr/>
        </p:nvSpPr>
        <p:spPr>
          <a:xfrm>
            <a:off x="1219200" y="4648200"/>
            <a:ext cx="3352800"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Forwards </a:t>
            </a:r>
            <a:r>
              <a:rPr lang="fil-PH" dirty="0" smtClean="0"/>
              <a:t>to Budget Unit/Division for certification of availability of Budget.</a:t>
            </a:r>
            <a:endParaRPr lang="fil-PH" dirty="0"/>
          </a:p>
        </p:txBody>
      </p:sp>
      <p:sp>
        <p:nvSpPr>
          <p:cNvPr id="18" name="TextBox 17"/>
          <p:cNvSpPr txBox="1"/>
          <p:nvPr/>
        </p:nvSpPr>
        <p:spPr>
          <a:xfrm>
            <a:off x="4953000" y="1600200"/>
            <a:ext cx="3810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Budget Office analyzes/reviews  request</a:t>
            </a:r>
            <a:r>
              <a:rPr lang="fil-PH" dirty="0" smtClean="0"/>
              <a:t>, if valid and proper</a:t>
            </a:r>
            <a:r>
              <a:rPr lang="fil-PH" dirty="0" smtClean="0"/>
              <a:t>  </a:t>
            </a:r>
            <a:endParaRPr lang="fil-PH" dirty="0"/>
          </a:p>
        </p:txBody>
      </p:sp>
      <p:sp>
        <p:nvSpPr>
          <p:cNvPr id="19" name="TextBox 18"/>
          <p:cNvSpPr txBox="1"/>
          <p:nvPr/>
        </p:nvSpPr>
        <p:spPr>
          <a:xfrm>
            <a:off x="4953000" y="2743200"/>
            <a:ext cx="38100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Verifies </a:t>
            </a:r>
            <a:r>
              <a:rPr lang="fil-PH" dirty="0" smtClean="0"/>
              <a:t>availability of Budget</a:t>
            </a:r>
            <a:endParaRPr lang="fil-PH" dirty="0"/>
          </a:p>
        </p:txBody>
      </p:sp>
      <p:sp>
        <p:nvSpPr>
          <p:cNvPr id="22" name="TextBox 21"/>
          <p:cNvSpPr txBox="1"/>
          <p:nvPr/>
        </p:nvSpPr>
        <p:spPr>
          <a:xfrm>
            <a:off x="4953000" y="3429000"/>
            <a:ext cx="3810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Processes </a:t>
            </a:r>
            <a:r>
              <a:rPr lang="fil-PH" dirty="0" smtClean="0"/>
              <a:t>and </a:t>
            </a:r>
            <a:r>
              <a:rPr lang="fil-PH" dirty="0" smtClean="0"/>
              <a:t>completes </a:t>
            </a:r>
            <a:r>
              <a:rPr lang="fil-PH" dirty="0" smtClean="0"/>
              <a:t>the entries (i.e. </a:t>
            </a:r>
            <a:r>
              <a:rPr lang="fil-PH" dirty="0" smtClean="0">
                <a:hlinkClick r:id="rId3" action="ppaction://hlinkfile"/>
              </a:rPr>
              <a:t>UACs</a:t>
            </a:r>
            <a:r>
              <a:rPr lang="fil-PH" dirty="0" smtClean="0"/>
              <a:t>) in </a:t>
            </a:r>
            <a:r>
              <a:rPr lang="fil-PH" dirty="0" smtClean="0"/>
              <a:t>the BURS</a:t>
            </a:r>
            <a:endParaRPr lang="fil-PH" dirty="0"/>
          </a:p>
        </p:txBody>
      </p:sp>
      <p:sp>
        <p:nvSpPr>
          <p:cNvPr id="24" name="TextBox 23"/>
          <p:cNvSpPr txBox="1"/>
          <p:nvPr/>
        </p:nvSpPr>
        <p:spPr>
          <a:xfrm>
            <a:off x="4953000" y="4419600"/>
            <a:ext cx="3810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Posts in </a:t>
            </a:r>
            <a:r>
              <a:rPr lang="fil-PH" dirty="0" smtClean="0"/>
              <a:t>the Registry of Budget Util. And Disbursement (RBUD)</a:t>
            </a:r>
            <a:endParaRPr lang="fil-PH" dirty="0"/>
          </a:p>
        </p:txBody>
      </p:sp>
      <p:sp>
        <p:nvSpPr>
          <p:cNvPr id="25" name="TextBox 24"/>
          <p:cNvSpPr txBox="1"/>
          <p:nvPr/>
        </p:nvSpPr>
        <p:spPr>
          <a:xfrm>
            <a:off x="4953000" y="5486400"/>
            <a:ext cx="3810000"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smtClean="0"/>
              <a:t>Head </a:t>
            </a:r>
            <a:r>
              <a:rPr lang="en-US" dirty="0" smtClean="0"/>
              <a:t>of Budget Div./Unit </a:t>
            </a:r>
            <a:r>
              <a:rPr lang="en-US" dirty="0" smtClean="0"/>
              <a:t>certifies that </a:t>
            </a:r>
            <a:r>
              <a:rPr lang="en-US" dirty="0" smtClean="0"/>
              <a:t>budget is available for utilization</a:t>
            </a:r>
            <a:endParaRPr lang="fil-PH" dirty="0"/>
          </a:p>
        </p:txBody>
      </p:sp>
      <p:cxnSp>
        <p:nvCxnSpPr>
          <p:cNvPr id="41" name="Elbow Connector 40"/>
          <p:cNvCxnSpPr>
            <a:stCxn id="13" idx="3"/>
          </p:cNvCxnSpPr>
          <p:nvPr/>
        </p:nvCxnSpPr>
        <p:spPr>
          <a:xfrm flipV="1">
            <a:off x="4572000" y="1708667"/>
            <a:ext cx="381000" cy="3401198"/>
          </a:xfrm>
          <a:prstGeom prst="bentConnector3">
            <a:avLst>
              <a:gd name="adj1" fmla="val 50000"/>
            </a:avLst>
          </a:prstGeom>
          <a:ln>
            <a:tailEnd type="arrow"/>
          </a:ln>
        </p:spPr>
        <p:style>
          <a:lnRef idx="1">
            <a:schemeClr val="dk1"/>
          </a:lnRef>
          <a:fillRef idx="0">
            <a:schemeClr val="dk1"/>
          </a:fillRef>
          <a:effectRef idx="0">
            <a:schemeClr val="dk1"/>
          </a:effectRef>
          <a:fontRef idx="minor">
            <a:schemeClr val="tx1"/>
          </a:fontRef>
        </p:style>
      </p:cxnSp>
      <p:sp>
        <p:nvSpPr>
          <p:cNvPr id="44" name="Down Arrow 43"/>
          <p:cNvSpPr/>
          <p:nvPr/>
        </p:nvSpPr>
        <p:spPr>
          <a:xfrm>
            <a:off x="2743200" y="25146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45" name="Down Arrow 44"/>
          <p:cNvSpPr/>
          <p:nvPr/>
        </p:nvSpPr>
        <p:spPr>
          <a:xfrm>
            <a:off x="2743200" y="42672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47" name="Down Arrow 46"/>
          <p:cNvSpPr/>
          <p:nvPr/>
        </p:nvSpPr>
        <p:spPr>
          <a:xfrm>
            <a:off x="6629400" y="23622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48" name="Down Arrow 47"/>
          <p:cNvSpPr/>
          <p:nvPr/>
        </p:nvSpPr>
        <p:spPr>
          <a:xfrm>
            <a:off x="6629400" y="31242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49" name="Down Arrow 48"/>
          <p:cNvSpPr/>
          <p:nvPr/>
        </p:nvSpPr>
        <p:spPr>
          <a:xfrm>
            <a:off x="6629400" y="41148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50" name="Down Arrow 49"/>
          <p:cNvSpPr/>
          <p:nvPr/>
        </p:nvSpPr>
        <p:spPr>
          <a:xfrm>
            <a:off x="6629400" y="51054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30" name="TextBox 29"/>
          <p:cNvSpPr txBox="1"/>
          <p:nvPr/>
        </p:nvSpPr>
        <p:spPr>
          <a:xfrm>
            <a:off x="1219200" y="5791200"/>
            <a:ext cx="3352800" cy="64633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fil-PH" dirty="0" smtClean="0"/>
              <a:t>Budget Office receives accomplished BURS</a:t>
            </a:r>
            <a:endParaRPr lang="fil-PH" dirty="0"/>
          </a:p>
        </p:txBody>
      </p:sp>
      <p:sp>
        <p:nvSpPr>
          <p:cNvPr id="31" name="Down Arrow 30"/>
          <p:cNvSpPr/>
          <p:nvPr/>
        </p:nvSpPr>
        <p:spPr>
          <a:xfrm>
            <a:off x="2743200" y="5562600"/>
            <a:ext cx="1524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p:transition spd="slow" advClick="0">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7543800" cy="762000"/>
          </a:xfrm>
        </p:spPr>
        <p:txBody>
          <a:bodyPr>
            <a:normAutofit fontScale="90000"/>
          </a:bodyPr>
          <a:lstStyle/>
          <a:p>
            <a:r>
              <a:rPr lang="en-PH" sz="3600" dirty="0" smtClean="0">
                <a:latin typeface="Candara" pitchFamily="34" charset="0"/>
              </a:rPr>
              <a:t>Budget Execution/</a:t>
            </a:r>
            <a:br>
              <a:rPr lang="en-PH" sz="3600" dirty="0" smtClean="0">
                <a:latin typeface="Candara" pitchFamily="34" charset="0"/>
              </a:rPr>
            </a:br>
            <a:r>
              <a:rPr lang="en-PH" sz="3600" dirty="0" smtClean="0">
                <a:latin typeface="Candara" pitchFamily="34" charset="0"/>
              </a:rPr>
              <a:t>Implementation Phase</a:t>
            </a:r>
            <a:endParaRPr lang="en-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37</a:t>
            </a:fld>
            <a:endParaRPr lang="fil-PH" dirty="0"/>
          </a:p>
        </p:txBody>
      </p:sp>
      <p:sp>
        <p:nvSpPr>
          <p:cNvPr id="6" name="Rectangle 5"/>
          <p:cNvSpPr/>
          <p:nvPr/>
        </p:nvSpPr>
        <p:spPr>
          <a:xfrm>
            <a:off x="1295400" y="1066800"/>
            <a:ext cx="38862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PH" b="1" dirty="0" smtClean="0"/>
              <a:t>Recording  Utilization of Budget</a:t>
            </a:r>
          </a:p>
        </p:txBody>
      </p:sp>
      <p:sp>
        <p:nvSpPr>
          <p:cNvPr id="8" name="Rectangle 7"/>
          <p:cNvSpPr/>
          <p:nvPr/>
        </p:nvSpPr>
        <p:spPr>
          <a:xfrm>
            <a:off x="1219200" y="2438399"/>
            <a:ext cx="739140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PH" sz="2400" dirty="0" smtClean="0"/>
              <a:t>- Registry of Budget, Utilization and </a:t>
            </a:r>
            <a:r>
              <a:rPr lang="en-PH" sz="2400" dirty="0" smtClean="0"/>
              <a:t>D</a:t>
            </a:r>
            <a:r>
              <a:rPr lang="en-PH" sz="2400" dirty="0" smtClean="0"/>
              <a:t>isbursement </a:t>
            </a:r>
            <a:r>
              <a:rPr lang="en-PH" sz="2400" dirty="0" smtClean="0"/>
              <a:t>- Personnel </a:t>
            </a:r>
            <a:r>
              <a:rPr lang="en-PH" sz="2400" dirty="0" smtClean="0"/>
              <a:t>Service (</a:t>
            </a:r>
            <a:r>
              <a:rPr lang="en-PH" sz="2400" dirty="0" smtClean="0">
                <a:hlinkClick r:id="rId2" action="ppaction://hlinkfile"/>
              </a:rPr>
              <a:t>RBUD-PS</a:t>
            </a:r>
            <a:r>
              <a:rPr lang="en-PH" sz="2400" dirty="0" smtClean="0"/>
              <a:t>)</a:t>
            </a:r>
            <a:endParaRPr lang="fil-PH" sz="2400" dirty="0"/>
          </a:p>
        </p:txBody>
      </p:sp>
      <p:sp>
        <p:nvSpPr>
          <p:cNvPr id="14" name="TextBox 13"/>
          <p:cNvSpPr txBox="1"/>
          <p:nvPr/>
        </p:nvSpPr>
        <p:spPr>
          <a:xfrm>
            <a:off x="1143000" y="3810000"/>
            <a:ext cx="7239000"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PH" sz="2400" dirty="0" smtClean="0"/>
              <a:t>- Registry of Budget, Utilization and </a:t>
            </a:r>
            <a:r>
              <a:rPr lang="en-PH" sz="2400" dirty="0" smtClean="0"/>
              <a:t>Disbursement </a:t>
            </a:r>
            <a:r>
              <a:rPr lang="en-PH" sz="2400" dirty="0" smtClean="0"/>
              <a:t>-  Maintenance &amp; Other Operating Expenses </a:t>
            </a:r>
            <a:r>
              <a:rPr lang="en-PH" sz="2400" dirty="0" smtClean="0">
                <a:hlinkClick r:id="rId3" action="ppaction://hlinkfile"/>
              </a:rPr>
              <a:t>(</a:t>
            </a:r>
            <a:r>
              <a:rPr lang="en-PH" sz="2400" dirty="0" smtClean="0">
                <a:hlinkClick r:id="rId4" action="ppaction://hlinkfile"/>
              </a:rPr>
              <a:t>RBUD-MOOE</a:t>
            </a:r>
            <a:r>
              <a:rPr lang="en-PH" sz="2400" dirty="0" smtClean="0"/>
              <a:t>)</a:t>
            </a:r>
            <a:endParaRPr lang="fil-PH" sz="2400" dirty="0"/>
          </a:p>
        </p:txBody>
      </p:sp>
    </p:spTree>
    <p:extLst>
      <p:ext uri="{BB962C8B-B14F-4D97-AF65-F5344CB8AC3E}">
        <p14:creationId xmlns="" xmlns:p14="http://schemas.microsoft.com/office/powerpoint/2010/main" val="1813347556"/>
      </p:ext>
    </p:extLst>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7543800" cy="914400"/>
          </a:xfrm>
        </p:spPr>
        <p:txBody>
          <a:bodyPr>
            <a:normAutofit fontScale="90000"/>
          </a:bodyPr>
          <a:lstStyle/>
          <a:p>
            <a:r>
              <a:rPr lang="en-PH" sz="3600" dirty="0" smtClean="0">
                <a:latin typeface="Candara" pitchFamily="34" charset="0"/>
              </a:rPr>
              <a:t>Budget Execution/</a:t>
            </a:r>
            <a:br>
              <a:rPr lang="en-PH" sz="3600" dirty="0" smtClean="0">
                <a:latin typeface="Candara" pitchFamily="34" charset="0"/>
              </a:rPr>
            </a:br>
            <a:r>
              <a:rPr lang="en-PH" sz="3600" dirty="0" smtClean="0">
                <a:latin typeface="Candara" pitchFamily="34" charset="0"/>
              </a:rPr>
              <a:t>Implementation Phase</a:t>
            </a:r>
            <a:endParaRPr lang="en-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38</a:t>
            </a:fld>
            <a:endParaRPr lang="fil-PH" dirty="0"/>
          </a:p>
        </p:txBody>
      </p:sp>
      <p:sp>
        <p:nvSpPr>
          <p:cNvPr id="6" name="Rectangle 1"/>
          <p:cNvSpPr>
            <a:spLocks noChangeArrowheads="1"/>
          </p:cNvSpPr>
          <p:nvPr/>
        </p:nvSpPr>
        <p:spPr bwMode="auto">
          <a:xfrm>
            <a:off x="1143000" y="1078468"/>
            <a:ext cx="56388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PH" b="1" dirty="0" smtClean="0"/>
              <a:t> </a:t>
            </a:r>
          </a:p>
          <a:p>
            <a:endParaRPr lang="en-PH" b="1" dirty="0" smtClean="0"/>
          </a:p>
        </p:txBody>
      </p:sp>
      <p:sp>
        <p:nvSpPr>
          <p:cNvPr id="7" name="Rectangle 6"/>
          <p:cNvSpPr/>
          <p:nvPr/>
        </p:nvSpPr>
        <p:spPr>
          <a:xfrm>
            <a:off x="1295400" y="1066800"/>
            <a:ext cx="37338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PH" b="1" dirty="0" smtClean="0"/>
              <a:t>Recording  Utilization of Budget</a:t>
            </a:r>
          </a:p>
        </p:txBody>
      </p:sp>
      <p:sp>
        <p:nvSpPr>
          <p:cNvPr id="8" name="TextBox 7"/>
          <p:cNvSpPr txBox="1"/>
          <p:nvPr/>
        </p:nvSpPr>
        <p:spPr>
          <a:xfrm>
            <a:off x="1219200" y="2133600"/>
            <a:ext cx="7467600" cy="1107996"/>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PH" sz="2400" dirty="0" smtClean="0"/>
              <a:t>- Registry of Budget, Utilization and Disbursements – Financial Expense (RBUD-FE)</a:t>
            </a:r>
          </a:p>
          <a:p>
            <a:endParaRPr lang="en-PH" b="1" dirty="0" smtClean="0"/>
          </a:p>
        </p:txBody>
      </p:sp>
      <p:sp>
        <p:nvSpPr>
          <p:cNvPr id="9" name="TextBox 8"/>
          <p:cNvSpPr txBox="1"/>
          <p:nvPr/>
        </p:nvSpPr>
        <p:spPr>
          <a:xfrm>
            <a:off x="1219200" y="4191000"/>
            <a:ext cx="7543800"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PH" sz="2400" dirty="0" smtClean="0"/>
              <a:t>- Registry of Budget, Utilization and Disbursements - Capital Outlay (</a:t>
            </a:r>
            <a:r>
              <a:rPr lang="en-PH" sz="2400" dirty="0" smtClean="0">
                <a:hlinkClick r:id="rId2" action="ppaction://hlinkfile"/>
              </a:rPr>
              <a:t>RBUD-CO</a:t>
            </a:r>
            <a:r>
              <a:rPr lang="en-PH" sz="2400" dirty="0" smtClean="0"/>
              <a:t>)</a:t>
            </a:r>
            <a:endParaRPr lang="fil-PH" sz="2400" dirty="0"/>
          </a:p>
        </p:txBody>
      </p:sp>
    </p:spTree>
    <p:extLst>
      <p:ext uri="{BB962C8B-B14F-4D97-AF65-F5344CB8AC3E}">
        <p14:creationId xmlns="" xmlns:p14="http://schemas.microsoft.com/office/powerpoint/2010/main" val="4196318857"/>
      </p:ext>
    </p:extLst>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fil-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39</a:t>
            </a:fld>
            <a:endParaRPr lang="fil-PH" dirty="0"/>
          </a:p>
        </p:txBody>
      </p:sp>
      <p:sp>
        <p:nvSpPr>
          <p:cNvPr id="5" name="Rectangle 1"/>
          <p:cNvSpPr>
            <a:spLocks noChangeArrowheads="1"/>
          </p:cNvSpPr>
          <p:nvPr/>
        </p:nvSpPr>
        <p:spPr bwMode="auto">
          <a:xfrm>
            <a:off x="1143000" y="1078468"/>
            <a:ext cx="3352800" cy="40011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r>
              <a:rPr lang="fil-PH" sz="2000" dirty="0" smtClean="0"/>
              <a:t>Procedure for Realignment:</a:t>
            </a:r>
            <a:endParaRPr lang="en-PH" sz="2000" b="1" dirty="0" smtClean="0"/>
          </a:p>
        </p:txBody>
      </p:sp>
      <p:sp>
        <p:nvSpPr>
          <p:cNvPr id="6" name="TextBox 5"/>
          <p:cNvSpPr txBox="1"/>
          <p:nvPr/>
        </p:nvSpPr>
        <p:spPr>
          <a:xfrm>
            <a:off x="1219200" y="1752600"/>
            <a:ext cx="7543800" cy="830997"/>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buFont typeface="Wingdings" pitchFamily="2" charset="2"/>
              <a:buChar char="v"/>
            </a:pPr>
            <a:r>
              <a:rPr lang="fil-PH" sz="2400" dirty="0" smtClean="0"/>
              <a:t>For change from one allotment class to another, the approving authority is DBM:</a:t>
            </a:r>
            <a:endParaRPr lang="fil-PH" sz="2400" dirty="0"/>
          </a:p>
        </p:txBody>
      </p:sp>
      <p:sp>
        <p:nvSpPr>
          <p:cNvPr id="7" name="TextBox 6"/>
          <p:cNvSpPr txBox="1"/>
          <p:nvPr/>
        </p:nvSpPr>
        <p:spPr>
          <a:xfrm>
            <a:off x="1295400" y="3048000"/>
            <a:ext cx="7391400" cy="1015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sz="2000" dirty="0" smtClean="0"/>
              <a:t>1.The Department/Agency submits request to DBM indicating what is to be realigned, properly supported with the required documents; and</a:t>
            </a:r>
            <a:endParaRPr lang="fil-PH" sz="2000" dirty="0"/>
          </a:p>
        </p:txBody>
      </p:sp>
      <p:sp>
        <p:nvSpPr>
          <p:cNvPr id="8" name="TextBox 7"/>
          <p:cNvSpPr txBox="1"/>
          <p:nvPr/>
        </p:nvSpPr>
        <p:spPr>
          <a:xfrm>
            <a:off x="1295400" y="4419600"/>
            <a:ext cx="7467600"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sz="2000" dirty="0" smtClean="0"/>
              <a:t>2. DBM evaluates and approves if request merits approval, then issue the necessary document authorizing the realignment.</a:t>
            </a:r>
            <a:endParaRPr lang="fil-PH" sz="2000" dirty="0"/>
          </a:p>
        </p:txBody>
      </p:sp>
    </p:spTree>
  </p:cSld>
  <p:clrMapOvr>
    <a:masterClrMapping/>
  </p:clrMapOvr>
  <p:transition spd="slow" advClick="0">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fil-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40</a:t>
            </a:fld>
            <a:endParaRPr lang="fil-PH" dirty="0"/>
          </a:p>
        </p:txBody>
      </p:sp>
      <p:sp>
        <p:nvSpPr>
          <p:cNvPr id="5" name="Rectangle 1"/>
          <p:cNvSpPr>
            <a:spLocks noChangeArrowheads="1"/>
          </p:cNvSpPr>
          <p:nvPr/>
        </p:nvSpPr>
        <p:spPr bwMode="auto">
          <a:xfrm>
            <a:off x="1143000" y="1078468"/>
            <a:ext cx="3352800" cy="40011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r>
              <a:rPr lang="fil-PH" sz="2000" dirty="0" smtClean="0"/>
              <a:t>Procedure for Realignment:</a:t>
            </a:r>
            <a:endParaRPr lang="en-PH" sz="2000" b="1" dirty="0" smtClean="0"/>
          </a:p>
        </p:txBody>
      </p:sp>
      <p:sp>
        <p:nvSpPr>
          <p:cNvPr id="6" name="TextBox 5"/>
          <p:cNvSpPr txBox="1"/>
          <p:nvPr/>
        </p:nvSpPr>
        <p:spPr>
          <a:xfrm>
            <a:off x="1295400" y="1676400"/>
            <a:ext cx="7620000" cy="6463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buFont typeface="Wingdings" pitchFamily="2" charset="2"/>
              <a:buChar char="Ø"/>
            </a:pPr>
            <a:r>
              <a:rPr lang="fil-PH" dirty="0" smtClean="0"/>
              <a:t>  For changes in object of expenditure and/or project modification, the approving authority is the Agency Head and the procedure is as follows:</a:t>
            </a:r>
            <a:endParaRPr lang="fil-PH" dirty="0"/>
          </a:p>
        </p:txBody>
      </p:sp>
      <p:sp>
        <p:nvSpPr>
          <p:cNvPr id="7" name="TextBox 6"/>
          <p:cNvSpPr txBox="1"/>
          <p:nvPr/>
        </p:nvSpPr>
        <p:spPr>
          <a:xfrm>
            <a:off x="1295400" y="2514600"/>
            <a:ext cx="7620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1. Realignment Advice Form (RAF) shall be filled up by the requesting unit indicating the changes requested;</a:t>
            </a:r>
            <a:endParaRPr lang="fil-PH" dirty="0"/>
          </a:p>
        </p:txBody>
      </p:sp>
      <p:sp>
        <p:nvSpPr>
          <p:cNvPr id="8" name="TextBox 7"/>
          <p:cNvSpPr txBox="1"/>
          <p:nvPr/>
        </p:nvSpPr>
        <p:spPr>
          <a:xfrm>
            <a:off x="1295400" y="3276600"/>
            <a:ext cx="76200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2. Head of the Budget Division recommends and signs the Form;</a:t>
            </a:r>
            <a:endParaRPr lang="fil-PH" dirty="0"/>
          </a:p>
        </p:txBody>
      </p:sp>
      <p:sp>
        <p:nvSpPr>
          <p:cNvPr id="9" name="TextBox 8"/>
          <p:cNvSpPr txBox="1"/>
          <p:nvPr/>
        </p:nvSpPr>
        <p:spPr>
          <a:xfrm>
            <a:off x="1295400" y="3810000"/>
            <a:ext cx="76200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3. Agency Heads approves and signs the Form;</a:t>
            </a:r>
            <a:endParaRPr lang="fil-PH" dirty="0"/>
          </a:p>
        </p:txBody>
      </p:sp>
      <p:sp>
        <p:nvSpPr>
          <p:cNvPr id="11" name="TextBox 10"/>
          <p:cNvSpPr txBox="1"/>
          <p:nvPr/>
        </p:nvSpPr>
        <p:spPr>
          <a:xfrm>
            <a:off x="1295400" y="4343400"/>
            <a:ext cx="76200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4. Budget Division registers the changes in the appropriate RAO.</a:t>
            </a:r>
            <a:endParaRPr lang="fil-PH" dirty="0"/>
          </a:p>
        </p:txBody>
      </p:sp>
      <p:sp>
        <p:nvSpPr>
          <p:cNvPr id="12" name="TextBox 11"/>
          <p:cNvSpPr txBox="1"/>
          <p:nvPr/>
        </p:nvSpPr>
        <p:spPr>
          <a:xfrm>
            <a:off x="1295400" y="4876800"/>
            <a:ext cx="76200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5. Accounting Division includes in the </a:t>
            </a:r>
            <a:r>
              <a:rPr lang="fil-PH" dirty="0" smtClean="0"/>
              <a:t>SAAODB </a:t>
            </a:r>
            <a:r>
              <a:rPr lang="fil-PH" dirty="0" smtClean="0"/>
              <a:t>as </a:t>
            </a:r>
            <a:r>
              <a:rPr lang="fil-PH" dirty="0" smtClean="0"/>
              <a:t>adjustment (disbursement  portion); </a:t>
            </a:r>
            <a:r>
              <a:rPr lang="fil-PH" dirty="0" smtClean="0"/>
              <a:t>and </a:t>
            </a:r>
            <a:endParaRPr lang="fil-PH" dirty="0"/>
          </a:p>
        </p:txBody>
      </p:sp>
      <p:sp>
        <p:nvSpPr>
          <p:cNvPr id="13" name="TextBox 12"/>
          <p:cNvSpPr txBox="1"/>
          <p:nvPr/>
        </p:nvSpPr>
        <p:spPr>
          <a:xfrm>
            <a:off x="1295400" y="5715000"/>
            <a:ext cx="76200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6. Planning Service reflects in the Physical Report of </a:t>
            </a:r>
            <a:r>
              <a:rPr lang="fil-PH" dirty="0" smtClean="0"/>
              <a:t>Operations.</a:t>
            </a:r>
            <a:endParaRPr lang="fil-PH" dirty="0"/>
          </a:p>
        </p:txBody>
      </p:sp>
    </p:spTree>
  </p:cSld>
  <p:clrMapOvr>
    <a:masterClrMapping/>
  </p:clrMapOvr>
  <p:transition spd="slow" advClick="0">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PH" dirty="0" smtClean="0">
                <a:latin typeface="Candara" pitchFamily="34" charset="0"/>
              </a:rPr>
              <a:t>Budget Execution/</a:t>
            </a:r>
            <a:br>
              <a:rPr lang="en-PH" dirty="0" smtClean="0">
                <a:latin typeface="Candara" pitchFamily="34" charset="0"/>
              </a:rPr>
            </a:br>
            <a:r>
              <a:rPr lang="en-PH" dirty="0" smtClean="0">
                <a:latin typeface="Candara" pitchFamily="34" charset="0"/>
              </a:rPr>
              <a:t>Implementation Phase</a:t>
            </a:r>
            <a:endParaRPr lang="fil-PH" sz="3200"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41</a:t>
            </a:fld>
            <a:endParaRPr lang="fil-PH" dirty="0"/>
          </a:p>
        </p:txBody>
      </p:sp>
      <p:sp>
        <p:nvSpPr>
          <p:cNvPr id="7" name="Rectangle 6"/>
          <p:cNvSpPr/>
          <p:nvPr/>
        </p:nvSpPr>
        <p:spPr>
          <a:xfrm>
            <a:off x="1219200" y="1066801"/>
            <a:ext cx="66294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fil-PH" dirty="0" smtClean="0"/>
              <a:t>Required Supporting Documents for “Request for Realignment”</a:t>
            </a:r>
            <a:endParaRPr lang="fil-PH" dirty="0"/>
          </a:p>
        </p:txBody>
      </p:sp>
      <p:sp>
        <p:nvSpPr>
          <p:cNvPr id="8" name="TextBox 7"/>
          <p:cNvSpPr txBox="1"/>
          <p:nvPr/>
        </p:nvSpPr>
        <p:spPr>
          <a:xfrm>
            <a:off x="1219200" y="1676400"/>
            <a:ext cx="7696200" cy="400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sz="2000" dirty="0" smtClean="0"/>
              <a:t>1. Work and Financial Plan (WFP)</a:t>
            </a:r>
            <a:endParaRPr lang="fil-PH" sz="2000" dirty="0"/>
          </a:p>
        </p:txBody>
      </p:sp>
      <p:sp>
        <p:nvSpPr>
          <p:cNvPr id="9" name="TextBox 8"/>
          <p:cNvSpPr txBox="1"/>
          <p:nvPr/>
        </p:nvSpPr>
        <p:spPr>
          <a:xfrm>
            <a:off x="1219200" y="2362200"/>
            <a:ext cx="7696200" cy="400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sz="2000" dirty="0" smtClean="0"/>
              <a:t>2. Justification of Request</a:t>
            </a:r>
            <a:endParaRPr lang="fil-PH" sz="2000" dirty="0"/>
          </a:p>
        </p:txBody>
      </p:sp>
      <p:sp>
        <p:nvSpPr>
          <p:cNvPr id="10" name="TextBox 9"/>
          <p:cNvSpPr txBox="1"/>
          <p:nvPr/>
        </p:nvSpPr>
        <p:spPr>
          <a:xfrm>
            <a:off x="1219200" y="3124200"/>
            <a:ext cx="7696200"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sz="2000" dirty="0" smtClean="0"/>
              <a:t>3. Certificate of </a:t>
            </a:r>
            <a:r>
              <a:rPr lang="fil-PH" sz="2000" dirty="0" smtClean="0"/>
              <a:t>Savings </a:t>
            </a:r>
            <a:r>
              <a:rPr lang="fil-PH" sz="2000" dirty="0" smtClean="0"/>
              <a:t>by the Agency/RO/DO/IU </a:t>
            </a:r>
            <a:r>
              <a:rPr lang="fil-PH" sz="2000" dirty="0" smtClean="0"/>
              <a:t>Budget Officer or designate</a:t>
            </a:r>
            <a:r>
              <a:rPr lang="fil-PH" sz="2000" dirty="0" smtClean="0"/>
              <a:t> </a:t>
            </a:r>
            <a:endParaRPr lang="fil-PH" dirty="0"/>
          </a:p>
        </p:txBody>
      </p:sp>
      <p:sp>
        <p:nvSpPr>
          <p:cNvPr id="11" name="TextBox 10"/>
          <p:cNvSpPr txBox="1"/>
          <p:nvPr/>
        </p:nvSpPr>
        <p:spPr>
          <a:xfrm>
            <a:off x="1219200" y="4267200"/>
            <a:ext cx="7696200"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sz="2000" dirty="0" smtClean="0"/>
              <a:t>4. Certificate of Agency/RO/DO/IU head of priorities for realignment of programs and projects; and</a:t>
            </a:r>
            <a:endParaRPr lang="fil-PH" sz="2000" dirty="0"/>
          </a:p>
        </p:txBody>
      </p:sp>
      <p:sp>
        <p:nvSpPr>
          <p:cNvPr id="12" name="TextBox 11"/>
          <p:cNvSpPr txBox="1"/>
          <p:nvPr/>
        </p:nvSpPr>
        <p:spPr>
          <a:xfrm>
            <a:off x="1219200" y="5334000"/>
            <a:ext cx="7696200" cy="6771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5. </a:t>
            </a:r>
            <a:r>
              <a:rPr lang="fil-PH" sz="2000" dirty="0" smtClean="0"/>
              <a:t>Confirmation</a:t>
            </a:r>
            <a:r>
              <a:rPr lang="fil-PH" dirty="0" smtClean="0"/>
              <a:t> of concerned representative for realignment or relocation of infrastructure and other Capital Outlays.</a:t>
            </a:r>
            <a:endParaRPr lang="fil-PH" dirty="0"/>
          </a:p>
        </p:txBody>
      </p:sp>
    </p:spTree>
  </p:cSld>
  <p:clrMapOvr>
    <a:masterClrMapping/>
  </p:clrMapOvr>
  <p:transition spd="slow" advClick="0">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371600"/>
            <a:ext cx="8153400" cy="5181600"/>
          </a:xfrm>
        </p:spPr>
        <p:style>
          <a:lnRef idx="2">
            <a:schemeClr val="accent1"/>
          </a:lnRef>
          <a:fillRef idx="1003">
            <a:schemeClr val="lt1"/>
          </a:fillRef>
          <a:effectRef idx="0">
            <a:schemeClr val="accent1"/>
          </a:effectRef>
          <a:fontRef idx="minor">
            <a:schemeClr val="dk1"/>
          </a:fontRef>
        </p:style>
        <p:txBody>
          <a:bodyPr>
            <a:normAutofit/>
          </a:bodyPr>
          <a:lstStyle/>
          <a:p>
            <a:pPr algn="ctr">
              <a:buNone/>
            </a:pPr>
            <a:endParaRPr lang="fil-PH" sz="4400" dirty="0" smtClean="0">
              <a:ln w="18415" cmpd="sng">
                <a:solidFill>
                  <a:srgbClr val="FFFFFF"/>
                </a:solidFill>
                <a:prstDash val="solid"/>
              </a:ln>
              <a:solidFill>
                <a:schemeClr val="tx2"/>
              </a:solidFill>
              <a:effectLst>
                <a:outerShdw blurRad="63500" dir="3600000" algn="tl" rotWithShape="0">
                  <a:srgbClr val="000000">
                    <a:alpha val="70000"/>
                  </a:srgbClr>
                </a:outerShdw>
              </a:effectLst>
              <a:latin typeface="Candara" pitchFamily="34" charset="0"/>
            </a:endParaRPr>
          </a:p>
          <a:p>
            <a:pPr algn="ctr">
              <a:buNone/>
            </a:pPr>
            <a:endParaRPr lang="fil-PH" sz="4400" dirty="0" smtClean="0">
              <a:ln w="18415" cmpd="sng">
                <a:solidFill>
                  <a:srgbClr val="FFFFFF"/>
                </a:solidFill>
                <a:prstDash val="solid"/>
              </a:ln>
              <a:solidFill>
                <a:schemeClr val="tx2"/>
              </a:solidFill>
              <a:effectLst>
                <a:outerShdw blurRad="63500" dir="3600000" algn="tl" rotWithShape="0">
                  <a:srgbClr val="000000">
                    <a:alpha val="70000"/>
                  </a:srgbClr>
                </a:outerShdw>
              </a:effectLst>
              <a:latin typeface="Candara" pitchFamily="34" charset="0"/>
            </a:endParaRPr>
          </a:p>
          <a:p>
            <a:pPr algn="ctr">
              <a:buNone/>
            </a:pPr>
            <a:r>
              <a:rPr lang="fil-PH" sz="4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rPr>
              <a:t>Budget Accountability/</a:t>
            </a:r>
          </a:p>
          <a:p>
            <a:pPr algn="ctr">
              <a:buNone/>
            </a:pPr>
            <a:r>
              <a:rPr lang="fil-PH" sz="4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rPr>
              <a:t>Reporting Phase</a:t>
            </a:r>
            <a:endParaRPr lang="fil-PH" sz="4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42</a:t>
            </a:fld>
            <a:endParaRPr lang="fil-PH" dirty="0"/>
          </a:p>
        </p:txBody>
      </p:sp>
    </p:spTree>
  </p:cSld>
  <p:clrMapOvr>
    <a:masterClrMapping/>
  </p:clrMapOvr>
  <p:transition spd="slow" advClick="0">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Candara" pitchFamily="34" charset="0"/>
              </a:rPr>
              <a:t>Budget </a:t>
            </a:r>
            <a:r>
              <a:rPr lang="en-US" b="1" dirty="0" smtClean="0">
                <a:latin typeface="Candara" pitchFamily="34" charset="0"/>
              </a:rPr>
              <a:t>Accountability/</a:t>
            </a:r>
            <a:br>
              <a:rPr lang="en-US" b="1" dirty="0" smtClean="0">
                <a:latin typeface="Candara" pitchFamily="34" charset="0"/>
              </a:rPr>
            </a:br>
            <a:r>
              <a:rPr lang="en-US" dirty="0" smtClean="0">
                <a:latin typeface="Candara" pitchFamily="34" charset="0"/>
              </a:rPr>
              <a:t>Reporting</a:t>
            </a:r>
            <a:r>
              <a:rPr lang="en-US" b="1" dirty="0" smtClean="0">
                <a:latin typeface="Candara" pitchFamily="34" charset="0"/>
              </a:rPr>
              <a:t> </a:t>
            </a:r>
            <a:r>
              <a:rPr lang="en-US" b="1" dirty="0" smtClean="0">
                <a:latin typeface="Candara" pitchFamily="34" charset="0"/>
              </a:rPr>
              <a:t>Phase</a:t>
            </a:r>
            <a:endParaRPr lang="fil-PH" dirty="0">
              <a:latin typeface="Candara" pitchFamily="34" charset="0"/>
            </a:endParaRPr>
          </a:p>
        </p:txBody>
      </p:sp>
      <p:sp>
        <p:nvSpPr>
          <p:cNvPr id="3" name="Content Placeholder 2"/>
          <p:cNvSpPr>
            <a:spLocks noGrp="1"/>
          </p:cNvSpPr>
          <p:nvPr>
            <p:ph idx="1"/>
          </p:nvPr>
        </p:nvSpPr>
        <p:spPr>
          <a:xfrm>
            <a:off x="1219200" y="1981200"/>
            <a:ext cx="7772400" cy="38862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buFont typeface="Wingdings" pitchFamily="2" charset="2"/>
              <a:buChar char="Ø"/>
            </a:pPr>
            <a:r>
              <a:rPr lang="en-US" dirty="0" smtClean="0"/>
              <a:t>Fourth and final phase of the budget </a:t>
            </a:r>
            <a:r>
              <a:rPr lang="en-US" dirty="0" smtClean="0"/>
              <a:t>process. It </a:t>
            </a:r>
            <a:r>
              <a:rPr lang="en-US" dirty="0" smtClean="0"/>
              <a:t>involves the reporting of physical accomplishments and funds utilization of agencies.  Agencies report how much of the funds released to them were utilized. </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43</a:t>
            </a:fld>
            <a:endParaRPr lang="fil-PH" dirty="0"/>
          </a:p>
        </p:txBody>
      </p:sp>
    </p:spTree>
  </p:cSld>
  <p:clrMapOvr>
    <a:masterClrMapping/>
  </p:clrMapOvr>
  <p:transition spd="slow" advClick="0">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152400"/>
            <a:ext cx="5029200" cy="523220"/>
          </a:xfrm>
          <a:prstGeom prst="rect">
            <a:avLst/>
          </a:prstGeom>
          <a:solidFill>
            <a:srgbClr val="FFFF00"/>
          </a:solidFill>
          <a:effectLst>
            <a:softEdge rad="127000"/>
          </a:effectLst>
        </p:spPr>
        <p:txBody>
          <a:bodyPr wrap="square" rtlCol="0">
            <a:spAutoFit/>
          </a:bodyPr>
          <a:lstStyle/>
          <a:p>
            <a:pPr algn="ctr"/>
            <a:r>
              <a:rPr lang="en-US" sz="2800" b="1" dirty="0" smtClean="0">
                <a:solidFill>
                  <a:srgbClr val="FF0000"/>
                </a:solidFill>
                <a:effectLst>
                  <a:outerShdw blurRad="38100" dist="38100" dir="2700000" algn="tl">
                    <a:srgbClr val="000000">
                      <a:alpha val="43137"/>
                    </a:srgbClr>
                  </a:outerShdw>
                </a:effectLst>
                <a:latin typeface="Andalus" pitchFamily="18" charset="-78"/>
                <a:cs typeface="Andalus" pitchFamily="18" charset="-78"/>
              </a:rPr>
              <a:t>Accountability/Reporting</a:t>
            </a:r>
            <a:endParaRPr lang="en-US" sz="2800" b="1" dirty="0" smtClean="0">
              <a:solidFill>
                <a:srgbClr val="FF0000"/>
              </a:solidFill>
              <a:effectLst>
                <a:outerShdw blurRad="38100" dist="38100" dir="2700000" algn="tl">
                  <a:srgbClr val="000000">
                    <a:alpha val="43137"/>
                  </a:srgbClr>
                </a:outerShdw>
              </a:effectLst>
              <a:latin typeface="Andalus" pitchFamily="18" charset="-78"/>
              <a:cs typeface="Andalus" pitchFamily="18" charset="-78"/>
            </a:endParaRPr>
          </a:p>
        </p:txBody>
      </p:sp>
      <p:sp>
        <p:nvSpPr>
          <p:cNvPr id="4" name="TextBox 3"/>
          <p:cNvSpPr txBox="1"/>
          <p:nvPr/>
        </p:nvSpPr>
        <p:spPr>
          <a:xfrm>
            <a:off x="762000" y="2433935"/>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Performance Target</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5" name="Rectangle 4"/>
          <p:cNvSpPr/>
          <p:nvPr/>
        </p:nvSpPr>
        <p:spPr>
          <a:xfrm>
            <a:off x="990600" y="2658070"/>
            <a:ext cx="1433406"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and Outcomes</a:t>
            </a:r>
            <a:endParaRPr lang="en-US" sz="2400" dirty="0"/>
          </a:p>
        </p:txBody>
      </p:sp>
      <p:sp>
        <p:nvSpPr>
          <p:cNvPr id="8" name="TextBox 7"/>
          <p:cNvSpPr txBox="1"/>
          <p:nvPr/>
        </p:nvSpPr>
        <p:spPr>
          <a:xfrm>
            <a:off x="3352800" y="2433935"/>
            <a:ext cx="22098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Budget Accountability </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9" name="Rectangle 8"/>
          <p:cNvSpPr/>
          <p:nvPr/>
        </p:nvSpPr>
        <p:spPr>
          <a:xfrm>
            <a:off x="3928245" y="2658070"/>
            <a:ext cx="872355"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Reports</a:t>
            </a:r>
            <a:endParaRPr lang="en-US" sz="2400" dirty="0"/>
          </a:p>
        </p:txBody>
      </p:sp>
      <p:pic>
        <p:nvPicPr>
          <p:cNvPr id="2054" name="Picture 6" descr="C:\Users\DepEd\AppData\Local\Microsoft\Windows\Temporary Internet Files\Content.IE5\300ZXNA2\CalendarIcon211[1].jpg"/>
          <p:cNvPicPr>
            <a:picLocks noChangeAspect="1" noChangeArrowheads="1"/>
          </p:cNvPicPr>
          <p:nvPr/>
        </p:nvPicPr>
        <p:blipFill>
          <a:blip r:embed="rId2" cstate="print"/>
          <a:srcRect/>
          <a:stretch>
            <a:fillRect/>
          </a:stretch>
        </p:blipFill>
        <p:spPr bwMode="auto">
          <a:xfrm>
            <a:off x="6172200" y="1367135"/>
            <a:ext cx="1925536" cy="1066800"/>
          </a:xfrm>
          <a:prstGeom prst="rect">
            <a:avLst/>
          </a:prstGeom>
          <a:noFill/>
        </p:spPr>
      </p:pic>
      <p:sp>
        <p:nvSpPr>
          <p:cNvPr id="14" name="TextBox 13"/>
          <p:cNvSpPr txBox="1"/>
          <p:nvPr/>
        </p:nvSpPr>
        <p:spPr>
          <a:xfrm>
            <a:off x="6019800" y="2433935"/>
            <a:ext cx="22098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Quarterly Agency </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5" name="Rectangle 14"/>
          <p:cNvSpPr/>
          <p:nvPr/>
        </p:nvSpPr>
        <p:spPr>
          <a:xfrm>
            <a:off x="6172200" y="2658070"/>
            <a:ext cx="1992853"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Performance Review</a:t>
            </a:r>
            <a:endParaRPr lang="en-US" sz="2400" dirty="0"/>
          </a:p>
        </p:txBody>
      </p:sp>
      <p:pic>
        <p:nvPicPr>
          <p:cNvPr id="2055" name="Picture 7" descr="C:\Users\DepEd\AppData\Local\Microsoft\Windows\Temporary Internet Files\Content.IE5\300ZXNA2\2015_16[1].jpg"/>
          <p:cNvPicPr>
            <a:picLocks noChangeAspect="1" noChangeArrowheads="1"/>
          </p:cNvPicPr>
          <p:nvPr/>
        </p:nvPicPr>
        <p:blipFill>
          <a:blip r:embed="rId3" cstate="print"/>
          <a:srcRect/>
          <a:stretch>
            <a:fillRect/>
          </a:stretch>
        </p:blipFill>
        <p:spPr bwMode="auto">
          <a:xfrm>
            <a:off x="5029200" y="3724296"/>
            <a:ext cx="1966913" cy="1605239"/>
          </a:xfrm>
          <a:prstGeom prst="rect">
            <a:avLst/>
          </a:prstGeom>
          <a:noFill/>
        </p:spPr>
      </p:pic>
      <p:sp>
        <p:nvSpPr>
          <p:cNvPr id="17" name="TextBox 16"/>
          <p:cNvSpPr txBox="1"/>
          <p:nvPr/>
        </p:nvSpPr>
        <p:spPr>
          <a:xfrm>
            <a:off x="5181600" y="5029200"/>
            <a:ext cx="22098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Year End Budget</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8" name="Rectangle 17"/>
          <p:cNvSpPr/>
          <p:nvPr/>
        </p:nvSpPr>
        <p:spPr>
          <a:xfrm>
            <a:off x="5181600" y="5253335"/>
            <a:ext cx="2404826"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Performance Assessment </a:t>
            </a:r>
            <a:endParaRPr lang="en-US" sz="2400" dirty="0"/>
          </a:p>
        </p:txBody>
      </p:sp>
      <p:sp>
        <p:nvSpPr>
          <p:cNvPr id="19" name="Rectangle 18"/>
          <p:cNvSpPr/>
          <p:nvPr/>
        </p:nvSpPr>
        <p:spPr>
          <a:xfrm>
            <a:off x="5867400" y="5481935"/>
            <a:ext cx="816249"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Review</a:t>
            </a:r>
            <a:endParaRPr lang="en-US" sz="2400" dirty="0"/>
          </a:p>
        </p:txBody>
      </p:sp>
      <p:pic>
        <p:nvPicPr>
          <p:cNvPr id="2056" name="Picture 8" descr="C:\Users\DepEd\AppData\Local\Microsoft\Windows\Temporary Internet Files\Content.IE5\99XYUJCE\CA-labor-law-tax-audit-article[1].jpg"/>
          <p:cNvPicPr>
            <a:picLocks noChangeAspect="1" noChangeArrowheads="1"/>
          </p:cNvPicPr>
          <p:nvPr/>
        </p:nvPicPr>
        <p:blipFill>
          <a:blip r:embed="rId4" cstate="print"/>
          <a:srcRect/>
          <a:stretch>
            <a:fillRect/>
          </a:stretch>
        </p:blipFill>
        <p:spPr bwMode="auto">
          <a:xfrm>
            <a:off x="1600200" y="3805535"/>
            <a:ext cx="2528005" cy="2066544"/>
          </a:xfrm>
          <a:prstGeom prst="rect">
            <a:avLst/>
          </a:prstGeom>
          <a:noFill/>
        </p:spPr>
      </p:pic>
      <p:cxnSp>
        <p:nvCxnSpPr>
          <p:cNvPr id="21" name="Elbow Connector 20"/>
          <p:cNvCxnSpPr/>
          <p:nvPr/>
        </p:nvCxnSpPr>
        <p:spPr>
          <a:xfrm>
            <a:off x="2209800" y="1752600"/>
            <a:ext cx="990600" cy="1588"/>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cxnSp>
        <p:nvCxnSpPr>
          <p:cNvPr id="22" name="Elbow Connector 21"/>
          <p:cNvCxnSpPr/>
          <p:nvPr/>
        </p:nvCxnSpPr>
        <p:spPr>
          <a:xfrm>
            <a:off x="5257800" y="1752600"/>
            <a:ext cx="762000" cy="1588"/>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cxnSp>
        <p:nvCxnSpPr>
          <p:cNvPr id="24" name="Elbow Connector 23"/>
          <p:cNvCxnSpPr/>
          <p:nvPr/>
        </p:nvCxnSpPr>
        <p:spPr>
          <a:xfrm rot="5400000">
            <a:off x="6743700" y="3619500"/>
            <a:ext cx="1524000" cy="381000"/>
          </a:xfrm>
          <a:prstGeom prst="bentConnector3">
            <a:avLst>
              <a:gd name="adj1" fmla="val 100000"/>
            </a:avLst>
          </a:prstGeom>
          <a:ln w="38100">
            <a:tailEnd type="arrow"/>
          </a:ln>
        </p:spPr>
        <p:style>
          <a:lnRef idx="3">
            <a:schemeClr val="dk1"/>
          </a:lnRef>
          <a:fillRef idx="0">
            <a:schemeClr val="dk1"/>
          </a:fillRef>
          <a:effectRef idx="2">
            <a:schemeClr val="dk1"/>
          </a:effectRef>
          <a:fontRef idx="minor">
            <a:schemeClr val="tx1"/>
          </a:fontRef>
        </p:style>
      </p:cxnSp>
      <p:cxnSp>
        <p:nvCxnSpPr>
          <p:cNvPr id="32" name="Elbow Connector 31"/>
          <p:cNvCxnSpPr/>
          <p:nvPr/>
        </p:nvCxnSpPr>
        <p:spPr>
          <a:xfrm rot="10800000">
            <a:off x="3810000" y="4572000"/>
            <a:ext cx="1066800" cy="1588"/>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pic>
        <p:nvPicPr>
          <p:cNvPr id="16386" name="Picture 2" descr="ID# 13071 - Figure Hauling Arrow Up Graph - PowerPoint Animation"/>
          <p:cNvPicPr>
            <a:picLocks noChangeAspect="1" noChangeArrowheads="1" noCrop="1"/>
          </p:cNvPicPr>
          <p:nvPr/>
        </p:nvPicPr>
        <p:blipFill>
          <a:blip r:embed="rId5" cstate="print"/>
          <a:srcRect/>
          <a:stretch>
            <a:fillRect/>
          </a:stretch>
        </p:blipFill>
        <p:spPr bwMode="auto">
          <a:xfrm>
            <a:off x="609600" y="571500"/>
            <a:ext cx="1905000" cy="1905001"/>
          </a:xfrm>
          <a:prstGeom prst="rect">
            <a:avLst/>
          </a:prstGeom>
          <a:noFill/>
        </p:spPr>
      </p:pic>
      <p:pic>
        <p:nvPicPr>
          <p:cNvPr id="16388" name="Picture 4" descr="ID# 13321 - Financial Data Zoom - PowerPoint Animation"/>
          <p:cNvPicPr>
            <a:picLocks noChangeAspect="1" noChangeArrowheads="1" noCrop="1"/>
          </p:cNvPicPr>
          <p:nvPr/>
        </p:nvPicPr>
        <p:blipFill>
          <a:blip r:embed="rId6" cstate="print"/>
          <a:srcRect/>
          <a:stretch>
            <a:fillRect/>
          </a:stretch>
        </p:blipFill>
        <p:spPr bwMode="auto">
          <a:xfrm>
            <a:off x="3352800" y="685800"/>
            <a:ext cx="1828800" cy="1828801"/>
          </a:xfrm>
          <a:prstGeom prst="rect">
            <a:avLst/>
          </a:prstGeom>
          <a:noFill/>
        </p:spPr>
      </p:pic>
      <p:sp>
        <p:nvSpPr>
          <p:cNvPr id="23" name="Slide Number Placeholder 22"/>
          <p:cNvSpPr>
            <a:spLocks noGrp="1"/>
          </p:cNvSpPr>
          <p:nvPr>
            <p:ph type="sldNum" sz="quarter" idx="4"/>
          </p:nvPr>
        </p:nvSpPr>
        <p:spPr/>
        <p:txBody>
          <a:bodyPr/>
          <a:lstStyle/>
          <a:p>
            <a:fld id="{40CEB23D-5D9C-424D-A4B8-74E3F10BC318}" type="slidenum">
              <a:rPr lang="fil-PH" smtClean="0"/>
              <a:pPr/>
              <a:t>44</a:t>
            </a:fld>
            <a:endParaRPr lang="fil-PH" dirty="0"/>
          </a:p>
        </p:txBody>
      </p:sp>
    </p:spTree>
  </p:cSld>
  <p:clrMapOvr>
    <a:masterClrMapping/>
  </p:clrMapOvr>
  <p:transition spd="slow" advClick="0">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ndara" pitchFamily="34" charset="0"/>
              </a:rPr>
              <a:t>Budget </a:t>
            </a:r>
            <a:r>
              <a:rPr lang="en-US" dirty="0" smtClean="0">
                <a:latin typeface="Candara" pitchFamily="34" charset="0"/>
              </a:rPr>
              <a:t>Accountability/</a:t>
            </a:r>
            <a:br>
              <a:rPr lang="en-US" dirty="0" smtClean="0">
                <a:latin typeface="Candara" pitchFamily="34" charset="0"/>
              </a:rPr>
            </a:br>
            <a:r>
              <a:rPr lang="en-US" dirty="0" smtClean="0">
                <a:latin typeface="Candara" pitchFamily="34" charset="0"/>
              </a:rPr>
              <a:t>Reporting</a:t>
            </a:r>
            <a:r>
              <a:rPr lang="en-US" dirty="0" smtClean="0">
                <a:latin typeface="Candara" pitchFamily="34" charset="0"/>
              </a:rPr>
              <a:t> </a:t>
            </a:r>
            <a:r>
              <a:rPr lang="en-US" dirty="0" smtClean="0">
                <a:latin typeface="Candara" pitchFamily="34" charset="0"/>
              </a:rPr>
              <a:t>Phase</a:t>
            </a:r>
            <a:endParaRPr lang="fil-PH" dirty="0">
              <a:latin typeface="Candara" pitchFamily="34" charset="0"/>
            </a:endParaRPr>
          </a:p>
        </p:txBody>
      </p:sp>
      <p:sp>
        <p:nvSpPr>
          <p:cNvPr id="3" name="Content Placeholder 2"/>
          <p:cNvSpPr>
            <a:spLocks noGrp="1"/>
          </p:cNvSpPr>
          <p:nvPr>
            <p:ph idx="1"/>
          </p:nvPr>
        </p:nvSpPr>
        <p:spPr>
          <a:xfrm>
            <a:off x="1219200" y="5791200"/>
            <a:ext cx="7772400" cy="685800"/>
          </a:xfrm>
        </p:spPr>
        <p:txBody>
          <a:bodyPr>
            <a:normAutofit/>
          </a:bodyPr>
          <a:lstStyle/>
          <a:p>
            <a:pPr>
              <a:lnSpc>
                <a:spcPct val="90000"/>
              </a:lnSpc>
            </a:pPr>
            <a:endParaRPr lang="en-US" dirty="0" smtClean="0"/>
          </a:p>
          <a:p>
            <a:pPr>
              <a:lnSpc>
                <a:spcPct val="90000"/>
              </a:lnSpc>
            </a:pPr>
            <a:endParaRPr lang="en-US" dirty="0" smtClean="0"/>
          </a:p>
          <a:p>
            <a:pPr>
              <a:lnSpc>
                <a:spcPct val="90000"/>
              </a:lnSpc>
            </a:pPr>
            <a:endParaRPr lang="en-US" dirty="0" smtClean="0"/>
          </a:p>
        </p:txBody>
      </p:sp>
      <p:sp>
        <p:nvSpPr>
          <p:cNvPr id="4" name="Slide Number Placeholder 3"/>
          <p:cNvSpPr>
            <a:spLocks noGrp="1"/>
          </p:cNvSpPr>
          <p:nvPr>
            <p:ph type="sldNum" sz="quarter" idx="4"/>
          </p:nvPr>
        </p:nvSpPr>
        <p:spPr/>
        <p:txBody>
          <a:bodyPr/>
          <a:lstStyle/>
          <a:p>
            <a:fld id="{40CEB23D-5D9C-424D-A4B8-74E3F10BC318}" type="slidenum">
              <a:rPr lang="fil-PH" smtClean="0"/>
              <a:pPr/>
              <a:t>45</a:t>
            </a:fld>
            <a:endParaRPr lang="fil-PH" dirty="0"/>
          </a:p>
        </p:txBody>
      </p:sp>
      <p:sp>
        <p:nvSpPr>
          <p:cNvPr id="5" name="Rectangle 4"/>
          <p:cNvSpPr/>
          <p:nvPr/>
        </p:nvSpPr>
        <p:spPr>
          <a:xfrm>
            <a:off x="1219200" y="1066800"/>
            <a:ext cx="51816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nSpc>
                <a:spcPct val="90000"/>
              </a:lnSpc>
              <a:buFont typeface="Wingdings" pitchFamily="2" charset="2"/>
              <a:buChar char="Ø"/>
            </a:pPr>
            <a:r>
              <a:rPr lang="en-US" sz="2000" b="1" dirty="0" smtClean="0"/>
              <a:t>Importance of Accountability Reporting</a:t>
            </a:r>
          </a:p>
        </p:txBody>
      </p:sp>
      <p:sp>
        <p:nvSpPr>
          <p:cNvPr id="6" name="TextBox 5"/>
          <p:cNvSpPr txBox="1"/>
          <p:nvPr/>
        </p:nvSpPr>
        <p:spPr>
          <a:xfrm>
            <a:off x="1447800" y="2207264"/>
            <a:ext cx="7086600" cy="4247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nSpc>
                <a:spcPct val="90000"/>
              </a:lnSpc>
            </a:pPr>
            <a:r>
              <a:rPr lang="en-US" sz="2400" dirty="0" smtClean="0"/>
              <a:t>- For management consumption</a:t>
            </a:r>
          </a:p>
        </p:txBody>
      </p:sp>
      <p:sp>
        <p:nvSpPr>
          <p:cNvPr id="7" name="TextBox 6"/>
          <p:cNvSpPr txBox="1"/>
          <p:nvPr/>
        </p:nvSpPr>
        <p:spPr>
          <a:xfrm>
            <a:off x="1447800" y="3048000"/>
            <a:ext cx="7086600" cy="757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nSpc>
                <a:spcPct val="90000"/>
              </a:lnSpc>
            </a:pPr>
            <a:r>
              <a:rPr lang="en-US" sz="2400" dirty="0" smtClean="0"/>
              <a:t>- Assessment of agency performance (physical and financial)</a:t>
            </a:r>
          </a:p>
        </p:txBody>
      </p:sp>
      <p:sp>
        <p:nvSpPr>
          <p:cNvPr id="8" name="TextBox 7"/>
          <p:cNvSpPr txBox="1"/>
          <p:nvPr/>
        </p:nvSpPr>
        <p:spPr>
          <a:xfrm>
            <a:off x="1447800" y="4572000"/>
            <a:ext cx="7086600" cy="757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nSpc>
                <a:spcPct val="90000"/>
              </a:lnSpc>
            </a:pPr>
            <a:r>
              <a:rPr lang="en-US" sz="2400" dirty="0" smtClean="0"/>
              <a:t>- Compliance to requirements of oversight agencies</a:t>
            </a:r>
          </a:p>
        </p:txBody>
      </p:sp>
    </p:spTree>
  </p:cSld>
  <p:clrMapOvr>
    <a:masterClrMapping/>
  </p:clrMapOvr>
  <p:transition spd="slow" advClick="0">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ndara" pitchFamily="34" charset="0"/>
              </a:rPr>
              <a:t>Budget </a:t>
            </a:r>
            <a:r>
              <a:rPr lang="en-US" dirty="0" smtClean="0">
                <a:latin typeface="Candara" pitchFamily="34" charset="0"/>
              </a:rPr>
              <a:t>Accountability/</a:t>
            </a:r>
            <a:br>
              <a:rPr lang="en-US" dirty="0" smtClean="0">
                <a:latin typeface="Candara" pitchFamily="34" charset="0"/>
              </a:rPr>
            </a:br>
            <a:r>
              <a:rPr lang="en-US" dirty="0" smtClean="0">
                <a:latin typeface="Candara" pitchFamily="34" charset="0"/>
              </a:rPr>
              <a:t>Reporting</a:t>
            </a:r>
            <a:r>
              <a:rPr lang="en-US" dirty="0" smtClean="0">
                <a:latin typeface="Candara" pitchFamily="34" charset="0"/>
              </a:rPr>
              <a:t> </a:t>
            </a:r>
            <a:r>
              <a:rPr lang="en-US" dirty="0" smtClean="0">
                <a:latin typeface="Candara" pitchFamily="34" charset="0"/>
              </a:rPr>
              <a:t>Phase</a:t>
            </a:r>
            <a:endParaRPr lang="fil-PH" dirty="0">
              <a:latin typeface="Candara" pitchFamily="34" charset="0"/>
            </a:endParaRPr>
          </a:p>
        </p:txBody>
      </p:sp>
      <p:sp>
        <p:nvSpPr>
          <p:cNvPr id="3" name="Content Placeholder 2"/>
          <p:cNvSpPr>
            <a:spLocks noGrp="1"/>
          </p:cNvSpPr>
          <p:nvPr>
            <p:ph idx="1"/>
          </p:nvPr>
        </p:nvSpPr>
        <p:spPr>
          <a:xfrm>
            <a:off x="1219200" y="2438400"/>
            <a:ext cx="7772400" cy="2743200"/>
          </a:xfrm>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10000"/>
          </a:bodyPr>
          <a:lstStyle/>
          <a:p>
            <a:pPr>
              <a:buNone/>
            </a:pPr>
            <a:endParaRPr lang="fil-PH" dirty="0" smtClean="0"/>
          </a:p>
          <a:p>
            <a:pPr>
              <a:buNone/>
            </a:pPr>
            <a:endParaRPr lang="fil-PH" dirty="0" smtClean="0"/>
          </a:p>
          <a:p>
            <a:pPr lvl="1"/>
            <a:r>
              <a:rPr lang="en-US" dirty="0" smtClean="0"/>
              <a:t>Receipt, utilization and available balances</a:t>
            </a:r>
          </a:p>
          <a:p>
            <a:pPr lvl="1"/>
            <a:endParaRPr lang="en-US" dirty="0" smtClean="0"/>
          </a:p>
          <a:p>
            <a:pPr lvl="2"/>
            <a:r>
              <a:rPr lang="en-US" dirty="0" smtClean="0"/>
              <a:t>Allotment</a:t>
            </a:r>
          </a:p>
          <a:p>
            <a:pPr lvl="2"/>
            <a:r>
              <a:rPr lang="en-US" dirty="0" smtClean="0"/>
              <a:t>Cash Allocation</a:t>
            </a:r>
          </a:p>
          <a:p>
            <a:pPr>
              <a:buNone/>
            </a:pP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46</a:t>
            </a:fld>
            <a:endParaRPr lang="fil-PH" dirty="0"/>
          </a:p>
        </p:txBody>
      </p:sp>
      <p:sp>
        <p:nvSpPr>
          <p:cNvPr id="5" name="Rectangle 4"/>
          <p:cNvSpPr/>
          <p:nvPr/>
        </p:nvSpPr>
        <p:spPr>
          <a:xfrm>
            <a:off x="1295400" y="1066800"/>
            <a:ext cx="25146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US" b="1" dirty="0" smtClean="0"/>
              <a:t>For decision-making</a:t>
            </a:r>
          </a:p>
        </p:txBody>
      </p:sp>
    </p:spTree>
  </p:cSld>
  <p:clrMapOvr>
    <a:masterClrMapping/>
  </p:clrMapOvr>
  <p:transition spd="slow" advClick="0">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ndara" pitchFamily="34" charset="0"/>
              </a:rPr>
              <a:t>Budget Accountability/</a:t>
            </a:r>
            <a:br>
              <a:rPr lang="en-US" dirty="0" smtClean="0">
                <a:latin typeface="Candara" pitchFamily="34" charset="0"/>
              </a:rPr>
            </a:br>
            <a:r>
              <a:rPr lang="en-US" dirty="0" smtClean="0">
                <a:latin typeface="Candara" pitchFamily="34" charset="0"/>
              </a:rPr>
              <a:t>Reporting</a:t>
            </a:r>
            <a:r>
              <a:rPr lang="en-US" dirty="0" smtClean="0">
                <a:latin typeface="Candara" pitchFamily="34" charset="0"/>
              </a:rPr>
              <a:t> Phase</a:t>
            </a:r>
            <a:endParaRPr lang="fil-PH" dirty="0">
              <a:latin typeface="Candara"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47</a:t>
            </a:fld>
            <a:endParaRPr lang="fil-PH" dirty="0"/>
          </a:p>
        </p:txBody>
      </p:sp>
      <p:sp>
        <p:nvSpPr>
          <p:cNvPr id="5" name="Rectangle 4"/>
          <p:cNvSpPr/>
          <p:nvPr/>
        </p:nvSpPr>
        <p:spPr>
          <a:xfrm>
            <a:off x="1219200" y="1066801"/>
            <a:ext cx="7772400" cy="584775"/>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US" sz="1600" b="1" dirty="0" smtClean="0"/>
              <a:t>Assessment of Agency Performance - The result of which serves as basis of the Department of Budget and Management (DBM) in:</a:t>
            </a:r>
            <a:endParaRPr lang="fil-PH" sz="1600" b="1" dirty="0"/>
          </a:p>
        </p:txBody>
      </p:sp>
      <p:sp>
        <p:nvSpPr>
          <p:cNvPr id="7" name="TextBox 6"/>
          <p:cNvSpPr txBox="1"/>
          <p:nvPr/>
        </p:nvSpPr>
        <p:spPr>
          <a:xfrm>
            <a:off x="1295400" y="2133600"/>
            <a:ext cx="7467600" cy="5355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1">
              <a:lnSpc>
                <a:spcPct val="80000"/>
              </a:lnSpc>
            </a:pPr>
            <a:r>
              <a:rPr lang="en-US" dirty="0" smtClean="0"/>
              <a:t>Releasing unreleased appropriations under the “For Later Release of the Not Needing Clearance Portion” of the approved GAARD.</a:t>
            </a:r>
          </a:p>
        </p:txBody>
      </p:sp>
      <p:sp>
        <p:nvSpPr>
          <p:cNvPr id="8" name="TextBox 7"/>
          <p:cNvSpPr txBox="1"/>
          <p:nvPr/>
        </p:nvSpPr>
        <p:spPr>
          <a:xfrm>
            <a:off x="1600200" y="3048000"/>
            <a:ext cx="6629400" cy="3139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1">
              <a:lnSpc>
                <a:spcPct val="80000"/>
              </a:lnSpc>
            </a:pPr>
            <a:r>
              <a:rPr lang="en-US" dirty="0" smtClean="0"/>
              <a:t>Additional Release from Special Purpose Funds (SPFs)</a:t>
            </a:r>
          </a:p>
        </p:txBody>
      </p:sp>
      <p:sp>
        <p:nvSpPr>
          <p:cNvPr id="9" name="TextBox 8"/>
          <p:cNvSpPr txBox="1"/>
          <p:nvPr/>
        </p:nvSpPr>
        <p:spPr>
          <a:xfrm>
            <a:off x="1600200" y="3733800"/>
            <a:ext cx="6629400" cy="3139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1">
              <a:lnSpc>
                <a:spcPct val="80000"/>
              </a:lnSpc>
            </a:pPr>
            <a:r>
              <a:rPr lang="en-US" dirty="0" smtClean="0"/>
              <a:t>   Approval of requests for realignment of funds</a:t>
            </a:r>
          </a:p>
        </p:txBody>
      </p:sp>
      <p:sp>
        <p:nvSpPr>
          <p:cNvPr id="10" name="TextBox 9"/>
          <p:cNvSpPr txBox="1"/>
          <p:nvPr/>
        </p:nvSpPr>
        <p:spPr>
          <a:xfrm>
            <a:off x="1600200" y="4343400"/>
            <a:ext cx="6629400"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1">
              <a:lnSpc>
                <a:spcPct val="80000"/>
              </a:lnSpc>
            </a:pPr>
            <a:r>
              <a:rPr lang="en-US" sz="2000" dirty="0" smtClean="0"/>
              <a:t>Withdrawal of previously released allotment </a:t>
            </a:r>
          </a:p>
        </p:txBody>
      </p:sp>
      <p:sp>
        <p:nvSpPr>
          <p:cNvPr id="11" name="TextBox 10"/>
          <p:cNvSpPr txBox="1"/>
          <p:nvPr/>
        </p:nvSpPr>
        <p:spPr>
          <a:xfrm>
            <a:off x="1676400" y="5105400"/>
            <a:ext cx="6477000"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lvl="1" algn="ctr">
              <a:lnSpc>
                <a:spcPct val="80000"/>
              </a:lnSpc>
            </a:pPr>
            <a:r>
              <a:rPr lang="en-US" sz="2000" dirty="0" smtClean="0"/>
              <a:t>Revision of </a:t>
            </a:r>
            <a:r>
              <a:rPr lang="en-US" sz="2000" dirty="0" smtClean="0"/>
              <a:t>disbursement</a:t>
            </a:r>
            <a:r>
              <a:rPr lang="en-US" sz="2000" dirty="0" smtClean="0"/>
              <a:t>  </a:t>
            </a:r>
            <a:r>
              <a:rPr lang="en-US" sz="2000" dirty="0" smtClean="0"/>
              <a:t>program</a:t>
            </a:r>
          </a:p>
        </p:txBody>
      </p:sp>
      <p:sp>
        <p:nvSpPr>
          <p:cNvPr id="13" name="Rectangle 12"/>
          <p:cNvSpPr/>
          <p:nvPr/>
        </p:nvSpPr>
        <p:spPr>
          <a:xfrm>
            <a:off x="3048000" y="5791200"/>
            <a:ext cx="3581400"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lvl="1" algn="ctr">
              <a:lnSpc>
                <a:spcPct val="80000"/>
              </a:lnSpc>
            </a:pPr>
            <a:r>
              <a:rPr lang="en-US" sz="2000" dirty="0" smtClean="0"/>
              <a:t>Revision of targets</a:t>
            </a:r>
            <a:endParaRPr lang="fil-PH" sz="2000" dirty="0"/>
          </a:p>
        </p:txBody>
      </p:sp>
    </p:spTree>
  </p:cSld>
  <p:clrMapOvr>
    <a:masterClrMapping/>
  </p:clrMapOvr>
  <p:transition spd="slow" advClick="0">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ndara" pitchFamily="34" charset="0"/>
              </a:rPr>
              <a:t>Budget </a:t>
            </a:r>
            <a:r>
              <a:rPr lang="en-US" dirty="0" smtClean="0">
                <a:latin typeface="Candara" pitchFamily="34" charset="0"/>
              </a:rPr>
              <a:t>Accountability/</a:t>
            </a:r>
            <a:br>
              <a:rPr lang="en-US" dirty="0" smtClean="0">
                <a:latin typeface="Candara" pitchFamily="34" charset="0"/>
              </a:rPr>
            </a:br>
            <a:r>
              <a:rPr lang="en-US" dirty="0" smtClean="0">
                <a:latin typeface="Candara" pitchFamily="34" charset="0"/>
              </a:rPr>
              <a:t>Reporting</a:t>
            </a:r>
            <a:r>
              <a:rPr lang="en-US" dirty="0" smtClean="0">
                <a:latin typeface="Candara" pitchFamily="34" charset="0"/>
              </a:rPr>
              <a:t> </a:t>
            </a:r>
            <a:r>
              <a:rPr lang="en-US" dirty="0" smtClean="0">
                <a:latin typeface="Candara" pitchFamily="34" charset="0"/>
              </a:rPr>
              <a:t>Phase</a:t>
            </a:r>
            <a:endParaRPr lang="fil-PH" dirty="0">
              <a:latin typeface="Candara" pitchFamily="34" charset="0"/>
            </a:endParaRPr>
          </a:p>
        </p:txBody>
      </p:sp>
      <p:sp>
        <p:nvSpPr>
          <p:cNvPr id="3" name="Content Placeholder 2"/>
          <p:cNvSpPr>
            <a:spLocks noGrp="1"/>
          </p:cNvSpPr>
          <p:nvPr>
            <p:ph idx="1"/>
          </p:nvPr>
        </p:nvSpPr>
        <p:spPr/>
        <p:txBody>
          <a:bodyPr/>
          <a:lstStyle/>
          <a:p>
            <a:pPr lvl="1">
              <a:lnSpc>
                <a:spcPct val="80000"/>
              </a:lnSpc>
              <a:buFont typeface="Wingdings" pitchFamily="2" charset="2"/>
              <a:buChar char="Ø"/>
            </a:pPr>
            <a:r>
              <a:rPr lang="en-US" dirty="0" err="1" smtClean="0"/>
              <a:t>DepED</a:t>
            </a:r>
            <a:r>
              <a:rPr lang="en-US" dirty="0" smtClean="0"/>
              <a:t> Order No. 46, s. 2004 dated July 29, 2004, “Amendment to </a:t>
            </a:r>
            <a:r>
              <a:rPr lang="en-US" dirty="0" err="1" smtClean="0"/>
              <a:t>DepED</a:t>
            </a:r>
            <a:r>
              <a:rPr lang="en-US" dirty="0" smtClean="0"/>
              <a:t> Order No. 37, s. 2004:</a:t>
            </a:r>
          </a:p>
          <a:p>
            <a:pPr lvl="1">
              <a:lnSpc>
                <a:spcPct val="80000"/>
              </a:lnSpc>
            </a:pPr>
            <a:endParaRPr lang="en-US" sz="2400" dirty="0" smtClean="0"/>
          </a:p>
          <a:p>
            <a:pPr lvl="1">
              <a:lnSpc>
                <a:spcPct val="80000"/>
              </a:lnSpc>
            </a:pPr>
            <a:r>
              <a:rPr lang="en-US" sz="2400" dirty="0" smtClean="0"/>
              <a:t>SDOs to consolidate reports of SDO and IUs in the Division, hence, all IUs shall furnish the SDOs concerned with copies of their reports</a:t>
            </a:r>
          </a:p>
          <a:p>
            <a:pPr lvl="1">
              <a:lnSpc>
                <a:spcPct val="80000"/>
              </a:lnSpc>
            </a:pPr>
            <a:r>
              <a:rPr lang="en-US" sz="2400" dirty="0" smtClean="0"/>
              <a:t>ROs to consolidate the submissions of all SDOs in the Region together with the reports of the Regional Office Proper (ROP)</a:t>
            </a:r>
          </a:p>
          <a:p>
            <a:pPr lvl="1">
              <a:lnSpc>
                <a:spcPct val="80000"/>
              </a:lnSpc>
            </a:pPr>
            <a:r>
              <a:rPr lang="en-US" sz="2400" dirty="0" smtClean="0"/>
              <a:t>CO to consolidate all accountability reports for the entire </a:t>
            </a:r>
            <a:r>
              <a:rPr lang="en-US" sz="2400" dirty="0" err="1" smtClean="0"/>
              <a:t>DepED</a:t>
            </a:r>
            <a:endParaRPr lang="en-US" sz="2400" dirty="0" smtClean="0"/>
          </a:p>
          <a:p>
            <a:pPr>
              <a:buFont typeface="Wingdings" pitchFamily="2" charset="2"/>
              <a:buChar char="Ø"/>
            </a:pPr>
            <a:endParaRPr lang="en-US" dirty="0" smtClean="0"/>
          </a:p>
          <a:p>
            <a:pPr>
              <a:buNone/>
            </a:pP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48</a:t>
            </a:fld>
            <a:endParaRPr lang="fil-PH" dirty="0"/>
          </a:p>
        </p:txBody>
      </p:sp>
    </p:spTree>
  </p:cSld>
  <p:clrMapOvr>
    <a:masterClrMapping/>
  </p:clrMapOvr>
  <p:transition spd="slow" advClick="0">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Candara" pitchFamily="34" charset="0"/>
              </a:rPr>
              <a:t>Budget </a:t>
            </a:r>
            <a:r>
              <a:rPr lang="en-US" b="1" dirty="0" smtClean="0">
                <a:latin typeface="Candara" pitchFamily="34" charset="0"/>
              </a:rPr>
              <a:t>Accountability/</a:t>
            </a:r>
            <a:br>
              <a:rPr lang="en-US" b="1" dirty="0" smtClean="0">
                <a:latin typeface="Candara" pitchFamily="34" charset="0"/>
              </a:rPr>
            </a:br>
            <a:r>
              <a:rPr lang="en-US" dirty="0" smtClean="0">
                <a:latin typeface="Candara" pitchFamily="34" charset="0"/>
              </a:rPr>
              <a:t>Reporting Phase</a:t>
            </a:r>
            <a:endParaRPr lang="fil-PH" dirty="0">
              <a:latin typeface="Candara" pitchFamily="34" charset="0"/>
            </a:endParaRPr>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fil-PH" dirty="0" smtClean="0"/>
              <a:t>Joint Circular No. 2014-1, Par. 5.0 Responsibilities:</a:t>
            </a:r>
          </a:p>
          <a:p>
            <a:pPr>
              <a:buNone/>
            </a:pPr>
            <a:r>
              <a:rPr lang="fil-PH" dirty="0" smtClean="0"/>
              <a:t>	5.1 The BFARs shall be prepared and certified correct by the following agency officers:</a:t>
            </a:r>
          </a:p>
          <a:p>
            <a:pPr>
              <a:buNone/>
            </a:pPr>
            <a:r>
              <a:rPr lang="fil-PH" dirty="0" smtClean="0"/>
              <a:t>		5.1.1 Budget Officer/Head of Budget Unit – for the portion of reports pertaining to appropriation, allotments, obligations, unpaid obligations-not yet due and demandable, unreleased appropriation and unobligated allotments.</a:t>
            </a:r>
          </a:p>
        </p:txBody>
      </p:sp>
      <p:sp>
        <p:nvSpPr>
          <p:cNvPr id="4" name="Slide Number Placeholder 3"/>
          <p:cNvSpPr>
            <a:spLocks noGrp="1"/>
          </p:cNvSpPr>
          <p:nvPr>
            <p:ph type="sldNum" sz="quarter" idx="4"/>
          </p:nvPr>
        </p:nvSpPr>
        <p:spPr/>
        <p:txBody>
          <a:bodyPr/>
          <a:lstStyle/>
          <a:p>
            <a:fld id="{40CEB23D-5D9C-424D-A4B8-74E3F10BC318}" type="slidenum">
              <a:rPr lang="fil-PH" smtClean="0"/>
              <a:pPr/>
              <a:t>49</a:t>
            </a:fld>
            <a:endParaRPr lang="fil-PH" dirty="0"/>
          </a:p>
        </p:txBody>
      </p:sp>
    </p:spTree>
  </p:cSld>
  <p:clrMapOvr>
    <a:masterClrMapping/>
  </p:clrMapOvr>
  <p:transition spd="slow" advClick="0">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Candara" pitchFamily="34" charset="0"/>
              </a:rPr>
              <a:t>Budget </a:t>
            </a:r>
            <a:r>
              <a:rPr lang="en-US" b="1" dirty="0" smtClean="0">
                <a:latin typeface="Candara" pitchFamily="34" charset="0"/>
              </a:rPr>
              <a:t>Accountability/</a:t>
            </a:r>
            <a:br>
              <a:rPr lang="en-US" b="1" dirty="0" smtClean="0">
                <a:latin typeface="Candara" pitchFamily="34" charset="0"/>
              </a:rPr>
            </a:br>
            <a:r>
              <a:rPr lang="en-US" dirty="0" smtClean="0">
                <a:latin typeface="Candara" pitchFamily="34" charset="0"/>
              </a:rPr>
              <a:t>Reporting Phase</a:t>
            </a:r>
            <a:endParaRPr lang="fil-PH" dirty="0">
              <a:latin typeface="Candara" pitchFamily="34" charset="0"/>
            </a:endParaRPr>
          </a:p>
        </p:txBody>
      </p:sp>
      <p:sp>
        <p:nvSpPr>
          <p:cNvPr id="3" name="Content Placeholder 2"/>
          <p:cNvSpPr>
            <a:spLocks noGrp="1"/>
          </p:cNvSpPr>
          <p:nvPr>
            <p:ph idx="1"/>
          </p:nvPr>
        </p:nvSpPr>
        <p:spPr/>
        <p:txBody>
          <a:bodyPr>
            <a:normAutofit fontScale="92500"/>
          </a:bodyPr>
          <a:lstStyle/>
          <a:p>
            <a:pPr>
              <a:buNone/>
            </a:pPr>
            <a:r>
              <a:rPr lang="fil-PH" dirty="0" smtClean="0"/>
              <a:t>5.2 “The Head of each OU, office or agency shall be responsible for the timely submission of the BFARs prescribed </a:t>
            </a:r>
            <a:r>
              <a:rPr lang="fil-PH" dirty="0" smtClean="0"/>
              <a:t>in DBM-COA Joint Circular No. 2014-1 to </a:t>
            </a:r>
            <a:r>
              <a:rPr lang="fil-PH" dirty="0" smtClean="0"/>
              <a:t>the DBM offices concerned and to the COA-Audit Team Leader and the Government Accountancy Sector (GAS).”</a:t>
            </a:r>
          </a:p>
          <a:p>
            <a:pPr>
              <a:buNone/>
            </a:pPr>
            <a:endParaRPr lang="fil-PH" dirty="0"/>
          </a:p>
          <a:p>
            <a:pPr>
              <a:buNone/>
            </a:pPr>
            <a:r>
              <a:rPr lang="fil-PH" dirty="0" smtClean="0"/>
              <a:t>(Ref. </a:t>
            </a:r>
            <a:r>
              <a:rPr lang="fil-PH" dirty="0" smtClean="0">
                <a:hlinkClick r:id="rId2" action="ppaction://hlinkfile"/>
              </a:rPr>
              <a:t>DBM/COA Joint Circular No. 2014-1)</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50</a:t>
            </a:fld>
            <a:endParaRPr lang="fil-PH" dirty="0"/>
          </a:p>
        </p:txBody>
      </p:sp>
    </p:spTree>
  </p:cSld>
  <p:clrMapOvr>
    <a:masterClrMapping/>
  </p:clrMapOvr>
  <p:transition spd="slow" advClick="0">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ndara" pitchFamily="34" charset="0"/>
              </a:rPr>
              <a:t>Budget </a:t>
            </a:r>
            <a:r>
              <a:rPr lang="en-US" dirty="0" smtClean="0">
                <a:latin typeface="Candara" pitchFamily="34" charset="0"/>
              </a:rPr>
              <a:t>Accountability/</a:t>
            </a:r>
            <a:br>
              <a:rPr lang="en-US" dirty="0" smtClean="0">
                <a:latin typeface="Candara" pitchFamily="34" charset="0"/>
              </a:rPr>
            </a:br>
            <a:r>
              <a:rPr lang="en-US" dirty="0" smtClean="0">
                <a:latin typeface="Candara" pitchFamily="34" charset="0"/>
              </a:rPr>
              <a:t>Reporting</a:t>
            </a:r>
            <a:r>
              <a:rPr lang="en-US" dirty="0" smtClean="0">
                <a:latin typeface="Candara" pitchFamily="34" charset="0"/>
              </a:rPr>
              <a:t> </a:t>
            </a:r>
            <a:r>
              <a:rPr lang="en-US" dirty="0" smtClean="0">
                <a:latin typeface="Candara" pitchFamily="34" charset="0"/>
              </a:rPr>
              <a:t>Phase</a:t>
            </a:r>
            <a:endParaRPr lang="en-PH" dirty="0">
              <a:latin typeface="Candara" pitchFamily="34" charset="0"/>
            </a:endParaRPr>
          </a:p>
        </p:txBody>
      </p:sp>
      <p:sp>
        <p:nvSpPr>
          <p:cNvPr id="3" name="Content Placeholder 2"/>
          <p:cNvSpPr>
            <a:spLocks noGrp="1"/>
          </p:cNvSpPr>
          <p:nvPr>
            <p:ph idx="1"/>
          </p:nvPr>
        </p:nvSpPr>
        <p:spPr>
          <a:xfrm>
            <a:off x="1295400" y="1066800"/>
            <a:ext cx="7696200" cy="457200"/>
          </a:xfrm>
        </p:spPr>
        <p:txBody>
          <a:bodyPr>
            <a:noAutofit/>
          </a:bodyPr>
          <a:lstStyle/>
          <a:p>
            <a:pPr>
              <a:buNone/>
            </a:pPr>
            <a:r>
              <a:rPr lang="en-US" sz="2000" b="1" dirty="0" smtClean="0"/>
              <a:t>Budget &amp; Financial  Accountability Reports </a:t>
            </a:r>
            <a:r>
              <a:rPr lang="en-US" sz="2000" b="1" dirty="0" smtClean="0"/>
              <a:t>with Timelines</a:t>
            </a:r>
            <a:endParaRPr lang="en-US" sz="2000" b="1" dirty="0" smtClean="0"/>
          </a:p>
        </p:txBody>
      </p:sp>
      <p:sp>
        <p:nvSpPr>
          <p:cNvPr id="5" name="Slide Number Placeholder 4"/>
          <p:cNvSpPr>
            <a:spLocks noGrp="1"/>
          </p:cNvSpPr>
          <p:nvPr>
            <p:ph type="sldNum" sz="quarter" idx="4"/>
          </p:nvPr>
        </p:nvSpPr>
        <p:spPr/>
        <p:txBody>
          <a:bodyPr/>
          <a:lstStyle/>
          <a:p>
            <a:fld id="{40CEB23D-5D9C-424D-A4B8-74E3F10BC318}" type="slidenum">
              <a:rPr lang="fil-PH" smtClean="0"/>
              <a:pPr/>
              <a:t>51</a:t>
            </a:fld>
            <a:endParaRPr lang="fil-PH" dirty="0"/>
          </a:p>
        </p:txBody>
      </p:sp>
      <p:sp>
        <p:nvSpPr>
          <p:cNvPr id="4" name="Content Placeholder 3"/>
          <p:cNvSpPr>
            <a:spLocks noGrp="1"/>
          </p:cNvSpPr>
          <p:nvPr>
            <p:ph sz="half" idx="4294967295"/>
          </p:nvPr>
        </p:nvSpPr>
        <p:spPr>
          <a:xfrm>
            <a:off x="1143000" y="1524000"/>
            <a:ext cx="7848600" cy="4953000"/>
          </a:xfrm>
        </p:spPr>
        <p:txBody>
          <a:bodyPr>
            <a:normAutofit fontScale="47500" lnSpcReduction="20000"/>
          </a:bodyPr>
          <a:lstStyle/>
          <a:p>
            <a:pPr marL="514350" indent="-514350">
              <a:buFont typeface="Wingdings" pitchFamily="2" charset="2"/>
              <a:buChar char="Ø"/>
            </a:pPr>
            <a:r>
              <a:rPr lang="en-US" b="1" dirty="0" smtClean="0">
                <a:hlinkClick r:id="rId2" action="ppaction://hlinkfile"/>
              </a:rPr>
              <a:t>For Submission on a Quarterly Basis</a:t>
            </a:r>
          </a:p>
          <a:p>
            <a:pPr marL="514350" indent="-514350">
              <a:buFont typeface="+mj-lt"/>
              <a:buAutoNum type="arabicPeriod"/>
            </a:pPr>
            <a:endParaRPr lang="en-US" dirty="0" smtClean="0">
              <a:hlinkClick r:id="rId2" action="ppaction://hlinkfile"/>
            </a:endParaRPr>
          </a:p>
          <a:p>
            <a:pPr marL="514350" indent="-514350">
              <a:buFont typeface="+mj-lt"/>
              <a:buAutoNum type="arabicPeriod"/>
            </a:pPr>
            <a:r>
              <a:rPr lang="en-US" dirty="0" smtClean="0">
                <a:hlinkClick r:id="rId2" action="ppaction://hlinkfile"/>
              </a:rPr>
              <a:t>SAAODB </a:t>
            </a:r>
            <a:r>
              <a:rPr lang="en-US" dirty="0" smtClean="0">
                <a:hlinkClick r:id="rId2" action="ppaction://hlinkfile"/>
              </a:rPr>
              <a:t>– FAR No. 1 </a:t>
            </a:r>
            <a:endParaRPr lang="en-US" dirty="0" smtClean="0"/>
          </a:p>
          <a:p>
            <a:pPr marL="514350" indent="-514350">
              <a:buFont typeface="+mj-lt"/>
              <a:buAutoNum type="arabicPeriod"/>
            </a:pPr>
            <a:r>
              <a:rPr lang="en-US" dirty="0" smtClean="0">
                <a:hlinkClick r:id="rId3" action="ppaction://hlinkfile"/>
              </a:rPr>
              <a:t>SAAODBOE – FAR No. 1.A </a:t>
            </a:r>
            <a:endParaRPr lang="en-US" dirty="0" smtClean="0"/>
          </a:p>
          <a:p>
            <a:pPr marL="514350" indent="-514350">
              <a:buFont typeface="+mj-lt"/>
              <a:buAutoNum type="arabicPeriod"/>
            </a:pPr>
            <a:r>
              <a:rPr lang="en-US" dirty="0" smtClean="0">
                <a:hlinkClick r:id="rId4" action="ppaction://hlinkfile"/>
              </a:rPr>
              <a:t>List of Allotments/Sub-Allotments - FAR No. 1.B </a:t>
            </a:r>
            <a:endParaRPr lang="en-US" dirty="0" smtClean="0"/>
          </a:p>
          <a:p>
            <a:pPr marL="514350" indent="-514350">
              <a:buFont typeface="+mj-lt"/>
              <a:buAutoNum type="arabicPeriod"/>
            </a:pPr>
            <a:r>
              <a:rPr lang="en-US" dirty="0" smtClean="0">
                <a:hlinkClick r:id="rId5" action="ppaction://hlinkfile"/>
              </a:rPr>
              <a:t>SABUDB – FAR No. 2 </a:t>
            </a:r>
            <a:endParaRPr lang="en-US" dirty="0" smtClean="0"/>
          </a:p>
          <a:p>
            <a:pPr marL="514350" indent="-514350">
              <a:buFont typeface="+mj-lt"/>
              <a:buAutoNum type="arabicPeriod"/>
            </a:pPr>
            <a:r>
              <a:rPr lang="en-US" dirty="0" smtClean="0">
                <a:hlinkClick r:id="rId6" action="ppaction://hlinkfile"/>
              </a:rPr>
              <a:t>SABUDBOE – FAR No. 2.A </a:t>
            </a:r>
            <a:endParaRPr lang="en-US" dirty="0" smtClean="0"/>
          </a:p>
          <a:p>
            <a:pPr marL="514350" indent="-514350">
              <a:buFont typeface="+mj-lt"/>
              <a:buAutoNum type="arabicPeriod"/>
            </a:pPr>
            <a:r>
              <a:rPr lang="en-US" dirty="0" smtClean="0">
                <a:solidFill>
                  <a:srgbClr val="C00000"/>
                </a:solidFill>
              </a:rPr>
              <a:t>QRROR – FAR No. 5 –Accounting Report</a:t>
            </a:r>
            <a:endParaRPr lang="fil-PH" dirty="0" smtClean="0">
              <a:solidFill>
                <a:srgbClr val="C00000"/>
              </a:solidFill>
            </a:endParaRPr>
          </a:p>
          <a:p>
            <a:pPr>
              <a:buNone/>
            </a:pPr>
            <a:r>
              <a:rPr lang="en-US" dirty="0" smtClean="0"/>
              <a:t> </a:t>
            </a:r>
            <a:endParaRPr lang="fil-PH" dirty="0" smtClean="0"/>
          </a:p>
          <a:p>
            <a:pPr lvl="0">
              <a:buFont typeface="Wingdings" pitchFamily="2" charset="2"/>
              <a:buChar char="Ø"/>
            </a:pPr>
            <a:r>
              <a:rPr lang="en-US" b="1" dirty="0" smtClean="0">
                <a:hlinkClick r:id="rId7" action="ppaction://hlinkfile"/>
              </a:rPr>
              <a:t>On or before 30th day following the end of the year </a:t>
            </a:r>
            <a:r>
              <a:rPr lang="en-US" dirty="0" smtClean="0">
                <a:hlinkClick r:id="rId7" action="ppaction://hlinkfile"/>
              </a:rPr>
              <a:t>– ADDO – FAR No. 3 – Budget Division &amp; Accounting Division</a:t>
            </a:r>
            <a:endParaRPr lang="fil-PH" dirty="0" smtClean="0"/>
          </a:p>
          <a:p>
            <a:pPr>
              <a:buNone/>
            </a:pPr>
            <a:r>
              <a:rPr lang="en-US" dirty="0" smtClean="0"/>
              <a:t> </a:t>
            </a:r>
            <a:endParaRPr lang="fil-PH" dirty="0" smtClean="0"/>
          </a:p>
          <a:p>
            <a:pPr lvl="0">
              <a:buFont typeface="Wingdings" pitchFamily="2" charset="2"/>
              <a:buChar char="Ø"/>
            </a:pPr>
            <a:r>
              <a:rPr lang="en-US" b="1" dirty="0" smtClean="0">
                <a:solidFill>
                  <a:srgbClr val="C00000"/>
                </a:solidFill>
              </a:rPr>
              <a:t>On or before 30th day of the following month covered </a:t>
            </a:r>
            <a:r>
              <a:rPr lang="en-US" dirty="0" smtClean="0">
                <a:solidFill>
                  <a:srgbClr val="C00000"/>
                </a:solidFill>
              </a:rPr>
              <a:t>– MRD – FAR No. 4 – Accounting Division</a:t>
            </a:r>
            <a:endParaRPr lang="fil-PH" dirty="0" smtClean="0">
              <a:solidFill>
                <a:srgbClr val="C00000"/>
              </a:solidFill>
            </a:endParaRPr>
          </a:p>
          <a:p>
            <a:pPr>
              <a:buNone/>
            </a:pPr>
            <a:r>
              <a:rPr lang="en-US" dirty="0" smtClean="0"/>
              <a:t> </a:t>
            </a:r>
            <a:endParaRPr lang="fil-PH" dirty="0" smtClean="0"/>
          </a:p>
          <a:p>
            <a:pPr marL="514350" indent="-514350">
              <a:buFont typeface="Wingdings" pitchFamily="2" charset="2"/>
              <a:buChar char="Ø"/>
            </a:pPr>
            <a:r>
              <a:rPr lang="en-US" b="1" dirty="0" smtClean="0"/>
              <a:t>On or before February 14 of the following calendar year </a:t>
            </a:r>
            <a:r>
              <a:rPr lang="en-US" dirty="0" smtClean="0"/>
              <a:t>– Consolidated Statement of Allotments, Obligations, and </a:t>
            </a:r>
            <a:r>
              <a:rPr lang="en-US" dirty="0" smtClean="0"/>
              <a:t>Balances per Summary of Appropriations under FCR under GAA, GARO, and SARO</a:t>
            </a:r>
            <a:endParaRPr lang="fil-PH" dirty="0"/>
          </a:p>
        </p:txBody>
      </p:sp>
    </p:spTree>
    <p:extLst>
      <p:ext uri="{BB962C8B-B14F-4D97-AF65-F5344CB8AC3E}">
        <p14:creationId xmlns="" xmlns:p14="http://schemas.microsoft.com/office/powerpoint/2010/main" val="701599446"/>
      </p:ext>
    </p:extLst>
  </p:cSld>
  <p:clrMapOvr>
    <a:masterClrMapping/>
  </p:clrMapOvr>
  <p:transition spd="slow">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Candara" pitchFamily="34" charset="0"/>
              </a:rPr>
              <a:t>Budget </a:t>
            </a:r>
            <a:r>
              <a:rPr lang="en-US" b="1" dirty="0" smtClean="0">
                <a:latin typeface="Candara" pitchFamily="34" charset="0"/>
              </a:rPr>
              <a:t>Accountability/</a:t>
            </a:r>
            <a:br>
              <a:rPr lang="en-US" b="1" dirty="0" smtClean="0">
                <a:latin typeface="Candara" pitchFamily="34" charset="0"/>
              </a:rPr>
            </a:br>
            <a:r>
              <a:rPr lang="en-US" dirty="0" smtClean="0">
                <a:latin typeface="Candara" pitchFamily="34" charset="0"/>
              </a:rPr>
              <a:t>Reporting</a:t>
            </a:r>
            <a:r>
              <a:rPr lang="en-US" b="1" dirty="0" smtClean="0">
                <a:latin typeface="Candara" pitchFamily="34" charset="0"/>
              </a:rPr>
              <a:t> </a:t>
            </a:r>
            <a:r>
              <a:rPr lang="en-US" b="1" dirty="0" smtClean="0">
                <a:latin typeface="Candara" pitchFamily="34" charset="0"/>
              </a:rPr>
              <a:t>Phase</a:t>
            </a:r>
            <a:endParaRPr lang="fil-PH" dirty="0">
              <a:latin typeface="Candara" pitchFamily="34" charset="0"/>
            </a:endParaRPr>
          </a:p>
        </p:txBody>
      </p:sp>
      <p:sp>
        <p:nvSpPr>
          <p:cNvPr id="2" name="Slide Number Placeholder 1"/>
          <p:cNvSpPr>
            <a:spLocks noGrp="1"/>
          </p:cNvSpPr>
          <p:nvPr>
            <p:ph type="sldNum" sz="quarter" idx="4"/>
          </p:nvPr>
        </p:nvSpPr>
        <p:spPr/>
        <p:txBody>
          <a:bodyPr/>
          <a:lstStyle/>
          <a:p>
            <a:fld id="{40CEB23D-5D9C-424D-A4B8-74E3F10BC318}" type="slidenum">
              <a:rPr lang="fil-PH" smtClean="0"/>
              <a:pPr/>
              <a:t>52</a:t>
            </a:fld>
            <a:endParaRPr lang="fil-PH" dirty="0"/>
          </a:p>
        </p:txBody>
      </p:sp>
      <p:graphicFrame>
        <p:nvGraphicFramePr>
          <p:cNvPr id="3" name="Object 2"/>
          <p:cNvGraphicFramePr>
            <a:graphicFrameLocks noChangeAspect="1"/>
          </p:cNvGraphicFramePr>
          <p:nvPr/>
        </p:nvGraphicFramePr>
        <p:xfrm>
          <a:off x="990600" y="914400"/>
          <a:ext cx="8153400" cy="5638800"/>
        </p:xfrm>
        <a:graphic>
          <a:graphicData uri="http://schemas.openxmlformats.org/presentationml/2006/ole">
            <p:oleObj spid="_x0000_s1026" name="Presentation" r:id="rId4" imgW="4570444" imgH="3427645" progId="PowerPoint.Show.12">
              <p:embed/>
            </p:oleObj>
          </a:graphicData>
        </a:graphic>
      </p:graphicFrame>
    </p:spTree>
  </p:cSld>
  <p:clrMapOvr>
    <a:masterClrMapping/>
  </p:clrMapOvr>
  <p:transition spd="slow" advClick="0">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ndara" pitchFamily="34" charset="0"/>
              </a:rPr>
              <a:t>Budget </a:t>
            </a:r>
            <a:r>
              <a:rPr lang="en-US" dirty="0" smtClean="0">
                <a:latin typeface="Candara" pitchFamily="34" charset="0"/>
              </a:rPr>
              <a:t>Accountability/</a:t>
            </a:r>
            <a:br>
              <a:rPr lang="en-US" dirty="0" smtClean="0">
                <a:latin typeface="Candara" pitchFamily="34" charset="0"/>
              </a:rPr>
            </a:br>
            <a:r>
              <a:rPr lang="en-US" dirty="0" smtClean="0">
                <a:latin typeface="Candara" pitchFamily="34" charset="0"/>
              </a:rPr>
              <a:t>Reporting</a:t>
            </a:r>
            <a:r>
              <a:rPr lang="en-US" dirty="0" smtClean="0">
                <a:latin typeface="Candara" pitchFamily="34" charset="0"/>
              </a:rPr>
              <a:t> </a:t>
            </a:r>
            <a:r>
              <a:rPr lang="en-US" dirty="0" smtClean="0">
                <a:latin typeface="Candara" pitchFamily="34" charset="0"/>
              </a:rPr>
              <a:t>Phase</a:t>
            </a:r>
            <a:endParaRPr lang="fil-PH" dirty="0">
              <a:latin typeface="Candara" pitchFamily="34" charset="0"/>
            </a:endParaRPr>
          </a:p>
        </p:txBody>
      </p:sp>
      <p:sp>
        <p:nvSpPr>
          <p:cNvPr id="3" name="Content Placeholder 2"/>
          <p:cNvSpPr>
            <a:spLocks noGrp="1"/>
          </p:cNvSpPr>
          <p:nvPr>
            <p:ph idx="1"/>
          </p:nvPr>
        </p:nvSpPr>
        <p:spPr>
          <a:xfrm>
            <a:off x="4800600" y="1371600"/>
            <a:ext cx="3429000" cy="762000"/>
          </a:xfrm>
        </p:spPr>
        <p:txBody>
          <a:bodyPr>
            <a:noAutofit/>
          </a:bodyPr>
          <a:lstStyle/>
          <a:p>
            <a:pPr>
              <a:buNone/>
            </a:pPr>
            <a:r>
              <a:rPr lang="en-US" sz="2400" b="1" dirty="0" smtClean="0"/>
              <a:t>	</a:t>
            </a:r>
            <a:endParaRPr lang="fil-PH" sz="2400" b="1" dirty="0" smtClean="0"/>
          </a:p>
          <a:p>
            <a:pPr>
              <a:buNone/>
            </a:pPr>
            <a:endParaRPr lang="fil-PH" sz="2400" b="1"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53</a:t>
            </a:fld>
            <a:endParaRPr lang="fil-PH" dirty="0"/>
          </a:p>
        </p:txBody>
      </p:sp>
      <p:sp>
        <p:nvSpPr>
          <p:cNvPr id="7" name="Rectangle 6"/>
          <p:cNvSpPr/>
          <p:nvPr/>
        </p:nvSpPr>
        <p:spPr>
          <a:xfrm>
            <a:off x="1066800" y="2133600"/>
            <a:ext cx="7696200" cy="1015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il-PH" sz="2000" dirty="0" smtClean="0"/>
              <a:t>Budget Staff  </a:t>
            </a:r>
            <a:r>
              <a:rPr lang="fil-PH" sz="2000" dirty="0" smtClean="0"/>
              <a:t>posts all </a:t>
            </a:r>
            <a:r>
              <a:rPr lang="fil-PH" sz="2000" dirty="0" smtClean="0"/>
              <a:t>data on budgeted and actual amount of revenue, appro., allotments, obligations  and  disbursements/ utilizations in the appropriate columns of the SCBAA  Form. </a:t>
            </a:r>
            <a:endParaRPr lang="fil-PH" sz="2000" dirty="0"/>
          </a:p>
        </p:txBody>
      </p:sp>
      <p:sp>
        <p:nvSpPr>
          <p:cNvPr id="9" name="Rectangle 8"/>
          <p:cNvSpPr/>
          <p:nvPr/>
        </p:nvSpPr>
        <p:spPr>
          <a:xfrm>
            <a:off x="1143000" y="3962400"/>
            <a:ext cx="76962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il-PH" dirty="0" smtClean="0"/>
              <a:t>Signature on the Certified Correct  portion by the Head of the Budget Division / </a:t>
            </a:r>
            <a:r>
              <a:rPr lang="fil-PH" dirty="0" smtClean="0"/>
              <a:t>Unit </a:t>
            </a:r>
            <a:r>
              <a:rPr lang="fil-PH" dirty="0" smtClean="0"/>
              <a:t>and forward </a:t>
            </a:r>
            <a:r>
              <a:rPr lang="fil-PH" dirty="0" smtClean="0"/>
              <a:t>the same  </a:t>
            </a:r>
            <a:r>
              <a:rPr lang="fil-PH" dirty="0" smtClean="0"/>
              <a:t>(2 copies) to the Accounting Division</a:t>
            </a:r>
            <a:endParaRPr lang="fil-PH" dirty="0"/>
          </a:p>
        </p:txBody>
      </p:sp>
      <p:sp>
        <p:nvSpPr>
          <p:cNvPr id="11" name="TextBox 10"/>
          <p:cNvSpPr txBox="1"/>
          <p:nvPr/>
        </p:nvSpPr>
        <p:spPr>
          <a:xfrm>
            <a:off x="1143000" y="5486400"/>
            <a:ext cx="777240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il-PH" dirty="0" smtClean="0"/>
              <a:t>Accounting Division, upon verification, shall furnished Budget Division with a copy of the duly signed SCBAA.</a:t>
            </a:r>
            <a:endParaRPr lang="fil-PH" dirty="0"/>
          </a:p>
        </p:txBody>
      </p:sp>
      <p:sp>
        <p:nvSpPr>
          <p:cNvPr id="12" name="Rectangle 11"/>
          <p:cNvSpPr/>
          <p:nvPr/>
        </p:nvSpPr>
        <p:spPr>
          <a:xfrm>
            <a:off x="1219200" y="1066801"/>
            <a:ext cx="7772400" cy="338554"/>
          </a:xfrm>
          <a:prstGeom prst="rect">
            <a:avLst/>
          </a:prstGeom>
        </p:spPr>
        <p:txBody>
          <a:bodyPr wrap="square">
            <a:spAutoFit/>
          </a:bodyPr>
          <a:lstStyle/>
          <a:p>
            <a:r>
              <a:rPr lang="en-US" sz="1600" b="1" dirty="0" smtClean="0"/>
              <a:t>Prep. of the Statement of Comparison of Budget and Actual Amounts (SCBAA)</a:t>
            </a:r>
            <a:endParaRPr lang="fil-PH" sz="1600" dirty="0"/>
          </a:p>
        </p:txBody>
      </p:sp>
      <p:sp>
        <p:nvSpPr>
          <p:cNvPr id="13" name="TextBox 12"/>
          <p:cNvSpPr txBox="1"/>
          <p:nvPr/>
        </p:nvSpPr>
        <p:spPr>
          <a:xfrm>
            <a:off x="4038600" y="1676400"/>
            <a:ext cx="15240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fil-PH" dirty="0" smtClean="0"/>
              <a:t>First Step</a:t>
            </a:r>
            <a:endParaRPr lang="fil-PH" dirty="0"/>
          </a:p>
        </p:txBody>
      </p:sp>
      <p:sp>
        <p:nvSpPr>
          <p:cNvPr id="14" name="TextBox 13"/>
          <p:cNvSpPr txBox="1"/>
          <p:nvPr/>
        </p:nvSpPr>
        <p:spPr>
          <a:xfrm>
            <a:off x="4038600" y="3505200"/>
            <a:ext cx="16002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fil-PH" dirty="0" smtClean="0"/>
              <a:t>Second Step</a:t>
            </a:r>
            <a:endParaRPr lang="fil-PH" dirty="0"/>
          </a:p>
        </p:txBody>
      </p:sp>
      <p:sp>
        <p:nvSpPr>
          <p:cNvPr id="15" name="TextBox 14"/>
          <p:cNvSpPr txBox="1"/>
          <p:nvPr/>
        </p:nvSpPr>
        <p:spPr>
          <a:xfrm>
            <a:off x="4038600" y="4953000"/>
            <a:ext cx="1676400" cy="381000"/>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fil-PH" dirty="0" smtClean="0"/>
              <a:t>Third Step</a:t>
            </a:r>
            <a:endParaRPr lang="fil-PH" dirty="0"/>
          </a:p>
        </p:txBody>
      </p:sp>
    </p:spTree>
  </p:cSld>
  <p:clrMapOvr>
    <a:masterClrMapping/>
  </p:clrMapOvr>
  <p:transition spd="slow" advClick="0">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PH" dirty="0" smtClean="0"/>
              <a:t>THANK YOU</a:t>
            </a:r>
            <a:endParaRPr lang="en-PH" dirty="0"/>
          </a:p>
        </p:txBody>
      </p:sp>
    </p:spTree>
    <p:extLst>
      <p:ext uri="{BB962C8B-B14F-4D97-AF65-F5344CB8AC3E}">
        <p14:creationId xmlns="" xmlns:p14="http://schemas.microsoft.com/office/powerpoint/2010/main" val="824698719"/>
      </p:ext>
    </p:extLst>
  </p:cSld>
  <p:clrMapOvr>
    <a:masterClrMapping/>
  </p:clrMapOvr>
  <p:transition spd="slow" advClick="0">
    <p:fade/>
  </p:transition>
  <p:timing>
    <p:tnLst>
      <p:par>
        <p:cTn id="1" dur="indefinite" restart="never" nodeType="tmRoot"/>
      </p:par>
    </p:tnLst>
  </p:timing>
</p:sld>
</file>

<file path=ppt/theme/theme1.xml><?xml version="1.0" encoding="utf-8"?>
<a:theme xmlns:a="http://schemas.openxmlformats.org/drawingml/2006/main" name="DepEd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pEd Font theme">
      <a:majorFont>
        <a:latin typeface="Bookman Old Styl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7897</TotalTime>
  <Words>3369</Words>
  <Application>Microsoft Office PowerPoint</Application>
  <PresentationFormat>On-screen Show (4:3)</PresentationFormat>
  <Paragraphs>450</Paragraphs>
  <Slides>54</Slides>
  <Notes>32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56" baseType="lpstr">
      <vt:lpstr>DepEd Theme</vt:lpstr>
      <vt:lpstr>Microsoft Office PowerPoint Presentation</vt:lpstr>
      <vt:lpstr>FMOM TRAINING MODULE FOR SCHOOLS DIVISION OFFICE</vt:lpstr>
      <vt:lpstr>Objectives</vt:lpstr>
      <vt:lpstr>Objectives</vt:lpstr>
      <vt:lpstr>Learning Expectations</vt:lpstr>
      <vt:lpstr>Slide 5</vt:lpstr>
      <vt:lpstr>Slide 6</vt:lpstr>
      <vt:lpstr>Budget Preparation Phase at the  Schools Division Office(SDO)</vt:lpstr>
      <vt:lpstr>Budget Preparation Phase</vt:lpstr>
      <vt:lpstr>Budget Preparation Phase</vt:lpstr>
      <vt:lpstr>Budget Preparation Phase</vt:lpstr>
      <vt:lpstr>Slide 11</vt:lpstr>
      <vt:lpstr>Budget Preparation Phase</vt:lpstr>
      <vt:lpstr>Slide 13</vt:lpstr>
      <vt:lpstr>Budget Authorization/ Legislation Phase</vt:lpstr>
      <vt:lpstr>Slide 15</vt:lpstr>
      <vt:lpstr>Budget Authorization/ Legislation Phase</vt:lpstr>
      <vt:lpstr>Budget Authorization/ Legislation Phase</vt:lpstr>
      <vt:lpstr>Budget Authorization Legislation Phase</vt:lpstr>
      <vt:lpstr>Budget Authorization Legislation Phase</vt:lpstr>
      <vt:lpstr>Slide 20</vt:lpstr>
      <vt:lpstr>Budget Execution/ Implementation Phase</vt:lpstr>
      <vt:lpstr>Slide 22</vt:lpstr>
      <vt:lpstr>Slide 23</vt:lpstr>
      <vt:lpstr>Budget Execution/ Implementation Phase</vt:lpstr>
      <vt:lpstr>Budget Execution/ Implementation Phase</vt:lpstr>
      <vt:lpstr>Budget Execution/ Implementation Phase</vt:lpstr>
      <vt:lpstr>Budget Execution/ Implementation Phase</vt:lpstr>
      <vt:lpstr>Budget Execution/ Implementation Phase</vt:lpstr>
      <vt:lpstr>Budget Execution/ Implementation Phase</vt:lpstr>
      <vt:lpstr>Budget Execution/ Implementation Phase</vt:lpstr>
      <vt:lpstr>Budget Execution/ Implementation Phase</vt:lpstr>
      <vt:lpstr>Budget Execution/ Implementation Phase</vt:lpstr>
      <vt:lpstr>Budget Execution/ Implementation Phase</vt:lpstr>
      <vt:lpstr>Budget Execution/ Implementation Phase</vt:lpstr>
      <vt:lpstr>Budget Execution/ Implementation Phase</vt:lpstr>
      <vt:lpstr>Budget Execution/ Implementation Phase</vt:lpstr>
      <vt:lpstr>Budget Execution/ Implementation Phase</vt:lpstr>
      <vt:lpstr>Budget Execution/ Implementation Phase</vt:lpstr>
      <vt:lpstr>Budget Execution/ Implementation Phase</vt:lpstr>
      <vt:lpstr>Budget Execution/ Implementation Phase</vt:lpstr>
      <vt:lpstr>Budget Execution/ Implementation Phase</vt:lpstr>
      <vt:lpstr>Slide 42</vt:lpstr>
      <vt:lpstr>Budget Accountability/ Reporting Phase</vt:lpstr>
      <vt:lpstr>Slide 44</vt:lpstr>
      <vt:lpstr>Budget Accountability/ Reporting Phase</vt:lpstr>
      <vt:lpstr>Budget Accountability/ Reporting Phase</vt:lpstr>
      <vt:lpstr>Budget Accountability/ Reporting Phase</vt:lpstr>
      <vt:lpstr>Budget Accountability/ Reporting Phase</vt:lpstr>
      <vt:lpstr>Budget Accountability/ Reporting Phase</vt:lpstr>
      <vt:lpstr>Budget Accountability/ Reporting Phase</vt:lpstr>
      <vt:lpstr>Budget Accountability/ Reporting Phase</vt:lpstr>
      <vt:lpstr>Budget Accountability/ Reporting Phase</vt:lpstr>
      <vt:lpstr>Budget Accountability/ Reporting Phase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1432</cp:revision>
  <dcterms:created xsi:type="dcterms:W3CDTF">2014-04-15T01:40:39Z</dcterms:created>
  <dcterms:modified xsi:type="dcterms:W3CDTF">2016-10-10T06:27:09Z</dcterms:modified>
  <dc:title>FMOM training module for schools division offices</dc:title>
  <dc:creator>Department of Education</dc:creator>
  <dc:subject>DepEd's Financial Management Operations Manual (DO 60, s. 2016) as a PDF, with its training slides and the GAM forms and instructions in Excel and Word.</dc:subject>
  <cp:keywords>DepEd FMOM (DO 60, s. 2016): PDF, Slides and GAM Forms, FMOM training module for schools division offices, School finance, DO 60, s. 2016, Department of Education, NASH Reviewer, aspiring school heads</cp:keywords>
  <dc:description>Shared by NASH Reviewer: https://nash.com.ph/blog/resources/deped-financial-management-operations-manual</dc:description>
  <cp:lastModifiedBy>NASH Reviewer</cp:lastModifiedB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ource">
    <vt:lpwstr>https://nash.com.ph/blog/resources/deped-financial-management-operations-manual</vt:lpwstr>
  </property>
</Properties>
</file>