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notesSlides/notesSlide105.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notesSlides/notesSlide85.xml" ContentType="application/vnd.openxmlformats-officedocument.presentationml.notesSlide+xml"/>
  <Override PartName="/ppt/notesSlides/notesSlide96.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74.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63.xml" ContentType="application/vnd.openxmlformats-officedocument.presentationml.notesSlide+xml"/>
  <Override PartName="/ppt/tableStyles.xml" ContentType="application/vnd.openxmlformats-officedocument.presentationml.tableStyles+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diagrams/layout1.xml" ContentType="application/vnd.openxmlformats-officedocument.drawingml.diagramLayout+xml"/>
  <Override PartName="/ppt/diagrams/data2.xml" ContentType="application/vnd.openxmlformats-officedocument.drawingml.diagramData+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68.xml" ContentType="application/vnd.openxmlformats-officedocument.presentationml.notesSlide+xml"/>
  <Override PartName="/ppt/notesSlides/notesSlide79.xml" ContentType="application/vnd.openxmlformats-officedocument.presentationml.notesSlide+xml"/>
  <Override PartName="/ppt/diagrams/drawing3.xml" ContentType="application/vnd.ms-office.drawingml.diagramDrawing+xml"/>
  <Override PartName="/ppt/slides/slide55.xml" ContentType="application/vnd.openxmlformats-officedocument.presentationml.slide+xml"/>
  <Override PartName="/ppt/theme/theme2.xml" ContentType="application/vnd.openxmlformats-officedocument.theme+xml"/>
  <Override PartName="/ppt/notesSlides/notesSlide57.xml" ContentType="application/vnd.openxmlformats-officedocument.presentationml.notesSlide+xml"/>
  <Override PartName="/ppt/diagrams/quickStyle3.xml" ContentType="application/vnd.openxmlformats-officedocument.drawingml.diagramStyle+xml"/>
  <Override PartName="/ppt/notesSlides/notesSlide102.xml" ContentType="application/vnd.openxmlformats-officedocument.presentationml.notesSlide+xml"/>
  <Override PartName="/ppt/slides/slide33.xml" ContentType="application/vnd.openxmlformats-officedocument.presentationml.slide+xml"/>
  <Override PartName="/ppt/slides/slide44.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Default Extension="emf" ContentType="image/x-emf"/>
  <Override PartName="/ppt/notesSlides/notesSlide46.xml" ContentType="application/vnd.openxmlformats-officedocument.presentationml.notesSlide+xml"/>
  <Override PartName="/ppt/notesSlides/notesSlide93.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ppt/notesSlides/notesSlide71.xml" ContentType="application/vnd.openxmlformats-officedocument.presentationml.notesSlide+xml"/>
  <Override PartName="/ppt/notesSlides/notesSlide82.xml" ContentType="application/vnd.openxmlformats-officedocument.presentationml.notesSlide+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notesSlides/notesSlide13.xml" ContentType="application/vnd.openxmlformats-officedocument.presentationml.notesSlide+xml"/>
  <Override PartName="/ppt/notesSlides/notesSlide60.xml" ContentType="application/vnd.openxmlformats-officedocument.presentationml.notesSlide+xml"/>
  <Override PartName="/ppt/diagrams/data7.xml" ContentType="application/vnd.openxmlformats-officedocument.drawingml.diagramData+xml"/>
  <Override PartName="/ppt/slides/slide119.xml" ContentType="application/vnd.openxmlformats-officedocument.presentationml.slide+xml"/>
  <Override PartName="/ppt/slides/slide166.xml" ContentType="application/vnd.openxmlformats-officedocument.presentationml.slide+xml"/>
  <Override PartName="/ppt/slideLayouts/slideLayout10.xml" ContentType="application/vnd.openxmlformats-officedocument.presentationml.slideLayout+xml"/>
  <Override PartName="/ppt/diagrams/drawing8.xml" ContentType="application/vnd.ms-office.drawingml.diagramDrawing+xml"/>
  <Override PartName="/ppt/slides/slide108.xml" ContentType="application/vnd.openxmlformats-officedocument.presentationml.slide+xml"/>
  <Override PartName="/ppt/slides/slide155.xml" ContentType="application/vnd.openxmlformats-officedocument.presentationml.slide+xml"/>
  <Override PartName="/ppt/diagrams/quickStyle8.xml" ContentType="application/vnd.openxmlformats-officedocument.drawingml.diagramStyle+xml"/>
  <Override PartName="/ppt/slides/slide49.xml" ContentType="application/vnd.openxmlformats-officedocument.presentationml.slide+xml"/>
  <Override PartName="/ppt/slides/slide96.xml" ContentType="application/vnd.openxmlformats-officedocument.presentationml.slide+xml"/>
  <Override PartName="/ppt/slides/slide144.xml" ContentType="application/vnd.openxmlformats-officedocument.presentationml.slide+xml"/>
  <Override PartName="/ppt/notesSlides/notesSlide4.xml" ContentType="application/vnd.openxmlformats-officedocument.presentationml.notesSlide+xml"/>
  <Override PartName="/ppt/notesSlides/notesSlide107.xml" ContentType="application/vnd.openxmlformats-officedocument.presentationml.notesSlide+xml"/>
  <Override PartName="/ppt/slides/slide38.xml" ContentType="application/vnd.openxmlformats-officedocument.presentationml.slide+xml"/>
  <Override PartName="/ppt/slides/slide85.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diagrams/colors1.xml" ContentType="application/vnd.openxmlformats-officedocument.drawingml.diagramColors+xml"/>
  <Override PartName="/ppt/notesSlides/notesSlide87.xml" ContentType="application/vnd.openxmlformats-officedocument.presentationml.notesSlide+xml"/>
  <Override PartName="/ppt/notesSlides/notesSlide98.xml" ContentType="application/vnd.openxmlformats-officedocument.presentationml.notesSlide+xml"/>
  <Override PartName="/ppt/slides/slide27.xml" ContentType="application/vnd.openxmlformats-officedocument.presentationml.slide+xml"/>
  <Override PartName="/ppt/slides/slide74.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76.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65.xml" ContentType="application/vnd.openxmlformats-officedocument.presentationml.notesSlide+xml"/>
  <Override PartName="/ppt/notesSlides/notesSlide110.xml" ContentType="application/vnd.openxmlformats-officedocument.presentationml.notesSlide+xml"/>
  <Override PartName="/ppt/slides/slide41.xml" ContentType="application/vnd.openxmlformats-officedocument.presentationml.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notesSlides/notesSlide90.xml" ContentType="application/vnd.openxmlformats-officedocument.presentationml.notesSlide+xml"/>
  <Override PartName="/ppt/slides/slide30.xml" ContentType="application/vnd.openxmlformats-officedocument.presentationml.slide+xml"/>
  <Override PartName="/ppt/slides/slide149.xml" ContentType="application/vnd.openxmlformats-officedocument.presentationml.slide+xml"/>
  <Override PartName="/ppt/notesSlides/notesSlide32.xml" ContentType="application/vnd.openxmlformats-officedocument.presentationml.notesSlide+xml"/>
  <Override PartName="/ppt/slides/slide138.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27.xml" ContentType="application/vnd.openxmlformats-officedocument.presentationml.slide+xml"/>
  <Override PartName="/ppt/notesSlides/notesSlide10.xml" ContentType="application/vnd.openxmlformats-officedocument.presentationml.notesSlide+xml"/>
  <Override PartName="/ppt/diagrams/colors6.xml" ContentType="application/vnd.openxmlformats-officedocument.drawingml.diagramColors+xml"/>
  <Override PartName="/ppt/slides/slide7.xml" ContentType="application/vnd.openxmlformats-officedocument.presentationml.slide+xml"/>
  <Override PartName="/ppt/slides/slide68.xml" ContentType="application/vnd.openxmlformats-officedocument.presentationml.slide+xml"/>
  <Override PartName="/ppt/slides/slide116.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diagrams/drawing5.xml" ContentType="application/vnd.ms-office.drawingml.diagramDrawing+xml"/>
  <Override PartName="/ppt/slides/slide57.xml" ContentType="application/vnd.openxmlformats-officedocument.presentationml.slide+xml"/>
  <Override PartName="/ppt/slides/slide105.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notesSlides/notesSlide1.xml" ContentType="application/vnd.openxmlformats-officedocument.presentationml.notesSlide+xml"/>
  <Override PartName="/ppt/notesSlides/notesSlide59.xml" ContentType="application/vnd.openxmlformats-officedocument.presentationml.notesSlide+xml"/>
  <Override PartName="/ppt/notesSlides/notesSlide104.xml" ContentType="application/vnd.openxmlformats-officedocument.presentationml.notesSlide+xml"/>
  <Override PartName="/ppt/diagrams/quickStyle5.xml" ContentType="application/vnd.openxmlformats-officedocument.drawingml.diagramStyle+xml"/>
  <Override PartName="/ppt/slides/slide46.xml" ContentType="application/vnd.openxmlformats-officedocument.presentationml.slide+xml"/>
  <Override PartName="/ppt/slides/slide93.xml" ContentType="application/vnd.openxmlformats-officedocument.presentationml.slide+xml"/>
  <Override PartName="/ppt/slides/slide130.xml" ContentType="application/vnd.openxmlformats-officedocument.presentationml.slide+xml"/>
  <Override PartName="/ppt/notesSlides/notesSlide48.xml" ContentType="application/vnd.openxmlformats-officedocument.presentationml.notesSlide+xml"/>
  <Override PartName="/ppt/notesSlides/notesSlide95.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Override PartName="/ppt/notesSlides/notesSlide84.xml" ContentType="application/vnd.openxmlformats-officedocument.presentationml.notesSlide+xml"/>
  <Override PartName="/ppt/diagrams/layout8.xml" ContentType="application/vnd.openxmlformats-officedocument.drawingml.diagramLayout+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notesSlides/notesSlide62.xml" ContentType="application/vnd.openxmlformats-officedocument.presentationml.notesSlide+xml"/>
  <Override PartName="/ppt/notesSlides/notesSlide73.xml" ContentType="application/vnd.openxmlformats-officedocument.presentationml.notesSlide+xml"/>
  <Override PartName="/ppt/notesSlides/notesSlide91.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51.xml" ContentType="application/vnd.openxmlformats-officedocument.presentationml.notesSlide+xml"/>
  <Override PartName="/ppt/notesSlides/notesSlide80.xml" ContentType="application/vnd.openxmlformats-officedocument.presentationml.notesSlide+xml"/>
  <Override PartName="/ppt/diagrams/layout4.xml" ContentType="application/vnd.openxmlformats-officedocument.drawingml.diagramLayout+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diagrams/data5.xml" ContentType="application/vnd.openxmlformats-officedocument.drawingml.diagramData+xml"/>
  <Override PartName="/ppt/diagrams/colors7.xml" ContentType="application/vnd.openxmlformats-officedocument.drawingml.diagramColors+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notesSlides/notesSlide6.xml" ContentType="application/vnd.openxmlformats-officedocument.presentationml.notesSlide+xml"/>
  <Override PartName="/ppt/notesSlides/notesSlide109.xml" ContentType="application/vnd.openxmlformats-officedocument.presentationml.notesSlide+xml"/>
  <Override PartName="/ppt/diagrams/drawing6.xml" ContentType="application/vnd.ms-office.drawingml.diagramDrawing+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diagrams/data1.xml" ContentType="application/vnd.openxmlformats-officedocument.drawingml.diagramData+xml"/>
  <Override PartName="/ppt/notesSlides/notesSlide89.xml" ContentType="application/vnd.openxmlformats-officedocument.presentationml.notesSlide+xml"/>
  <Override PartName="/ppt/diagrams/colors3.xml" ContentType="application/vnd.openxmlformats-officedocument.drawingml.diagramColors+xml"/>
  <Override PartName="/ppt/diagrams/quickStyle6.xml" ContentType="application/vnd.openxmlformats-officedocument.drawingml.diagramStyl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diagrams/drawing2.xml" ContentType="application/vnd.ms-office.drawingml.diagramDrawing+xml"/>
  <Override PartName="/ppt/notesSlides/notesSlide78.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notesSlides/notesSlide67.xml" ContentType="application/vnd.openxmlformats-officedocument.presentationml.notesSlide+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notesSlides/notesSlide45.xml" ContentType="application/vnd.openxmlformats-officedocument.presentationml.notesSlide+xml"/>
  <Override PartName="/ppt/notesSlides/notesSlide56.xml" ContentType="application/vnd.openxmlformats-officedocument.presentationml.notesSlide+xml"/>
  <Override PartName="/ppt/notesSlides/notesSlide92.xml" ContentType="application/vnd.openxmlformats-officedocument.presentationml.notesSlide+xml"/>
  <Override PartName="/ppt/notesSlides/notesSlide101.xml" ContentType="application/vnd.openxmlformats-officedocument.presentationml.notesSlide+xml"/>
  <Override PartName="/ppt/slides/slide32.xml" ContentType="application/vnd.openxmlformats-officedocument.presentationml.slide+xml"/>
  <Override PartName="/ppt/notesSlides/notesSlide34.xml" ContentType="application/vnd.openxmlformats-officedocument.presentationml.notesSlide+xml"/>
  <Override PartName="/ppt/notesSlides/notesSlide81.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notesSlides/notesSlide70.xml" ContentType="application/vnd.openxmlformats-officedocument.presentationml.notesSlide+xml"/>
  <Override PartName="/ppt/diagrams/layout5.xml" ContentType="application/vnd.openxmlformats-officedocument.drawingml.diagramLayout+xml"/>
  <Override PartName="/ppt/diagrams/data6.xml" ContentType="application/vnd.openxmlformats-officedocument.drawingml.diagramData+xml"/>
  <Override PartName="/ppt/slides/slide129.xml" ContentType="application/vnd.openxmlformats-officedocument.presentationml.slide+xml"/>
  <Override PartName="/ppt/notesSlides/notesSlide12.xml" ContentType="application/vnd.openxmlformats-officedocument.presentationml.notesSlide+xml"/>
  <Override PartName="/ppt/diagrams/colors8.xml" ContentType="application/vnd.openxmlformats-officedocument.drawingml.diagramColors+xml"/>
  <Override PartName="/ppt/slides/slide118.xml" ContentType="application/vnd.openxmlformats-officedocument.presentationml.slide+xml"/>
  <Override PartName="/ppt/slides/slide165.xml" ContentType="application/vnd.openxmlformats-officedocument.presentationml.slide+xml"/>
  <Override PartName="/ppt/diagrams/drawing7.xml" ContentType="application/vnd.ms-office.drawingml.diagramDrawing+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notesSlides/notesSlide106.xml" ContentType="application/vnd.openxmlformats-officedocument.presentationml.notesSlide+xml"/>
  <Override PartName="/ppt/diagrams/quickStyle7.xml" ContentType="application/vnd.openxmlformats-officedocument.drawingml.diagramStyle+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Override PartName="/ppt/notesSlides/notesSlide3.xml" ContentType="application/vnd.openxmlformats-officedocument.presentationml.notesSlide+xml"/>
  <Default Extension="bin" ContentType="application/vnd.openxmlformats-officedocument.oleObject"/>
  <Override PartName="/ppt/notesSlides/notesSlide97.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Override PartName="/ppt/notesSlides/notesSlide86.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62.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64.xml" ContentType="application/vnd.openxmlformats-officedocument.presentationml.notesSlide+xml"/>
  <Override PartName="/ppt/notesSlides/notesSlide75.xml" ContentType="application/vnd.openxmlformats-officedocument.presentationml.notesSlide+xml"/>
  <Override PartName="/ppt/slides/slide51.xml" ContentType="application/vnd.openxmlformats-officedocument.presentationml.slide+xml"/>
  <Override PartName="/ppt/notesSlides/notesSlide53.xml" ContentType="application/vnd.openxmlformats-officedocument.presentationml.notesSlide+xml"/>
  <Override PartName="/ppt/slides/slide40.xml" ContentType="application/vnd.openxmlformats-officedocument.presentationml.slide+xml"/>
  <Override PartName="/ppt/slides/slide159.xml" ContentType="application/vnd.openxmlformats-officedocument.presentationml.slide+xml"/>
  <Override PartName="/ppt/notesSlides/notesSlide42.xml" ContentType="application/vnd.openxmlformats-officedocument.presentationml.notesSlide+xml"/>
  <Override PartName="/ppt/slides/slide148.xml" ContentType="application/vnd.openxmlformats-officedocument.presentationml.slide+xml"/>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diagrams/layout2.xml" ContentType="application/vnd.openxmlformats-officedocument.drawingml.diagramLayout+xml"/>
  <Default Extension="gif" ContentType="image/gif"/>
  <Override PartName="/ppt/slides/slide89.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diagrams/data3.xml" ContentType="application/vnd.openxmlformats-officedocument.drawingml.diagramData+xml"/>
  <Override PartName="/ppt/diagrams/colors5.xml" ContentType="application/vnd.openxmlformats-officedocument.drawingml.diagramColors+xml"/>
  <Override PartName="/ppt/slides/slide78.xml" ContentType="application/vnd.openxmlformats-officedocument.presentationml.slide+xml"/>
  <Override PartName="/ppt/slides/slide115.xml" ContentType="application/vnd.openxmlformats-officedocument.presentationml.slide+xml"/>
  <Override PartName="/ppt/slides/slide162.xml" ContentType="application/vnd.openxmlformats-officedocument.presentationml.slide+xml"/>
  <Override PartName="/ppt/handoutMasters/handoutMaster1.xml" ContentType="application/vnd.openxmlformats-officedocument.presentationml.handoutMaster+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104.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notesSlides/notesSlide69.xml" ContentType="application/vnd.openxmlformats-officedocument.presentationml.notesSlide+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45.xml" ContentType="application/vnd.openxmlformats-officedocument.presentationml.slide+xml"/>
  <Override PartName="/ppt/slides/slide92.xml" ContentType="application/vnd.openxmlformats-officedocument.presentationml.slide+xml"/>
  <Override PartName="/ppt/slides/slide140.xml" ContentType="application/vnd.openxmlformats-officedocument.presentationml.slide+xml"/>
  <Override PartName="/ppt/theme/theme3.xml" ContentType="application/vnd.openxmlformats-officedocument.theme+xml"/>
  <Override PartName="/ppt/notesSlides/notesSlide47.xml" ContentType="application/vnd.openxmlformats-officedocument.presentationml.notesSlide+xml"/>
  <Override PartName="/ppt/notesSlides/notesSlide58.xml" ContentType="application/vnd.openxmlformats-officedocument.presentationml.notesSlide+xml"/>
  <Override PartName="/ppt/notesSlides/notesSlide94.xml" ContentType="application/vnd.openxmlformats-officedocument.presentationml.notesSlide+xml"/>
  <Override PartName="/ppt/notesSlides/notesSlide103.xml" ContentType="application/vnd.openxmlformats-officedocument.presentationml.notesSlide+xml"/>
  <Override PartName="/ppt/slides/slide34.xml" ContentType="application/vnd.openxmlformats-officedocument.presentationml.slide+xml"/>
  <Override PartName="/ppt/slides/slide81.xml" ContentType="application/vnd.openxmlformats-officedocument.presentationml.slide+xml"/>
  <Override PartName="/ppt/notesSlides/notesSlide36.xml" ContentType="application/vnd.openxmlformats-officedocument.presentationml.notesSlide+xml"/>
  <Override PartName="/ppt/notesSlides/notesSlide83.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72.xml" ContentType="application/vnd.openxmlformats-officedocument.presentationml.notesSlide+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61.xml" ContentType="application/vnd.openxmlformats-officedocument.presentationml.notesSlide+xml"/>
  <Override PartName="/ppt/notesSlides/notesSlide50.xml" ContentType="application/vnd.openxmlformats-officedocument.presentationml.notesSlide+xml"/>
  <Override PartName="/ppt/slides/slide109.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notesSlides/notesSlide108.xml" ContentType="application/vnd.openxmlformats-officedocument.presentationml.notesSlide+xml"/>
  <Override PartName="/ppt/slides/slide97.xml" ContentType="application/vnd.openxmlformats-officedocument.presentationml.slide+xml"/>
  <Override PartName="/ppt/slides/slide134.xml" ContentType="application/vnd.openxmlformats-officedocument.presentationml.slide+xml"/>
  <Override PartName="/ppt/notesSlides/notesSlide5.xml" ContentType="application/vnd.openxmlformats-officedocument.presentationml.notesSlide+xml"/>
  <Override PartName="/ppt/notesSlides/notesSlide99.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23.xml" ContentType="application/vnd.openxmlformats-officedocument.presentationml.slide+xml"/>
  <Override PartName="/ppt/diagrams/colors2.xml" ContentType="application/vnd.openxmlformats-officedocument.drawingml.diagramColors+xml"/>
  <Override PartName="/ppt/notesSlides/notesSlide88.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64.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diagrams/drawing1.xml" ContentType="application/vnd.ms-office.drawingml.diagramDrawing+xml"/>
  <Override PartName="/ppt/notesSlides/notesSlide66.xml" ContentType="application/vnd.openxmlformats-officedocument.presentationml.notesSlide+xml"/>
  <Override PartName="/ppt/notesSlides/notesSlide77.xml" ContentType="application/vnd.openxmlformats-officedocument.presentationml.notesSlide+xml"/>
  <Override PartName="/ppt/slides/slide53.xml" ContentType="application/vnd.openxmlformats-officedocument.presentationml.slide+xml"/>
  <Override PartName="/ppt/notesSlides/notesSlide55.xml" ContentType="application/vnd.openxmlformats-officedocument.presentationml.notesSlide+xml"/>
  <Override PartName="/ppt/diagrams/quickStyle1.xml" ContentType="application/vnd.openxmlformats-officedocument.drawingml.diagramStyle+xml"/>
  <Default Extension="jpeg" ContentType="image/jpeg"/>
  <Override PartName="/ppt/notesSlides/notesSlide100.xml" ContentType="application/vnd.openxmlformats-officedocument.presentationml.notesSlide+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8"/>
  </p:notesMasterIdLst>
  <p:handoutMasterIdLst>
    <p:handoutMasterId r:id="rId169"/>
  </p:handoutMasterIdLst>
  <p:sldIdLst>
    <p:sldId id="256" r:id="rId2"/>
    <p:sldId id="257" r:id="rId3"/>
    <p:sldId id="259" r:id="rId4"/>
    <p:sldId id="264" r:id="rId5"/>
    <p:sldId id="309" r:id="rId6"/>
    <p:sldId id="310" r:id="rId7"/>
    <p:sldId id="375" r:id="rId8"/>
    <p:sldId id="376" r:id="rId9"/>
    <p:sldId id="388" r:id="rId10"/>
    <p:sldId id="389" r:id="rId11"/>
    <p:sldId id="390" r:id="rId12"/>
    <p:sldId id="391" r:id="rId13"/>
    <p:sldId id="392" r:id="rId14"/>
    <p:sldId id="393" r:id="rId15"/>
    <p:sldId id="382" r:id="rId16"/>
    <p:sldId id="383" r:id="rId17"/>
    <p:sldId id="384" r:id="rId18"/>
    <p:sldId id="385" r:id="rId19"/>
    <p:sldId id="386" r:id="rId20"/>
    <p:sldId id="387" r:id="rId21"/>
    <p:sldId id="311" r:id="rId22"/>
    <p:sldId id="313" r:id="rId23"/>
    <p:sldId id="314" r:id="rId24"/>
    <p:sldId id="315" r:id="rId25"/>
    <p:sldId id="316" r:id="rId26"/>
    <p:sldId id="321" r:id="rId27"/>
    <p:sldId id="335" r:id="rId28"/>
    <p:sldId id="336" r:id="rId29"/>
    <p:sldId id="337" r:id="rId30"/>
    <p:sldId id="338" r:id="rId31"/>
    <p:sldId id="339" r:id="rId32"/>
    <p:sldId id="340" r:id="rId33"/>
    <p:sldId id="342" r:id="rId34"/>
    <p:sldId id="343" r:id="rId35"/>
    <p:sldId id="345" r:id="rId36"/>
    <p:sldId id="348" r:id="rId37"/>
    <p:sldId id="349" r:id="rId38"/>
    <p:sldId id="350" r:id="rId39"/>
    <p:sldId id="351" r:id="rId40"/>
    <p:sldId id="352" r:id="rId41"/>
    <p:sldId id="354" r:id="rId42"/>
    <p:sldId id="355" r:id="rId43"/>
    <p:sldId id="356" r:id="rId44"/>
    <p:sldId id="358" r:id="rId45"/>
    <p:sldId id="359" r:id="rId46"/>
    <p:sldId id="395" r:id="rId47"/>
    <p:sldId id="394" r:id="rId48"/>
    <p:sldId id="396" r:id="rId49"/>
    <p:sldId id="360" r:id="rId50"/>
    <p:sldId id="361" r:id="rId51"/>
    <p:sldId id="362" r:id="rId52"/>
    <p:sldId id="397" r:id="rId53"/>
    <p:sldId id="398" r:id="rId54"/>
    <p:sldId id="399" r:id="rId55"/>
    <p:sldId id="400" r:id="rId56"/>
    <p:sldId id="363" r:id="rId57"/>
    <p:sldId id="417" r:id="rId58"/>
    <p:sldId id="366" r:id="rId59"/>
    <p:sldId id="367" r:id="rId60"/>
    <p:sldId id="581" r:id="rId61"/>
    <p:sldId id="416" r:id="rId62"/>
    <p:sldId id="401" r:id="rId63"/>
    <p:sldId id="402" r:id="rId64"/>
    <p:sldId id="403" r:id="rId65"/>
    <p:sldId id="404" r:id="rId66"/>
    <p:sldId id="405" r:id="rId67"/>
    <p:sldId id="406" r:id="rId68"/>
    <p:sldId id="411" r:id="rId69"/>
    <p:sldId id="412" r:id="rId70"/>
    <p:sldId id="413" r:id="rId71"/>
    <p:sldId id="414" r:id="rId72"/>
    <p:sldId id="418" r:id="rId73"/>
    <p:sldId id="420" r:id="rId74"/>
    <p:sldId id="574" r:id="rId75"/>
    <p:sldId id="569" r:id="rId76"/>
    <p:sldId id="572" r:id="rId77"/>
    <p:sldId id="573" r:id="rId78"/>
    <p:sldId id="570" r:id="rId79"/>
    <p:sldId id="571" r:id="rId80"/>
    <p:sldId id="575" r:id="rId81"/>
    <p:sldId id="576" r:id="rId82"/>
    <p:sldId id="577" r:id="rId83"/>
    <p:sldId id="578" r:id="rId84"/>
    <p:sldId id="579" r:id="rId85"/>
    <p:sldId id="580" r:id="rId86"/>
    <p:sldId id="423" r:id="rId87"/>
    <p:sldId id="424" r:id="rId88"/>
    <p:sldId id="518" r:id="rId89"/>
    <p:sldId id="519" r:id="rId90"/>
    <p:sldId id="520" r:id="rId91"/>
    <p:sldId id="521" r:id="rId92"/>
    <p:sldId id="522" r:id="rId93"/>
    <p:sldId id="523" r:id="rId94"/>
    <p:sldId id="422" r:id="rId95"/>
    <p:sldId id="433" r:id="rId96"/>
    <p:sldId id="434" r:id="rId97"/>
    <p:sldId id="435" r:id="rId98"/>
    <p:sldId id="436" r:id="rId99"/>
    <p:sldId id="437" r:id="rId100"/>
    <p:sldId id="438" r:id="rId101"/>
    <p:sldId id="439" r:id="rId102"/>
    <p:sldId id="440" r:id="rId103"/>
    <p:sldId id="441" r:id="rId104"/>
    <p:sldId id="442" r:id="rId105"/>
    <p:sldId id="443" r:id="rId106"/>
    <p:sldId id="444" r:id="rId107"/>
    <p:sldId id="445" r:id="rId108"/>
    <p:sldId id="542" r:id="rId109"/>
    <p:sldId id="543" r:id="rId110"/>
    <p:sldId id="456" r:id="rId111"/>
    <p:sldId id="457" r:id="rId112"/>
    <p:sldId id="462" r:id="rId113"/>
    <p:sldId id="463" r:id="rId114"/>
    <p:sldId id="473" r:id="rId115"/>
    <p:sldId id="464" r:id="rId116"/>
    <p:sldId id="471" r:id="rId117"/>
    <p:sldId id="472" r:id="rId118"/>
    <p:sldId id="482" r:id="rId119"/>
    <p:sldId id="483" r:id="rId120"/>
    <p:sldId id="484" r:id="rId121"/>
    <p:sldId id="545" r:id="rId122"/>
    <p:sldId id="550" r:id="rId123"/>
    <p:sldId id="487" r:id="rId124"/>
    <p:sldId id="488" r:id="rId125"/>
    <p:sldId id="489" r:id="rId126"/>
    <p:sldId id="490" r:id="rId127"/>
    <p:sldId id="491" r:id="rId128"/>
    <p:sldId id="497" r:id="rId129"/>
    <p:sldId id="500" r:id="rId130"/>
    <p:sldId id="501" r:id="rId131"/>
    <p:sldId id="499" r:id="rId132"/>
    <p:sldId id="551" r:id="rId133"/>
    <p:sldId id="492" r:id="rId134"/>
    <p:sldId id="502" r:id="rId135"/>
    <p:sldId id="496" r:id="rId136"/>
    <p:sldId id="504" r:id="rId137"/>
    <p:sldId id="505" r:id="rId138"/>
    <p:sldId id="506" r:id="rId139"/>
    <p:sldId id="507" r:id="rId140"/>
    <p:sldId id="524" r:id="rId141"/>
    <p:sldId id="511" r:id="rId142"/>
    <p:sldId id="512" r:id="rId143"/>
    <p:sldId id="513" r:id="rId144"/>
    <p:sldId id="514" r:id="rId145"/>
    <p:sldId id="515" r:id="rId146"/>
    <p:sldId id="516" r:id="rId147"/>
    <p:sldId id="544" r:id="rId148"/>
    <p:sldId id="531" r:id="rId149"/>
    <p:sldId id="552" r:id="rId150"/>
    <p:sldId id="553" r:id="rId151"/>
    <p:sldId id="525" r:id="rId152"/>
    <p:sldId id="526" r:id="rId153"/>
    <p:sldId id="527" r:id="rId154"/>
    <p:sldId id="528" r:id="rId155"/>
    <p:sldId id="529" r:id="rId156"/>
    <p:sldId id="530" r:id="rId157"/>
    <p:sldId id="533" r:id="rId158"/>
    <p:sldId id="534" r:id="rId159"/>
    <p:sldId id="535" r:id="rId160"/>
    <p:sldId id="536" r:id="rId161"/>
    <p:sldId id="537" r:id="rId162"/>
    <p:sldId id="539" r:id="rId163"/>
    <p:sldId id="540" r:id="rId164"/>
    <p:sldId id="541" r:id="rId165"/>
    <p:sldId id="554" r:id="rId166"/>
    <p:sldId id="555" r:id="rId167"/>
  </p:sldIdLst>
  <p:sldSz cx="9144000" cy="6858000" type="screen4x3"/>
  <p:notesSz cx="6788150" cy="9923463"/>
  <p:defaultText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15:guide id="1" orient="horz" pos="3126">
          <p15:clr>
            <a:srgbClr val="A4A3A4"/>
          </p15:clr>
        </p15:guide>
        <p15:guide id="2" pos="213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99"/>
    <a:srgbClr val="9933FF"/>
    <a:srgbClr val="00FF00"/>
    <a:srgbClr val="66CCFF"/>
    <a:srgbClr val="660033"/>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806" autoAdjust="0"/>
    <p:restoredTop sz="84638" autoAdjust="0"/>
  </p:normalViewPr>
  <p:slideViewPr>
    <p:cSldViewPr>
      <p:cViewPr varScale="1">
        <p:scale>
          <a:sx n="77" d="100"/>
          <a:sy n="77" d="100"/>
        </p:scale>
        <p:origin x="-1308" y="-90"/>
      </p:cViewPr>
      <p:guideLst>
        <p:guide orient="horz" pos="2160"/>
        <p:guide pos="2880"/>
      </p:guideLst>
    </p:cSldViewPr>
  </p:slideViewPr>
  <p:outlineViewPr>
    <p:cViewPr>
      <p:scale>
        <a:sx n="33" d="100"/>
        <a:sy n="33" d="100"/>
      </p:scale>
      <p:origin x="0" y="8124"/>
    </p:cViewPr>
  </p:outlineViewPr>
  <p:notesTextViewPr>
    <p:cViewPr>
      <p:scale>
        <a:sx n="150" d="100"/>
        <a:sy n="150" d="100"/>
      </p:scale>
      <p:origin x="0" y="0"/>
    </p:cViewPr>
  </p:notesTextViewPr>
  <p:sorterViewPr>
    <p:cViewPr>
      <p:scale>
        <a:sx n="100" d="100"/>
        <a:sy n="100" d="100"/>
      </p:scale>
      <p:origin x="0" y="13020"/>
    </p:cViewPr>
  </p:sorterViewPr>
  <p:notesViewPr>
    <p:cSldViewPr>
      <p:cViewPr varScale="1">
        <p:scale>
          <a:sx n="69" d="100"/>
          <a:sy n="69" d="100"/>
        </p:scale>
        <p:origin x="-2790" y="-108"/>
      </p:cViewPr>
      <p:guideLst>
        <p:guide orient="horz" pos="3126"/>
        <p:guide pos="2138"/>
      </p:guideLst>
    </p:cSldViewPr>
  </p:notes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0" Type="http://schemas.openxmlformats.org/officeDocument/2006/relationships/presProps" Target="presProps.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viewProps" Target="viewProps.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slide" Target="slides/slide142.xml"/><Relationship Id="rId148" Type="http://schemas.openxmlformats.org/officeDocument/2006/relationships/slide" Target="slides/slide147.xml"/><Relationship Id="rId151" Type="http://schemas.openxmlformats.org/officeDocument/2006/relationships/slide" Target="slides/slide150.xml"/><Relationship Id="rId156" Type="http://schemas.openxmlformats.org/officeDocument/2006/relationships/slide" Target="slides/slide155.xml"/><Relationship Id="rId164" Type="http://schemas.openxmlformats.org/officeDocument/2006/relationships/slide" Target="slides/slide163.xml"/><Relationship Id="rId16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theme" Target="theme/theme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5_2">
  <dgm:title val=""/>
  <dgm:desc val=""/>
  <dgm:catLst>
    <dgm:cat type="accent5" pri="11200"/>
  </dgm:catLst>
  <dgm:styleLbl name="node0">
    <dgm:fillClrLst meth="repeat">
      <a:schemeClr val="accent5"/>
    </dgm:fillClrLst>
    <dgm:linClrLst meth="repeat">
      <a:schemeClr val="lt1"/>
    </dgm:linClrLst>
    <dgm:effectClrLst/>
    <dgm:txLinClrLst/>
    <dgm:txFillClrLst/>
    <dgm:txEffectClrLst/>
  </dgm:styleLbl>
  <dgm:styleLbl name="node1">
    <dgm:fillClrLst meth="repeat">
      <a:schemeClr val="accent5"/>
    </dgm:fillClrLst>
    <dgm:linClrLst meth="repeat">
      <a:schemeClr val="lt1"/>
    </dgm:linClrLst>
    <dgm:effectClrLst/>
    <dgm:txLinClrLst/>
    <dgm:txFillClrLst/>
    <dgm:txEffectClrLst/>
  </dgm:styleLbl>
  <dgm:styleLbl name="alignNode1">
    <dgm:fillClrLst meth="repeat">
      <a:schemeClr val="accent5"/>
    </dgm:fillClrLst>
    <dgm:linClrLst meth="repeat">
      <a:schemeClr val="accent5"/>
    </dgm:linClrLst>
    <dgm:effectClrLst/>
    <dgm:txLinClrLst/>
    <dgm:txFillClrLst/>
    <dgm:txEffectClrLst/>
  </dgm:styleLbl>
  <dgm:styleLbl name="lnNode1">
    <dgm:fillClrLst meth="repeat">
      <a:schemeClr val="accent5"/>
    </dgm:fillClrLst>
    <dgm:linClrLst meth="repeat">
      <a:schemeClr val="lt1"/>
    </dgm:linClrLst>
    <dgm:effectClrLst/>
    <dgm:txLinClrLst/>
    <dgm:txFillClrLst/>
    <dgm:txEffectClrLst/>
  </dgm:styleLbl>
  <dgm:styleLbl name="vennNode1">
    <dgm:fillClrLst meth="repeat">
      <a:schemeClr val="accent5">
        <a:alpha val="50000"/>
      </a:schemeClr>
    </dgm:fillClrLst>
    <dgm:linClrLst meth="repeat">
      <a:schemeClr val="lt1"/>
    </dgm:linClrLst>
    <dgm:effectClrLst/>
    <dgm:txLinClrLst/>
    <dgm:txFillClrLst/>
    <dgm:txEffectClrLst/>
  </dgm:styleLbl>
  <dgm:styleLbl name="node2">
    <dgm:fillClrLst meth="repeat">
      <a:schemeClr val="accent5"/>
    </dgm:fillClrLst>
    <dgm:linClrLst meth="repeat">
      <a:schemeClr val="lt1"/>
    </dgm:linClrLst>
    <dgm:effectClrLst/>
    <dgm:txLinClrLst/>
    <dgm:txFillClrLst/>
    <dgm:txEffectClrLst/>
  </dgm:styleLbl>
  <dgm:styleLbl name="node3">
    <dgm:fillClrLst meth="repeat">
      <a:schemeClr val="accent5"/>
    </dgm:fillClrLst>
    <dgm:linClrLst meth="repeat">
      <a:schemeClr val="lt1"/>
    </dgm:linClrLst>
    <dgm:effectClrLst/>
    <dgm:txLinClrLst/>
    <dgm:txFillClrLst/>
    <dgm:txEffectClrLst/>
  </dgm:styleLbl>
  <dgm:styleLbl name="node4">
    <dgm:fillClrLst meth="repeat">
      <a:schemeClr val="accent5"/>
    </dgm:fillClrLst>
    <dgm:linClrLst meth="repeat">
      <a:schemeClr val="lt1"/>
    </dgm:linClrLst>
    <dgm:effectClrLst/>
    <dgm:txLinClrLst/>
    <dgm:txFillClrLst/>
    <dgm:txEffectClrLst/>
  </dgm:styleLbl>
  <dgm:styleLbl name="f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5">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5">
        <a:tint val="60000"/>
      </a:schemeClr>
    </dgm:fillClrLst>
    <dgm:linClrLst meth="repeat">
      <a:schemeClr val="accent5">
        <a:tint val="60000"/>
      </a:schemeClr>
    </dgm:linClrLst>
    <dgm:effectClrLst/>
    <dgm:txLinClrLst/>
    <dgm:txFillClrLst/>
    <dgm:txEffectClrLst/>
  </dgm:styleLbl>
  <dgm:styleLbl name="fgSibTrans2D1">
    <dgm:fillClrLst meth="repeat">
      <a:schemeClr val="accent5">
        <a:tint val="60000"/>
      </a:schemeClr>
    </dgm:fillClrLst>
    <dgm:linClrLst meth="repeat">
      <a:schemeClr val="accent5">
        <a:tint val="60000"/>
      </a:schemeClr>
    </dgm:linClrLst>
    <dgm:effectClrLst/>
    <dgm:txLinClrLst/>
    <dgm:txFillClrLst/>
    <dgm:txEffectClrLst/>
  </dgm:styleLbl>
  <dgm:styleLbl name="bgSibTrans2D1">
    <dgm:fillClrLst meth="repeat">
      <a:schemeClr val="accent5">
        <a:tint val="60000"/>
      </a:schemeClr>
    </dgm:fillClrLst>
    <dgm:linClrLst meth="repeat">
      <a:schemeClr val="accent5">
        <a:tint val="60000"/>
      </a:schemeClr>
    </dgm:linClrLst>
    <dgm:effectClrLst/>
    <dgm:txLinClrLst/>
    <dgm:txFillClrLst/>
    <dgm:txEffectClrLst/>
  </dgm:styleLbl>
  <dgm:styleLbl name="sibTrans1D1">
    <dgm:fillClrLst meth="repeat">
      <a:schemeClr val="accent5"/>
    </dgm:fillClrLst>
    <dgm:linClrLst meth="repeat">
      <a:schemeClr val="accent5"/>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dgm:linClrLst>
    <dgm:effectClrLst/>
    <dgm:txLinClrLst/>
    <dgm:txFillClrLst/>
    <dgm:txEffectClrLst/>
  </dgm:styleLbl>
  <dgm:styleLbl name="asst1">
    <dgm:fillClrLst meth="repeat">
      <a:schemeClr val="accent5"/>
    </dgm:fillClrLst>
    <dgm:linClrLst meth="repeat">
      <a:schemeClr val="lt1"/>
    </dgm:linClrLst>
    <dgm:effectClrLst/>
    <dgm:txLinClrLst/>
    <dgm:txFillClrLst/>
    <dgm:txEffectClrLst/>
  </dgm:styleLbl>
  <dgm:styleLbl name="asst2">
    <dgm:fillClrLst meth="repeat">
      <a:schemeClr val="accent5"/>
    </dgm:fillClrLst>
    <dgm:linClrLst meth="repeat">
      <a:schemeClr val="lt1"/>
    </dgm:linClrLst>
    <dgm:effectClrLst/>
    <dgm:txLinClrLst/>
    <dgm:txFillClrLst/>
    <dgm:txEffectClrLst/>
  </dgm:styleLbl>
  <dgm:styleLbl name="asst3">
    <dgm:fillClrLst meth="repeat">
      <a:schemeClr val="accent5"/>
    </dgm:fillClrLst>
    <dgm:linClrLst meth="repeat">
      <a:schemeClr val="lt1"/>
    </dgm:linClrLst>
    <dgm:effectClrLst/>
    <dgm:txLinClrLst/>
    <dgm:txFillClrLst/>
    <dgm:txEffectClrLst/>
  </dgm:styleLbl>
  <dgm:styleLbl name="asst4">
    <dgm:fillClrLst meth="repeat">
      <a:schemeClr val="accent5"/>
    </dgm:fillClrLst>
    <dgm:linClrLst meth="repeat">
      <a:schemeClr val="lt1"/>
    </dgm:linClrLst>
    <dgm:effectClrLst/>
    <dgm:txLinClrLst/>
    <dgm:txFillClrLst/>
    <dgm:txEffectClrLst/>
  </dgm:styleLbl>
  <dgm:styleLbl name="parChTrans2D1">
    <dgm:fillClrLst meth="repeat">
      <a:schemeClr val="accent5">
        <a:tint val="60000"/>
      </a:schemeClr>
    </dgm:fillClrLst>
    <dgm:linClrLst meth="repeat">
      <a:schemeClr val="accent5">
        <a:tint val="60000"/>
      </a:schemeClr>
    </dgm:linClrLst>
    <dgm:effectClrLst/>
    <dgm:txLinClrLst/>
    <dgm:txFillClrLst meth="repeat">
      <a:schemeClr val="lt1"/>
    </dgm:txFillClrLst>
    <dgm:txEffectClrLst/>
  </dgm:styleLbl>
  <dgm:styleLbl name="parChTrans2D2">
    <dgm:fillClrLst meth="repeat">
      <a:schemeClr val="accent5"/>
    </dgm:fillClrLst>
    <dgm:linClrLst meth="repeat">
      <a:schemeClr val="accent5"/>
    </dgm:linClrLst>
    <dgm:effectClrLst/>
    <dgm:txLinClrLst/>
    <dgm:txFillClrLst meth="repeat">
      <a:schemeClr val="lt1"/>
    </dgm:txFillClrLst>
    <dgm:txEffectClrLst/>
  </dgm:styleLbl>
  <dgm:styleLbl name="parChTrans2D3">
    <dgm:fillClrLst meth="repeat">
      <a:schemeClr val="accent5"/>
    </dgm:fillClrLst>
    <dgm:linClrLst meth="repeat">
      <a:schemeClr val="accent5"/>
    </dgm:linClrLst>
    <dgm:effectClrLst/>
    <dgm:txLinClrLst/>
    <dgm:txFillClrLst meth="repeat">
      <a:schemeClr val="lt1"/>
    </dgm:txFillClrLst>
    <dgm:txEffectClrLst/>
  </dgm:styleLbl>
  <dgm:styleLbl name="parChTrans2D4">
    <dgm:fillClrLst meth="repeat">
      <a:schemeClr val="accent5"/>
    </dgm:fillClrLst>
    <dgm:linClrLst meth="repeat">
      <a:schemeClr val="accent5"/>
    </dgm:linClrLst>
    <dgm:effectClrLst/>
    <dgm:txLinClrLst/>
    <dgm:txFillClrLst meth="repeat">
      <a:schemeClr val="lt1"/>
    </dgm:txFillClrLst>
    <dgm:txEffectClrLst/>
  </dgm:styleLbl>
  <dgm:styleLbl name="parChTrans1D1">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2">
    <dgm:fillClrLst meth="repeat">
      <a:schemeClr val="accent5"/>
    </dgm:fillClrLst>
    <dgm:linClrLst meth="repeat">
      <a:schemeClr val="accent5">
        <a:shade val="60000"/>
      </a:schemeClr>
    </dgm:linClrLst>
    <dgm:effectClrLst/>
    <dgm:txLinClrLst/>
    <dgm:txFillClrLst meth="repeat">
      <a:schemeClr val="tx1"/>
    </dgm:txFillClrLst>
    <dgm:txEffectClrLst/>
  </dgm:styleLbl>
  <dgm:styleLbl name="parChTrans1D3">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parChTrans1D4">
    <dgm:fillClrLst meth="repeat">
      <a:schemeClr val="accent5"/>
    </dgm:fillClrLst>
    <dgm:linClrLst meth="repeat">
      <a:schemeClr val="accent5">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solidFgAcc1">
    <dgm:fillClrLst meth="repeat">
      <a:schemeClr val="lt1"/>
    </dgm:fillClrLst>
    <dgm:linClrLst meth="repeat">
      <a:schemeClr val="accent5"/>
    </dgm:linClrLst>
    <dgm:effectClrLst/>
    <dgm:txLinClrLst/>
    <dgm:txFillClrLst meth="repeat">
      <a:schemeClr val="dk1"/>
    </dgm:txFillClrLst>
    <dgm:txEffectClrLst/>
  </dgm:styleLbl>
  <dgm:styleLbl name="solidAlignAcc1">
    <dgm:fillClrLst meth="repeat">
      <a:schemeClr val="lt1"/>
    </dgm:fillClrLst>
    <dgm:linClrLst meth="repeat">
      <a:schemeClr val="accent5"/>
    </dgm:linClrLst>
    <dgm:effectClrLst/>
    <dgm:txLinClrLst/>
    <dgm:txFillClrLst meth="repeat">
      <a:schemeClr val="dk1"/>
    </dgm:txFillClrLst>
    <dgm:txEffectClrLst/>
  </dgm:styleLbl>
  <dgm:styleLbl name="solidBgAcc1">
    <dgm:fillClrLst meth="repeat">
      <a:schemeClr val="lt1"/>
    </dgm:fillClrLst>
    <dgm:linClrLst meth="repeat">
      <a:schemeClr val="accent5"/>
    </dgm:linClrLst>
    <dgm:effectClrLst/>
    <dgm:txLinClrLst/>
    <dgm:txFillClrLst meth="repeat">
      <a:schemeClr val="dk1"/>
    </dgm:txFillClrLst>
    <dgm:txEffectClrLst/>
  </dgm:styleLbl>
  <dgm:styleLbl name="f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align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bgAccFollowNode1">
    <dgm:fillClrLst meth="repeat">
      <a:schemeClr val="accent5">
        <a:alpha val="90000"/>
        <a:tint val="40000"/>
      </a:schemeClr>
    </dgm:fillClrLst>
    <dgm:linClrLst meth="repeat">
      <a:schemeClr val="accent5">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5"/>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accent5"/>
    </dgm:linClrLst>
    <dgm:effectClrLst/>
    <dgm:txLinClrLst/>
    <dgm:txFillClrLst meth="repeat">
      <a:schemeClr val="dk1"/>
    </dgm:txFillClrLst>
    <dgm:txEffectClrLst/>
  </dgm:styleLbl>
  <dgm:styleLbl name="dkBgShp">
    <dgm:fillClrLst meth="repeat">
      <a:schemeClr val="accent5">
        <a:shade val="80000"/>
      </a:schemeClr>
    </dgm:fillClrLst>
    <dgm:linClrLst meth="repeat">
      <a:schemeClr val="accent5"/>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59627C1-D6A8-49E8-9A9A-3660F7CF7918}" type="doc">
      <dgm:prSet loTypeId="urn:microsoft.com/office/officeart/2005/8/layout/bProcess3" loCatId="process" qsTypeId="urn:microsoft.com/office/officeart/2005/8/quickstyle/simple2" qsCatId="simple" csTypeId="urn:microsoft.com/office/officeart/2005/8/colors/accent0_3" csCatId="mainScheme" phldr="1"/>
      <dgm:spPr/>
      <dgm:t>
        <a:bodyPr/>
        <a:lstStyle/>
        <a:p>
          <a:endParaRPr lang="en-US"/>
        </a:p>
      </dgm:t>
    </dgm:pt>
    <dgm:pt modelId="{6CBFBA9F-0564-4B45-9012-807D24550870}">
      <dgm:prSet phldrT="[Text]" custT="1"/>
      <dgm:spPr>
        <a:solidFill>
          <a:schemeClr val="accent5">
            <a:lumMod val="40000"/>
            <a:lumOff val="60000"/>
            <a:alpha val="36000"/>
          </a:schemeClr>
        </a:solidFill>
        <a:ln>
          <a:solidFill>
            <a:schemeClr val="tx1"/>
          </a:solidFill>
        </a:ln>
      </dgm:spPr>
      <dgm:t>
        <a:bodyPr/>
        <a:lstStyle/>
        <a:p>
          <a:r>
            <a:rPr lang="en-US" sz="1800" dirty="0" smtClean="0">
              <a:solidFill>
                <a:schemeClr val="tx1"/>
              </a:solidFill>
              <a:latin typeface="Calibri" pitchFamily="34" charset="0"/>
              <a:cs typeface="Calibri" pitchFamily="34" charset="0"/>
            </a:rPr>
            <a:t>Prepare RFQ</a:t>
          </a:r>
          <a:endParaRPr lang="en-US" sz="1800" dirty="0">
            <a:solidFill>
              <a:schemeClr val="tx1"/>
            </a:solidFill>
            <a:latin typeface="Calibri" pitchFamily="34" charset="0"/>
            <a:cs typeface="Calibri" pitchFamily="34" charset="0"/>
          </a:endParaRPr>
        </a:p>
      </dgm:t>
    </dgm:pt>
    <dgm:pt modelId="{1635AEB0-6752-4EB5-B32D-DF9FA5442A0F}" type="parTrans" cxnId="{99E22608-0B66-4BBA-A8A6-463DDC71A922}">
      <dgm:prSet/>
      <dgm:spPr/>
      <dgm:t>
        <a:bodyPr/>
        <a:lstStyle/>
        <a:p>
          <a:endParaRPr lang="en-US" sz="2000"/>
        </a:p>
      </dgm:t>
    </dgm:pt>
    <dgm:pt modelId="{71E6D8F8-461B-4C5F-AE11-5CB0E593384F}" type="sibTrans" cxnId="{99E22608-0B66-4BBA-A8A6-463DDC71A922}">
      <dgm:prSet custT="1"/>
      <dgm:spPr>
        <a:solidFill>
          <a:schemeClr val="accent1">
            <a:lumMod val="40000"/>
            <a:lumOff val="60000"/>
          </a:schemeClr>
        </a:solidFill>
        <a:ln w="19050">
          <a:solidFill>
            <a:schemeClr val="tx2"/>
          </a:solidFill>
        </a:ln>
      </dgm:spPr>
      <dgm:t>
        <a:bodyPr/>
        <a:lstStyle/>
        <a:p>
          <a:endParaRPr lang="en-US" sz="1800" dirty="0">
            <a:solidFill>
              <a:schemeClr val="tx1"/>
            </a:solidFill>
            <a:latin typeface="Clarendon" panose="02040604040505020204" pitchFamily="18" charset="0"/>
          </a:endParaRPr>
        </a:p>
      </dgm:t>
    </dgm:pt>
    <dgm:pt modelId="{6C1AE08A-CA23-44D8-97A4-A1037863BDEC}">
      <dgm:prSet phldrT="[Text]" custT="1"/>
      <dgm:spPr>
        <a:solidFill>
          <a:schemeClr val="accent5">
            <a:lumMod val="40000"/>
            <a:lumOff val="60000"/>
            <a:alpha val="36000"/>
          </a:schemeClr>
        </a:solidFill>
        <a:ln>
          <a:solidFill>
            <a:schemeClr val="tx1"/>
          </a:solidFill>
        </a:ln>
      </dgm:spPr>
      <dgm:t>
        <a:bodyPr/>
        <a:lstStyle/>
        <a:p>
          <a:endParaRPr lang="en-US" sz="1800" dirty="0" smtClean="0">
            <a:solidFill>
              <a:schemeClr val="tx1"/>
            </a:solidFill>
            <a:latin typeface="Clarendon" panose="02040604040505020204" pitchFamily="18" charset="0"/>
          </a:endParaRPr>
        </a:p>
        <a:p>
          <a:r>
            <a:rPr lang="en-US" sz="1800" dirty="0" smtClean="0">
              <a:solidFill>
                <a:schemeClr val="tx1"/>
              </a:solidFill>
              <a:latin typeface="Calibri" pitchFamily="34" charset="0"/>
              <a:cs typeface="Calibri" pitchFamily="34" charset="0"/>
            </a:rPr>
            <a:t>Send RFQ to at least 3 suppliers </a:t>
          </a:r>
        </a:p>
        <a:p>
          <a:r>
            <a:rPr lang="en-US" sz="1400" dirty="0" smtClean="0">
              <a:solidFill>
                <a:schemeClr val="tx1"/>
              </a:solidFill>
              <a:latin typeface="Calibri" pitchFamily="34" charset="0"/>
              <a:cs typeface="Calibri" pitchFamily="34" charset="0"/>
            </a:rPr>
            <a:t>*May be 1 in case of 52.1(a)</a:t>
          </a:r>
        </a:p>
        <a:p>
          <a:r>
            <a:rPr lang="en-US" sz="1400" dirty="0" smtClean="0">
              <a:solidFill>
                <a:schemeClr val="tx1"/>
              </a:solidFill>
              <a:latin typeface="Calibri" pitchFamily="34" charset="0"/>
              <a:cs typeface="Calibri" pitchFamily="34" charset="0"/>
            </a:rPr>
            <a:t>*Receipt of 3 RFQs for 52.1(b) is mandatory, while</a:t>
          </a:r>
        </a:p>
        <a:p>
          <a:r>
            <a:rPr lang="en-US" sz="1400" dirty="0" smtClean="0">
              <a:solidFill>
                <a:schemeClr val="tx1"/>
              </a:solidFill>
              <a:latin typeface="Calibri" pitchFamily="34" charset="0"/>
              <a:cs typeface="Calibri" pitchFamily="34" charset="0"/>
            </a:rPr>
            <a:t>Receipt of 1 RFQ in SVP will suffice</a:t>
          </a:r>
        </a:p>
        <a:p>
          <a:endParaRPr lang="en-US" sz="1800" dirty="0">
            <a:solidFill>
              <a:schemeClr val="tx1"/>
            </a:solidFill>
            <a:latin typeface="Clarendon" panose="02040604040505020204" pitchFamily="18" charset="0"/>
          </a:endParaRPr>
        </a:p>
      </dgm:t>
    </dgm:pt>
    <dgm:pt modelId="{E0DAFF8B-9542-458A-9597-2E8B44B66FF9}" type="parTrans" cxnId="{B70ACE32-A31A-499A-8920-F78B2F8DECBA}">
      <dgm:prSet/>
      <dgm:spPr/>
      <dgm:t>
        <a:bodyPr/>
        <a:lstStyle/>
        <a:p>
          <a:endParaRPr lang="en-US" sz="2000"/>
        </a:p>
      </dgm:t>
    </dgm:pt>
    <dgm:pt modelId="{71933A0F-C4C5-4022-901E-E9A9C1BB42D9}" type="sibTrans" cxnId="{B70ACE32-A31A-499A-8920-F78B2F8DECBA}">
      <dgm:prSet custT="1"/>
      <dgm:spPr>
        <a:solidFill>
          <a:schemeClr val="accent1">
            <a:lumMod val="40000"/>
            <a:lumOff val="60000"/>
          </a:schemeClr>
        </a:solidFill>
        <a:ln w="19050">
          <a:solidFill>
            <a:schemeClr val="tx2"/>
          </a:solidFill>
        </a:ln>
      </dgm:spPr>
      <dgm:t>
        <a:bodyPr/>
        <a:lstStyle/>
        <a:p>
          <a:endParaRPr lang="en-US" sz="1800" dirty="0">
            <a:solidFill>
              <a:schemeClr val="tx1"/>
            </a:solidFill>
            <a:latin typeface="Clarendon" panose="02040604040505020204" pitchFamily="18" charset="0"/>
          </a:endParaRPr>
        </a:p>
      </dgm:t>
    </dgm:pt>
    <dgm:pt modelId="{149BFD3A-3AD6-43E2-886C-CE60949846D8}">
      <dgm:prSet phldrT="[Text]" custT="1"/>
      <dgm:spPr>
        <a:solidFill>
          <a:schemeClr val="accent5">
            <a:lumMod val="40000"/>
            <a:lumOff val="60000"/>
            <a:alpha val="36000"/>
          </a:schemeClr>
        </a:solidFill>
        <a:ln>
          <a:solidFill>
            <a:schemeClr val="tx1"/>
          </a:solidFill>
        </a:ln>
      </dgm:spPr>
      <dgm:t>
        <a:bodyPr/>
        <a:lstStyle/>
        <a:p>
          <a:r>
            <a:rPr lang="en-US" sz="1800" dirty="0" smtClean="0">
              <a:solidFill>
                <a:schemeClr val="tx1"/>
              </a:solidFill>
              <a:latin typeface="Calibri" pitchFamily="34" charset="0"/>
              <a:cs typeface="Calibri" pitchFamily="34" charset="0"/>
            </a:rPr>
            <a:t>Post in PhilGEPS, PE’s website and conspicuous place</a:t>
          </a:r>
        </a:p>
        <a:p>
          <a:r>
            <a:rPr lang="en-US" sz="1400" dirty="0" smtClean="0">
              <a:solidFill>
                <a:schemeClr val="tx1"/>
              </a:solidFill>
              <a:latin typeface="Calibri" pitchFamily="34" charset="0"/>
              <a:cs typeface="Calibri" pitchFamily="34" charset="0"/>
            </a:rPr>
            <a:t>*Except 52.1(a) and ABC 50k and below </a:t>
          </a:r>
        </a:p>
        <a:p>
          <a:r>
            <a:rPr lang="en-US" sz="1400" dirty="0" smtClean="0">
              <a:solidFill>
                <a:schemeClr val="tx1"/>
              </a:solidFill>
              <a:latin typeface="Calibri" pitchFamily="34" charset="0"/>
              <a:cs typeface="Calibri" pitchFamily="34" charset="0"/>
            </a:rPr>
            <a:t>*Extend deadline if no quotation is received</a:t>
          </a:r>
          <a:endParaRPr lang="en-US" sz="1400" dirty="0">
            <a:solidFill>
              <a:schemeClr val="tx1"/>
            </a:solidFill>
            <a:latin typeface="Calibri" pitchFamily="34" charset="0"/>
            <a:cs typeface="Calibri" pitchFamily="34" charset="0"/>
          </a:endParaRPr>
        </a:p>
      </dgm:t>
    </dgm:pt>
    <dgm:pt modelId="{5F66D564-6364-4617-89D1-69E952535E90}" type="parTrans" cxnId="{B003BEC3-6E49-47D5-AB5C-FA8810745F41}">
      <dgm:prSet/>
      <dgm:spPr/>
      <dgm:t>
        <a:bodyPr/>
        <a:lstStyle/>
        <a:p>
          <a:endParaRPr lang="en-US" sz="2000"/>
        </a:p>
      </dgm:t>
    </dgm:pt>
    <dgm:pt modelId="{727C8565-DF22-4194-A4D6-202B999051B8}" type="sibTrans" cxnId="{B003BEC3-6E49-47D5-AB5C-FA8810745F41}">
      <dgm:prSet custT="1"/>
      <dgm:spPr>
        <a:solidFill>
          <a:schemeClr val="accent1">
            <a:lumMod val="40000"/>
            <a:lumOff val="60000"/>
          </a:schemeClr>
        </a:solidFill>
        <a:ln w="19050">
          <a:solidFill>
            <a:schemeClr val="tx2"/>
          </a:solidFill>
        </a:ln>
      </dgm:spPr>
      <dgm:t>
        <a:bodyPr/>
        <a:lstStyle/>
        <a:p>
          <a:endParaRPr lang="en-US" sz="1800" dirty="0">
            <a:solidFill>
              <a:schemeClr val="tx1"/>
            </a:solidFill>
            <a:latin typeface="Clarendon" panose="02040604040505020204" pitchFamily="18" charset="0"/>
          </a:endParaRPr>
        </a:p>
      </dgm:t>
    </dgm:pt>
    <dgm:pt modelId="{65D7BC8E-BD05-477B-BAC0-218896DDA793}">
      <dgm:prSet phldrT="[Text]" custT="1"/>
      <dgm:spPr>
        <a:solidFill>
          <a:schemeClr val="accent5">
            <a:lumMod val="40000"/>
            <a:lumOff val="60000"/>
            <a:alpha val="36000"/>
          </a:schemeClr>
        </a:solidFill>
        <a:ln>
          <a:solidFill>
            <a:schemeClr val="tx1"/>
          </a:solidFill>
        </a:ln>
      </dgm:spPr>
      <dgm:t>
        <a:bodyPr/>
        <a:lstStyle/>
        <a:p>
          <a:r>
            <a:rPr lang="en-US" sz="1800" dirty="0" smtClean="0">
              <a:solidFill>
                <a:schemeClr val="tx1"/>
              </a:solidFill>
              <a:latin typeface="Calibri" pitchFamily="34" charset="0"/>
              <a:cs typeface="Calibri" pitchFamily="34" charset="0"/>
            </a:rPr>
            <a:t>Prepare Abstract of Quotations</a:t>
          </a:r>
          <a:endParaRPr lang="en-US" sz="1800" dirty="0">
            <a:solidFill>
              <a:schemeClr val="tx1"/>
            </a:solidFill>
            <a:latin typeface="Calibri" pitchFamily="34" charset="0"/>
            <a:cs typeface="Calibri" pitchFamily="34" charset="0"/>
          </a:endParaRPr>
        </a:p>
      </dgm:t>
    </dgm:pt>
    <dgm:pt modelId="{BB85FE8B-C970-49E8-B085-E1FEFDFF8ADD}" type="parTrans" cxnId="{6E1D7BAC-BF7E-4555-A546-D32CA848E5AA}">
      <dgm:prSet/>
      <dgm:spPr/>
      <dgm:t>
        <a:bodyPr/>
        <a:lstStyle/>
        <a:p>
          <a:endParaRPr lang="en-US" sz="2000"/>
        </a:p>
      </dgm:t>
    </dgm:pt>
    <dgm:pt modelId="{B8848894-AED0-4330-A2BC-6293413C1EC2}" type="sibTrans" cxnId="{6E1D7BAC-BF7E-4555-A546-D32CA848E5AA}">
      <dgm:prSet/>
      <dgm:spPr/>
      <dgm:t>
        <a:bodyPr/>
        <a:lstStyle/>
        <a:p>
          <a:endParaRPr lang="en-US" sz="2000" dirty="0"/>
        </a:p>
      </dgm:t>
    </dgm:pt>
    <dgm:pt modelId="{85753551-5AE6-4B32-9206-0358EA3F1276}">
      <dgm:prSet phldrT="[Text]" custT="1"/>
      <dgm:spPr>
        <a:solidFill>
          <a:schemeClr val="accent5">
            <a:lumMod val="40000"/>
            <a:lumOff val="60000"/>
            <a:alpha val="36000"/>
          </a:schemeClr>
        </a:solidFill>
        <a:ln>
          <a:solidFill>
            <a:schemeClr val="tx1"/>
          </a:solidFill>
        </a:ln>
      </dgm:spPr>
      <dgm:t>
        <a:bodyPr/>
        <a:lstStyle/>
        <a:p>
          <a:r>
            <a:rPr lang="en-US" sz="1600" dirty="0" smtClean="0">
              <a:solidFill>
                <a:schemeClr val="tx1"/>
              </a:solidFill>
              <a:latin typeface="Calibri" pitchFamily="34" charset="0"/>
              <a:cs typeface="Calibri" pitchFamily="34" charset="0"/>
            </a:rPr>
            <a:t>Award to LCB (for SHP &amp; SVP)/HRB (for SVP)  that complies with specs and ABC</a:t>
          </a:r>
          <a:endParaRPr lang="en-US" sz="1600" dirty="0">
            <a:solidFill>
              <a:schemeClr val="tx1"/>
            </a:solidFill>
            <a:latin typeface="Calibri" pitchFamily="34" charset="0"/>
            <a:cs typeface="Calibri" pitchFamily="34" charset="0"/>
          </a:endParaRPr>
        </a:p>
      </dgm:t>
    </dgm:pt>
    <dgm:pt modelId="{A0F04647-2F06-48B6-B44A-10F615FB1807}" type="parTrans" cxnId="{2FD1B70C-3187-44FA-93BF-5FD25FFA09D9}">
      <dgm:prSet/>
      <dgm:spPr/>
      <dgm:t>
        <a:bodyPr/>
        <a:lstStyle/>
        <a:p>
          <a:endParaRPr lang="en-US"/>
        </a:p>
      </dgm:t>
    </dgm:pt>
    <dgm:pt modelId="{8F129A0D-DC72-445A-8E66-AFE281E10F10}" type="sibTrans" cxnId="{2FD1B70C-3187-44FA-93BF-5FD25FFA09D9}">
      <dgm:prSet/>
      <dgm:spPr/>
      <dgm:t>
        <a:bodyPr/>
        <a:lstStyle/>
        <a:p>
          <a:endParaRPr lang="en-US"/>
        </a:p>
      </dgm:t>
    </dgm:pt>
    <dgm:pt modelId="{8A060C77-5397-44DA-86FA-60C0CA90D51D}" type="pres">
      <dgm:prSet presAssocID="{C59627C1-D6A8-49E8-9A9A-3660F7CF7918}" presName="Name0" presStyleCnt="0">
        <dgm:presLayoutVars>
          <dgm:dir/>
          <dgm:resizeHandles val="exact"/>
        </dgm:presLayoutVars>
      </dgm:prSet>
      <dgm:spPr/>
      <dgm:t>
        <a:bodyPr/>
        <a:lstStyle/>
        <a:p>
          <a:endParaRPr lang="en-US"/>
        </a:p>
      </dgm:t>
    </dgm:pt>
    <dgm:pt modelId="{CA787DC1-B9DC-422F-B80A-2D75095D430E}" type="pres">
      <dgm:prSet presAssocID="{6CBFBA9F-0564-4B45-9012-807D24550870}" presName="node" presStyleLbl="node1" presStyleIdx="0" presStyleCnt="5" custScaleX="78285" custScaleY="120822">
        <dgm:presLayoutVars>
          <dgm:bulletEnabled val="1"/>
        </dgm:presLayoutVars>
      </dgm:prSet>
      <dgm:spPr/>
      <dgm:t>
        <a:bodyPr/>
        <a:lstStyle/>
        <a:p>
          <a:endParaRPr lang="en-US"/>
        </a:p>
      </dgm:t>
    </dgm:pt>
    <dgm:pt modelId="{A344CB08-5F4F-4AA7-8A72-9C4C74238744}" type="pres">
      <dgm:prSet presAssocID="{71E6D8F8-461B-4C5F-AE11-5CB0E593384F}" presName="sibTrans" presStyleLbl="sibTrans1D1" presStyleIdx="0" presStyleCnt="4"/>
      <dgm:spPr/>
      <dgm:t>
        <a:bodyPr/>
        <a:lstStyle/>
        <a:p>
          <a:endParaRPr lang="en-US"/>
        </a:p>
      </dgm:t>
    </dgm:pt>
    <dgm:pt modelId="{E833298B-41D7-4C2B-B781-585AA74AD57C}" type="pres">
      <dgm:prSet presAssocID="{71E6D8F8-461B-4C5F-AE11-5CB0E593384F}" presName="connectorText" presStyleLbl="sibTrans1D1" presStyleIdx="0" presStyleCnt="4"/>
      <dgm:spPr/>
      <dgm:t>
        <a:bodyPr/>
        <a:lstStyle/>
        <a:p>
          <a:endParaRPr lang="en-US"/>
        </a:p>
      </dgm:t>
    </dgm:pt>
    <dgm:pt modelId="{E893CDCB-C8CD-4E41-A7FE-DE59F781A10A}" type="pres">
      <dgm:prSet presAssocID="{6C1AE08A-CA23-44D8-97A4-A1037863BDEC}" presName="node" presStyleLbl="node1" presStyleIdx="1" presStyleCnt="5" custScaleX="112894" custScaleY="136119">
        <dgm:presLayoutVars>
          <dgm:bulletEnabled val="1"/>
        </dgm:presLayoutVars>
      </dgm:prSet>
      <dgm:spPr/>
      <dgm:t>
        <a:bodyPr/>
        <a:lstStyle/>
        <a:p>
          <a:endParaRPr lang="en-US"/>
        </a:p>
      </dgm:t>
    </dgm:pt>
    <dgm:pt modelId="{62A65D7F-363A-4AE5-9457-A5D0F02EC2DD}" type="pres">
      <dgm:prSet presAssocID="{71933A0F-C4C5-4022-901E-E9A9C1BB42D9}" presName="sibTrans" presStyleLbl="sibTrans1D1" presStyleIdx="1" presStyleCnt="4"/>
      <dgm:spPr/>
      <dgm:t>
        <a:bodyPr/>
        <a:lstStyle/>
        <a:p>
          <a:endParaRPr lang="en-US"/>
        </a:p>
      </dgm:t>
    </dgm:pt>
    <dgm:pt modelId="{6374C785-7FF0-4663-8CCF-86426CB1EBCA}" type="pres">
      <dgm:prSet presAssocID="{71933A0F-C4C5-4022-901E-E9A9C1BB42D9}" presName="connectorText" presStyleLbl="sibTrans1D1" presStyleIdx="1" presStyleCnt="4"/>
      <dgm:spPr/>
      <dgm:t>
        <a:bodyPr/>
        <a:lstStyle/>
        <a:p>
          <a:endParaRPr lang="en-US"/>
        </a:p>
      </dgm:t>
    </dgm:pt>
    <dgm:pt modelId="{66C69547-EB11-427F-AE96-9C39DE85D2EB}" type="pres">
      <dgm:prSet presAssocID="{149BFD3A-3AD6-43E2-886C-CE60949846D8}" presName="node" presStyleLbl="node1" presStyleIdx="2" presStyleCnt="5" custScaleY="120822">
        <dgm:presLayoutVars>
          <dgm:bulletEnabled val="1"/>
        </dgm:presLayoutVars>
      </dgm:prSet>
      <dgm:spPr/>
      <dgm:t>
        <a:bodyPr/>
        <a:lstStyle/>
        <a:p>
          <a:endParaRPr lang="en-US"/>
        </a:p>
      </dgm:t>
    </dgm:pt>
    <dgm:pt modelId="{8C884BF6-B505-4960-BAAD-C3DC7770DFCB}" type="pres">
      <dgm:prSet presAssocID="{727C8565-DF22-4194-A4D6-202B999051B8}" presName="sibTrans" presStyleLbl="sibTrans1D1" presStyleIdx="2" presStyleCnt="4"/>
      <dgm:spPr/>
      <dgm:t>
        <a:bodyPr/>
        <a:lstStyle/>
        <a:p>
          <a:endParaRPr lang="en-US"/>
        </a:p>
      </dgm:t>
    </dgm:pt>
    <dgm:pt modelId="{3EA19917-AFB8-4C79-9293-C5FC6E2620F1}" type="pres">
      <dgm:prSet presAssocID="{727C8565-DF22-4194-A4D6-202B999051B8}" presName="connectorText" presStyleLbl="sibTrans1D1" presStyleIdx="2" presStyleCnt="4"/>
      <dgm:spPr/>
      <dgm:t>
        <a:bodyPr/>
        <a:lstStyle/>
        <a:p>
          <a:endParaRPr lang="en-US"/>
        </a:p>
      </dgm:t>
    </dgm:pt>
    <dgm:pt modelId="{60FD2C29-FE9E-4B54-A289-A7A80F8FB97B}" type="pres">
      <dgm:prSet presAssocID="{65D7BC8E-BD05-477B-BAC0-218896DDA793}" presName="node" presStyleLbl="node1" presStyleIdx="3" presStyleCnt="5" custScaleY="124366" custLinFactNeighborX="50067" custLinFactNeighborY="7054">
        <dgm:presLayoutVars>
          <dgm:bulletEnabled val="1"/>
        </dgm:presLayoutVars>
      </dgm:prSet>
      <dgm:spPr/>
      <dgm:t>
        <a:bodyPr/>
        <a:lstStyle/>
        <a:p>
          <a:endParaRPr lang="en-US"/>
        </a:p>
      </dgm:t>
    </dgm:pt>
    <dgm:pt modelId="{B8046AD7-1BD5-453C-A750-B0A85ABE3F18}" type="pres">
      <dgm:prSet presAssocID="{B8848894-AED0-4330-A2BC-6293413C1EC2}" presName="sibTrans" presStyleLbl="sibTrans1D1" presStyleIdx="3" presStyleCnt="4"/>
      <dgm:spPr/>
      <dgm:t>
        <a:bodyPr/>
        <a:lstStyle/>
        <a:p>
          <a:endParaRPr lang="en-US"/>
        </a:p>
      </dgm:t>
    </dgm:pt>
    <dgm:pt modelId="{41070F51-D372-492C-8C21-E00886D1DBF3}" type="pres">
      <dgm:prSet presAssocID="{B8848894-AED0-4330-A2BC-6293413C1EC2}" presName="connectorText" presStyleLbl="sibTrans1D1" presStyleIdx="3" presStyleCnt="4"/>
      <dgm:spPr/>
      <dgm:t>
        <a:bodyPr/>
        <a:lstStyle/>
        <a:p>
          <a:endParaRPr lang="en-US"/>
        </a:p>
      </dgm:t>
    </dgm:pt>
    <dgm:pt modelId="{328DE096-85A0-40C8-BF28-9A6817B33DB4}" type="pres">
      <dgm:prSet presAssocID="{85753551-5AE6-4B32-9206-0358EA3F1276}" presName="node" presStyleLbl="node1" presStyleIdx="4" presStyleCnt="5" custScaleY="124366" custLinFactNeighborX="69935" custLinFactNeighborY="7449">
        <dgm:presLayoutVars>
          <dgm:bulletEnabled val="1"/>
        </dgm:presLayoutVars>
      </dgm:prSet>
      <dgm:spPr/>
      <dgm:t>
        <a:bodyPr/>
        <a:lstStyle/>
        <a:p>
          <a:endParaRPr lang="en-US"/>
        </a:p>
      </dgm:t>
    </dgm:pt>
  </dgm:ptLst>
  <dgm:cxnLst>
    <dgm:cxn modelId="{2FD1B70C-3187-44FA-93BF-5FD25FFA09D9}" srcId="{C59627C1-D6A8-49E8-9A9A-3660F7CF7918}" destId="{85753551-5AE6-4B32-9206-0358EA3F1276}" srcOrd="4" destOrd="0" parTransId="{A0F04647-2F06-48B6-B44A-10F615FB1807}" sibTransId="{8F129A0D-DC72-445A-8E66-AFE281E10F10}"/>
    <dgm:cxn modelId="{B003BEC3-6E49-47D5-AB5C-FA8810745F41}" srcId="{C59627C1-D6A8-49E8-9A9A-3660F7CF7918}" destId="{149BFD3A-3AD6-43E2-886C-CE60949846D8}" srcOrd="2" destOrd="0" parTransId="{5F66D564-6364-4617-89D1-69E952535E90}" sibTransId="{727C8565-DF22-4194-A4D6-202B999051B8}"/>
    <dgm:cxn modelId="{020EC08D-CA0E-45BE-A7C3-FB2695AC972E}" type="presOf" srcId="{71933A0F-C4C5-4022-901E-E9A9C1BB42D9}" destId="{62A65D7F-363A-4AE5-9457-A5D0F02EC2DD}" srcOrd="0" destOrd="0" presId="urn:microsoft.com/office/officeart/2005/8/layout/bProcess3"/>
    <dgm:cxn modelId="{9E92F452-AA40-4863-8451-93353174A8E1}" type="presOf" srcId="{6CBFBA9F-0564-4B45-9012-807D24550870}" destId="{CA787DC1-B9DC-422F-B80A-2D75095D430E}" srcOrd="0" destOrd="0" presId="urn:microsoft.com/office/officeart/2005/8/layout/bProcess3"/>
    <dgm:cxn modelId="{B70ACE32-A31A-499A-8920-F78B2F8DECBA}" srcId="{C59627C1-D6A8-49E8-9A9A-3660F7CF7918}" destId="{6C1AE08A-CA23-44D8-97A4-A1037863BDEC}" srcOrd="1" destOrd="0" parTransId="{E0DAFF8B-9542-458A-9597-2E8B44B66FF9}" sibTransId="{71933A0F-C4C5-4022-901E-E9A9C1BB42D9}"/>
    <dgm:cxn modelId="{99E22608-0B66-4BBA-A8A6-463DDC71A922}" srcId="{C59627C1-D6A8-49E8-9A9A-3660F7CF7918}" destId="{6CBFBA9F-0564-4B45-9012-807D24550870}" srcOrd="0" destOrd="0" parTransId="{1635AEB0-6752-4EB5-B32D-DF9FA5442A0F}" sibTransId="{71E6D8F8-461B-4C5F-AE11-5CB0E593384F}"/>
    <dgm:cxn modelId="{2AEEE6B6-C95D-4A25-AB42-E90CCF6D1DE8}" type="presOf" srcId="{65D7BC8E-BD05-477B-BAC0-218896DDA793}" destId="{60FD2C29-FE9E-4B54-A289-A7A80F8FB97B}" srcOrd="0" destOrd="0" presId="urn:microsoft.com/office/officeart/2005/8/layout/bProcess3"/>
    <dgm:cxn modelId="{694A2526-B8FD-4435-8D0A-B1D1C07C1F6E}" type="presOf" srcId="{727C8565-DF22-4194-A4D6-202B999051B8}" destId="{8C884BF6-B505-4960-BAAD-C3DC7770DFCB}" srcOrd="0" destOrd="0" presId="urn:microsoft.com/office/officeart/2005/8/layout/bProcess3"/>
    <dgm:cxn modelId="{D45B4929-39DA-41A2-BB98-0430CFA3BE71}" type="presOf" srcId="{6C1AE08A-CA23-44D8-97A4-A1037863BDEC}" destId="{E893CDCB-C8CD-4E41-A7FE-DE59F781A10A}" srcOrd="0" destOrd="0" presId="urn:microsoft.com/office/officeart/2005/8/layout/bProcess3"/>
    <dgm:cxn modelId="{3F287DC9-4777-43CF-AFA5-E4D523D8176A}" type="presOf" srcId="{B8848894-AED0-4330-A2BC-6293413C1EC2}" destId="{41070F51-D372-492C-8C21-E00886D1DBF3}" srcOrd="1" destOrd="0" presId="urn:microsoft.com/office/officeart/2005/8/layout/bProcess3"/>
    <dgm:cxn modelId="{321A63BC-4AF4-4D8B-A4C2-808077B3DB40}" type="presOf" srcId="{71E6D8F8-461B-4C5F-AE11-5CB0E593384F}" destId="{E833298B-41D7-4C2B-B781-585AA74AD57C}" srcOrd="1" destOrd="0" presId="urn:microsoft.com/office/officeart/2005/8/layout/bProcess3"/>
    <dgm:cxn modelId="{3E331716-C7B3-4A9D-B202-311EADDEB9DA}" type="presOf" srcId="{727C8565-DF22-4194-A4D6-202B999051B8}" destId="{3EA19917-AFB8-4C79-9293-C5FC6E2620F1}" srcOrd="1" destOrd="0" presId="urn:microsoft.com/office/officeart/2005/8/layout/bProcess3"/>
    <dgm:cxn modelId="{BA958BCA-0FE8-43C5-8ACD-8E40E33EA889}" type="presOf" srcId="{149BFD3A-3AD6-43E2-886C-CE60949846D8}" destId="{66C69547-EB11-427F-AE96-9C39DE85D2EB}" srcOrd="0" destOrd="0" presId="urn:microsoft.com/office/officeart/2005/8/layout/bProcess3"/>
    <dgm:cxn modelId="{6E1D7BAC-BF7E-4555-A546-D32CA848E5AA}" srcId="{C59627C1-D6A8-49E8-9A9A-3660F7CF7918}" destId="{65D7BC8E-BD05-477B-BAC0-218896DDA793}" srcOrd="3" destOrd="0" parTransId="{BB85FE8B-C970-49E8-B085-E1FEFDFF8ADD}" sibTransId="{B8848894-AED0-4330-A2BC-6293413C1EC2}"/>
    <dgm:cxn modelId="{875A9DB5-2891-40AA-9E05-78DB5F99AE67}" type="presOf" srcId="{85753551-5AE6-4B32-9206-0358EA3F1276}" destId="{328DE096-85A0-40C8-BF28-9A6817B33DB4}" srcOrd="0" destOrd="0" presId="urn:microsoft.com/office/officeart/2005/8/layout/bProcess3"/>
    <dgm:cxn modelId="{9BF96208-38EB-466F-A767-57AE0BF598E3}" type="presOf" srcId="{71E6D8F8-461B-4C5F-AE11-5CB0E593384F}" destId="{A344CB08-5F4F-4AA7-8A72-9C4C74238744}" srcOrd="0" destOrd="0" presId="urn:microsoft.com/office/officeart/2005/8/layout/bProcess3"/>
    <dgm:cxn modelId="{73C40C02-3CB6-4B36-BABF-8B3827AC7BC4}" type="presOf" srcId="{C59627C1-D6A8-49E8-9A9A-3660F7CF7918}" destId="{8A060C77-5397-44DA-86FA-60C0CA90D51D}" srcOrd="0" destOrd="0" presId="urn:microsoft.com/office/officeart/2005/8/layout/bProcess3"/>
    <dgm:cxn modelId="{FC08AAE5-E874-417C-9DD1-7652C4D41C8D}" type="presOf" srcId="{B8848894-AED0-4330-A2BC-6293413C1EC2}" destId="{B8046AD7-1BD5-453C-A750-B0A85ABE3F18}" srcOrd="0" destOrd="0" presId="urn:microsoft.com/office/officeart/2005/8/layout/bProcess3"/>
    <dgm:cxn modelId="{C219DFA0-7DE6-4BB3-8D35-04FEB1892CEF}" type="presOf" srcId="{71933A0F-C4C5-4022-901E-E9A9C1BB42D9}" destId="{6374C785-7FF0-4663-8CCF-86426CB1EBCA}" srcOrd="1" destOrd="0" presId="urn:microsoft.com/office/officeart/2005/8/layout/bProcess3"/>
    <dgm:cxn modelId="{B9D4DF3E-6F88-4F27-B676-B55FD48AA930}" type="presParOf" srcId="{8A060C77-5397-44DA-86FA-60C0CA90D51D}" destId="{CA787DC1-B9DC-422F-B80A-2D75095D430E}" srcOrd="0" destOrd="0" presId="urn:microsoft.com/office/officeart/2005/8/layout/bProcess3"/>
    <dgm:cxn modelId="{04076A54-AA33-4E16-9BD4-BFB353AAB214}" type="presParOf" srcId="{8A060C77-5397-44DA-86FA-60C0CA90D51D}" destId="{A344CB08-5F4F-4AA7-8A72-9C4C74238744}" srcOrd="1" destOrd="0" presId="urn:microsoft.com/office/officeart/2005/8/layout/bProcess3"/>
    <dgm:cxn modelId="{00F79E73-5646-4CB8-A149-C1EAEFFA8F6E}" type="presParOf" srcId="{A344CB08-5F4F-4AA7-8A72-9C4C74238744}" destId="{E833298B-41D7-4C2B-B781-585AA74AD57C}" srcOrd="0" destOrd="0" presId="urn:microsoft.com/office/officeart/2005/8/layout/bProcess3"/>
    <dgm:cxn modelId="{8538DDB4-865B-45C9-9B42-2619920C2461}" type="presParOf" srcId="{8A060C77-5397-44DA-86FA-60C0CA90D51D}" destId="{E893CDCB-C8CD-4E41-A7FE-DE59F781A10A}" srcOrd="2" destOrd="0" presId="urn:microsoft.com/office/officeart/2005/8/layout/bProcess3"/>
    <dgm:cxn modelId="{4C3A7CCC-11AB-4015-AA61-4DAAC14E3DF0}" type="presParOf" srcId="{8A060C77-5397-44DA-86FA-60C0CA90D51D}" destId="{62A65D7F-363A-4AE5-9457-A5D0F02EC2DD}" srcOrd="3" destOrd="0" presId="urn:microsoft.com/office/officeart/2005/8/layout/bProcess3"/>
    <dgm:cxn modelId="{8ECFA68A-2C6C-46D7-92C3-1CFEFE0C8E09}" type="presParOf" srcId="{62A65D7F-363A-4AE5-9457-A5D0F02EC2DD}" destId="{6374C785-7FF0-4663-8CCF-86426CB1EBCA}" srcOrd="0" destOrd="0" presId="urn:microsoft.com/office/officeart/2005/8/layout/bProcess3"/>
    <dgm:cxn modelId="{21E24713-A9D8-44B4-90DA-24BEE20CF026}" type="presParOf" srcId="{8A060C77-5397-44DA-86FA-60C0CA90D51D}" destId="{66C69547-EB11-427F-AE96-9C39DE85D2EB}" srcOrd="4" destOrd="0" presId="urn:microsoft.com/office/officeart/2005/8/layout/bProcess3"/>
    <dgm:cxn modelId="{FB58F6B4-42D5-4083-A84F-2E75B99EE658}" type="presParOf" srcId="{8A060C77-5397-44DA-86FA-60C0CA90D51D}" destId="{8C884BF6-B505-4960-BAAD-C3DC7770DFCB}" srcOrd="5" destOrd="0" presId="urn:microsoft.com/office/officeart/2005/8/layout/bProcess3"/>
    <dgm:cxn modelId="{9FA82A19-3DAD-46ED-BBA1-AB09E281C013}" type="presParOf" srcId="{8C884BF6-B505-4960-BAAD-C3DC7770DFCB}" destId="{3EA19917-AFB8-4C79-9293-C5FC6E2620F1}" srcOrd="0" destOrd="0" presId="urn:microsoft.com/office/officeart/2005/8/layout/bProcess3"/>
    <dgm:cxn modelId="{737AB0DB-22DA-41D2-9A5B-177480C12610}" type="presParOf" srcId="{8A060C77-5397-44DA-86FA-60C0CA90D51D}" destId="{60FD2C29-FE9E-4B54-A289-A7A80F8FB97B}" srcOrd="6" destOrd="0" presId="urn:microsoft.com/office/officeart/2005/8/layout/bProcess3"/>
    <dgm:cxn modelId="{7A1E7AF7-A51A-4166-B9CC-8DDE1745B8F6}" type="presParOf" srcId="{8A060C77-5397-44DA-86FA-60C0CA90D51D}" destId="{B8046AD7-1BD5-453C-A750-B0A85ABE3F18}" srcOrd="7" destOrd="0" presId="urn:microsoft.com/office/officeart/2005/8/layout/bProcess3"/>
    <dgm:cxn modelId="{3174A0F1-1F42-4765-B55C-DB0811682C4C}" type="presParOf" srcId="{B8046AD7-1BD5-453C-A750-B0A85ABE3F18}" destId="{41070F51-D372-492C-8C21-E00886D1DBF3}" srcOrd="0" destOrd="0" presId="urn:microsoft.com/office/officeart/2005/8/layout/bProcess3"/>
    <dgm:cxn modelId="{555D25B1-CFBA-49CB-BB31-02DB5C448233}" type="presParOf" srcId="{8A060C77-5397-44DA-86FA-60C0CA90D51D}" destId="{328DE096-85A0-40C8-BF28-9A6817B33DB4}" srcOrd="8" destOrd="0" presId="urn:microsoft.com/office/officeart/2005/8/layout/bProcess3"/>
  </dgm:cxnLst>
  <dgm:bg>
    <a:noFill/>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4FA07E1-4E27-4BA2-912D-ABA8E32E110A}" type="doc">
      <dgm:prSet loTypeId="urn:microsoft.com/office/officeart/2005/8/layout/radial6" loCatId="cycle" qsTypeId="urn:microsoft.com/office/officeart/2005/8/quickstyle/3d1" qsCatId="3D" csTypeId="urn:microsoft.com/office/officeart/2005/8/colors/colorful2" csCatId="colorful" phldr="1"/>
      <dgm:spPr/>
      <dgm:t>
        <a:bodyPr/>
        <a:lstStyle/>
        <a:p>
          <a:endParaRPr lang="en-US"/>
        </a:p>
      </dgm:t>
    </dgm:pt>
    <dgm:pt modelId="{202701E5-4982-4349-B1CE-BD0A87F2665C}">
      <dgm:prSet phldrT="[Text]" custT="1"/>
      <dgm:spPr>
        <a:solidFill>
          <a:schemeClr val="accent1">
            <a:lumMod val="40000"/>
            <a:lumOff val="60000"/>
          </a:schemeClr>
        </a:solidFill>
      </dgm:spPr>
      <dgm:t>
        <a:bodyPr/>
        <a:lstStyle/>
        <a:p>
          <a:r>
            <a:rPr lang="en-US" sz="1600" b="1" dirty="0" smtClean="0">
              <a:solidFill>
                <a:schemeClr val="tx1"/>
              </a:solidFill>
            </a:rPr>
            <a:t>Procurement</a:t>
          </a:r>
          <a:endParaRPr lang="en-US" sz="1600" b="1" dirty="0">
            <a:solidFill>
              <a:schemeClr val="tx1"/>
            </a:solidFill>
          </a:endParaRPr>
        </a:p>
      </dgm:t>
    </dgm:pt>
    <dgm:pt modelId="{5CAF1AE5-D0C6-4362-908A-D43F263DB5AD}" type="parTrans" cxnId="{A19CDFAC-C604-4659-90DF-2DE8E71242BA}">
      <dgm:prSet/>
      <dgm:spPr/>
      <dgm:t>
        <a:bodyPr/>
        <a:lstStyle/>
        <a:p>
          <a:endParaRPr lang="en-US"/>
        </a:p>
      </dgm:t>
    </dgm:pt>
    <dgm:pt modelId="{F1459D16-04CB-4EDC-B517-B16F6663DB79}" type="sibTrans" cxnId="{A19CDFAC-C604-4659-90DF-2DE8E71242BA}">
      <dgm:prSet/>
      <dgm:spPr/>
      <dgm:t>
        <a:bodyPr/>
        <a:lstStyle/>
        <a:p>
          <a:endParaRPr lang="en-US"/>
        </a:p>
      </dgm:t>
    </dgm:pt>
    <dgm:pt modelId="{17196D4B-558A-4053-ABA4-886B5E6863C0}">
      <dgm:prSet phldrT="[Text]" custT="1"/>
      <dgm:spPr>
        <a:solidFill>
          <a:schemeClr val="accent2">
            <a:lumMod val="60000"/>
            <a:lumOff val="40000"/>
          </a:schemeClr>
        </a:solidFill>
      </dgm:spPr>
      <dgm:t>
        <a:bodyPr/>
        <a:lstStyle/>
        <a:p>
          <a:r>
            <a:rPr lang="en-US" sz="1600" b="1" dirty="0" smtClean="0">
              <a:solidFill>
                <a:srgbClr val="FFFF00"/>
              </a:solidFill>
            </a:rPr>
            <a:t>Source</a:t>
          </a:r>
          <a:endParaRPr lang="en-US" sz="1600" b="1" dirty="0">
            <a:solidFill>
              <a:srgbClr val="FFFF00"/>
            </a:solidFill>
          </a:endParaRPr>
        </a:p>
      </dgm:t>
    </dgm:pt>
    <dgm:pt modelId="{5B7F7B78-2341-4297-9C84-E4E614B53BC3}" type="parTrans" cxnId="{0EFD017F-0891-4445-AFC9-6C65108EEA6C}">
      <dgm:prSet/>
      <dgm:spPr/>
      <dgm:t>
        <a:bodyPr/>
        <a:lstStyle/>
        <a:p>
          <a:endParaRPr lang="en-US"/>
        </a:p>
      </dgm:t>
    </dgm:pt>
    <dgm:pt modelId="{4472120B-8ECA-418B-8D44-6E83BFCCF28C}" type="sibTrans" cxnId="{0EFD017F-0891-4445-AFC9-6C65108EEA6C}">
      <dgm:prSet/>
      <dgm:spPr/>
      <dgm:t>
        <a:bodyPr/>
        <a:lstStyle/>
        <a:p>
          <a:endParaRPr lang="en-US" b="0"/>
        </a:p>
      </dgm:t>
    </dgm:pt>
    <dgm:pt modelId="{B0CE1183-EEA5-4A1C-B0D3-F1E0DC4F8335}">
      <dgm:prSet phldrT="[Text]" custT="1"/>
      <dgm:spPr>
        <a:solidFill>
          <a:schemeClr val="accent6"/>
        </a:solidFill>
      </dgm:spPr>
      <dgm:t>
        <a:bodyPr/>
        <a:lstStyle/>
        <a:p>
          <a:r>
            <a:rPr lang="en-US" sz="1400" b="1" dirty="0" smtClean="0">
              <a:solidFill>
                <a:srgbClr val="FFFF00"/>
              </a:solidFill>
            </a:rPr>
            <a:t>Quantity</a:t>
          </a:r>
          <a:endParaRPr lang="en-US" sz="1400" b="1" dirty="0">
            <a:solidFill>
              <a:srgbClr val="FFFF00"/>
            </a:solidFill>
          </a:endParaRPr>
        </a:p>
      </dgm:t>
    </dgm:pt>
    <dgm:pt modelId="{0569EDA9-09EE-473F-A6AF-3DAA8E19A744}" type="parTrans" cxnId="{853F0C38-69AC-40CA-8483-AA53019DC727}">
      <dgm:prSet/>
      <dgm:spPr/>
      <dgm:t>
        <a:bodyPr/>
        <a:lstStyle/>
        <a:p>
          <a:endParaRPr lang="en-US"/>
        </a:p>
      </dgm:t>
    </dgm:pt>
    <dgm:pt modelId="{2F75A8C1-03A3-4EAD-9980-3B33AA2FB935}" type="sibTrans" cxnId="{853F0C38-69AC-40CA-8483-AA53019DC727}">
      <dgm:prSet/>
      <dgm:spPr/>
      <dgm:t>
        <a:bodyPr/>
        <a:lstStyle/>
        <a:p>
          <a:endParaRPr lang="en-US" b="0"/>
        </a:p>
      </dgm:t>
    </dgm:pt>
    <dgm:pt modelId="{241634F4-E3FD-483E-9BD7-B0179F4BE6C0}">
      <dgm:prSet phldrT="[Text]" custT="1"/>
      <dgm:spPr>
        <a:solidFill>
          <a:schemeClr val="bg2">
            <a:lumMod val="50000"/>
          </a:schemeClr>
        </a:solidFill>
      </dgm:spPr>
      <dgm:t>
        <a:bodyPr/>
        <a:lstStyle/>
        <a:p>
          <a:r>
            <a:rPr lang="en-US" sz="1600" b="1" dirty="0" smtClean="0">
              <a:solidFill>
                <a:srgbClr val="FFFF00"/>
              </a:solidFill>
            </a:rPr>
            <a:t>Quality</a:t>
          </a:r>
          <a:endParaRPr lang="en-US" sz="1600" b="1" dirty="0">
            <a:solidFill>
              <a:srgbClr val="FFFF00"/>
            </a:solidFill>
          </a:endParaRPr>
        </a:p>
      </dgm:t>
    </dgm:pt>
    <dgm:pt modelId="{13C28EFB-805C-4AAE-B7F2-6186976B4716}" type="parTrans" cxnId="{874C99BD-F30B-477A-8CBE-6ACD0855F394}">
      <dgm:prSet/>
      <dgm:spPr/>
      <dgm:t>
        <a:bodyPr/>
        <a:lstStyle/>
        <a:p>
          <a:endParaRPr lang="en-US"/>
        </a:p>
      </dgm:t>
    </dgm:pt>
    <dgm:pt modelId="{6BFAB25D-ED87-429C-A623-D9941DDFF236}" type="sibTrans" cxnId="{874C99BD-F30B-477A-8CBE-6ACD0855F394}">
      <dgm:prSet/>
      <dgm:spPr/>
      <dgm:t>
        <a:bodyPr/>
        <a:lstStyle/>
        <a:p>
          <a:endParaRPr lang="en-US" b="0"/>
        </a:p>
      </dgm:t>
    </dgm:pt>
    <dgm:pt modelId="{8F33393D-BDA1-434C-8C57-FC1F279A90B2}">
      <dgm:prSet phldrT="[Text]" custT="1"/>
      <dgm:spPr/>
      <dgm:t>
        <a:bodyPr/>
        <a:lstStyle/>
        <a:p>
          <a:r>
            <a:rPr lang="en-US" sz="2000" b="1" dirty="0" smtClean="0">
              <a:solidFill>
                <a:srgbClr val="FFFF00"/>
              </a:solidFill>
            </a:rPr>
            <a:t>Price</a:t>
          </a:r>
          <a:endParaRPr lang="en-US" sz="2000" b="1" dirty="0">
            <a:solidFill>
              <a:srgbClr val="FFFF00"/>
            </a:solidFill>
          </a:endParaRPr>
        </a:p>
      </dgm:t>
    </dgm:pt>
    <dgm:pt modelId="{BFA91C94-5DBE-4B30-8374-D5C9570B71C6}" type="parTrans" cxnId="{0D2D1DD0-B355-4AF0-900C-E5679B3A142D}">
      <dgm:prSet/>
      <dgm:spPr/>
      <dgm:t>
        <a:bodyPr/>
        <a:lstStyle/>
        <a:p>
          <a:endParaRPr lang="en-US"/>
        </a:p>
      </dgm:t>
    </dgm:pt>
    <dgm:pt modelId="{A69BB175-1C7B-47DC-BFCA-FA74EA68BC40}" type="sibTrans" cxnId="{0D2D1DD0-B355-4AF0-900C-E5679B3A142D}">
      <dgm:prSet/>
      <dgm:spPr/>
      <dgm:t>
        <a:bodyPr/>
        <a:lstStyle/>
        <a:p>
          <a:endParaRPr lang="en-US"/>
        </a:p>
      </dgm:t>
    </dgm:pt>
    <dgm:pt modelId="{9CA6D1A3-717F-497D-A151-2460438B4487}">
      <dgm:prSet/>
      <dgm:spPr/>
      <dgm:t>
        <a:bodyPr/>
        <a:lstStyle/>
        <a:p>
          <a:endParaRPr lang="en-US" dirty="0"/>
        </a:p>
      </dgm:t>
    </dgm:pt>
    <dgm:pt modelId="{0D8B4048-FD0E-4E46-BE05-C75C3F225A34}" type="parTrans" cxnId="{FD644DB7-2378-4B9D-A50F-EE78FD6830DA}">
      <dgm:prSet/>
      <dgm:spPr/>
      <dgm:t>
        <a:bodyPr/>
        <a:lstStyle/>
        <a:p>
          <a:endParaRPr lang="en-US"/>
        </a:p>
      </dgm:t>
    </dgm:pt>
    <dgm:pt modelId="{FAD21E6C-A4C8-4D6B-9197-9BE656AFD62A}" type="sibTrans" cxnId="{FD644DB7-2378-4B9D-A50F-EE78FD6830DA}">
      <dgm:prSet/>
      <dgm:spPr/>
      <dgm:t>
        <a:bodyPr/>
        <a:lstStyle/>
        <a:p>
          <a:endParaRPr lang="en-US"/>
        </a:p>
      </dgm:t>
    </dgm:pt>
    <dgm:pt modelId="{81C223B0-5345-455B-81A3-8070ED529FD8}" type="pres">
      <dgm:prSet presAssocID="{B4FA07E1-4E27-4BA2-912D-ABA8E32E110A}" presName="Name0" presStyleCnt="0">
        <dgm:presLayoutVars>
          <dgm:chMax val="1"/>
          <dgm:dir/>
          <dgm:animLvl val="ctr"/>
          <dgm:resizeHandles val="exact"/>
        </dgm:presLayoutVars>
      </dgm:prSet>
      <dgm:spPr/>
      <dgm:t>
        <a:bodyPr/>
        <a:lstStyle/>
        <a:p>
          <a:endParaRPr lang="en-US"/>
        </a:p>
      </dgm:t>
    </dgm:pt>
    <dgm:pt modelId="{BDB6F02A-5D5E-4BB1-A519-C2FB82F575EC}" type="pres">
      <dgm:prSet presAssocID="{202701E5-4982-4349-B1CE-BD0A87F2665C}" presName="centerShape" presStyleLbl="node0" presStyleIdx="0" presStyleCnt="1"/>
      <dgm:spPr/>
      <dgm:t>
        <a:bodyPr/>
        <a:lstStyle/>
        <a:p>
          <a:endParaRPr lang="en-US"/>
        </a:p>
      </dgm:t>
    </dgm:pt>
    <dgm:pt modelId="{530D60D9-A8A2-435D-8FB4-68A2877D492A}" type="pres">
      <dgm:prSet presAssocID="{17196D4B-558A-4053-ABA4-886B5E6863C0}" presName="node" presStyleLbl="node1" presStyleIdx="0" presStyleCnt="5">
        <dgm:presLayoutVars>
          <dgm:bulletEnabled val="1"/>
        </dgm:presLayoutVars>
      </dgm:prSet>
      <dgm:spPr/>
      <dgm:t>
        <a:bodyPr/>
        <a:lstStyle/>
        <a:p>
          <a:endParaRPr lang="en-US"/>
        </a:p>
      </dgm:t>
    </dgm:pt>
    <dgm:pt modelId="{2CBF5839-B463-4F85-A712-583470B108C9}" type="pres">
      <dgm:prSet presAssocID="{17196D4B-558A-4053-ABA4-886B5E6863C0}" presName="dummy" presStyleCnt="0"/>
      <dgm:spPr/>
    </dgm:pt>
    <dgm:pt modelId="{84BE1BD1-F251-43F2-BE84-8F14F8122E32}" type="pres">
      <dgm:prSet presAssocID="{4472120B-8ECA-418B-8D44-6E83BFCCF28C}" presName="sibTrans" presStyleLbl="sibTrans2D1" presStyleIdx="0" presStyleCnt="5"/>
      <dgm:spPr/>
      <dgm:t>
        <a:bodyPr/>
        <a:lstStyle/>
        <a:p>
          <a:endParaRPr lang="en-US"/>
        </a:p>
      </dgm:t>
    </dgm:pt>
    <dgm:pt modelId="{A0FD504C-4763-4AEF-A661-1FC5AC137836}" type="pres">
      <dgm:prSet presAssocID="{B0CE1183-EEA5-4A1C-B0D3-F1E0DC4F8335}" presName="node" presStyleLbl="node1" presStyleIdx="1" presStyleCnt="5">
        <dgm:presLayoutVars>
          <dgm:bulletEnabled val="1"/>
        </dgm:presLayoutVars>
      </dgm:prSet>
      <dgm:spPr/>
      <dgm:t>
        <a:bodyPr/>
        <a:lstStyle/>
        <a:p>
          <a:endParaRPr lang="en-US"/>
        </a:p>
      </dgm:t>
    </dgm:pt>
    <dgm:pt modelId="{B79826DC-5108-41D8-B61A-E2726D233751}" type="pres">
      <dgm:prSet presAssocID="{B0CE1183-EEA5-4A1C-B0D3-F1E0DC4F8335}" presName="dummy" presStyleCnt="0"/>
      <dgm:spPr/>
    </dgm:pt>
    <dgm:pt modelId="{009D3153-3606-4871-BC80-B3C42EA092C0}" type="pres">
      <dgm:prSet presAssocID="{2F75A8C1-03A3-4EAD-9980-3B33AA2FB935}" presName="sibTrans" presStyleLbl="sibTrans2D1" presStyleIdx="1" presStyleCnt="5"/>
      <dgm:spPr/>
      <dgm:t>
        <a:bodyPr/>
        <a:lstStyle/>
        <a:p>
          <a:endParaRPr lang="en-US"/>
        </a:p>
      </dgm:t>
    </dgm:pt>
    <dgm:pt modelId="{0AD12FC9-F512-4947-B1C1-75CB0B6A9205}" type="pres">
      <dgm:prSet presAssocID="{241634F4-E3FD-483E-9BD7-B0179F4BE6C0}" presName="node" presStyleLbl="node1" presStyleIdx="2" presStyleCnt="5">
        <dgm:presLayoutVars>
          <dgm:bulletEnabled val="1"/>
        </dgm:presLayoutVars>
      </dgm:prSet>
      <dgm:spPr/>
      <dgm:t>
        <a:bodyPr/>
        <a:lstStyle/>
        <a:p>
          <a:endParaRPr lang="en-US"/>
        </a:p>
      </dgm:t>
    </dgm:pt>
    <dgm:pt modelId="{AB8F25CF-B925-4D28-82BA-AF4AD0856131}" type="pres">
      <dgm:prSet presAssocID="{241634F4-E3FD-483E-9BD7-B0179F4BE6C0}" presName="dummy" presStyleCnt="0"/>
      <dgm:spPr/>
    </dgm:pt>
    <dgm:pt modelId="{E95097EA-218E-4590-A8E4-FA340DBF14CD}" type="pres">
      <dgm:prSet presAssocID="{6BFAB25D-ED87-429C-A623-D9941DDFF236}" presName="sibTrans" presStyleLbl="sibTrans2D1" presStyleIdx="2" presStyleCnt="5"/>
      <dgm:spPr/>
      <dgm:t>
        <a:bodyPr/>
        <a:lstStyle/>
        <a:p>
          <a:endParaRPr lang="en-US"/>
        </a:p>
      </dgm:t>
    </dgm:pt>
    <dgm:pt modelId="{02AF6A04-B90F-4763-9C2C-2E1A23682DB0}" type="pres">
      <dgm:prSet presAssocID="{8F33393D-BDA1-434C-8C57-FC1F279A90B2}" presName="node" presStyleLbl="node1" presStyleIdx="3" presStyleCnt="5">
        <dgm:presLayoutVars>
          <dgm:bulletEnabled val="1"/>
        </dgm:presLayoutVars>
      </dgm:prSet>
      <dgm:spPr/>
      <dgm:t>
        <a:bodyPr/>
        <a:lstStyle/>
        <a:p>
          <a:endParaRPr lang="en-US"/>
        </a:p>
      </dgm:t>
    </dgm:pt>
    <dgm:pt modelId="{53584687-CCD2-49B8-8570-C8B143403C58}" type="pres">
      <dgm:prSet presAssocID="{8F33393D-BDA1-434C-8C57-FC1F279A90B2}" presName="dummy" presStyleCnt="0"/>
      <dgm:spPr/>
    </dgm:pt>
    <dgm:pt modelId="{298ADDEB-B722-479A-AA58-78D7794F1FFC}" type="pres">
      <dgm:prSet presAssocID="{A69BB175-1C7B-47DC-BFCA-FA74EA68BC40}" presName="sibTrans" presStyleLbl="sibTrans2D1" presStyleIdx="3" presStyleCnt="5"/>
      <dgm:spPr/>
      <dgm:t>
        <a:bodyPr/>
        <a:lstStyle/>
        <a:p>
          <a:endParaRPr lang="en-US"/>
        </a:p>
      </dgm:t>
    </dgm:pt>
    <dgm:pt modelId="{232794DC-8438-468B-B4A6-2AF83D437607}" type="pres">
      <dgm:prSet presAssocID="{9CA6D1A3-717F-497D-A151-2460438B4487}" presName="node" presStyleLbl="node1" presStyleIdx="4" presStyleCnt="5">
        <dgm:presLayoutVars>
          <dgm:bulletEnabled val="1"/>
        </dgm:presLayoutVars>
      </dgm:prSet>
      <dgm:spPr/>
      <dgm:t>
        <a:bodyPr/>
        <a:lstStyle/>
        <a:p>
          <a:endParaRPr lang="en-US"/>
        </a:p>
      </dgm:t>
    </dgm:pt>
    <dgm:pt modelId="{20DCF28F-1441-49AA-A490-21527158B644}" type="pres">
      <dgm:prSet presAssocID="{9CA6D1A3-717F-497D-A151-2460438B4487}" presName="dummy" presStyleCnt="0"/>
      <dgm:spPr/>
    </dgm:pt>
    <dgm:pt modelId="{2DEF0ED2-347C-470C-8D5B-F3833DB69874}" type="pres">
      <dgm:prSet presAssocID="{FAD21E6C-A4C8-4D6B-9197-9BE656AFD62A}" presName="sibTrans" presStyleLbl="sibTrans2D1" presStyleIdx="4" presStyleCnt="5" custScaleY="98749"/>
      <dgm:spPr/>
      <dgm:t>
        <a:bodyPr/>
        <a:lstStyle/>
        <a:p>
          <a:endParaRPr lang="en-US"/>
        </a:p>
      </dgm:t>
    </dgm:pt>
  </dgm:ptLst>
  <dgm:cxnLst>
    <dgm:cxn modelId="{EAC626E8-CF5F-45F0-AA98-47B79AEF841F}" type="presOf" srcId="{A69BB175-1C7B-47DC-BFCA-FA74EA68BC40}" destId="{298ADDEB-B722-479A-AA58-78D7794F1FFC}" srcOrd="0" destOrd="0" presId="urn:microsoft.com/office/officeart/2005/8/layout/radial6"/>
    <dgm:cxn modelId="{D79C5153-0F70-4FE4-8150-B7AF362CE569}" type="presOf" srcId="{202701E5-4982-4349-B1CE-BD0A87F2665C}" destId="{BDB6F02A-5D5E-4BB1-A519-C2FB82F575EC}" srcOrd="0" destOrd="0" presId="urn:microsoft.com/office/officeart/2005/8/layout/radial6"/>
    <dgm:cxn modelId="{685B111B-B1E4-4FEC-A479-FF993AD2B7F3}" type="presOf" srcId="{2F75A8C1-03A3-4EAD-9980-3B33AA2FB935}" destId="{009D3153-3606-4871-BC80-B3C42EA092C0}" srcOrd="0" destOrd="0" presId="urn:microsoft.com/office/officeart/2005/8/layout/radial6"/>
    <dgm:cxn modelId="{1ECBC65D-DDBD-4FAB-ACE3-0D127B8D6C54}" type="presOf" srcId="{241634F4-E3FD-483E-9BD7-B0179F4BE6C0}" destId="{0AD12FC9-F512-4947-B1C1-75CB0B6A9205}" srcOrd="0" destOrd="0" presId="urn:microsoft.com/office/officeart/2005/8/layout/radial6"/>
    <dgm:cxn modelId="{0FB99885-D20C-406F-8602-B54D07265D7B}" type="presOf" srcId="{8F33393D-BDA1-434C-8C57-FC1F279A90B2}" destId="{02AF6A04-B90F-4763-9C2C-2E1A23682DB0}" srcOrd="0" destOrd="0" presId="urn:microsoft.com/office/officeart/2005/8/layout/radial6"/>
    <dgm:cxn modelId="{77F568F9-2B30-4BD5-B31D-77956F0664AC}" type="presOf" srcId="{FAD21E6C-A4C8-4D6B-9197-9BE656AFD62A}" destId="{2DEF0ED2-347C-470C-8D5B-F3833DB69874}" srcOrd="0" destOrd="0" presId="urn:microsoft.com/office/officeart/2005/8/layout/radial6"/>
    <dgm:cxn modelId="{60E585A7-6953-45D3-A1ED-C095D59CBF80}" type="presOf" srcId="{17196D4B-558A-4053-ABA4-886B5E6863C0}" destId="{530D60D9-A8A2-435D-8FB4-68A2877D492A}" srcOrd="0" destOrd="0" presId="urn:microsoft.com/office/officeart/2005/8/layout/radial6"/>
    <dgm:cxn modelId="{0B77C21E-85B7-4C4C-834B-E9D65CC88E26}" type="presOf" srcId="{4472120B-8ECA-418B-8D44-6E83BFCCF28C}" destId="{84BE1BD1-F251-43F2-BE84-8F14F8122E32}" srcOrd="0" destOrd="0" presId="urn:microsoft.com/office/officeart/2005/8/layout/radial6"/>
    <dgm:cxn modelId="{F66AA14B-0C03-4EFC-897D-F7CFF0559B21}" type="presOf" srcId="{B0CE1183-EEA5-4A1C-B0D3-F1E0DC4F8335}" destId="{A0FD504C-4763-4AEF-A661-1FC5AC137836}" srcOrd="0" destOrd="0" presId="urn:microsoft.com/office/officeart/2005/8/layout/radial6"/>
    <dgm:cxn modelId="{96583420-C134-4F22-9764-139C4996B495}" type="presOf" srcId="{B4FA07E1-4E27-4BA2-912D-ABA8E32E110A}" destId="{81C223B0-5345-455B-81A3-8070ED529FD8}" srcOrd="0" destOrd="0" presId="urn:microsoft.com/office/officeart/2005/8/layout/radial6"/>
    <dgm:cxn modelId="{EAF95255-4457-4D8D-960A-8352D9FED6B0}" type="presOf" srcId="{9CA6D1A3-717F-497D-A151-2460438B4487}" destId="{232794DC-8438-468B-B4A6-2AF83D437607}" srcOrd="0" destOrd="0" presId="urn:microsoft.com/office/officeart/2005/8/layout/radial6"/>
    <dgm:cxn modelId="{F50ED4B4-57AA-4254-9CB1-D4323C2A39DC}" type="presOf" srcId="{6BFAB25D-ED87-429C-A623-D9941DDFF236}" destId="{E95097EA-218E-4590-A8E4-FA340DBF14CD}" srcOrd="0" destOrd="0" presId="urn:microsoft.com/office/officeart/2005/8/layout/radial6"/>
    <dgm:cxn modelId="{853F0C38-69AC-40CA-8483-AA53019DC727}" srcId="{202701E5-4982-4349-B1CE-BD0A87F2665C}" destId="{B0CE1183-EEA5-4A1C-B0D3-F1E0DC4F8335}" srcOrd="1" destOrd="0" parTransId="{0569EDA9-09EE-473F-A6AF-3DAA8E19A744}" sibTransId="{2F75A8C1-03A3-4EAD-9980-3B33AA2FB935}"/>
    <dgm:cxn modelId="{0EFD017F-0891-4445-AFC9-6C65108EEA6C}" srcId="{202701E5-4982-4349-B1CE-BD0A87F2665C}" destId="{17196D4B-558A-4053-ABA4-886B5E6863C0}" srcOrd="0" destOrd="0" parTransId="{5B7F7B78-2341-4297-9C84-E4E614B53BC3}" sibTransId="{4472120B-8ECA-418B-8D44-6E83BFCCF28C}"/>
    <dgm:cxn modelId="{FD644DB7-2378-4B9D-A50F-EE78FD6830DA}" srcId="{202701E5-4982-4349-B1CE-BD0A87F2665C}" destId="{9CA6D1A3-717F-497D-A151-2460438B4487}" srcOrd="4" destOrd="0" parTransId="{0D8B4048-FD0E-4E46-BE05-C75C3F225A34}" sibTransId="{FAD21E6C-A4C8-4D6B-9197-9BE656AFD62A}"/>
    <dgm:cxn modelId="{A19CDFAC-C604-4659-90DF-2DE8E71242BA}" srcId="{B4FA07E1-4E27-4BA2-912D-ABA8E32E110A}" destId="{202701E5-4982-4349-B1CE-BD0A87F2665C}" srcOrd="0" destOrd="0" parTransId="{5CAF1AE5-D0C6-4362-908A-D43F263DB5AD}" sibTransId="{F1459D16-04CB-4EDC-B517-B16F6663DB79}"/>
    <dgm:cxn modelId="{874C99BD-F30B-477A-8CBE-6ACD0855F394}" srcId="{202701E5-4982-4349-B1CE-BD0A87F2665C}" destId="{241634F4-E3FD-483E-9BD7-B0179F4BE6C0}" srcOrd="2" destOrd="0" parTransId="{13C28EFB-805C-4AAE-B7F2-6186976B4716}" sibTransId="{6BFAB25D-ED87-429C-A623-D9941DDFF236}"/>
    <dgm:cxn modelId="{0D2D1DD0-B355-4AF0-900C-E5679B3A142D}" srcId="{202701E5-4982-4349-B1CE-BD0A87F2665C}" destId="{8F33393D-BDA1-434C-8C57-FC1F279A90B2}" srcOrd="3" destOrd="0" parTransId="{BFA91C94-5DBE-4B30-8374-D5C9570B71C6}" sibTransId="{A69BB175-1C7B-47DC-BFCA-FA74EA68BC40}"/>
    <dgm:cxn modelId="{45C57359-AC8C-465E-BEDF-37635B9D867B}" type="presParOf" srcId="{81C223B0-5345-455B-81A3-8070ED529FD8}" destId="{BDB6F02A-5D5E-4BB1-A519-C2FB82F575EC}" srcOrd="0" destOrd="0" presId="urn:microsoft.com/office/officeart/2005/8/layout/radial6"/>
    <dgm:cxn modelId="{3D2D36BB-69BA-4401-A9C5-94672E1C0ED7}" type="presParOf" srcId="{81C223B0-5345-455B-81A3-8070ED529FD8}" destId="{530D60D9-A8A2-435D-8FB4-68A2877D492A}" srcOrd="1" destOrd="0" presId="urn:microsoft.com/office/officeart/2005/8/layout/radial6"/>
    <dgm:cxn modelId="{5D826145-0DA9-49AA-829A-A22E7ACAE1B0}" type="presParOf" srcId="{81C223B0-5345-455B-81A3-8070ED529FD8}" destId="{2CBF5839-B463-4F85-A712-583470B108C9}" srcOrd="2" destOrd="0" presId="urn:microsoft.com/office/officeart/2005/8/layout/radial6"/>
    <dgm:cxn modelId="{2179EF04-A165-43CF-AECD-4FA58DE297DF}" type="presParOf" srcId="{81C223B0-5345-455B-81A3-8070ED529FD8}" destId="{84BE1BD1-F251-43F2-BE84-8F14F8122E32}" srcOrd="3" destOrd="0" presId="urn:microsoft.com/office/officeart/2005/8/layout/radial6"/>
    <dgm:cxn modelId="{4EA8DC39-3BD6-46F5-B784-004BA598466B}" type="presParOf" srcId="{81C223B0-5345-455B-81A3-8070ED529FD8}" destId="{A0FD504C-4763-4AEF-A661-1FC5AC137836}" srcOrd="4" destOrd="0" presId="urn:microsoft.com/office/officeart/2005/8/layout/radial6"/>
    <dgm:cxn modelId="{E7D235DD-09A0-4A54-9D51-69EF47BBADAD}" type="presParOf" srcId="{81C223B0-5345-455B-81A3-8070ED529FD8}" destId="{B79826DC-5108-41D8-B61A-E2726D233751}" srcOrd="5" destOrd="0" presId="urn:microsoft.com/office/officeart/2005/8/layout/radial6"/>
    <dgm:cxn modelId="{9F76B973-6854-4FB0-A9C0-481392E21CB8}" type="presParOf" srcId="{81C223B0-5345-455B-81A3-8070ED529FD8}" destId="{009D3153-3606-4871-BC80-B3C42EA092C0}" srcOrd="6" destOrd="0" presId="urn:microsoft.com/office/officeart/2005/8/layout/radial6"/>
    <dgm:cxn modelId="{87D30F98-C319-48C7-B714-B92EF147FBD5}" type="presParOf" srcId="{81C223B0-5345-455B-81A3-8070ED529FD8}" destId="{0AD12FC9-F512-4947-B1C1-75CB0B6A9205}" srcOrd="7" destOrd="0" presId="urn:microsoft.com/office/officeart/2005/8/layout/radial6"/>
    <dgm:cxn modelId="{A8C3D52F-8C30-400B-A347-3F4DC10C5E47}" type="presParOf" srcId="{81C223B0-5345-455B-81A3-8070ED529FD8}" destId="{AB8F25CF-B925-4D28-82BA-AF4AD0856131}" srcOrd="8" destOrd="0" presId="urn:microsoft.com/office/officeart/2005/8/layout/radial6"/>
    <dgm:cxn modelId="{CE3F6654-EC73-4AB1-AB1E-062CC1B1E4E8}" type="presParOf" srcId="{81C223B0-5345-455B-81A3-8070ED529FD8}" destId="{E95097EA-218E-4590-A8E4-FA340DBF14CD}" srcOrd="9" destOrd="0" presId="urn:microsoft.com/office/officeart/2005/8/layout/radial6"/>
    <dgm:cxn modelId="{922DF1A7-6CD9-4E00-823D-C50EB04A52FF}" type="presParOf" srcId="{81C223B0-5345-455B-81A3-8070ED529FD8}" destId="{02AF6A04-B90F-4763-9C2C-2E1A23682DB0}" srcOrd="10" destOrd="0" presId="urn:microsoft.com/office/officeart/2005/8/layout/radial6"/>
    <dgm:cxn modelId="{857069D0-9301-41CE-8BD7-D174123C9055}" type="presParOf" srcId="{81C223B0-5345-455B-81A3-8070ED529FD8}" destId="{53584687-CCD2-49B8-8570-C8B143403C58}" srcOrd="11" destOrd="0" presId="urn:microsoft.com/office/officeart/2005/8/layout/radial6"/>
    <dgm:cxn modelId="{F733011A-F967-4D8F-88BE-4954151367AA}" type="presParOf" srcId="{81C223B0-5345-455B-81A3-8070ED529FD8}" destId="{298ADDEB-B722-479A-AA58-78D7794F1FFC}" srcOrd="12" destOrd="0" presId="urn:microsoft.com/office/officeart/2005/8/layout/radial6"/>
    <dgm:cxn modelId="{C4859A43-7913-47EA-884B-B7F90339D476}" type="presParOf" srcId="{81C223B0-5345-455B-81A3-8070ED529FD8}" destId="{232794DC-8438-468B-B4A6-2AF83D437607}" srcOrd="13" destOrd="0" presId="urn:microsoft.com/office/officeart/2005/8/layout/radial6"/>
    <dgm:cxn modelId="{1891875E-836A-4647-B3D4-C175A897E1DF}" type="presParOf" srcId="{81C223B0-5345-455B-81A3-8070ED529FD8}" destId="{20DCF28F-1441-49AA-A490-21527158B644}" srcOrd="14" destOrd="0" presId="urn:microsoft.com/office/officeart/2005/8/layout/radial6"/>
    <dgm:cxn modelId="{60F1AAE7-D8DA-49E2-B5C5-AB13A83E8215}" type="presParOf" srcId="{81C223B0-5345-455B-81A3-8070ED529FD8}" destId="{2DEF0ED2-347C-470C-8D5B-F3833DB69874}" srcOrd="15" destOrd="0" presId="urn:microsoft.com/office/officeart/2005/8/layout/radial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F9080A8-AF58-4019-A709-58CB1DCD6D73}" type="doc">
      <dgm:prSet loTypeId="urn:microsoft.com/office/officeart/2005/8/layout/hProcess9" loCatId="process" qsTypeId="urn:microsoft.com/office/officeart/2005/8/quickstyle/simple1" qsCatId="simple" csTypeId="urn:microsoft.com/office/officeart/2005/8/colors/accent5_2" csCatId="accent5" phldr="1"/>
      <dgm:spPr/>
      <dgm:t>
        <a:bodyPr/>
        <a:lstStyle/>
        <a:p>
          <a:endParaRPr lang="en-US"/>
        </a:p>
      </dgm:t>
    </dgm:pt>
    <dgm:pt modelId="{9A936D00-E21D-4987-BD1C-96FDD5334597}">
      <dgm:prSet phldrT="[Text]" custT="1"/>
      <dgm:spPr/>
      <dgm:t>
        <a:bodyPr/>
        <a:lstStyle/>
        <a:p>
          <a:r>
            <a:rPr lang="en-US" sz="1400" dirty="0" smtClean="0">
              <a:solidFill>
                <a:schemeClr val="tx1"/>
              </a:solidFill>
            </a:rPr>
            <a:t>Update PPMP/s (End-user)</a:t>
          </a:r>
          <a:endParaRPr lang="en-US" sz="1400" dirty="0">
            <a:solidFill>
              <a:schemeClr val="tx1"/>
            </a:solidFill>
          </a:endParaRPr>
        </a:p>
      </dgm:t>
    </dgm:pt>
    <dgm:pt modelId="{8B2D19B7-47AF-4B67-8926-714D3F64350D}" type="parTrans" cxnId="{1724AACB-2A0B-4267-ABBC-8C78401DCFE4}">
      <dgm:prSet/>
      <dgm:spPr/>
      <dgm:t>
        <a:bodyPr/>
        <a:lstStyle/>
        <a:p>
          <a:endParaRPr lang="en-US"/>
        </a:p>
      </dgm:t>
    </dgm:pt>
    <dgm:pt modelId="{34D59CF1-4C68-4E52-9D85-C67562758D75}" type="sibTrans" cxnId="{1724AACB-2A0B-4267-ABBC-8C78401DCFE4}">
      <dgm:prSet/>
      <dgm:spPr/>
      <dgm:t>
        <a:bodyPr/>
        <a:lstStyle/>
        <a:p>
          <a:endParaRPr lang="en-US"/>
        </a:p>
      </dgm:t>
    </dgm:pt>
    <dgm:pt modelId="{EDB000D0-FE31-43FC-A93C-86521095D6C9}">
      <dgm:prSet phldrT="[Text]" custT="1"/>
      <dgm:spPr/>
      <dgm:t>
        <a:bodyPr/>
        <a:lstStyle/>
        <a:p>
          <a:r>
            <a:rPr kumimoji="0" lang="en-US" sz="1400" b="0" i="0" u="none" strike="noStrike" cap="none" spc="0" normalizeH="0" baseline="0" noProof="0" dirty="0" smtClean="0">
              <a:ln/>
              <a:solidFill>
                <a:schemeClr val="tx1"/>
              </a:solidFill>
              <a:effectLst/>
              <a:uLnTx/>
              <a:uFillTx/>
              <a:latin typeface="+mn-lt"/>
            </a:rPr>
            <a:t>Consolidate updated PPMP/s to APP </a:t>
          </a:r>
        </a:p>
        <a:p>
          <a:r>
            <a:rPr kumimoji="0" lang="en-US" sz="1400" b="0" i="0" u="none" strike="noStrike" cap="none" spc="0" normalizeH="0" baseline="0" noProof="0" dirty="0" smtClean="0">
              <a:ln/>
              <a:solidFill>
                <a:schemeClr val="tx1"/>
              </a:solidFill>
              <a:effectLst/>
              <a:uLnTx/>
              <a:uFillTx/>
              <a:latin typeface="+mn-lt"/>
            </a:rPr>
            <a:t>(BAC Sec)</a:t>
          </a:r>
          <a:endParaRPr lang="en-US" sz="1400" dirty="0">
            <a:solidFill>
              <a:schemeClr val="tx1"/>
            </a:solidFill>
            <a:latin typeface="+mn-lt"/>
          </a:endParaRPr>
        </a:p>
      </dgm:t>
    </dgm:pt>
    <dgm:pt modelId="{F201BD12-FACB-4BBD-AEE9-90615FF40BC1}" type="parTrans" cxnId="{4C3EA6ED-99E9-440E-844B-6BEB9A0B4BEF}">
      <dgm:prSet/>
      <dgm:spPr/>
      <dgm:t>
        <a:bodyPr/>
        <a:lstStyle/>
        <a:p>
          <a:endParaRPr lang="en-US"/>
        </a:p>
      </dgm:t>
    </dgm:pt>
    <dgm:pt modelId="{9BF4ECE7-F118-4E07-91F3-1D5A65E84810}" type="sibTrans" cxnId="{4C3EA6ED-99E9-440E-844B-6BEB9A0B4BEF}">
      <dgm:prSet/>
      <dgm:spPr/>
      <dgm:t>
        <a:bodyPr/>
        <a:lstStyle/>
        <a:p>
          <a:endParaRPr lang="en-US"/>
        </a:p>
      </dgm:t>
    </dgm:pt>
    <dgm:pt modelId="{918C9B2F-AA92-45AD-8AA9-DCD0A398DD88}">
      <dgm:prSet phldrT="[Text]" custT="1"/>
      <dgm:spPr/>
      <dgm:t>
        <a:bodyPr/>
        <a:lstStyle/>
        <a:p>
          <a:r>
            <a:rPr lang="en-US" sz="1400" dirty="0" smtClean="0">
              <a:solidFill>
                <a:schemeClr val="tx1"/>
              </a:solidFill>
              <a:latin typeface="+mn-lt"/>
            </a:rPr>
            <a:t>Recommend through a Resolution (BAC)</a:t>
          </a:r>
          <a:endParaRPr lang="en-US" sz="1400" dirty="0">
            <a:solidFill>
              <a:schemeClr val="tx1"/>
            </a:solidFill>
            <a:latin typeface="+mn-lt"/>
          </a:endParaRPr>
        </a:p>
      </dgm:t>
    </dgm:pt>
    <dgm:pt modelId="{90BEB2DD-D969-4339-957C-18460A73BF31}" type="parTrans" cxnId="{8B6E681E-7737-47A3-9E53-6328AF2FDDD4}">
      <dgm:prSet/>
      <dgm:spPr/>
      <dgm:t>
        <a:bodyPr/>
        <a:lstStyle/>
        <a:p>
          <a:endParaRPr lang="en-US"/>
        </a:p>
      </dgm:t>
    </dgm:pt>
    <dgm:pt modelId="{3104AFD2-8B0E-4428-AB48-220A53A9DDF9}" type="sibTrans" cxnId="{8B6E681E-7737-47A3-9E53-6328AF2FDDD4}">
      <dgm:prSet/>
      <dgm:spPr/>
      <dgm:t>
        <a:bodyPr/>
        <a:lstStyle/>
        <a:p>
          <a:endParaRPr lang="en-US"/>
        </a:p>
      </dgm:t>
    </dgm:pt>
    <dgm:pt modelId="{0434A663-0040-40CE-A545-C63A7FA10D1D}">
      <dgm:prSet custT="1"/>
      <dgm:spPr/>
      <dgm:t>
        <a:bodyPr/>
        <a:lstStyle/>
        <a:p>
          <a:r>
            <a:rPr lang="en-US" sz="1400" dirty="0" smtClean="0">
              <a:solidFill>
                <a:schemeClr val="tx1"/>
              </a:solidFill>
              <a:latin typeface="+mn-lt"/>
            </a:rPr>
            <a:t>Approve Supplemental APP (HOPE)</a:t>
          </a:r>
          <a:endParaRPr lang="en-US" sz="1400" dirty="0">
            <a:solidFill>
              <a:schemeClr val="tx1"/>
            </a:solidFill>
            <a:latin typeface="+mn-lt"/>
          </a:endParaRPr>
        </a:p>
      </dgm:t>
    </dgm:pt>
    <dgm:pt modelId="{0EC7ACBD-28C7-40FF-85F1-D492D2B64FB3}" type="parTrans" cxnId="{0926B4DA-44BA-40ED-9FEC-66A33E1BF213}">
      <dgm:prSet/>
      <dgm:spPr/>
      <dgm:t>
        <a:bodyPr/>
        <a:lstStyle/>
        <a:p>
          <a:endParaRPr lang="en-US"/>
        </a:p>
      </dgm:t>
    </dgm:pt>
    <dgm:pt modelId="{1AC31ED7-DE34-4D81-9E89-6DDD63936176}" type="sibTrans" cxnId="{0926B4DA-44BA-40ED-9FEC-66A33E1BF213}">
      <dgm:prSet/>
      <dgm:spPr/>
      <dgm:t>
        <a:bodyPr/>
        <a:lstStyle/>
        <a:p>
          <a:endParaRPr lang="en-US"/>
        </a:p>
      </dgm:t>
    </dgm:pt>
    <dgm:pt modelId="{D495CF9A-C3C4-4E82-ACFF-2DC7AFF5B6D9}" type="pres">
      <dgm:prSet presAssocID="{0F9080A8-AF58-4019-A709-58CB1DCD6D73}" presName="CompostProcess" presStyleCnt="0">
        <dgm:presLayoutVars>
          <dgm:dir/>
          <dgm:resizeHandles val="exact"/>
        </dgm:presLayoutVars>
      </dgm:prSet>
      <dgm:spPr/>
      <dgm:t>
        <a:bodyPr/>
        <a:lstStyle/>
        <a:p>
          <a:endParaRPr lang="en-US"/>
        </a:p>
      </dgm:t>
    </dgm:pt>
    <dgm:pt modelId="{6B8CF8CE-3AE5-4943-BA98-9ECCCF148864}" type="pres">
      <dgm:prSet presAssocID="{0F9080A8-AF58-4019-A709-58CB1DCD6D73}" presName="arrow" presStyleLbl="bgShp" presStyleIdx="0" presStyleCnt="1" custLinFactNeighborY="-2041"/>
      <dgm:spPr/>
    </dgm:pt>
    <dgm:pt modelId="{2751B615-9C7D-4030-8FC2-ACAB67B9FBB6}" type="pres">
      <dgm:prSet presAssocID="{0F9080A8-AF58-4019-A709-58CB1DCD6D73}" presName="linearProcess" presStyleCnt="0"/>
      <dgm:spPr/>
    </dgm:pt>
    <dgm:pt modelId="{D037D317-BDC5-4DFE-BE9B-E8352C9D619B}" type="pres">
      <dgm:prSet presAssocID="{9A936D00-E21D-4987-BD1C-96FDD5334597}" presName="textNode" presStyleLbl="node1" presStyleIdx="0" presStyleCnt="4">
        <dgm:presLayoutVars>
          <dgm:bulletEnabled val="1"/>
        </dgm:presLayoutVars>
      </dgm:prSet>
      <dgm:spPr/>
      <dgm:t>
        <a:bodyPr/>
        <a:lstStyle/>
        <a:p>
          <a:endParaRPr lang="en-US"/>
        </a:p>
      </dgm:t>
    </dgm:pt>
    <dgm:pt modelId="{5010DEF4-2B4B-4B3B-A2E4-0CB74E41E959}" type="pres">
      <dgm:prSet presAssocID="{34D59CF1-4C68-4E52-9D85-C67562758D75}" presName="sibTrans" presStyleCnt="0"/>
      <dgm:spPr/>
    </dgm:pt>
    <dgm:pt modelId="{5FCB16E7-4E91-4750-A9B2-671D0DD2D2B3}" type="pres">
      <dgm:prSet presAssocID="{EDB000D0-FE31-43FC-A93C-86521095D6C9}" presName="textNode" presStyleLbl="node1" presStyleIdx="1" presStyleCnt="4">
        <dgm:presLayoutVars>
          <dgm:bulletEnabled val="1"/>
        </dgm:presLayoutVars>
      </dgm:prSet>
      <dgm:spPr/>
      <dgm:t>
        <a:bodyPr/>
        <a:lstStyle/>
        <a:p>
          <a:endParaRPr lang="en-US"/>
        </a:p>
      </dgm:t>
    </dgm:pt>
    <dgm:pt modelId="{32B219E4-10C4-475B-A326-5D93D2F91209}" type="pres">
      <dgm:prSet presAssocID="{9BF4ECE7-F118-4E07-91F3-1D5A65E84810}" presName="sibTrans" presStyleCnt="0"/>
      <dgm:spPr/>
    </dgm:pt>
    <dgm:pt modelId="{1BFFE99D-D26F-4AF6-B40D-D74C1413793A}" type="pres">
      <dgm:prSet presAssocID="{918C9B2F-AA92-45AD-8AA9-DCD0A398DD88}" presName="textNode" presStyleLbl="node1" presStyleIdx="2" presStyleCnt="4">
        <dgm:presLayoutVars>
          <dgm:bulletEnabled val="1"/>
        </dgm:presLayoutVars>
      </dgm:prSet>
      <dgm:spPr/>
      <dgm:t>
        <a:bodyPr/>
        <a:lstStyle/>
        <a:p>
          <a:endParaRPr lang="en-US"/>
        </a:p>
      </dgm:t>
    </dgm:pt>
    <dgm:pt modelId="{166541FB-4D89-4943-84C2-FCA4AD30B3A7}" type="pres">
      <dgm:prSet presAssocID="{3104AFD2-8B0E-4428-AB48-220A53A9DDF9}" presName="sibTrans" presStyleCnt="0"/>
      <dgm:spPr/>
    </dgm:pt>
    <dgm:pt modelId="{E306FB5C-B3A8-41F6-9B02-C48906B1CC9D}" type="pres">
      <dgm:prSet presAssocID="{0434A663-0040-40CE-A545-C63A7FA10D1D}" presName="textNode" presStyleLbl="node1" presStyleIdx="3" presStyleCnt="4">
        <dgm:presLayoutVars>
          <dgm:bulletEnabled val="1"/>
        </dgm:presLayoutVars>
      </dgm:prSet>
      <dgm:spPr/>
      <dgm:t>
        <a:bodyPr/>
        <a:lstStyle/>
        <a:p>
          <a:endParaRPr lang="en-US"/>
        </a:p>
      </dgm:t>
    </dgm:pt>
  </dgm:ptLst>
  <dgm:cxnLst>
    <dgm:cxn modelId="{8B6E681E-7737-47A3-9E53-6328AF2FDDD4}" srcId="{0F9080A8-AF58-4019-A709-58CB1DCD6D73}" destId="{918C9B2F-AA92-45AD-8AA9-DCD0A398DD88}" srcOrd="2" destOrd="0" parTransId="{90BEB2DD-D969-4339-957C-18460A73BF31}" sibTransId="{3104AFD2-8B0E-4428-AB48-220A53A9DDF9}"/>
    <dgm:cxn modelId="{1724AACB-2A0B-4267-ABBC-8C78401DCFE4}" srcId="{0F9080A8-AF58-4019-A709-58CB1DCD6D73}" destId="{9A936D00-E21D-4987-BD1C-96FDD5334597}" srcOrd="0" destOrd="0" parTransId="{8B2D19B7-47AF-4B67-8926-714D3F64350D}" sibTransId="{34D59CF1-4C68-4E52-9D85-C67562758D75}"/>
    <dgm:cxn modelId="{365F8AAD-8A01-4978-B902-76E952E3894D}" type="presOf" srcId="{0434A663-0040-40CE-A545-C63A7FA10D1D}" destId="{E306FB5C-B3A8-41F6-9B02-C48906B1CC9D}" srcOrd="0" destOrd="0" presId="urn:microsoft.com/office/officeart/2005/8/layout/hProcess9"/>
    <dgm:cxn modelId="{5034F431-59E2-49FD-81FF-0EA4CF23DF1A}" type="presOf" srcId="{EDB000D0-FE31-43FC-A93C-86521095D6C9}" destId="{5FCB16E7-4E91-4750-A9B2-671D0DD2D2B3}" srcOrd="0" destOrd="0" presId="urn:microsoft.com/office/officeart/2005/8/layout/hProcess9"/>
    <dgm:cxn modelId="{8DADF13E-8BB8-4009-98F4-FFD3716329A8}" type="presOf" srcId="{0F9080A8-AF58-4019-A709-58CB1DCD6D73}" destId="{D495CF9A-C3C4-4E82-ACFF-2DC7AFF5B6D9}" srcOrd="0" destOrd="0" presId="urn:microsoft.com/office/officeart/2005/8/layout/hProcess9"/>
    <dgm:cxn modelId="{0926B4DA-44BA-40ED-9FEC-66A33E1BF213}" srcId="{0F9080A8-AF58-4019-A709-58CB1DCD6D73}" destId="{0434A663-0040-40CE-A545-C63A7FA10D1D}" srcOrd="3" destOrd="0" parTransId="{0EC7ACBD-28C7-40FF-85F1-D492D2B64FB3}" sibTransId="{1AC31ED7-DE34-4D81-9E89-6DDD63936176}"/>
    <dgm:cxn modelId="{4C3EA6ED-99E9-440E-844B-6BEB9A0B4BEF}" srcId="{0F9080A8-AF58-4019-A709-58CB1DCD6D73}" destId="{EDB000D0-FE31-43FC-A93C-86521095D6C9}" srcOrd="1" destOrd="0" parTransId="{F201BD12-FACB-4BBD-AEE9-90615FF40BC1}" sibTransId="{9BF4ECE7-F118-4E07-91F3-1D5A65E84810}"/>
    <dgm:cxn modelId="{E46A5BF6-76C1-4F06-9E0B-089B16A75C58}" type="presOf" srcId="{9A936D00-E21D-4987-BD1C-96FDD5334597}" destId="{D037D317-BDC5-4DFE-BE9B-E8352C9D619B}" srcOrd="0" destOrd="0" presId="urn:microsoft.com/office/officeart/2005/8/layout/hProcess9"/>
    <dgm:cxn modelId="{BD6F0D70-99C2-497F-A04E-672F58FE7984}" type="presOf" srcId="{918C9B2F-AA92-45AD-8AA9-DCD0A398DD88}" destId="{1BFFE99D-D26F-4AF6-B40D-D74C1413793A}" srcOrd="0" destOrd="0" presId="urn:microsoft.com/office/officeart/2005/8/layout/hProcess9"/>
    <dgm:cxn modelId="{7C7F790C-E3D5-468B-BA75-3F0BC1BD93BE}" type="presParOf" srcId="{D495CF9A-C3C4-4E82-ACFF-2DC7AFF5B6D9}" destId="{6B8CF8CE-3AE5-4943-BA98-9ECCCF148864}" srcOrd="0" destOrd="0" presId="urn:microsoft.com/office/officeart/2005/8/layout/hProcess9"/>
    <dgm:cxn modelId="{C810468C-E23D-4EAD-BBA6-D6D4908C26C8}" type="presParOf" srcId="{D495CF9A-C3C4-4E82-ACFF-2DC7AFF5B6D9}" destId="{2751B615-9C7D-4030-8FC2-ACAB67B9FBB6}" srcOrd="1" destOrd="0" presId="urn:microsoft.com/office/officeart/2005/8/layout/hProcess9"/>
    <dgm:cxn modelId="{ACD94BB5-0F84-418B-9CCE-F689A67C5BCF}" type="presParOf" srcId="{2751B615-9C7D-4030-8FC2-ACAB67B9FBB6}" destId="{D037D317-BDC5-4DFE-BE9B-E8352C9D619B}" srcOrd="0" destOrd="0" presId="urn:microsoft.com/office/officeart/2005/8/layout/hProcess9"/>
    <dgm:cxn modelId="{B1CA2DDE-3CA3-45D4-BB12-55FB2433D7C8}" type="presParOf" srcId="{2751B615-9C7D-4030-8FC2-ACAB67B9FBB6}" destId="{5010DEF4-2B4B-4B3B-A2E4-0CB74E41E959}" srcOrd="1" destOrd="0" presId="urn:microsoft.com/office/officeart/2005/8/layout/hProcess9"/>
    <dgm:cxn modelId="{34077821-6833-4E11-9848-C2EA1FA3B69E}" type="presParOf" srcId="{2751B615-9C7D-4030-8FC2-ACAB67B9FBB6}" destId="{5FCB16E7-4E91-4750-A9B2-671D0DD2D2B3}" srcOrd="2" destOrd="0" presId="urn:microsoft.com/office/officeart/2005/8/layout/hProcess9"/>
    <dgm:cxn modelId="{B123AE9B-0C26-4629-8310-DA541191A5A7}" type="presParOf" srcId="{2751B615-9C7D-4030-8FC2-ACAB67B9FBB6}" destId="{32B219E4-10C4-475B-A326-5D93D2F91209}" srcOrd="3" destOrd="0" presId="urn:microsoft.com/office/officeart/2005/8/layout/hProcess9"/>
    <dgm:cxn modelId="{932047D6-596E-448C-8A8D-97E4435611E9}" type="presParOf" srcId="{2751B615-9C7D-4030-8FC2-ACAB67B9FBB6}" destId="{1BFFE99D-D26F-4AF6-B40D-D74C1413793A}" srcOrd="4" destOrd="0" presId="urn:microsoft.com/office/officeart/2005/8/layout/hProcess9"/>
    <dgm:cxn modelId="{A99B4C5B-5823-41C3-BCF1-33D78C042BFC}" type="presParOf" srcId="{2751B615-9C7D-4030-8FC2-ACAB67B9FBB6}" destId="{166541FB-4D89-4943-84C2-FCA4AD30B3A7}" srcOrd="5" destOrd="0" presId="urn:microsoft.com/office/officeart/2005/8/layout/hProcess9"/>
    <dgm:cxn modelId="{E6C74E65-89BB-417A-B27E-8F860E1022EB}" type="presParOf" srcId="{2751B615-9C7D-4030-8FC2-ACAB67B9FBB6}" destId="{E306FB5C-B3A8-41F6-9B02-C48906B1CC9D}" srcOrd="6" destOrd="0" presId="urn:microsoft.com/office/officeart/2005/8/layout/hProcess9"/>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7E4023A0-5C31-4FE2-B648-1A005308DFE6}"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fil-PH"/>
        </a:p>
      </dgm:t>
    </dgm:pt>
    <dgm:pt modelId="{C380F1A6-040A-4F45-BBA7-25DDEF6B4387}">
      <dgm:prSet custT="1"/>
      <dgm:spPr/>
      <dgm:t>
        <a:bodyPr/>
        <a:lstStyle/>
        <a:p>
          <a:pPr rtl="0"/>
          <a:r>
            <a:rPr lang="fil-PH" sz="2800" dirty="0" smtClean="0"/>
            <a:t>Shopping for readily available goods </a:t>
          </a:r>
          <a:endParaRPr lang="fil-PH" sz="2800" dirty="0"/>
        </a:p>
      </dgm:t>
    </dgm:pt>
    <dgm:pt modelId="{CAE11278-C931-48C9-9907-1EF7888983B5}" type="parTrans" cxnId="{54AD9EDF-35E6-4AEB-99E8-7F4284B16BC2}">
      <dgm:prSet/>
      <dgm:spPr/>
      <dgm:t>
        <a:bodyPr/>
        <a:lstStyle/>
        <a:p>
          <a:endParaRPr lang="fil-PH"/>
        </a:p>
      </dgm:t>
    </dgm:pt>
    <dgm:pt modelId="{18C49EC4-1991-45D5-82D9-D224CF114FA8}" type="sibTrans" cxnId="{54AD9EDF-35E6-4AEB-99E8-7F4284B16BC2}">
      <dgm:prSet/>
      <dgm:spPr/>
      <dgm:t>
        <a:bodyPr/>
        <a:lstStyle/>
        <a:p>
          <a:endParaRPr lang="fil-PH"/>
        </a:p>
      </dgm:t>
    </dgm:pt>
    <dgm:pt modelId="{C9B90716-74E7-402A-8425-19C7A961EC0A}">
      <dgm:prSet custT="1"/>
      <dgm:spPr/>
      <dgm:t>
        <a:bodyPr/>
        <a:lstStyle/>
        <a:p>
          <a:pPr rtl="0"/>
          <a:r>
            <a:rPr lang="fil-PH" sz="2800" dirty="0" smtClean="0"/>
            <a:t>Negotiated Procurement </a:t>
          </a:r>
        </a:p>
        <a:p>
          <a:pPr rtl="0"/>
          <a:r>
            <a:rPr lang="fil-PH" sz="2800" dirty="0" smtClean="0"/>
            <a:t>(Small ValueProcurement)</a:t>
          </a:r>
        </a:p>
        <a:p>
          <a:pPr rtl="0"/>
          <a:r>
            <a:rPr lang="fil-PH" sz="2800" dirty="0" smtClean="0"/>
            <a:t> for all types within the threshold.</a:t>
          </a:r>
          <a:endParaRPr lang="fil-PH" sz="2800" dirty="0"/>
        </a:p>
      </dgm:t>
    </dgm:pt>
    <dgm:pt modelId="{B1A8E960-5018-426B-A75A-14EE25B24B18}" type="parTrans" cxnId="{3364FAB3-0338-4FD6-82EC-CDB1435DB3D4}">
      <dgm:prSet/>
      <dgm:spPr/>
      <dgm:t>
        <a:bodyPr/>
        <a:lstStyle/>
        <a:p>
          <a:endParaRPr lang="fil-PH"/>
        </a:p>
      </dgm:t>
    </dgm:pt>
    <dgm:pt modelId="{33A52AF7-0C5A-4E9B-94AC-B250C5A3F5E5}" type="sibTrans" cxnId="{3364FAB3-0338-4FD6-82EC-CDB1435DB3D4}">
      <dgm:prSet/>
      <dgm:spPr/>
      <dgm:t>
        <a:bodyPr/>
        <a:lstStyle/>
        <a:p>
          <a:endParaRPr lang="fil-PH"/>
        </a:p>
      </dgm:t>
    </dgm:pt>
    <dgm:pt modelId="{B4E6BF3E-8246-43DD-99CB-BB736F2FDA69}" type="pres">
      <dgm:prSet presAssocID="{7E4023A0-5C31-4FE2-B648-1A005308DFE6}" presName="Name0" presStyleCnt="0">
        <dgm:presLayoutVars>
          <dgm:dir/>
          <dgm:animLvl val="lvl"/>
          <dgm:resizeHandles val="exact"/>
        </dgm:presLayoutVars>
      </dgm:prSet>
      <dgm:spPr/>
      <dgm:t>
        <a:bodyPr/>
        <a:lstStyle/>
        <a:p>
          <a:endParaRPr lang="fil-PH"/>
        </a:p>
      </dgm:t>
    </dgm:pt>
    <dgm:pt modelId="{1AC7CF04-1B6B-4D19-9FAD-2E5216DF927B}" type="pres">
      <dgm:prSet presAssocID="{C380F1A6-040A-4F45-BBA7-25DDEF6B4387}" presName="linNode" presStyleCnt="0"/>
      <dgm:spPr/>
    </dgm:pt>
    <dgm:pt modelId="{5E075824-31BC-417A-8D29-098CA8303948}" type="pres">
      <dgm:prSet presAssocID="{C380F1A6-040A-4F45-BBA7-25DDEF6B4387}" presName="parentText" presStyleLbl="node1" presStyleIdx="0" presStyleCnt="2" custScaleX="112007" custScaleY="93052" custLinFactNeighborX="-44930" custLinFactNeighborY="-9">
        <dgm:presLayoutVars>
          <dgm:chMax val="1"/>
          <dgm:bulletEnabled val="1"/>
        </dgm:presLayoutVars>
      </dgm:prSet>
      <dgm:spPr/>
      <dgm:t>
        <a:bodyPr/>
        <a:lstStyle/>
        <a:p>
          <a:endParaRPr lang="fil-PH"/>
        </a:p>
      </dgm:t>
    </dgm:pt>
    <dgm:pt modelId="{7129D077-30DF-4E91-A67F-BBA888CEC4B7}" type="pres">
      <dgm:prSet presAssocID="{18C49EC4-1991-45D5-82D9-D224CF114FA8}" presName="sp" presStyleCnt="0"/>
      <dgm:spPr/>
    </dgm:pt>
    <dgm:pt modelId="{FC92CFF9-7CB3-44E9-BF4E-9C3952C69DBB}" type="pres">
      <dgm:prSet presAssocID="{C9B90716-74E7-402A-8425-19C7A961EC0A}" presName="linNode" presStyleCnt="0"/>
      <dgm:spPr/>
    </dgm:pt>
    <dgm:pt modelId="{06B2FBE3-919F-4599-9247-DD40F5476A76}" type="pres">
      <dgm:prSet presAssocID="{C9B90716-74E7-402A-8425-19C7A961EC0A}" presName="parentText" presStyleLbl="node1" presStyleIdx="1" presStyleCnt="2" custScaleX="153741" custScaleY="120985" custLinFactNeighborX="-57233" custLinFactNeighborY="26099">
        <dgm:presLayoutVars>
          <dgm:chMax val="1"/>
          <dgm:bulletEnabled val="1"/>
        </dgm:presLayoutVars>
      </dgm:prSet>
      <dgm:spPr/>
      <dgm:t>
        <a:bodyPr/>
        <a:lstStyle/>
        <a:p>
          <a:endParaRPr lang="fil-PH"/>
        </a:p>
      </dgm:t>
    </dgm:pt>
  </dgm:ptLst>
  <dgm:cxnLst>
    <dgm:cxn modelId="{D50B273F-E6AD-4143-A48D-86108F20B221}" type="presOf" srcId="{C9B90716-74E7-402A-8425-19C7A961EC0A}" destId="{06B2FBE3-919F-4599-9247-DD40F5476A76}" srcOrd="0" destOrd="0" presId="urn:microsoft.com/office/officeart/2005/8/layout/vList5"/>
    <dgm:cxn modelId="{9235A53E-3ECE-4683-83B7-0E15E58207D7}" type="presOf" srcId="{C380F1A6-040A-4F45-BBA7-25DDEF6B4387}" destId="{5E075824-31BC-417A-8D29-098CA8303948}" srcOrd="0" destOrd="0" presId="urn:microsoft.com/office/officeart/2005/8/layout/vList5"/>
    <dgm:cxn modelId="{3364FAB3-0338-4FD6-82EC-CDB1435DB3D4}" srcId="{7E4023A0-5C31-4FE2-B648-1A005308DFE6}" destId="{C9B90716-74E7-402A-8425-19C7A961EC0A}" srcOrd="1" destOrd="0" parTransId="{B1A8E960-5018-426B-A75A-14EE25B24B18}" sibTransId="{33A52AF7-0C5A-4E9B-94AC-B250C5A3F5E5}"/>
    <dgm:cxn modelId="{54AD9EDF-35E6-4AEB-99E8-7F4284B16BC2}" srcId="{7E4023A0-5C31-4FE2-B648-1A005308DFE6}" destId="{C380F1A6-040A-4F45-BBA7-25DDEF6B4387}" srcOrd="0" destOrd="0" parTransId="{CAE11278-C931-48C9-9907-1EF7888983B5}" sibTransId="{18C49EC4-1991-45D5-82D9-D224CF114FA8}"/>
    <dgm:cxn modelId="{D6FC99A4-36F4-4370-A053-0025C3DA8D61}" type="presOf" srcId="{7E4023A0-5C31-4FE2-B648-1A005308DFE6}" destId="{B4E6BF3E-8246-43DD-99CB-BB736F2FDA69}" srcOrd="0" destOrd="0" presId="urn:microsoft.com/office/officeart/2005/8/layout/vList5"/>
    <dgm:cxn modelId="{5557C70C-6D71-41F2-A849-0CC14A208FAA}" type="presParOf" srcId="{B4E6BF3E-8246-43DD-99CB-BB736F2FDA69}" destId="{1AC7CF04-1B6B-4D19-9FAD-2E5216DF927B}" srcOrd="0" destOrd="0" presId="urn:microsoft.com/office/officeart/2005/8/layout/vList5"/>
    <dgm:cxn modelId="{CC8BDBAD-E95B-4512-B400-67E1B8D49E26}" type="presParOf" srcId="{1AC7CF04-1B6B-4D19-9FAD-2E5216DF927B}" destId="{5E075824-31BC-417A-8D29-098CA8303948}" srcOrd="0" destOrd="0" presId="urn:microsoft.com/office/officeart/2005/8/layout/vList5"/>
    <dgm:cxn modelId="{A51B9ED2-241A-4604-A3A7-A189533D2D89}" type="presParOf" srcId="{B4E6BF3E-8246-43DD-99CB-BB736F2FDA69}" destId="{7129D077-30DF-4E91-A67F-BBA888CEC4B7}" srcOrd="1" destOrd="0" presId="urn:microsoft.com/office/officeart/2005/8/layout/vList5"/>
    <dgm:cxn modelId="{8B46B9F5-C3D5-449C-B360-907001212045}" type="presParOf" srcId="{B4E6BF3E-8246-43DD-99CB-BB736F2FDA69}" destId="{FC92CFF9-7CB3-44E9-BF4E-9C3952C69DBB}" srcOrd="2" destOrd="0" presId="urn:microsoft.com/office/officeart/2005/8/layout/vList5"/>
    <dgm:cxn modelId="{F0222EDF-91D2-407F-A7ED-89124751D367}" type="presParOf" srcId="{FC92CFF9-7CB3-44E9-BF4E-9C3952C69DBB}" destId="{06B2FBE3-919F-4599-9247-DD40F5476A76}" srcOrd="0"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875FF98-5504-4D18-B33C-DCA78AE80281}"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fil-PH"/>
        </a:p>
      </dgm:t>
    </dgm:pt>
    <dgm:pt modelId="{72A99A1A-8EAC-4943-BAEA-1B98B1136B4D}">
      <dgm:prSet custT="1"/>
      <dgm:spPr/>
      <dgm:t>
        <a:bodyPr/>
        <a:lstStyle/>
        <a:p>
          <a:pPr marL="338138" indent="-338138" algn="l" rtl="0"/>
          <a:r>
            <a:rPr lang="en-US" sz="2300" dirty="0" smtClean="0"/>
            <a:t>1</a:t>
          </a:r>
          <a:r>
            <a:rPr lang="en-US" sz="2400" dirty="0" smtClean="0"/>
            <a:t>.  </a:t>
          </a:r>
          <a:r>
            <a:rPr lang="en-US" sz="2600" dirty="0" smtClean="0"/>
            <a:t>The end-user submits pertinent documents to the School Bids and Awards Committee (BAC).</a:t>
          </a:r>
          <a:endParaRPr lang="fil-PH" sz="2600" dirty="0"/>
        </a:p>
      </dgm:t>
    </dgm:pt>
    <dgm:pt modelId="{547DD196-B17D-4B29-A7ED-F780237255C9}" type="parTrans" cxnId="{D877E8A0-4620-41F2-8B9D-6CA287B7CE50}">
      <dgm:prSet/>
      <dgm:spPr/>
      <dgm:t>
        <a:bodyPr/>
        <a:lstStyle/>
        <a:p>
          <a:endParaRPr lang="fil-PH"/>
        </a:p>
      </dgm:t>
    </dgm:pt>
    <dgm:pt modelId="{96409AC5-744A-4BEF-A316-3A4B23CC534E}" type="sibTrans" cxnId="{D877E8A0-4620-41F2-8B9D-6CA287B7CE50}">
      <dgm:prSet/>
      <dgm:spPr/>
      <dgm:t>
        <a:bodyPr/>
        <a:lstStyle/>
        <a:p>
          <a:endParaRPr lang="fil-PH"/>
        </a:p>
      </dgm:t>
    </dgm:pt>
    <dgm:pt modelId="{E45F3225-F5FD-40F3-AF8D-21206ACCE22D}">
      <dgm:prSet custT="1"/>
      <dgm:spPr/>
      <dgm:t>
        <a:bodyPr/>
        <a:lstStyle/>
        <a:p>
          <a:pPr rtl="0"/>
          <a:r>
            <a:rPr lang="en-US" sz="2000" dirty="0" smtClean="0"/>
            <a:t>Approved </a:t>
          </a:r>
          <a:r>
            <a:rPr lang="en-US" sz="2000" b="1" dirty="0" smtClean="0"/>
            <a:t>Purchase Request (PR) </a:t>
          </a:r>
          <a:r>
            <a:rPr lang="en-US" sz="2000" dirty="0" smtClean="0"/>
            <a:t>with Certified Availability of Funds (CAF)/Allotment;</a:t>
          </a:r>
          <a:endParaRPr lang="fil-PH" sz="2000" dirty="0"/>
        </a:p>
      </dgm:t>
    </dgm:pt>
    <dgm:pt modelId="{1AA1072A-6497-460C-A52C-047A17E2793B}" type="parTrans" cxnId="{20398F9A-AB19-4D10-A912-416E263ABAAC}">
      <dgm:prSet/>
      <dgm:spPr/>
      <dgm:t>
        <a:bodyPr/>
        <a:lstStyle/>
        <a:p>
          <a:endParaRPr lang="fil-PH"/>
        </a:p>
      </dgm:t>
    </dgm:pt>
    <dgm:pt modelId="{BD0D839D-D40F-495F-B2CC-1EF1167E979E}" type="sibTrans" cxnId="{20398F9A-AB19-4D10-A912-416E263ABAAC}">
      <dgm:prSet/>
      <dgm:spPr/>
      <dgm:t>
        <a:bodyPr/>
        <a:lstStyle/>
        <a:p>
          <a:endParaRPr lang="fil-PH"/>
        </a:p>
      </dgm:t>
    </dgm:pt>
    <dgm:pt modelId="{89BF8695-902E-4A8A-9FEF-5C3E91C7EC88}">
      <dgm:prSet custT="1"/>
      <dgm:spPr/>
      <dgm:t>
        <a:bodyPr/>
        <a:lstStyle/>
        <a:p>
          <a:pPr rtl="0"/>
          <a:r>
            <a:rPr lang="en-US" sz="2000" dirty="0" smtClean="0"/>
            <a:t>PR indicate the minimum Technical Specifications, Schedule of Requirements, Packing Requirements (if applicable) and other conditions of the Purchase Order (PO). </a:t>
          </a:r>
          <a:endParaRPr lang="fil-PH" sz="2000" dirty="0"/>
        </a:p>
      </dgm:t>
    </dgm:pt>
    <dgm:pt modelId="{BB3A76B1-6647-442A-BC06-1E26E2C62206}" type="parTrans" cxnId="{75E33CF5-17BB-4866-914B-B668F2E4E6AD}">
      <dgm:prSet/>
      <dgm:spPr/>
    </dgm:pt>
    <dgm:pt modelId="{8F096289-B598-4014-9058-457BF474E110}" type="sibTrans" cxnId="{75E33CF5-17BB-4866-914B-B668F2E4E6AD}">
      <dgm:prSet/>
      <dgm:spPr/>
    </dgm:pt>
    <dgm:pt modelId="{AB3EB43A-E222-42C9-A55E-DF17C9ECD0B8}" type="pres">
      <dgm:prSet presAssocID="{5875FF98-5504-4D18-B33C-DCA78AE80281}" presName="Name0" presStyleCnt="0">
        <dgm:presLayoutVars>
          <dgm:dir/>
          <dgm:animLvl val="lvl"/>
          <dgm:resizeHandles val="exact"/>
        </dgm:presLayoutVars>
      </dgm:prSet>
      <dgm:spPr/>
      <dgm:t>
        <a:bodyPr/>
        <a:lstStyle/>
        <a:p>
          <a:endParaRPr lang="fil-PH"/>
        </a:p>
      </dgm:t>
    </dgm:pt>
    <dgm:pt modelId="{F38F826A-D852-4F3A-BD72-9BC5AE3048F7}" type="pres">
      <dgm:prSet presAssocID="{72A99A1A-8EAC-4943-BAEA-1B98B1136B4D}" presName="linNode" presStyleCnt="0"/>
      <dgm:spPr/>
    </dgm:pt>
    <dgm:pt modelId="{35BB1FB5-5FBE-4CAB-886A-BBE212372A74}" type="pres">
      <dgm:prSet presAssocID="{72A99A1A-8EAC-4943-BAEA-1B98B1136B4D}" presName="parentText" presStyleLbl="node1" presStyleIdx="0" presStyleCnt="1" custScaleX="118176">
        <dgm:presLayoutVars>
          <dgm:chMax val="1"/>
          <dgm:bulletEnabled val="1"/>
        </dgm:presLayoutVars>
      </dgm:prSet>
      <dgm:spPr/>
      <dgm:t>
        <a:bodyPr/>
        <a:lstStyle/>
        <a:p>
          <a:endParaRPr lang="fil-PH"/>
        </a:p>
      </dgm:t>
    </dgm:pt>
    <dgm:pt modelId="{B47AA59A-77C9-49DC-8A5B-E6EA8F1CCB8D}" type="pres">
      <dgm:prSet presAssocID="{72A99A1A-8EAC-4943-BAEA-1B98B1136B4D}" presName="descendantText" presStyleLbl="alignAccFollowNode1" presStyleIdx="0" presStyleCnt="1" custScaleY="111596" custLinFactNeighborX="-3087">
        <dgm:presLayoutVars>
          <dgm:bulletEnabled val="1"/>
        </dgm:presLayoutVars>
      </dgm:prSet>
      <dgm:spPr/>
      <dgm:t>
        <a:bodyPr/>
        <a:lstStyle/>
        <a:p>
          <a:endParaRPr lang="fil-PH"/>
        </a:p>
      </dgm:t>
    </dgm:pt>
  </dgm:ptLst>
  <dgm:cxnLst>
    <dgm:cxn modelId="{20398F9A-AB19-4D10-A912-416E263ABAAC}" srcId="{72A99A1A-8EAC-4943-BAEA-1B98B1136B4D}" destId="{E45F3225-F5FD-40F3-AF8D-21206ACCE22D}" srcOrd="0" destOrd="0" parTransId="{1AA1072A-6497-460C-A52C-047A17E2793B}" sibTransId="{BD0D839D-D40F-495F-B2CC-1EF1167E979E}"/>
    <dgm:cxn modelId="{D877E8A0-4620-41F2-8B9D-6CA287B7CE50}" srcId="{5875FF98-5504-4D18-B33C-DCA78AE80281}" destId="{72A99A1A-8EAC-4943-BAEA-1B98B1136B4D}" srcOrd="0" destOrd="0" parTransId="{547DD196-B17D-4B29-A7ED-F780237255C9}" sibTransId="{96409AC5-744A-4BEF-A316-3A4B23CC534E}"/>
    <dgm:cxn modelId="{0E318801-913F-4AED-AE1F-205F28DF967D}" type="presOf" srcId="{89BF8695-902E-4A8A-9FEF-5C3E91C7EC88}" destId="{B47AA59A-77C9-49DC-8A5B-E6EA8F1CCB8D}" srcOrd="0" destOrd="1" presId="urn:microsoft.com/office/officeart/2005/8/layout/vList5"/>
    <dgm:cxn modelId="{522A7F08-D7DE-435D-82D6-FFD3E4C27049}" type="presOf" srcId="{5875FF98-5504-4D18-B33C-DCA78AE80281}" destId="{AB3EB43A-E222-42C9-A55E-DF17C9ECD0B8}" srcOrd="0" destOrd="0" presId="urn:microsoft.com/office/officeart/2005/8/layout/vList5"/>
    <dgm:cxn modelId="{75E33CF5-17BB-4866-914B-B668F2E4E6AD}" srcId="{72A99A1A-8EAC-4943-BAEA-1B98B1136B4D}" destId="{89BF8695-902E-4A8A-9FEF-5C3E91C7EC88}" srcOrd="1" destOrd="0" parTransId="{BB3A76B1-6647-442A-BC06-1E26E2C62206}" sibTransId="{8F096289-B598-4014-9058-457BF474E110}"/>
    <dgm:cxn modelId="{D8415B45-D011-442B-A327-1AAB5F349DD9}" type="presOf" srcId="{E45F3225-F5FD-40F3-AF8D-21206ACCE22D}" destId="{B47AA59A-77C9-49DC-8A5B-E6EA8F1CCB8D}" srcOrd="0" destOrd="0" presId="urn:microsoft.com/office/officeart/2005/8/layout/vList5"/>
    <dgm:cxn modelId="{C839AF46-D1C4-4C98-B58F-82BF1246BDCD}" type="presOf" srcId="{72A99A1A-8EAC-4943-BAEA-1B98B1136B4D}" destId="{35BB1FB5-5FBE-4CAB-886A-BBE212372A74}" srcOrd="0" destOrd="0" presId="urn:microsoft.com/office/officeart/2005/8/layout/vList5"/>
    <dgm:cxn modelId="{C93FB52C-D87D-4B45-80B4-3B2E56CE0770}" type="presParOf" srcId="{AB3EB43A-E222-42C9-A55E-DF17C9ECD0B8}" destId="{F38F826A-D852-4F3A-BD72-9BC5AE3048F7}" srcOrd="0" destOrd="0" presId="urn:microsoft.com/office/officeart/2005/8/layout/vList5"/>
    <dgm:cxn modelId="{DEF99F80-CED6-42D4-8BCC-151FFBB59E15}" type="presParOf" srcId="{F38F826A-D852-4F3A-BD72-9BC5AE3048F7}" destId="{35BB1FB5-5FBE-4CAB-886A-BBE212372A74}" srcOrd="0" destOrd="0" presId="urn:microsoft.com/office/officeart/2005/8/layout/vList5"/>
    <dgm:cxn modelId="{0BA44730-5BA4-43C7-8FF5-5D684572E847}" type="presParOf" srcId="{F38F826A-D852-4F3A-BD72-9BC5AE3048F7}" destId="{B47AA59A-77C9-49DC-8A5B-E6EA8F1CCB8D}" srcOrd="1" destOrd="0" presId="urn:microsoft.com/office/officeart/2005/8/layout/vList5"/>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1DE8E1D-CEEA-4ACE-A195-2990A083B39B}"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fil-PH"/>
        </a:p>
      </dgm:t>
    </dgm:pt>
    <dgm:pt modelId="{B8B98598-A568-476B-B623-0C79B6F55F9F}">
      <dgm:prSet custT="1"/>
      <dgm:spPr/>
      <dgm:t>
        <a:bodyPr/>
        <a:lstStyle/>
        <a:p>
          <a:pPr marL="406400" indent="-406400" algn="l" rtl="0"/>
          <a:r>
            <a:rPr lang="fil-PH" sz="2600" dirty="0" smtClean="0"/>
            <a:t>3.  The BAC, through the BAC Secretariat, posts for information purposes the procurement opportunity, for a period of seven (7) c.d.</a:t>
          </a:r>
          <a:endParaRPr lang="fil-PH" sz="2600" dirty="0"/>
        </a:p>
      </dgm:t>
    </dgm:pt>
    <dgm:pt modelId="{90F5EA53-84C9-4C9D-A260-B89D77515F21}" type="parTrans" cxnId="{6D01FAEF-CD23-4637-9558-E19E3815F929}">
      <dgm:prSet/>
      <dgm:spPr/>
      <dgm:t>
        <a:bodyPr/>
        <a:lstStyle/>
        <a:p>
          <a:endParaRPr lang="fil-PH"/>
        </a:p>
      </dgm:t>
    </dgm:pt>
    <dgm:pt modelId="{44CB9545-C006-46DB-A9F6-5668A12901E9}" type="sibTrans" cxnId="{6D01FAEF-CD23-4637-9558-E19E3815F929}">
      <dgm:prSet/>
      <dgm:spPr/>
      <dgm:t>
        <a:bodyPr/>
        <a:lstStyle/>
        <a:p>
          <a:endParaRPr lang="fil-PH"/>
        </a:p>
      </dgm:t>
    </dgm:pt>
    <dgm:pt modelId="{6B746C3D-8EE5-447F-8954-5FD6DCB75580}">
      <dgm:prSet custT="1"/>
      <dgm:spPr/>
      <dgm:t>
        <a:bodyPr/>
        <a:lstStyle/>
        <a:p>
          <a:pPr rtl="0"/>
          <a:r>
            <a:rPr lang="fil-PH" sz="2400" dirty="0" smtClean="0"/>
            <a:t>In the PhilGEPS                   (if above P50,000)</a:t>
          </a:r>
          <a:endParaRPr lang="fil-PH" sz="2400" dirty="0"/>
        </a:p>
      </dgm:t>
    </dgm:pt>
    <dgm:pt modelId="{0D95F7CE-8A7A-4CC2-B4A3-D957C851AA27}" type="parTrans" cxnId="{68BC0CC9-34E1-491A-913A-071FBB8104BD}">
      <dgm:prSet/>
      <dgm:spPr/>
      <dgm:t>
        <a:bodyPr/>
        <a:lstStyle/>
        <a:p>
          <a:endParaRPr lang="fil-PH"/>
        </a:p>
      </dgm:t>
    </dgm:pt>
    <dgm:pt modelId="{3D2FD200-08B7-45A2-A809-5999A2BA9566}" type="sibTrans" cxnId="{68BC0CC9-34E1-491A-913A-071FBB8104BD}">
      <dgm:prSet/>
      <dgm:spPr/>
      <dgm:t>
        <a:bodyPr/>
        <a:lstStyle/>
        <a:p>
          <a:endParaRPr lang="fil-PH"/>
        </a:p>
      </dgm:t>
    </dgm:pt>
    <dgm:pt modelId="{69C52FA8-B0EE-4CF9-AB79-E5E4528F8055}">
      <dgm:prSet custT="1"/>
      <dgm:spPr/>
      <dgm:t>
        <a:bodyPr/>
        <a:lstStyle/>
        <a:p>
          <a:pPr rtl="0"/>
          <a:r>
            <a:rPr lang="fil-PH" sz="2400" dirty="0" smtClean="0"/>
            <a:t>Website of the Procuring Entity (PE), if any</a:t>
          </a:r>
          <a:endParaRPr lang="fil-PH" sz="2400" dirty="0"/>
        </a:p>
      </dgm:t>
    </dgm:pt>
    <dgm:pt modelId="{1F4AC44C-A6C3-4B5F-9C91-E0A89C2A467E}" type="parTrans" cxnId="{8B0EF8D6-D924-4BBE-9B37-270C1E4D82FC}">
      <dgm:prSet/>
      <dgm:spPr/>
      <dgm:t>
        <a:bodyPr/>
        <a:lstStyle/>
        <a:p>
          <a:endParaRPr lang="fil-PH"/>
        </a:p>
      </dgm:t>
    </dgm:pt>
    <dgm:pt modelId="{0762ACE7-1E39-4D78-B768-8C938D184B8E}" type="sibTrans" cxnId="{8B0EF8D6-D924-4BBE-9B37-270C1E4D82FC}">
      <dgm:prSet/>
      <dgm:spPr/>
      <dgm:t>
        <a:bodyPr/>
        <a:lstStyle/>
        <a:p>
          <a:endParaRPr lang="fil-PH"/>
        </a:p>
      </dgm:t>
    </dgm:pt>
    <dgm:pt modelId="{FC9C1901-AA19-472B-9FD5-5E7E9F3F2C6C}">
      <dgm:prSet custT="1"/>
      <dgm:spPr/>
      <dgm:t>
        <a:bodyPr/>
        <a:lstStyle/>
        <a:p>
          <a:pPr rtl="0"/>
          <a:r>
            <a:rPr lang="fil-PH" sz="2400" dirty="0" smtClean="0"/>
            <a:t>Bulletin Board within the premises of the PE</a:t>
          </a:r>
          <a:endParaRPr lang="fil-PH" sz="2400" dirty="0"/>
        </a:p>
      </dgm:t>
    </dgm:pt>
    <dgm:pt modelId="{8797D1A1-F965-4212-B1D5-E09C270B6AA7}" type="parTrans" cxnId="{59C246EA-C26E-4F6C-8221-4D6A1567615C}">
      <dgm:prSet/>
      <dgm:spPr/>
      <dgm:t>
        <a:bodyPr/>
        <a:lstStyle/>
        <a:p>
          <a:endParaRPr lang="fil-PH"/>
        </a:p>
      </dgm:t>
    </dgm:pt>
    <dgm:pt modelId="{422BBE44-8887-427F-8DFE-CB06A1FAA6E8}" type="sibTrans" cxnId="{59C246EA-C26E-4F6C-8221-4D6A1567615C}">
      <dgm:prSet/>
      <dgm:spPr/>
      <dgm:t>
        <a:bodyPr/>
        <a:lstStyle/>
        <a:p>
          <a:endParaRPr lang="fil-PH"/>
        </a:p>
      </dgm:t>
    </dgm:pt>
    <dgm:pt modelId="{7F1BCC64-3650-4F80-B4DA-D5BA8A65CCB1}" type="pres">
      <dgm:prSet presAssocID="{31DE8E1D-CEEA-4ACE-A195-2990A083B39B}" presName="Name0" presStyleCnt="0">
        <dgm:presLayoutVars>
          <dgm:dir/>
          <dgm:animLvl val="lvl"/>
          <dgm:resizeHandles val="exact"/>
        </dgm:presLayoutVars>
      </dgm:prSet>
      <dgm:spPr/>
      <dgm:t>
        <a:bodyPr/>
        <a:lstStyle/>
        <a:p>
          <a:endParaRPr lang="fil-PH"/>
        </a:p>
      </dgm:t>
    </dgm:pt>
    <dgm:pt modelId="{D8184382-545C-409C-8482-1CC09707C740}" type="pres">
      <dgm:prSet presAssocID="{B8B98598-A568-476B-B623-0C79B6F55F9F}" presName="linNode" presStyleCnt="0"/>
      <dgm:spPr/>
    </dgm:pt>
    <dgm:pt modelId="{D51E5B2E-C154-4FCE-A744-60B0316AB83D}" type="pres">
      <dgm:prSet presAssocID="{B8B98598-A568-476B-B623-0C79B6F55F9F}" presName="parentText" presStyleLbl="node1" presStyleIdx="0" presStyleCnt="1" custScaleX="183050">
        <dgm:presLayoutVars>
          <dgm:chMax val="1"/>
          <dgm:bulletEnabled val="1"/>
        </dgm:presLayoutVars>
      </dgm:prSet>
      <dgm:spPr/>
      <dgm:t>
        <a:bodyPr/>
        <a:lstStyle/>
        <a:p>
          <a:endParaRPr lang="fil-PH"/>
        </a:p>
      </dgm:t>
    </dgm:pt>
    <dgm:pt modelId="{B337970E-18EE-45EB-BE20-90CE65B0CDF8}" type="pres">
      <dgm:prSet presAssocID="{B8B98598-A568-476B-B623-0C79B6F55F9F}" presName="descendantText" presStyleLbl="alignAccFollowNode1" presStyleIdx="0" presStyleCnt="1">
        <dgm:presLayoutVars>
          <dgm:bulletEnabled val="1"/>
        </dgm:presLayoutVars>
      </dgm:prSet>
      <dgm:spPr/>
      <dgm:t>
        <a:bodyPr/>
        <a:lstStyle/>
        <a:p>
          <a:endParaRPr lang="fil-PH"/>
        </a:p>
      </dgm:t>
    </dgm:pt>
  </dgm:ptLst>
  <dgm:cxnLst>
    <dgm:cxn modelId="{B4D6FC30-8E76-4685-B72E-3455B32FAA5F}" type="presOf" srcId="{69C52FA8-B0EE-4CF9-AB79-E5E4528F8055}" destId="{B337970E-18EE-45EB-BE20-90CE65B0CDF8}" srcOrd="0" destOrd="1" presId="urn:microsoft.com/office/officeart/2005/8/layout/vList5"/>
    <dgm:cxn modelId="{8FDE620D-6022-4350-BDFD-0EC4507D1345}" type="presOf" srcId="{FC9C1901-AA19-472B-9FD5-5E7E9F3F2C6C}" destId="{B337970E-18EE-45EB-BE20-90CE65B0CDF8}" srcOrd="0" destOrd="2" presId="urn:microsoft.com/office/officeart/2005/8/layout/vList5"/>
    <dgm:cxn modelId="{EE484F7C-115E-40AB-9AD5-CEBFC26EA793}" type="presOf" srcId="{6B746C3D-8EE5-447F-8954-5FD6DCB75580}" destId="{B337970E-18EE-45EB-BE20-90CE65B0CDF8}" srcOrd="0" destOrd="0" presId="urn:microsoft.com/office/officeart/2005/8/layout/vList5"/>
    <dgm:cxn modelId="{8B0EF8D6-D924-4BBE-9B37-270C1E4D82FC}" srcId="{B8B98598-A568-476B-B623-0C79B6F55F9F}" destId="{69C52FA8-B0EE-4CF9-AB79-E5E4528F8055}" srcOrd="1" destOrd="0" parTransId="{1F4AC44C-A6C3-4B5F-9C91-E0A89C2A467E}" sibTransId="{0762ACE7-1E39-4D78-B768-8C938D184B8E}"/>
    <dgm:cxn modelId="{6D01FAEF-CD23-4637-9558-E19E3815F929}" srcId="{31DE8E1D-CEEA-4ACE-A195-2990A083B39B}" destId="{B8B98598-A568-476B-B623-0C79B6F55F9F}" srcOrd="0" destOrd="0" parTransId="{90F5EA53-84C9-4C9D-A260-B89D77515F21}" sibTransId="{44CB9545-C006-46DB-A9F6-5668A12901E9}"/>
    <dgm:cxn modelId="{66C9F728-C8EF-4209-B985-FD846D3B759F}" type="presOf" srcId="{B8B98598-A568-476B-B623-0C79B6F55F9F}" destId="{D51E5B2E-C154-4FCE-A744-60B0316AB83D}" srcOrd="0" destOrd="0" presId="urn:microsoft.com/office/officeart/2005/8/layout/vList5"/>
    <dgm:cxn modelId="{21673BB1-9D8D-461B-B1C5-7F275B6B0CEB}" type="presOf" srcId="{31DE8E1D-CEEA-4ACE-A195-2990A083B39B}" destId="{7F1BCC64-3650-4F80-B4DA-D5BA8A65CCB1}" srcOrd="0" destOrd="0" presId="urn:microsoft.com/office/officeart/2005/8/layout/vList5"/>
    <dgm:cxn modelId="{59C246EA-C26E-4F6C-8221-4D6A1567615C}" srcId="{B8B98598-A568-476B-B623-0C79B6F55F9F}" destId="{FC9C1901-AA19-472B-9FD5-5E7E9F3F2C6C}" srcOrd="2" destOrd="0" parTransId="{8797D1A1-F965-4212-B1D5-E09C270B6AA7}" sibTransId="{422BBE44-8887-427F-8DFE-CB06A1FAA6E8}"/>
    <dgm:cxn modelId="{68BC0CC9-34E1-491A-913A-071FBB8104BD}" srcId="{B8B98598-A568-476B-B623-0C79B6F55F9F}" destId="{6B746C3D-8EE5-447F-8954-5FD6DCB75580}" srcOrd="0" destOrd="0" parTransId="{0D95F7CE-8A7A-4CC2-B4A3-D957C851AA27}" sibTransId="{3D2FD200-08B7-45A2-A809-5999A2BA9566}"/>
    <dgm:cxn modelId="{4540136C-AACE-4109-A130-7547719A75CB}" type="presParOf" srcId="{7F1BCC64-3650-4F80-B4DA-D5BA8A65CCB1}" destId="{D8184382-545C-409C-8482-1CC09707C740}" srcOrd="0" destOrd="0" presId="urn:microsoft.com/office/officeart/2005/8/layout/vList5"/>
    <dgm:cxn modelId="{C1EA7B2E-2D97-4A70-8B4F-0D298ABB287C}" type="presParOf" srcId="{D8184382-545C-409C-8482-1CC09707C740}" destId="{D51E5B2E-C154-4FCE-A744-60B0316AB83D}" srcOrd="0" destOrd="0" presId="urn:microsoft.com/office/officeart/2005/8/layout/vList5"/>
    <dgm:cxn modelId="{0087A1C0-F9A1-4F5C-9118-3A0972257C66}" type="presParOf" srcId="{D8184382-545C-409C-8482-1CC09707C740}" destId="{B337970E-18EE-45EB-BE20-90CE65B0CDF8}"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517217D9-B6E2-433E-8443-209190D2B76E}"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il-PH"/>
        </a:p>
      </dgm:t>
    </dgm:pt>
    <dgm:pt modelId="{CBACD561-2F6D-4EFA-A444-26B12F59FD29}">
      <dgm:prSet custT="1"/>
      <dgm:spPr/>
      <dgm:t>
        <a:bodyPr/>
        <a:lstStyle/>
        <a:p>
          <a:pPr rtl="0"/>
          <a:r>
            <a:rPr lang="fil-PH" sz="2800" dirty="0" smtClean="0"/>
            <a:t>8.  Award to Lowest Calculated &amp; Responsive Quotation and prepare Purchase Order (PO)</a:t>
          </a:r>
          <a:endParaRPr lang="fil-PH" sz="2800" dirty="0"/>
        </a:p>
      </dgm:t>
    </dgm:pt>
    <dgm:pt modelId="{51A0FED3-9749-42EC-9BC1-DCE68216E8A0}" type="parTrans" cxnId="{EB39313D-7CE1-440D-A440-E78385F8F678}">
      <dgm:prSet/>
      <dgm:spPr/>
      <dgm:t>
        <a:bodyPr/>
        <a:lstStyle/>
        <a:p>
          <a:endParaRPr lang="fil-PH"/>
        </a:p>
      </dgm:t>
    </dgm:pt>
    <dgm:pt modelId="{7EBB3A3C-BDF1-4579-8B2C-C5CCCCFF7B04}" type="sibTrans" cxnId="{EB39313D-7CE1-440D-A440-E78385F8F678}">
      <dgm:prSet/>
      <dgm:spPr/>
      <dgm:t>
        <a:bodyPr/>
        <a:lstStyle/>
        <a:p>
          <a:endParaRPr lang="fil-PH"/>
        </a:p>
      </dgm:t>
    </dgm:pt>
    <dgm:pt modelId="{C7C3B7DB-A04D-4588-A21A-6D33C4F97EE5}">
      <dgm:prSet/>
      <dgm:spPr/>
      <dgm:t>
        <a:bodyPr/>
        <a:lstStyle/>
        <a:p>
          <a:pPr rtl="0"/>
          <a:endParaRPr lang="fil-PH" dirty="0"/>
        </a:p>
      </dgm:t>
    </dgm:pt>
    <dgm:pt modelId="{3143C4A8-E079-4B98-BC96-FF50FBEFB69E}" type="parTrans" cxnId="{113E4ACE-16CE-4526-A542-93547D1527A8}">
      <dgm:prSet/>
      <dgm:spPr/>
      <dgm:t>
        <a:bodyPr/>
        <a:lstStyle/>
        <a:p>
          <a:endParaRPr lang="fil-PH"/>
        </a:p>
      </dgm:t>
    </dgm:pt>
    <dgm:pt modelId="{6E10488D-3E18-461D-A219-AB359512A996}" type="sibTrans" cxnId="{113E4ACE-16CE-4526-A542-93547D1527A8}">
      <dgm:prSet/>
      <dgm:spPr/>
      <dgm:t>
        <a:bodyPr/>
        <a:lstStyle/>
        <a:p>
          <a:endParaRPr lang="fil-PH"/>
        </a:p>
      </dgm:t>
    </dgm:pt>
    <dgm:pt modelId="{897EF6A8-5A5D-4B30-B16D-457870EC62B0}">
      <dgm:prSet/>
      <dgm:spPr/>
      <dgm:t>
        <a:bodyPr/>
        <a:lstStyle/>
        <a:p>
          <a:pPr rtl="0"/>
          <a:r>
            <a:rPr lang="fil-PH" dirty="0" smtClean="0"/>
            <a:t>Have it signed by the supplier</a:t>
          </a:r>
          <a:endParaRPr lang="fil-PH" dirty="0"/>
        </a:p>
      </dgm:t>
    </dgm:pt>
    <dgm:pt modelId="{C09EBCE7-FC71-4BF2-86CD-8B81AA9BF027}" type="parTrans" cxnId="{09FD0F86-8A2A-4869-A0D7-E210943AA7F4}">
      <dgm:prSet/>
      <dgm:spPr/>
      <dgm:t>
        <a:bodyPr/>
        <a:lstStyle/>
        <a:p>
          <a:endParaRPr lang="fil-PH"/>
        </a:p>
      </dgm:t>
    </dgm:pt>
    <dgm:pt modelId="{6A3A0AF3-06EF-4350-8517-C53E803C0DB8}" type="sibTrans" cxnId="{09FD0F86-8A2A-4869-A0D7-E210943AA7F4}">
      <dgm:prSet/>
      <dgm:spPr/>
      <dgm:t>
        <a:bodyPr/>
        <a:lstStyle/>
        <a:p>
          <a:endParaRPr lang="fil-PH"/>
        </a:p>
      </dgm:t>
    </dgm:pt>
    <dgm:pt modelId="{3AA513E6-0B21-44A9-AC64-0010DBD4AB5B}">
      <dgm:prSet/>
      <dgm:spPr/>
      <dgm:t>
        <a:bodyPr/>
        <a:lstStyle/>
        <a:p>
          <a:pPr rtl="0"/>
          <a:r>
            <a:rPr lang="fil-PH" dirty="0" smtClean="0"/>
            <a:t>Transmit to head of accounting office for signature as instrumental witness</a:t>
          </a:r>
          <a:endParaRPr lang="fil-PH" dirty="0"/>
        </a:p>
      </dgm:t>
    </dgm:pt>
    <dgm:pt modelId="{8DCA64C7-ACAB-4ED5-9ACA-B94CC88B91D4}" type="parTrans" cxnId="{8A76B714-DA52-4C02-9979-D1C430C049C4}">
      <dgm:prSet/>
      <dgm:spPr/>
      <dgm:t>
        <a:bodyPr/>
        <a:lstStyle/>
        <a:p>
          <a:endParaRPr lang="fil-PH"/>
        </a:p>
      </dgm:t>
    </dgm:pt>
    <dgm:pt modelId="{F083DCE4-B3D0-4A40-8384-F0DA76DEDA65}" type="sibTrans" cxnId="{8A76B714-DA52-4C02-9979-D1C430C049C4}">
      <dgm:prSet/>
      <dgm:spPr/>
      <dgm:t>
        <a:bodyPr/>
        <a:lstStyle/>
        <a:p>
          <a:endParaRPr lang="fil-PH"/>
        </a:p>
      </dgm:t>
    </dgm:pt>
    <dgm:pt modelId="{02DDF0BB-6A28-4B7C-802D-CF858C50621C}">
      <dgm:prSet/>
      <dgm:spPr/>
      <dgm:t>
        <a:bodyPr/>
        <a:lstStyle/>
        <a:p>
          <a:pPr rtl="0"/>
          <a:r>
            <a:rPr lang="fil-PH" dirty="0" smtClean="0"/>
            <a:t>Have it signed approved by the HOPE</a:t>
          </a:r>
          <a:endParaRPr lang="fil-PH" dirty="0"/>
        </a:p>
      </dgm:t>
    </dgm:pt>
    <dgm:pt modelId="{2C0D0457-206D-4E16-B118-45550B8F56DE}" type="parTrans" cxnId="{04DD4308-C4CA-48D8-AB87-073AC637F508}">
      <dgm:prSet/>
      <dgm:spPr/>
      <dgm:t>
        <a:bodyPr/>
        <a:lstStyle/>
        <a:p>
          <a:endParaRPr lang="fil-PH"/>
        </a:p>
      </dgm:t>
    </dgm:pt>
    <dgm:pt modelId="{40EB31DA-A513-4C4F-B5E0-6D13D9271112}" type="sibTrans" cxnId="{04DD4308-C4CA-48D8-AB87-073AC637F508}">
      <dgm:prSet/>
      <dgm:spPr/>
      <dgm:t>
        <a:bodyPr/>
        <a:lstStyle/>
        <a:p>
          <a:endParaRPr lang="fil-PH"/>
        </a:p>
      </dgm:t>
    </dgm:pt>
    <dgm:pt modelId="{538FE4FF-2607-4390-9F94-2C604259D133}" type="pres">
      <dgm:prSet presAssocID="{517217D9-B6E2-433E-8443-209190D2B76E}" presName="Name0" presStyleCnt="0">
        <dgm:presLayoutVars>
          <dgm:dir/>
          <dgm:animLvl val="lvl"/>
          <dgm:resizeHandles val="exact"/>
        </dgm:presLayoutVars>
      </dgm:prSet>
      <dgm:spPr/>
      <dgm:t>
        <a:bodyPr/>
        <a:lstStyle/>
        <a:p>
          <a:endParaRPr lang="fil-PH"/>
        </a:p>
      </dgm:t>
    </dgm:pt>
    <dgm:pt modelId="{BF6AA13B-3E9A-4622-A238-484F4A8F4A42}" type="pres">
      <dgm:prSet presAssocID="{CBACD561-2F6D-4EFA-A444-26B12F59FD29}" presName="linNode" presStyleCnt="0"/>
      <dgm:spPr/>
    </dgm:pt>
    <dgm:pt modelId="{0390F280-3839-4571-81AD-F4652CEC55EE}" type="pres">
      <dgm:prSet presAssocID="{CBACD561-2F6D-4EFA-A444-26B12F59FD29}" presName="parentText" presStyleLbl="node1" presStyleIdx="0" presStyleCnt="1" custLinFactNeighborY="-1667">
        <dgm:presLayoutVars>
          <dgm:chMax val="1"/>
          <dgm:bulletEnabled val="1"/>
        </dgm:presLayoutVars>
      </dgm:prSet>
      <dgm:spPr/>
      <dgm:t>
        <a:bodyPr/>
        <a:lstStyle/>
        <a:p>
          <a:endParaRPr lang="fil-PH"/>
        </a:p>
      </dgm:t>
    </dgm:pt>
    <dgm:pt modelId="{378B7CB6-E708-4762-A63C-9856327F0E22}" type="pres">
      <dgm:prSet presAssocID="{CBACD561-2F6D-4EFA-A444-26B12F59FD29}" presName="descendantText" presStyleLbl="alignAccFollowNode1" presStyleIdx="0" presStyleCnt="1" custLinFactNeighborY="-2083">
        <dgm:presLayoutVars>
          <dgm:bulletEnabled val="1"/>
        </dgm:presLayoutVars>
      </dgm:prSet>
      <dgm:spPr/>
      <dgm:t>
        <a:bodyPr/>
        <a:lstStyle/>
        <a:p>
          <a:endParaRPr lang="fil-PH"/>
        </a:p>
      </dgm:t>
    </dgm:pt>
  </dgm:ptLst>
  <dgm:cxnLst>
    <dgm:cxn modelId="{0256BED8-CD3D-4C68-8096-72E45A26153D}" type="presOf" srcId="{517217D9-B6E2-433E-8443-209190D2B76E}" destId="{538FE4FF-2607-4390-9F94-2C604259D133}" srcOrd="0" destOrd="0" presId="urn:microsoft.com/office/officeart/2005/8/layout/vList5"/>
    <dgm:cxn modelId="{EB39313D-7CE1-440D-A440-E78385F8F678}" srcId="{517217D9-B6E2-433E-8443-209190D2B76E}" destId="{CBACD561-2F6D-4EFA-A444-26B12F59FD29}" srcOrd="0" destOrd="0" parTransId="{51A0FED3-9749-42EC-9BC1-DCE68216E8A0}" sibTransId="{7EBB3A3C-BDF1-4579-8B2C-C5CCCCFF7B04}"/>
    <dgm:cxn modelId="{04DD4308-C4CA-48D8-AB87-073AC637F508}" srcId="{CBACD561-2F6D-4EFA-A444-26B12F59FD29}" destId="{02DDF0BB-6A28-4B7C-802D-CF858C50621C}" srcOrd="3" destOrd="0" parTransId="{2C0D0457-206D-4E16-B118-45550B8F56DE}" sibTransId="{40EB31DA-A513-4C4F-B5E0-6D13D9271112}"/>
    <dgm:cxn modelId="{09FD0F86-8A2A-4869-A0D7-E210943AA7F4}" srcId="{CBACD561-2F6D-4EFA-A444-26B12F59FD29}" destId="{897EF6A8-5A5D-4B30-B16D-457870EC62B0}" srcOrd="1" destOrd="0" parTransId="{C09EBCE7-FC71-4BF2-86CD-8B81AA9BF027}" sibTransId="{6A3A0AF3-06EF-4350-8517-C53E803C0DB8}"/>
    <dgm:cxn modelId="{A7FA771D-4B32-436E-8B24-E8E197EBB2EB}" type="presOf" srcId="{3AA513E6-0B21-44A9-AC64-0010DBD4AB5B}" destId="{378B7CB6-E708-4762-A63C-9856327F0E22}" srcOrd="0" destOrd="2" presId="urn:microsoft.com/office/officeart/2005/8/layout/vList5"/>
    <dgm:cxn modelId="{AEBD1DC7-C0EE-424E-ACFD-604422E28D98}" type="presOf" srcId="{02DDF0BB-6A28-4B7C-802D-CF858C50621C}" destId="{378B7CB6-E708-4762-A63C-9856327F0E22}" srcOrd="0" destOrd="3" presId="urn:microsoft.com/office/officeart/2005/8/layout/vList5"/>
    <dgm:cxn modelId="{23A4847A-784F-4B82-80B1-AD55BDB807B7}" type="presOf" srcId="{CBACD561-2F6D-4EFA-A444-26B12F59FD29}" destId="{0390F280-3839-4571-81AD-F4652CEC55EE}" srcOrd="0" destOrd="0" presId="urn:microsoft.com/office/officeart/2005/8/layout/vList5"/>
    <dgm:cxn modelId="{113E4ACE-16CE-4526-A542-93547D1527A8}" srcId="{CBACD561-2F6D-4EFA-A444-26B12F59FD29}" destId="{C7C3B7DB-A04D-4588-A21A-6D33C4F97EE5}" srcOrd="0" destOrd="0" parTransId="{3143C4A8-E079-4B98-BC96-FF50FBEFB69E}" sibTransId="{6E10488D-3E18-461D-A219-AB359512A996}"/>
    <dgm:cxn modelId="{513ACCDB-B4EF-4D70-B48E-B714BDE83837}" type="presOf" srcId="{C7C3B7DB-A04D-4588-A21A-6D33C4F97EE5}" destId="{378B7CB6-E708-4762-A63C-9856327F0E22}" srcOrd="0" destOrd="0" presId="urn:microsoft.com/office/officeart/2005/8/layout/vList5"/>
    <dgm:cxn modelId="{8A76B714-DA52-4C02-9979-D1C430C049C4}" srcId="{CBACD561-2F6D-4EFA-A444-26B12F59FD29}" destId="{3AA513E6-0B21-44A9-AC64-0010DBD4AB5B}" srcOrd="2" destOrd="0" parTransId="{8DCA64C7-ACAB-4ED5-9ACA-B94CC88B91D4}" sibTransId="{F083DCE4-B3D0-4A40-8384-F0DA76DEDA65}"/>
    <dgm:cxn modelId="{F43988F1-D9A1-409C-93E8-9589B2AB3659}" type="presOf" srcId="{897EF6A8-5A5D-4B30-B16D-457870EC62B0}" destId="{378B7CB6-E708-4762-A63C-9856327F0E22}" srcOrd="0" destOrd="1" presId="urn:microsoft.com/office/officeart/2005/8/layout/vList5"/>
    <dgm:cxn modelId="{3AC30DEA-C888-486F-8092-8D90B6A60CAD}" type="presParOf" srcId="{538FE4FF-2607-4390-9F94-2C604259D133}" destId="{BF6AA13B-3E9A-4622-A238-484F4A8F4A42}" srcOrd="0" destOrd="0" presId="urn:microsoft.com/office/officeart/2005/8/layout/vList5"/>
    <dgm:cxn modelId="{BFED830E-1AD6-443A-86C5-C985DD8F1D81}" type="presParOf" srcId="{BF6AA13B-3E9A-4622-A238-484F4A8F4A42}" destId="{0390F280-3839-4571-81AD-F4652CEC55EE}" srcOrd="0" destOrd="0" presId="urn:microsoft.com/office/officeart/2005/8/layout/vList5"/>
    <dgm:cxn modelId="{E42A0EC5-33D3-49AB-AFD0-E1303D12DDE9}" type="presParOf" srcId="{BF6AA13B-3E9A-4622-A238-484F4A8F4A42}" destId="{378B7CB6-E708-4762-A63C-9856327F0E22}"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23C67CC7-368C-47EF-BC84-97F83DF2C5D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fil-PH"/>
        </a:p>
      </dgm:t>
    </dgm:pt>
    <dgm:pt modelId="{A2DA9679-1491-434C-9EE8-CB195073AB29}">
      <dgm:prSet custT="1">
        <dgm:style>
          <a:lnRef idx="1">
            <a:schemeClr val="accent1"/>
          </a:lnRef>
          <a:fillRef idx="2">
            <a:schemeClr val="accent1"/>
          </a:fillRef>
          <a:effectRef idx="1">
            <a:schemeClr val="accent1"/>
          </a:effectRef>
          <a:fontRef idx="minor">
            <a:schemeClr val="dk1"/>
          </a:fontRef>
        </dgm:style>
      </dgm:prSet>
      <dgm:spPr/>
      <dgm:t>
        <a:bodyPr/>
        <a:lstStyle/>
        <a:p>
          <a:pPr algn="l" rtl="0"/>
          <a:r>
            <a:rPr lang="fil-PH" sz="2400" dirty="0" smtClean="0"/>
            <a:t>9.  The BAC Secretariat shall post the NOA, Contract/PO and NTP (if applicable)</a:t>
          </a:r>
          <a:endParaRPr lang="fil-PH" sz="2400" dirty="0"/>
        </a:p>
      </dgm:t>
    </dgm:pt>
    <dgm:pt modelId="{AEA9D8F3-3AE8-48CC-BED4-542480BE1C1C}" type="parTrans" cxnId="{199A5381-DB62-4D52-AAC2-3210890A1A1E}">
      <dgm:prSet/>
      <dgm:spPr/>
      <dgm:t>
        <a:bodyPr/>
        <a:lstStyle/>
        <a:p>
          <a:endParaRPr lang="fil-PH"/>
        </a:p>
      </dgm:t>
    </dgm:pt>
    <dgm:pt modelId="{36A7E698-8323-4EDF-972C-279E65DAE9B5}" type="sibTrans" cxnId="{199A5381-DB62-4D52-AAC2-3210890A1A1E}">
      <dgm:prSet/>
      <dgm:spPr/>
      <dgm:t>
        <a:bodyPr/>
        <a:lstStyle/>
        <a:p>
          <a:endParaRPr lang="fil-PH"/>
        </a:p>
      </dgm:t>
    </dgm:pt>
    <dgm:pt modelId="{C1F951B4-CEA8-452A-85F6-36868650D23F}">
      <dgm:prSet/>
      <dgm:spPr/>
      <dgm:t>
        <a:bodyPr/>
        <a:lstStyle/>
        <a:p>
          <a:pPr rtl="0"/>
          <a:r>
            <a:rPr lang="fil-PH" dirty="0" smtClean="0"/>
            <a:t>In the PhilGEPS</a:t>
          </a:r>
          <a:endParaRPr lang="fil-PH" dirty="0"/>
        </a:p>
      </dgm:t>
    </dgm:pt>
    <dgm:pt modelId="{80A0E2D4-DDE9-4FDA-83DF-B92A0BAC7136}" type="parTrans" cxnId="{769DE169-01AB-424D-BA7E-7613B62CE06C}">
      <dgm:prSet/>
      <dgm:spPr/>
      <dgm:t>
        <a:bodyPr/>
        <a:lstStyle/>
        <a:p>
          <a:endParaRPr lang="fil-PH"/>
        </a:p>
      </dgm:t>
    </dgm:pt>
    <dgm:pt modelId="{EACC4FC1-1FEF-4A11-9C66-0E87C2006A7C}" type="sibTrans" cxnId="{769DE169-01AB-424D-BA7E-7613B62CE06C}">
      <dgm:prSet/>
      <dgm:spPr/>
      <dgm:t>
        <a:bodyPr/>
        <a:lstStyle/>
        <a:p>
          <a:endParaRPr lang="fil-PH"/>
        </a:p>
      </dgm:t>
    </dgm:pt>
    <dgm:pt modelId="{BA23E888-BBD7-498A-8BB1-B65FFD1B1998}">
      <dgm:prSet/>
      <dgm:spPr/>
      <dgm:t>
        <a:bodyPr/>
        <a:lstStyle/>
        <a:p>
          <a:pPr rtl="0"/>
          <a:r>
            <a:rPr lang="fil-PH" dirty="0" smtClean="0"/>
            <a:t>Website of the Procuring Entity (PE)</a:t>
          </a:r>
          <a:endParaRPr lang="fil-PH" dirty="0"/>
        </a:p>
      </dgm:t>
    </dgm:pt>
    <dgm:pt modelId="{7CA2C14D-CC36-4BAB-926E-EDAE90BC4BDF}" type="parTrans" cxnId="{291CB779-FC1E-4B20-A26C-B02A9B22AAD5}">
      <dgm:prSet/>
      <dgm:spPr/>
      <dgm:t>
        <a:bodyPr/>
        <a:lstStyle/>
        <a:p>
          <a:endParaRPr lang="fil-PH"/>
        </a:p>
      </dgm:t>
    </dgm:pt>
    <dgm:pt modelId="{103CE1AC-8D82-44CE-B7C5-86974CA87058}" type="sibTrans" cxnId="{291CB779-FC1E-4B20-A26C-B02A9B22AAD5}">
      <dgm:prSet/>
      <dgm:spPr/>
      <dgm:t>
        <a:bodyPr/>
        <a:lstStyle/>
        <a:p>
          <a:endParaRPr lang="fil-PH"/>
        </a:p>
      </dgm:t>
    </dgm:pt>
    <dgm:pt modelId="{2D0F724F-CC34-4747-B3F9-73BD69AC08D9}">
      <dgm:prSet/>
      <dgm:spPr/>
      <dgm:t>
        <a:bodyPr/>
        <a:lstStyle/>
        <a:p>
          <a:pPr rtl="0"/>
          <a:r>
            <a:rPr lang="fil-PH" dirty="0" smtClean="0"/>
            <a:t>Bulletin Board within the premises of the PE</a:t>
          </a:r>
          <a:endParaRPr lang="fil-PH" dirty="0"/>
        </a:p>
      </dgm:t>
    </dgm:pt>
    <dgm:pt modelId="{25872298-1BCB-4F08-A5F0-AC677B5FCD44}" type="parTrans" cxnId="{F8EC9EE8-5F71-4AB5-8F9A-1A905EC924CD}">
      <dgm:prSet/>
      <dgm:spPr/>
      <dgm:t>
        <a:bodyPr/>
        <a:lstStyle/>
        <a:p>
          <a:endParaRPr lang="fil-PH"/>
        </a:p>
      </dgm:t>
    </dgm:pt>
    <dgm:pt modelId="{EF4B9D74-8DCF-4050-BEFC-420436C74804}" type="sibTrans" cxnId="{F8EC9EE8-5F71-4AB5-8F9A-1A905EC924CD}">
      <dgm:prSet/>
      <dgm:spPr/>
      <dgm:t>
        <a:bodyPr/>
        <a:lstStyle/>
        <a:p>
          <a:endParaRPr lang="fil-PH"/>
        </a:p>
      </dgm:t>
    </dgm:pt>
    <dgm:pt modelId="{1924DA1D-A579-4D2C-A0F2-6437B94C2985}">
      <dgm:prSet/>
      <dgm:spPr/>
      <dgm:t>
        <a:bodyPr/>
        <a:lstStyle/>
        <a:p>
          <a:pPr rtl="0"/>
          <a:endParaRPr lang="fil-PH" dirty="0"/>
        </a:p>
      </dgm:t>
    </dgm:pt>
    <dgm:pt modelId="{EC6750B4-ACCA-4C65-90C3-A19AAB5CCCF3}" type="parTrans" cxnId="{8EDC669C-86F6-480C-AD55-B7F2F3DCBE5E}">
      <dgm:prSet/>
      <dgm:spPr/>
      <dgm:t>
        <a:bodyPr/>
        <a:lstStyle/>
        <a:p>
          <a:endParaRPr lang="fil-PH"/>
        </a:p>
      </dgm:t>
    </dgm:pt>
    <dgm:pt modelId="{A289B3CF-3C90-4A8F-B23B-ECD776172CA5}" type="sibTrans" cxnId="{8EDC669C-86F6-480C-AD55-B7F2F3DCBE5E}">
      <dgm:prSet/>
      <dgm:spPr/>
      <dgm:t>
        <a:bodyPr/>
        <a:lstStyle/>
        <a:p>
          <a:endParaRPr lang="fil-PH"/>
        </a:p>
      </dgm:t>
    </dgm:pt>
    <dgm:pt modelId="{3099A5E1-77E3-4612-AB3D-2AF788317907}" type="pres">
      <dgm:prSet presAssocID="{23C67CC7-368C-47EF-BC84-97F83DF2C5D1}" presName="Name0" presStyleCnt="0">
        <dgm:presLayoutVars>
          <dgm:dir/>
          <dgm:animLvl val="lvl"/>
          <dgm:resizeHandles val="exact"/>
        </dgm:presLayoutVars>
      </dgm:prSet>
      <dgm:spPr/>
      <dgm:t>
        <a:bodyPr/>
        <a:lstStyle/>
        <a:p>
          <a:endParaRPr lang="fil-PH"/>
        </a:p>
      </dgm:t>
    </dgm:pt>
    <dgm:pt modelId="{C57B3779-21D9-4B49-97B8-1794168BFDED}" type="pres">
      <dgm:prSet presAssocID="{A2DA9679-1491-434C-9EE8-CB195073AB29}" presName="linNode" presStyleCnt="0"/>
      <dgm:spPr/>
    </dgm:pt>
    <dgm:pt modelId="{2052FD80-2DCA-48D5-BEED-1EA200864974}" type="pres">
      <dgm:prSet presAssocID="{A2DA9679-1491-434C-9EE8-CB195073AB29}" presName="parentText" presStyleLbl="node1" presStyleIdx="0" presStyleCnt="1" custScaleX="118395">
        <dgm:presLayoutVars>
          <dgm:chMax val="1"/>
          <dgm:bulletEnabled val="1"/>
        </dgm:presLayoutVars>
      </dgm:prSet>
      <dgm:spPr/>
      <dgm:t>
        <a:bodyPr/>
        <a:lstStyle/>
        <a:p>
          <a:endParaRPr lang="fil-PH"/>
        </a:p>
      </dgm:t>
    </dgm:pt>
    <dgm:pt modelId="{B1D21B2B-2752-48F1-ACCC-2C7DDBC78C41}" type="pres">
      <dgm:prSet presAssocID="{A2DA9679-1491-434C-9EE8-CB195073AB29}" presName="descendantText" presStyleLbl="alignAccFollowNode1" presStyleIdx="0" presStyleCnt="1">
        <dgm:presLayoutVars>
          <dgm:bulletEnabled val="1"/>
        </dgm:presLayoutVars>
      </dgm:prSet>
      <dgm:spPr/>
      <dgm:t>
        <a:bodyPr/>
        <a:lstStyle/>
        <a:p>
          <a:endParaRPr lang="fil-PH"/>
        </a:p>
      </dgm:t>
    </dgm:pt>
  </dgm:ptLst>
  <dgm:cxnLst>
    <dgm:cxn modelId="{199A5381-DB62-4D52-AAC2-3210890A1A1E}" srcId="{23C67CC7-368C-47EF-BC84-97F83DF2C5D1}" destId="{A2DA9679-1491-434C-9EE8-CB195073AB29}" srcOrd="0" destOrd="0" parTransId="{AEA9D8F3-3AE8-48CC-BED4-542480BE1C1C}" sibTransId="{36A7E698-8323-4EDF-972C-279E65DAE9B5}"/>
    <dgm:cxn modelId="{F8EC9EE8-5F71-4AB5-8F9A-1A905EC924CD}" srcId="{A2DA9679-1491-434C-9EE8-CB195073AB29}" destId="{2D0F724F-CC34-4747-B3F9-73BD69AC08D9}" srcOrd="2" destOrd="0" parTransId="{25872298-1BCB-4F08-A5F0-AC677B5FCD44}" sibTransId="{EF4B9D74-8DCF-4050-BEFC-420436C74804}"/>
    <dgm:cxn modelId="{291CB779-FC1E-4B20-A26C-B02A9B22AAD5}" srcId="{A2DA9679-1491-434C-9EE8-CB195073AB29}" destId="{BA23E888-BBD7-498A-8BB1-B65FFD1B1998}" srcOrd="1" destOrd="0" parTransId="{7CA2C14D-CC36-4BAB-926E-EDAE90BC4BDF}" sibTransId="{103CE1AC-8D82-44CE-B7C5-86974CA87058}"/>
    <dgm:cxn modelId="{CA1271C3-C5F1-46F3-8918-69EB79ABF364}" type="presOf" srcId="{1924DA1D-A579-4D2C-A0F2-6437B94C2985}" destId="{B1D21B2B-2752-48F1-ACCC-2C7DDBC78C41}" srcOrd="0" destOrd="3" presId="urn:microsoft.com/office/officeart/2005/8/layout/vList5"/>
    <dgm:cxn modelId="{06A30304-95BB-41AC-8B1D-2610411196BB}" type="presOf" srcId="{C1F951B4-CEA8-452A-85F6-36868650D23F}" destId="{B1D21B2B-2752-48F1-ACCC-2C7DDBC78C41}" srcOrd="0" destOrd="0" presId="urn:microsoft.com/office/officeart/2005/8/layout/vList5"/>
    <dgm:cxn modelId="{1127AAA2-3D75-404C-A394-D3FDBF99829D}" type="presOf" srcId="{2D0F724F-CC34-4747-B3F9-73BD69AC08D9}" destId="{B1D21B2B-2752-48F1-ACCC-2C7DDBC78C41}" srcOrd="0" destOrd="2" presId="urn:microsoft.com/office/officeart/2005/8/layout/vList5"/>
    <dgm:cxn modelId="{8868264A-5F41-44F7-8643-BF00EF52C8A6}" type="presOf" srcId="{A2DA9679-1491-434C-9EE8-CB195073AB29}" destId="{2052FD80-2DCA-48D5-BEED-1EA200864974}" srcOrd="0" destOrd="0" presId="urn:microsoft.com/office/officeart/2005/8/layout/vList5"/>
    <dgm:cxn modelId="{529D614D-BFB8-477D-A4FF-42F4BE66D7AA}" type="presOf" srcId="{23C67CC7-368C-47EF-BC84-97F83DF2C5D1}" destId="{3099A5E1-77E3-4612-AB3D-2AF788317907}" srcOrd="0" destOrd="0" presId="urn:microsoft.com/office/officeart/2005/8/layout/vList5"/>
    <dgm:cxn modelId="{8EDC669C-86F6-480C-AD55-B7F2F3DCBE5E}" srcId="{A2DA9679-1491-434C-9EE8-CB195073AB29}" destId="{1924DA1D-A579-4D2C-A0F2-6437B94C2985}" srcOrd="3" destOrd="0" parTransId="{EC6750B4-ACCA-4C65-90C3-A19AAB5CCCF3}" sibTransId="{A289B3CF-3C90-4A8F-B23B-ECD776172CA5}"/>
    <dgm:cxn modelId="{769DE169-01AB-424D-BA7E-7613B62CE06C}" srcId="{A2DA9679-1491-434C-9EE8-CB195073AB29}" destId="{C1F951B4-CEA8-452A-85F6-36868650D23F}" srcOrd="0" destOrd="0" parTransId="{80A0E2D4-DDE9-4FDA-83DF-B92A0BAC7136}" sibTransId="{EACC4FC1-1FEF-4A11-9C66-0E87C2006A7C}"/>
    <dgm:cxn modelId="{B25EAB87-CFEF-4D11-99B1-1AFE37CA9B57}" type="presOf" srcId="{BA23E888-BBD7-498A-8BB1-B65FFD1B1998}" destId="{B1D21B2B-2752-48F1-ACCC-2C7DDBC78C41}" srcOrd="0" destOrd="1" presId="urn:microsoft.com/office/officeart/2005/8/layout/vList5"/>
    <dgm:cxn modelId="{E7A0844C-AC5C-483F-BA35-3C0C4A282A26}" type="presParOf" srcId="{3099A5E1-77E3-4612-AB3D-2AF788317907}" destId="{C57B3779-21D9-4B49-97B8-1794168BFDED}" srcOrd="0" destOrd="0" presId="urn:microsoft.com/office/officeart/2005/8/layout/vList5"/>
    <dgm:cxn modelId="{5068D992-0A73-447C-9DC5-975EE3C486A4}" type="presParOf" srcId="{C57B3779-21D9-4B49-97B8-1794168BFDED}" destId="{2052FD80-2DCA-48D5-BEED-1EA200864974}" srcOrd="0" destOrd="0" presId="urn:microsoft.com/office/officeart/2005/8/layout/vList5"/>
    <dgm:cxn modelId="{DE5A9B2F-14F3-4BD7-BD7E-3BCC9678DD58}" type="presParOf" srcId="{C57B3779-21D9-4B49-97B8-1794168BFDED}" destId="{B1D21B2B-2752-48F1-ACCC-2C7DDBC78C41}" srcOrd="1" destOrd="0" presId="urn:microsoft.com/office/officeart/2005/8/layout/vList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344CB08-5F4F-4AA7-8A72-9C4C74238744}">
      <dsp:nvSpPr>
        <dsp:cNvPr id="0" name=""/>
        <dsp:cNvSpPr/>
      </dsp:nvSpPr>
      <dsp:spPr>
        <a:xfrm>
          <a:off x="1966405" y="962654"/>
          <a:ext cx="535532" cy="91440"/>
        </a:xfrm>
        <a:custGeom>
          <a:avLst/>
          <a:gdLst/>
          <a:ahLst/>
          <a:cxnLst/>
          <a:rect l="0" t="0" r="0" b="0"/>
          <a:pathLst>
            <a:path>
              <a:moveTo>
                <a:pt x="0" y="45720"/>
              </a:moveTo>
              <a:lnTo>
                <a:pt x="535532" y="45720"/>
              </a:lnTo>
            </a:path>
          </a:pathLst>
        </a:custGeom>
        <a:noFill/>
        <a:ln w="19050" cap="flat" cmpd="sng" algn="ctr">
          <a:solidFill>
            <a:schemeClr val="tx2"/>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solidFill>
              <a:schemeClr val="tx1"/>
            </a:solidFill>
            <a:latin typeface="Clarendon" panose="02040604040505020204" pitchFamily="18" charset="0"/>
          </a:endParaRPr>
        </a:p>
      </dsp:txBody>
      <dsp:txXfrm>
        <a:off x="2220018" y="1005540"/>
        <a:ext cx="28306" cy="5666"/>
      </dsp:txXfrm>
    </dsp:sp>
    <dsp:sp modelId="{CA787DC1-B9DC-422F-B80A-2D75095D430E}">
      <dsp:nvSpPr>
        <dsp:cNvPr id="0" name=""/>
        <dsp:cNvSpPr/>
      </dsp:nvSpPr>
      <dsp:spPr>
        <a:xfrm>
          <a:off x="41264" y="116184"/>
          <a:ext cx="1926941" cy="1784379"/>
        </a:xfrm>
        <a:prstGeom prst="rect">
          <a:avLst/>
        </a:prstGeom>
        <a:solidFill>
          <a:schemeClr val="accent5">
            <a:lumMod val="40000"/>
            <a:lumOff val="60000"/>
            <a:alpha val="36000"/>
          </a:schemeClr>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Calibri" pitchFamily="34" charset="0"/>
              <a:cs typeface="Calibri" pitchFamily="34" charset="0"/>
            </a:rPr>
            <a:t>Prepare RFQ</a:t>
          </a:r>
          <a:endParaRPr lang="en-US" sz="1800" kern="1200" dirty="0">
            <a:solidFill>
              <a:schemeClr val="tx1"/>
            </a:solidFill>
            <a:latin typeface="Calibri" pitchFamily="34" charset="0"/>
            <a:cs typeface="Calibri" pitchFamily="34" charset="0"/>
          </a:endParaRPr>
        </a:p>
      </dsp:txBody>
      <dsp:txXfrm>
        <a:off x="41264" y="116184"/>
        <a:ext cx="1926941" cy="1784379"/>
      </dsp:txXfrm>
    </dsp:sp>
    <dsp:sp modelId="{62A65D7F-363A-4AE5-9457-A5D0F02EC2DD}">
      <dsp:nvSpPr>
        <dsp:cNvPr id="0" name=""/>
        <dsp:cNvSpPr/>
      </dsp:nvSpPr>
      <dsp:spPr>
        <a:xfrm>
          <a:off x="5311359" y="962654"/>
          <a:ext cx="535532" cy="91440"/>
        </a:xfrm>
        <a:custGeom>
          <a:avLst/>
          <a:gdLst/>
          <a:ahLst/>
          <a:cxnLst/>
          <a:rect l="0" t="0" r="0" b="0"/>
          <a:pathLst>
            <a:path>
              <a:moveTo>
                <a:pt x="0" y="45720"/>
              </a:moveTo>
              <a:lnTo>
                <a:pt x="535532" y="45720"/>
              </a:lnTo>
            </a:path>
          </a:pathLst>
        </a:custGeom>
        <a:noFill/>
        <a:ln w="19050" cap="flat" cmpd="sng" algn="ctr">
          <a:solidFill>
            <a:schemeClr val="tx2"/>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solidFill>
              <a:schemeClr val="tx1"/>
            </a:solidFill>
            <a:latin typeface="Clarendon" panose="02040604040505020204" pitchFamily="18" charset="0"/>
          </a:endParaRPr>
        </a:p>
      </dsp:txBody>
      <dsp:txXfrm>
        <a:off x="5564972" y="1005540"/>
        <a:ext cx="28306" cy="5666"/>
      </dsp:txXfrm>
    </dsp:sp>
    <dsp:sp modelId="{E893CDCB-C8CD-4E41-A7FE-DE59F781A10A}">
      <dsp:nvSpPr>
        <dsp:cNvPr id="0" name=""/>
        <dsp:cNvSpPr/>
      </dsp:nvSpPr>
      <dsp:spPr>
        <a:xfrm>
          <a:off x="2534337" y="3226"/>
          <a:ext cx="2778822" cy="2010295"/>
        </a:xfrm>
        <a:prstGeom prst="rect">
          <a:avLst/>
        </a:prstGeom>
        <a:solidFill>
          <a:schemeClr val="accent5">
            <a:lumMod val="40000"/>
            <a:lumOff val="60000"/>
            <a:alpha val="36000"/>
          </a:schemeClr>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endParaRPr lang="en-US" sz="1800" kern="1200" dirty="0" smtClean="0">
            <a:solidFill>
              <a:schemeClr val="tx1"/>
            </a:solidFill>
            <a:latin typeface="Clarendon" panose="02040604040505020204" pitchFamily="18" charset="0"/>
          </a:endParaRPr>
        </a:p>
        <a:p>
          <a:pPr lvl="0" algn="ctr" defTabSz="800100">
            <a:lnSpc>
              <a:spcPct val="90000"/>
            </a:lnSpc>
            <a:spcBef>
              <a:spcPct val="0"/>
            </a:spcBef>
            <a:spcAft>
              <a:spcPct val="35000"/>
            </a:spcAft>
          </a:pPr>
          <a:r>
            <a:rPr lang="en-US" sz="1800" kern="1200" dirty="0" smtClean="0">
              <a:solidFill>
                <a:schemeClr val="tx1"/>
              </a:solidFill>
              <a:latin typeface="Calibri" pitchFamily="34" charset="0"/>
              <a:cs typeface="Calibri" pitchFamily="34" charset="0"/>
            </a:rPr>
            <a:t>Send RFQ to at least 3 suppliers </a:t>
          </a:r>
        </a:p>
        <a:p>
          <a:pPr lvl="0" algn="ctr" defTabSz="800100">
            <a:lnSpc>
              <a:spcPct val="90000"/>
            </a:lnSpc>
            <a:spcBef>
              <a:spcPct val="0"/>
            </a:spcBef>
            <a:spcAft>
              <a:spcPct val="35000"/>
            </a:spcAft>
          </a:pPr>
          <a:r>
            <a:rPr lang="en-US" sz="1400" kern="1200" dirty="0" smtClean="0">
              <a:solidFill>
                <a:schemeClr val="tx1"/>
              </a:solidFill>
              <a:latin typeface="Calibri" pitchFamily="34" charset="0"/>
              <a:cs typeface="Calibri" pitchFamily="34" charset="0"/>
            </a:rPr>
            <a:t>*May be 1 in case of 52.1(a)</a:t>
          </a:r>
        </a:p>
        <a:p>
          <a:pPr lvl="0" algn="ctr" defTabSz="800100">
            <a:lnSpc>
              <a:spcPct val="90000"/>
            </a:lnSpc>
            <a:spcBef>
              <a:spcPct val="0"/>
            </a:spcBef>
            <a:spcAft>
              <a:spcPct val="35000"/>
            </a:spcAft>
          </a:pPr>
          <a:r>
            <a:rPr lang="en-US" sz="1400" kern="1200" dirty="0" smtClean="0">
              <a:solidFill>
                <a:schemeClr val="tx1"/>
              </a:solidFill>
              <a:latin typeface="Calibri" pitchFamily="34" charset="0"/>
              <a:cs typeface="Calibri" pitchFamily="34" charset="0"/>
            </a:rPr>
            <a:t>*Receipt of 3 RFQs for 52.1(b) is mandatory, while</a:t>
          </a:r>
        </a:p>
        <a:p>
          <a:pPr lvl="0" algn="ctr" defTabSz="800100">
            <a:lnSpc>
              <a:spcPct val="90000"/>
            </a:lnSpc>
            <a:spcBef>
              <a:spcPct val="0"/>
            </a:spcBef>
            <a:spcAft>
              <a:spcPct val="35000"/>
            </a:spcAft>
          </a:pPr>
          <a:r>
            <a:rPr lang="en-US" sz="1400" kern="1200" dirty="0" smtClean="0">
              <a:solidFill>
                <a:schemeClr val="tx1"/>
              </a:solidFill>
              <a:latin typeface="Calibri" pitchFamily="34" charset="0"/>
              <a:cs typeface="Calibri" pitchFamily="34" charset="0"/>
            </a:rPr>
            <a:t>Receipt of 1 RFQ in SVP will suffice</a:t>
          </a:r>
        </a:p>
        <a:p>
          <a:pPr lvl="0" algn="ctr" defTabSz="800100">
            <a:lnSpc>
              <a:spcPct val="90000"/>
            </a:lnSpc>
            <a:spcBef>
              <a:spcPct val="0"/>
            </a:spcBef>
            <a:spcAft>
              <a:spcPct val="35000"/>
            </a:spcAft>
          </a:pPr>
          <a:endParaRPr lang="en-US" sz="1800" kern="1200" dirty="0">
            <a:solidFill>
              <a:schemeClr val="tx1"/>
            </a:solidFill>
            <a:latin typeface="Clarendon" panose="02040604040505020204" pitchFamily="18" charset="0"/>
          </a:endParaRPr>
        </a:p>
      </dsp:txBody>
      <dsp:txXfrm>
        <a:off x="2534337" y="3226"/>
        <a:ext cx="2778822" cy="2010295"/>
      </dsp:txXfrm>
    </dsp:sp>
    <dsp:sp modelId="{8C884BF6-B505-4960-BAAD-C3DC7770DFCB}">
      <dsp:nvSpPr>
        <dsp:cNvPr id="0" name=""/>
        <dsp:cNvSpPr/>
      </dsp:nvSpPr>
      <dsp:spPr>
        <a:xfrm>
          <a:off x="2504357" y="1898763"/>
          <a:ext cx="4605656" cy="651716"/>
        </a:xfrm>
        <a:custGeom>
          <a:avLst/>
          <a:gdLst/>
          <a:ahLst/>
          <a:cxnLst/>
          <a:rect l="0" t="0" r="0" b="0"/>
          <a:pathLst>
            <a:path>
              <a:moveTo>
                <a:pt x="4605656" y="0"/>
              </a:moveTo>
              <a:lnTo>
                <a:pt x="4605656" y="342958"/>
              </a:lnTo>
              <a:lnTo>
                <a:pt x="0" y="342958"/>
              </a:lnTo>
              <a:lnTo>
                <a:pt x="0" y="651716"/>
              </a:lnTo>
            </a:path>
          </a:pathLst>
        </a:custGeom>
        <a:noFill/>
        <a:ln w="19050" cap="flat" cmpd="sng" algn="ctr">
          <a:solidFill>
            <a:schemeClr val="tx2"/>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n-US" sz="1800" kern="1200" dirty="0">
            <a:solidFill>
              <a:schemeClr val="tx1"/>
            </a:solidFill>
            <a:latin typeface="Clarendon" panose="02040604040505020204" pitchFamily="18" charset="0"/>
          </a:endParaRPr>
        </a:p>
      </dsp:txBody>
      <dsp:txXfrm>
        <a:off x="4690787" y="2221788"/>
        <a:ext cx="232796" cy="5666"/>
      </dsp:txXfrm>
    </dsp:sp>
    <dsp:sp modelId="{66C69547-EB11-427F-AE96-9C39DE85D2EB}">
      <dsp:nvSpPr>
        <dsp:cNvPr id="0" name=""/>
        <dsp:cNvSpPr/>
      </dsp:nvSpPr>
      <dsp:spPr>
        <a:xfrm>
          <a:off x="5879291" y="116184"/>
          <a:ext cx="2461443" cy="1784379"/>
        </a:xfrm>
        <a:prstGeom prst="rect">
          <a:avLst/>
        </a:prstGeom>
        <a:solidFill>
          <a:schemeClr val="accent5">
            <a:lumMod val="40000"/>
            <a:lumOff val="60000"/>
            <a:alpha val="36000"/>
          </a:schemeClr>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Calibri" pitchFamily="34" charset="0"/>
              <a:cs typeface="Calibri" pitchFamily="34" charset="0"/>
            </a:rPr>
            <a:t>Post in PhilGEPS, PE’s website and conspicuous place</a:t>
          </a:r>
        </a:p>
        <a:p>
          <a:pPr lvl="0" algn="ctr" defTabSz="800100">
            <a:lnSpc>
              <a:spcPct val="90000"/>
            </a:lnSpc>
            <a:spcBef>
              <a:spcPct val="0"/>
            </a:spcBef>
            <a:spcAft>
              <a:spcPct val="35000"/>
            </a:spcAft>
          </a:pPr>
          <a:r>
            <a:rPr lang="en-US" sz="1400" kern="1200" dirty="0" smtClean="0">
              <a:solidFill>
                <a:schemeClr val="tx1"/>
              </a:solidFill>
              <a:latin typeface="Calibri" pitchFamily="34" charset="0"/>
              <a:cs typeface="Calibri" pitchFamily="34" charset="0"/>
            </a:rPr>
            <a:t>*Except 52.1(a) and ABC 50k and below </a:t>
          </a:r>
        </a:p>
        <a:p>
          <a:pPr lvl="0" algn="ctr" defTabSz="800100">
            <a:lnSpc>
              <a:spcPct val="90000"/>
            </a:lnSpc>
            <a:spcBef>
              <a:spcPct val="0"/>
            </a:spcBef>
            <a:spcAft>
              <a:spcPct val="35000"/>
            </a:spcAft>
          </a:pPr>
          <a:r>
            <a:rPr lang="en-US" sz="1400" kern="1200" dirty="0" smtClean="0">
              <a:solidFill>
                <a:schemeClr val="tx1"/>
              </a:solidFill>
              <a:latin typeface="Calibri" pitchFamily="34" charset="0"/>
              <a:cs typeface="Calibri" pitchFamily="34" charset="0"/>
            </a:rPr>
            <a:t>*Extend deadline if no quotation is received</a:t>
          </a:r>
          <a:endParaRPr lang="en-US" sz="1400" kern="1200" dirty="0">
            <a:solidFill>
              <a:schemeClr val="tx1"/>
            </a:solidFill>
            <a:latin typeface="Calibri" pitchFamily="34" charset="0"/>
            <a:cs typeface="Calibri" pitchFamily="34" charset="0"/>
          </a:endParaRPr>
        </a:p>
      </dsp:txBody>
      <dsp:txXfrm>
        <a:off x="5879291" y="116184"/>
        <a:ext cx="2461443" cy="1784379"/>
      </dsp:txXfrm>
    </dsp:sp>
    <dsp:sp modelId="{B8046AD7-1BD5-453C-A750-B0A85ABE3F18}">
      <dsp:nvSpPr>
        <dsp:cNvPr id="0" name=""/>
        <dsp:cNvSpPr/>
      </dsp:nvSpPr>
      <dsp:spPr>
        <a:xfrm>
          <a:off x="3733279" y="3455520"/>
          <a:ext cx="1024571" cy="91440"/>
        </a:xfrm>
        <a:custGeom>
          <a:avLst/>
          <a:gdLst/>
          <a:ahLst/>
          <a:cxnLst/>
          <a:rect l="0" t="0" r="0" b="0"/>
          <a:pathLst>
            <a:path>
              <a:moveTo>
                <a:pt x="0" y="45720"/>
              </a:moveTo>
              <a:lnTo>
                <a:pt x="1024571" y="45720"/>
              </a:lnTo>
            </a:path>
          </a:pathLst>
        </a:custGeom>
        <a:noFill/>
        <a:ln w="9525" cap="flat" cmpd="sng" algn="ctr">
          <a:solidFill>
            <a:schemeClr val="dk2">
              <a:hueOff val="0"/>
              <a:satOff val="0"/>
              <a:lumOff val="0"/>
              <a:alphaOff val="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dirty="0"/>
        </a:p>
      </dsp:txBody>
      <dsp:txXfrm>
        <a:off x="4219185" y="3498406"/>
        <a:ext cx="52758" cy="5666"/>
      </dsp:txXfrm>
    </dsp:sp>
    <dsp:sp modelId="{60FD2C29-FE9E-4B54-A289-A7A80F8FB97B}">
      <dsp:nvSpPr>
        <dsp:cNvPr id="0" name=""/>
        <dsp:cNvSpPr/>
      </dsp:nvSpPr>
      <dsp:spPr>
        <a:xfrm>
          <a:off x="1273635" y="2582880"/>
          <a:ext cx="2461443" cy="1836719"/>
        </a:xfrm>
        <a:prstGeom prst="rect">
          <a:avLst/>
        </a:prstGeom>
        <a:solidFill>
          <a:schemeClr val="accent5">
            <a:lumMod val="40000"/>
            <a:lumOff val="60000"/>
            <a:alpha val="36000"/>
          </a:schemeClr>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smtClean="0">
              <a:solidFill>
                <a:schemeClr val="tx1"/>
              </a:solidFill>
              <a:latin typeface="Calibri" pitchFamily="34" charset="0"/>
              <a:cs typeface="Calibri" pitchFamily="34" charset="0"/>
            </a:rPr>
            <a:t>Prepare Abstract of Quotations</a:t>
          </a:r>
          <a:endParaRPr lang="en-US" sz="1800" kern="1200" dirty="0">
            <a:solidFill>
              <a:schemeClr val="tx1"/>
            </a:solidFill>
            <a:latin typeface="Calibri" pitchFamily="34" charset="0"/>
            <a:cs typeface="Calibri" pitchFamily="34" charset="0"/>
          </a:endParaRPr>
        </a:p>
      </dsp:txBody>
      <dsp:txXfrm>
        <a:off x="1273635" y="2582880"/>
        <a:ext cx="2461443" cy="1836719"/>
      </dsp:txXfrm>
    </dsp:sp>
    <dsp:sp modelId="{328DE096-85A0-40C8-BF28-9A6817B33DB4}">
      <dsp:nvSpPr>
        <dsp:cNvPr id="0" name=""/>
        <dsp:cNvSpPr/>
      </dsp:nvSpPr>
      <dsp:spPr>
        <a:xfrm>
          <a:off x="4790250" y="2582880"/>
          <a:ext cx="2461443" cy="1836719"/>
        </a:xfrm>
        <a:prstGeom prst="rect">
          <a:avLst/>
        </a:prstGeom>
        <a:solidFill>
          <a:schemeClr val="accent5">
            <a:lumMod val="40000"/>
            <a:lumOff val="60000"/>
            <a:alpha val="36000"/>
          </a:schemeClr>
        </a:solidFill>
        <a:ln w="38100" cap="flat" cmpd="sng" algn="ctr">
          <a:solidFill>
            <a:schemeClr val="tx1"/>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13792" tIns="113792" rIns="113792" bIns="113792" numCol="1" spcCol="1270" anchor="ctr" anchorCtr="0">
          <a:noAutofit/>
        </a:bodyPr>
        <a:lstStyle/>
        <a:p>
          <a:pPr lvl="0" algn="ctr" defTabSz="711200">
            <a:lnSpc>
              <a:spcPct val="90000"/>
            </a:lnSpc>
            <a:spcBef>
              <a:spcPct val="0"/>
            </a:spcBef>
            <a:spcAft>
              <a:spcPct val="35000"/>
            </a:spcAft>
          </a:pPr>
          <a:r>
            <a:rPr lang="en-US" sz="1600" kern="1200" dirty="0" smtClean="0">
              <a:solidFill>
                <a:schemeClr val="tx1"/>
              </a:solidFill>
              <a:latin typeface="Calibri" pitchFamily="34" charset="0"/>
              <a:cs typeface="Calibri" pitchFamily="34" charset="0"/>
            </a:rPr>
            <a:t>Award to LCB (for SHP &amp; SVP)/HRB (for SVP)  that complies with specs and ABC</a:t>
          </a:r>
          <a:endParaRPr lang="en-US" sz="1600" kern="1200" dirty="0">
            <a:solidFill>
              <a:schemeClr val="tx1"/>
            </a:solidFill>
            <a:latin typeface="Calibri" pitchFamily="34" charset="0"/>
            <a:cs typeface="Calibri" pitchFamily="34" charset="0"/>
          </a:endParaRPr>
        </a:p>
      </dsp:txBody>
      <dsp:txXfrm>
        <a:off x="4790250" y="2582880"/>
        <a:ext cx="2461443" cy="183671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2DEF0ED2-347C-470C-8D5B-F3833DB69874}">
      <dsp:nvSpPr>
        <dsp:cNvPr id="0" name=""/>
        <dsp:cNvSpPr/>
      </dsp:nvSpPr>
      <dsp:spPr>
        <a:xfrm>
          <a:off x="959990" y="651485"/>
          <a:ext cx="4176019" cy="4123777"/>
        </a:xfrm>
        <a:prstGeom prst="blockArc">
          <a:avLst>
            <a:gd name="adj1" fmla="val 11880000"/>
            <a:gd name="adj2" fmla="val 16200000"/>
            <a:gd name="adj3" fmla="val 4641"/>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298ADDEB-B722-479A-AA58-78D7794F1FFC}">
      <dsp:nvSpPr>
        <dsp:cNvPr id="0" name=""/>
        <dsp:cNvSpPr/>
      </dsp:nvSpPr>
      <dsp:spPr>
        <a:xfrm>
          <a:off x="959990" y="625364"/>
          <a:ext cx="4176019" cy="4176019"/>
        </a:xfrm>
        <a:prstGeom prst="blockArc">
          <a:avLst>
            <a:gd name="adj1" fmla="val 7560000"/>
            <a:gd name="adj2" fmla="val 11880000"/>
            <a:gd name="adj3" fmla="val 4641"/>
          </a:avLst>
        </a:prstGeom>
        <a:gradFill rotWithShape="0">
          <a:gsLst>
            <a:gs pos="0">
              <a:schemeClr val="accent2">
                <a:hueOff val="3511139"/>
                <a:satOff val="-4379"/>
                <a:lumOff val="1030"/>
                <a:alphaOff val="0"/>
                <a:shade val="51000"/>
                <a:satMod val="130000"/>
              </a:schemeClr>
            </a:gs>
            <a:gs pos="80000">
              <a:schemeClr val="accent2">
                <a:hueOff val="3511139"/>
                <a:satOff val="-4379"/>
                <a:lumOff val="1030"/>
                <a:alphaOff val="0"/>
                <a:shade val="93000"/>
                <a:satMod val="130000"/>
              </a:schemeClr>
            </a:gs>
            <a:gs pos="100000">
              <a:schemeClr val="accent2">
                <a:hueOff val="3511139"/>
                <a:satOff val="-4379"/>
                <a:lumOff val="10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E95097EA-218E-4590-A8E4-FA340DBF14CD}">
      <dsp:nvSpPr>
        <dsp:cNvPr id="0" name=""/>
        <dsp:cNvSpPr/>
      </dsp:nvSpPr>
      <dsp:spPr>
        <a:xfrm>
          <a:off x="959990" y="625364"/>
          <a:ext cx="4176019" cy="4176019"/>
        </a:xfrm>
        <a:prstGeom prst="blockArc">
          <a:avLst>
            <a:gd name="adj1" fmla="val 3240000"/>
            <a:gd name="adj2" fmla="val 7560000"/>
            <a:gd name="adj3" fmla="val 4641"/>
          </a:avLst>
        </a:prstGeom>
        <a:gradFill rotWithShape="0">
          <a:gsLst>
            <a:gs pos="0">
              <a:schemeClr val="accent2">
                <a:hueOff val="2340759"/>
                <a:satOff val="-2919"/>
                <a:lumOff val="686"/>
                <a:alphaOff val="0"/>
                <a:shade val="51000"/>
                <a:satMod val="130000"/>
              </a:schemeClr>
            </a:gs>
            <a:gs pos="80000">
              <a:schemeClr val="accent2">
                <a:hueOff val="2340759"/>
                <a:satOff val="-2919"/>
                <a:lumOff val="686"/>
                <a:alphaOff val="0"/>
                <a:shade val="93000"/>
                <a:satMod val="130000"/>
              </a:schemeClr>
            </a:gs>
            <a:gs pos="100000">
              <a:schemeClr val="accent2">
                <a:hueOff val="2340759"/>
                <a:satOff val="-2919"/>
                <a:lumOff val="686"/>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009D3153-3606-4871-BC80-B3C42EA092C0}">
      <dsp:nvSpPr>
        <dsp:cNvPr id="0" name=""/>
        <dsp:cNvSpPr/>
      </dsp:nvSpPr>
      <dsp:spPr>
        <a:xfrm>
          <a:off x="959990" y="625364"/>
          <a:ext cx="4176019" cy="4176019"/>
        </a:xfrm>
        <a:prstGeom prst="blockArc">
          <a:avLst>
            <a:gd name="adj1" fmla="val 20520000"/>
            <a:gd name="adj2" fmla="val 3240000"/>
            <a:gd name="adj3" fmla="val 4641"/>
          </a:avLst>
        </a:prstGeom>
        <a:gradFill rotWithShape="0">
          <a:gsLst>
            <a:gs pos="0">
              <a:schemeClr val="accent2">
                <a:hueOff val="1170380"/>
                <a:satOff val="-1460"/>
                <a:lumOff val="343"/>
                <a:alphaOff val="0"/>
                <a:shade val="51000"/>
                <a:satMod val="130000"/>
              </a:schemeClr>
            </a:gs>
            <a:gs pos="80000">
              <a:schemeClr val="accent2">
                <a:hueOff val="1170380"/>
                <a:satOff val="-1460"/>
                <a:lumOff val="343"/>
                <a:alphaOff val="0"/>
                <a:shade val="93000"/>
                <a:satMod val="130000"/>
              </a:schemeClr>
            </a:gs>
            <a:gs pos="100000">
              <a:schemeClr val="accent2">
                <a:hueOff val="1170380"/>
                <a:satOff val="-1460"/>
                <a:lumOff val="34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84BE1BD1-F251-43F2-BE84-8F14F8122E32}">
      <dsp:nvSpPr>
        <dsp:cNvPr id="0" name=""/>
        <dsp:cNvSpPr/>
      </dsp:nvSpPr>
      <dsp:spPr>
        <a:xfrm>
          <a:off x="959990" y="625364"/>
          <a:ext cx="4176019" cy="4176019"/>
        </a:xfrm>
        <a:prstGeom prst="blockArc">
          <a:avLst>
            <a:gd name="adj1" fmla="val 16200000"/>
            <a:gd name="adj2" fmla="val 20520000"/>
            <a:gd name="adj3" fmla="val 4641"/>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z="-80000" prstMaterial="plastic">
          <a:bevelT w="50800" h="50800"/>
          <a:bevelB w="25400" h="25400" prst="angle"/>
        </a:sp3d>
      </dsp:spPr>
      <dsp:style>
        <a:lnRef idx="0">
          <a:scrgbClr r="0" g="0" b="0"/>
        </a:lnRef>
        <a:fillRef idx="3">
          <a:scrgbClr r="0" g="0" b="0"/>
        </a:fillRef>
        <a:effectRef idx="2">
          <a:scrgbClr r="0" g="0" b="0"/>
        </a:effectRef>
        <a:fontRef idx="minor">
          <a:schemeClr val="lt1"/>
        </a:fontRef>
      </dsp:style>
    </dsp:sp>
    <dsp:sp modelId="{BDB6F02A-5D5E-4BB1-A519-C2FB82F575EC}">
      <dsp:nvSpPr>
        <dsp:cNvPr id="0" name=""/>
        <dsp:cNvSpPr/>
      </dsp:nvSpPr>
      <dsp:spPr>
        <a:xfrm>
          <a:off x="2086570" y="1751944"/>
          <a:ext cx="1922859" cy="1922859"/>
        </a:xfrm>
        <a:prstGeom prst="ellipse">
          <a:avLst/>
        </a:prstGeom>
        <a:solidFill>
          <a:schemeClr val="accent1">
            <a:lumMod val="40000"/>
            <a:lumOff val="6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solidFill>
                <a:schemeClr val="tx1"/>
              </a:solidFill>
            </a:rPr>
            <a:t>Procurement</a:t>
          </a:r>
          <a:endParaRPr lang="en-US" sz="1600" b="1" kern="1200" dirty="0">
            <a:solidFill>
              <a:schemeClr val="tx1"/>
            </a:solidFill>
          </a:endParaRPr>
        </a:p>
      </dsp:txBody>
      <dsp:txXfrm>
        <a:off x="2086570" y="1751944"/>
        <a:ext cx="1922859" cy="1922859"/>
      </dsp:txXfrm>
    </dsp:sp>
    <dsp:sp modelId="{530D60D9-A8A2-435D-8FB4-68A2877D492A}">
      <dsp:nvSpPr>
        <dsp:cNvPr id="0" name=""/>
        <dsp:cNvSpPr/>
      </dsp:nvSpPr>
      <dsp:spPr>
        <a:xfrm>
          <a:off x="2374999" y="819"/>
          <a:ext cx="1346001" cy="1346001"/>
        </a:xfrm>
        <a:prstGeom prst="ellipse">
          <a:avLst/>
        </a:prstGeom>
        <a:solidFill>
          <a:schemeClr val="accent2">
            <a:lumMod val="60000"/>
            <a:lumOff val="4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FFFF00"/>
              </a:solidFill>
            </a:rPr>
            <a:t>Source</a:t>
          </a:r>
          <a:endParaRPr lang="en-US" sz="1600" b="1" kern="1200" dirty="0">
            <a:solidFill>
              <a:srgbClr val="FFFF00"/>
            </a:solidFill>
          </a:endParaRPr>
        </a:p>
      </dsp:txBody>
      <dsp:txXfrm>
        <a:off x="2374999" y="819"/>
        <a:ext cx="1346001" cy="1346001"/>
      </dsp:txXfrm>
    </dsp:sp>
    <dsp:sp modelId="{A0FD504C-4763-4AEF-A661-1FC5AC137836}">
      <dsp:nvSpPr>
        <dsp:cNvPr id="0" name=""/>
        <dsp:cNvSpPr/>
      </dsp:nvSpPr>
      <dsp:spPr>
        <a:xfrm>
          <a:off x="4314730" y="1410116"/>
          <a:ext cx="1346001" cy="1346001"/>
        </a:xfrm>
        <a:prstGeom prst="ellipse">
          <a:avLst/>
        </a:prstGeom>
        <a:solidFill>
          <a:schemeClr val="accent6"/>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b="1" kern="1200" dirty="0" smtClean="0">
              <a:solidFill>
                <a:srgbClr val="FFFF00"/>
              </a:solidFill>
            </a:rPr>
            <a:t>Quantity</a:t>
          </a:r>
          <a:endParaRPr lang="en-US" sz="1400" b="1" kern="1200" dirty="0">
            <a:solidFill>
              <a:srgbClr val="FFFF00"/>
            </a:solidFill>
          </a:endParaRPr>
        </a:p>
      </dsp:txBody>
      <dsp:txXfrm>
        <a:off x="4314730" y="1410116"/>
        <a:ext cx="1346001" cy="1346001"/>
      </dsp:txXfrm>
    </dsp:sp>
    <dsp:sp modelId="{0AD12FC9-F512-4947-B1C1-75CB0B6A9205}">
      <dsp:nvSpPr>
        <dsp:cNvPr id="0" name=""/>
        <dsp:cNvSpPr/>
      </dsp:nvSpPr>
      <dsp:spPr>
        <a:xfrm>
          <a:off x="3573818" y="3690406"/>
          <a:ext cx="1346001" cy="1346001"/>
        </a:xfrm>
        <a:prstGeom prst="ellipse">
          <a:avLst/>
        </a:prstGeom>
        <a:solidFill>
          <a:schemeClr val="bg2">
            <a:lumMod val="50000"/>
          </a:schemeClr>
        </a:soli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b="1" kern="1200" dirty="0" smtClean="0">
              <a:solidFill>
                <a:srgbClr val="FFFF00"/>
              </a:solidFill>
            </a:rPr>
            <a:t>Quality</a:t>
          </a:r>
          <a:endParaRPr lang="en-US" sz="1600" b="1" kern="1200" dirty="0">
            <a:solidFill>
              <a:srgbClr val="FFFF00"/>
            </a:solidFill>
          </a:endParaRPr>
        </a:p>
      </dsp:txBody>
      <dsp:txXfrm>
        <a:off x="3573818" y="3690406"/>
        <a:ext cx="1346001" cy="1346001"/>
      </dsp:txXfrm>
    </dsp:sp>
    <dsp:sp modelId="{02AF6A04-B90F-4763-9C2C-2E1A23682DB0}">
      <dsp:nvSpPr>
        <dsp:cNvPr id="0" name=""/>
        <dsp:cNvSpPr/>
      </dsp:nvSpPr>
      <dsp:spPr>
        <a:xfrm>
          <a:off x="1176179" y="3690406"/>
          <a:ext cx="1346001" cy="1346001"/>
        </a:xfrm>
        <a:prstGeom prst="ellipse">
          <a:avLst/>
        </a:prstGeom>
        <a:gradFill rotWithShape="0">
          <a:gsLst>
            <a:gs pos="0">
              <a:schemeClr val="accent2">
                <a:hueOff val="3511139"/>
                <a:satOff val="-4379"/>
                <a:lumOff val="1030"/>
                <a:alphaOff val="0"/>
                <a:shade val="51000"/>
                <a:satMod val="130000"/>
              </a:schemeClr>
            </a:gs>
            <a:gs pos="80000">
              <a:schemeClr val="accent2">
                <a:hueOff val="3511139"/>
                <a:satOff val="-4379"/>
                <a:lumOff val="1030"/>
                <a:alphaOff val="0"/>
                <a:shade val="93000"/>
                <a:satMod val="130000"/>
              </a:schemeClr>
            </a:gs>
            <a:gs pos="100000">
              <a:schemeClr val="accent2">
                <a:hueOff val="3511139"/>
                <a:satOff val="-4379"/>
                <a:lumOff val="103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5400" tIns="25400" rIns="25400" bIns="25400" numCol="1" spcCol="1270" anchor="ctr" anchorCtr="0">
          <a:noAutofit/>
        </a:bodyPr>
        <a:lstStyle/>
        <a:p>
          <a:pPr lvl="0" algn="ctr" defTabSz="889000">
            <a:lnSpc>
              <a:spcPct val="90000"/>
            </a:lnSpc>
            <a:spcBef>
              <a:spcPct val="0"/>
            </a:spcBef>
            <a:spcAft>
              <a:spcPct val="35000"/>
            </a:spcAft>
          </a:pPr>
          <a:r>
            <a:rPr lang="en-US" sz="2000" b="1" kern="1200" dirty="0" smtClean="0">
              <a:solidFill>
                <a:srgbClr val="FFFF00"/>
              </a:solidFill>
            </a:rPr>
            <a:t>Price</a:t>
          </a:r>
          <a:endParaRPr lang="en-US" sz="2000" b="1" kern="1200" dirty="0">
            <a:solidFill>
              <a:srgbClr val="FFFF00"/>
            </a:solidFill>
          </a:endParaRPr>
        </a:p>
      </dsp:txBody>
      <dsp:txXfrm>
        <a:off x="1176179" y="3690406"/>
        <a:ext cx="1346001" cy="1346001"/>
      </dsp:txXfrm>
    </dsp:sp>
    <dsp:sp modelId="{232794DC-8438-468B-B4A6-2AF83D437607}">
      <dsp:nvSpPr>
        <dsp:cNvPr id="0" name=""/>
        <dsp:cNvSpPr/>
      </dsp:nvSpPr>
      <dsp:spPr>
        <a:xfrm>
          <a:off x="435268" y="1410116"/>
          <a:ext cx="1346001" cy="1346001"/>
        </a:xfrm>
        <a:prstGeom prst="ellipse">
          <a:avLst/>
        </a:prstGeom>
        <a:gradFill rotWithShape="0">
          <a:gsLst>
            <a:gs pos="0">
              <a:schemeClr val="accent2">
                <a:hueOff val="4681519"/>
                <a:satOff val="-5839"/>
                <a:lumOff val="1373"/>
                <a:alphaOff val="0"/>
                <a:shade val="51000"/>
                <a:satMod val="130000"/>
              </a:schemeClr>
            </a:gs>
            <a:gs pos="80000">
              <a:schemeClr val="accent2">
                <a:hueOff val="4681519"/>
                <a:satOff val="-5839"/>
                <a:lumOff val="1373"/>
                <a:alphaOff val="0"/>
                <a:shade val="93000"/>
                <a:satMod val="130000"/>
              </a:schemeClr>
            </a:gs>
            <a:gs pos="100000">
              <a:schemeClr val="accent2">
                <a:hueOff val="4681519"/>
                <a:satOff val="-5839"/>
                <a:lumOff val="1373"/>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64770" tIns="64770" rIns="64770" bIns="64770" numCol="1" spcCol="1270" anchor="ctr" anchorCtr="0">
          <a:noAutofit/>
        </a:bodyPr>
        <a:lstStyle/>
        <a:p>
          <a:pPr lvl="0" algn="ctr" defTabSz="2266950">
            <a:lnSpc>
              <a:spcPct val="90000"/>
            </a:lnSpc>
            <a:spcBef>
              <a:spcPct val="0"/>
            </a:spcBef>
            <a:spcAft>
              <a:spcPct val="35000"/>
            </a:spcAft>
          </a:pPr>
          <a:endParaRPr lang="en-US" sz="5100" kern="1200" dirty="0"/>
        </a:p>
      </dsp:txBody>
      <dsp:txXfrm>
        <a:off x="435268" y="1410116"/>
        <a:ext cx="1346001" cy="1346001"/>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B8CF8CE-3AE5-4943-BA98-9ECCCF148864}">
      <dsp:nvSpPr>
        <dsp:cNvPr id="0" name=""/>
        <dsp:cNvSpPr/>
      </dsp:nvSpPr>
      <dsp:spPr>
        <a:xfrm>
          <a:off x="548639" y="0"/>
          <a:ext cx="6217920" cy="3886200"/>
        </a:xfrm>
        <a:prstGeom prst="rightArrow">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037D317-BDC5-4DFE-BE9B-E8352C9D619B}">
      <dsp:nvSpPr>
        <dsp:cNvPr id="0" name=""/>
        <dsp:cNvSpPr/>
      </dsp:nvSpPr>
      <dsp:spPr>
        <a:xfrm>
          <a:off x="2500" y="1165860"/>
          <a:ext cx="1624488" cy="15544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rPr>
            <a:t>Update PPMP/s (End-user)</a:t>
          </a:r>
          <a:endParaRPr lang="en-US" sz="1400" kern="1200" dirty="0">
            <a:solidFill>
              <a:schemeClr val="tx1"/>
            </a:solidFill>
          </a:endParaRPr>
        </a:p>
      </dsp:txBody>
      <dsp:txXfrm>
        <a:off x="2500" y="1165860"/>
        <a:ext cx="1624488" cy="1554480"/>
      </dsp:txXfrm>
    </dsp:sp>
    <dsp:sp modelId="{5FCB16E7-4E91-4750-A9B2-671D0DD2D2B3}">
      <dsp:nvSpPr>
        <dsp:cNvPr id="0" name=""/>
        <dsp:cNvSpPr/>
      </dsp:nvSpPr>
      <dsp:spPr>
        <a:xfrm>
          <a:off x="1897737" y="1165860"/>
          <a:ext cx="1624488" cy="15544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kumimoji="0" lang="en-US" sz="1400" b="0" i="0" u="none" strike="noStrike" kern="1200" cap="none" spc="0" normalizeH="0" baseline="0" noProof="0" dirty="0" smtClean="0">
              <a:ln/>
              <a:solidFill>
                <a:schemeClr val="tx1"/>
              </a:solidFill>
              <a:effectLst/>
              <a:uLnTx/>
              <a:uFillTx/>
              <a:latin typeface="+mn-lt"/>
            </a:rPr>
            <a:t>Consolidate updated PPMP/s to APP </a:t>
          </a:r>
        </a:p>
        <a:p>
          <a:pPr lvl="0" algn="ctr" defTabSz="622300">
            <a:lnSpc>
              <a:spcPct val="90000"/>
            </a:lnSpc>
            <a:spcBef>
              <a:spcPct val="0"/>
            </a:spcBef>
            <a:spcAft>
              <a:spcPct val="35000"/>
            </a:spcAft>
          </a:pPr>
          <a:r>
            <a:rPr kumimoji="0" lang="en-US" sz="1400" b="0" i="0" u="none" strike="noStrike" kern="1200" cap="none" spc="0" normalizeH="0" baseline="0" noProof="0" dirty="0" smtClean="0">
              <a:ln/>
              <a:solidFill>
                <a:schemeClr val="tx1"/>
              </a:solidFill>
              <a:effectLst/>
              <a:uLnTx/>
              <a:uFillTx/>
              <a:latin typeface="+mn-lt"/>
            </a:rPr>
            <a:t>(BAC Sec)</a:t>
          </a:r>
          <a:endParaRPr lang="en-US" sz="1400" kern="1200" dirty="0">
            <a:solidFill>
              <a:schemeClr val="tx1"/>
            </a:solidFill>
            <a:latin typeface="+mn-lt"/>
          </a:endParaRPr>
        </a:p>
      </dsp:txBody>
      <dsp:txXfrm>
        <a:off x="1897737" y="1165860"/>
        <a:ext cx="1624488" cy="1554480"/>
      </dsp:txXfrm>
    </dsp:sp>
    <dsp:sp modelId="{1BFFE99D-D26F-4AF6-B40D-D74C1413793A}">
      <dsp:nvSpPr>
        <dsp:cNvPr id="0" name=""/>
        <dsp:cNvSpPr/>
      </dsp:nvSpPr>
      <dsp:spPr>
        <a:xfrm>
          <a:off x="3792974" y="1165860"/>
          <a:ext cx="1624488" cy="15544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mn-lt"/>
            </a:rPr>
            <a:t>Recommend through a Resolution (BAC)</a:t>
          </a:r>
          <a:endParaRPr lang="en-US" sz="1400" kern="1200" dirty="0">
            <a:solidFill>
              <a:schemeClr val="tx1"/>
            </a:solidFill>
            <a:latin typeface="+mn-lt"/>
          </a:endParaRPr>
        </a:p>
      </dsp:txBody>
      <dsp:txXfrm>
        <a:off x="3792974" y="1165860"/>
        <a:ext cx="1624488" cy="1554480"/>
      </dsp:txXfrm>
    </dsp:sp>
    <dsp:sp modelId="{E306FB5C-B3A8-41F6-9B02-C48906B1CC9D}">
      <dsp:nvSpPr>
        <dsp:cNvPr id="0" name=""/>
        <dsp:cNvSpPr/>
      </dsp:nvSpPr>
      <dsp:spPr>
        <a:xfrm>
          <a:off x="5688210" y="1165860"/>
          <a:ext cx="1624488" cy="1554480"/>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solidFill>
                <a:schemeClr val="tx1"/>
              </a:solidFill>
              <a:latin typeface="+mn-lt"/>
            </a:rPr>
            <a:t>Approve Supplemental APP (HOPE)</a:t>
          </a:r>
          <a:endParaRPr lang="en-US" sz="1400" kern="1200" dirty="0">
            <a:solidFill>
              <a:schemeClr val="tx1"/>
            </a:solidFill>
            <a:latin typeface="+mn-lt"/>
          </a:endParaRPr>
        </a:p>
      </dsp:txBody>
      <dsp:txXfrm>
        <a:off x="5688210" y="1165860"/>
        <a:ext cx="1624488" cy="155448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5E075824-31BC-417A-8D29-098CA8303948}">
      <dsp:nvSpPr>
        <dsp:cNvPr id="0" name=""/>
        <dsp:cNvSpPr/>
      </dsp:nvSpPr>
      <dsp:spPr>
        <a:xfrm>
          <a:off x="532035" y="0"/>
          <a:ext cx="3472010" cy="2266002"/>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fil-PH" sz="2800" kern="1200" dirty="0" smtClean="0"/>
            <a:t>Shopping for readily available goods </a:t>
          </a:r>
          <a:endParaRPr lang="fil-PH" sz="2800" kern="1200" dirty="0"/>
        </a:p>
      </dsp:txBody>
      <dsp:txXfrm>
        <a:off x="532035" y="0"/>
        <a:ext cx="3472010" cy="2266002"/>
      </dsp:txXfrm>
    </dsp:sp>
    <dsp:sp modelId="{06B2FBE3-919F-4599-9247-DD40F5476A76}">
      <dsp:nvSpPr>
        <dsp:cNvPr id="0" name=""/>
        <dsp:cNvSpPr/>
      </dsp:nvSpPr>
      <dsp:spPr>
        <a:xfrm>
          <a:off x="152397" y="2387773"/>
          <a:ext cx="4761034" cy="2946226"/>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fil-PH" sz="2800" kern="1200" dirty="0" smtClean="0"/>
            <a:t>Negotiated Procurement </a:t>
          </a:r>
        </a:p>
        <a:p>
          <a:pPr lvl="0" algn="ctr" defTabSz="1244600" rtl="0">
            <a:lnSpc>
              <a:spcPct val="90000"/>
            </a:lnSpc>
            <a:spcBef>
              <a:spcPct val="0"/>
            </a:spcBef>
            <a:spcAft>
              <a:spcPct val="35000"/>
            </a:spcAft>
          </a:pPr>
          <a:r>
            <a:rPr lang="fil-PH" sz="2800" kern="1200" dirty="0" smtClean="0"/>
            <a:t>(Small ValueProcurement)</a:t>
          </a:r>
        </a:p>
        <a:p>
          <a:pPr lvl="0" algn="ctr" defTabSz="1244600" rtl="0">
            <a:lnSpc>
              <a:spcPct val="90000"/>
            </a:lnSpc>
            <a:spcBef>
              <a:spcPct val="0"/>
            </a:spcBef>
            <a:spcAft>
              <a:spcPct val="35000"/>
            </a:spcAft>
          </a:pPr>
          <a:r>
            <a:rPr lang="fil-PH" sz="2800" kern="1200" dirty="0" smtClean="0"/>
            <a:t> for all types within the threshold.</a:t>
          </a:r>
          <a:endParaRPr lang="fil-PH" sz="2800" kern="1200" dirty="0"/>
        </a:p>
      </dsp:txBody>
      <dsp:txXfrm>
        <a:off x="152397" y="2387773"/>
        <a:ext cx="4761034" cy="2946226"/>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47AA59A-77C9-49DC-8A5B-E6EA8F1CCB8D}">
      <dsp:nvSpPr>
        <dsp:cNvPr id="0" name=""/>
        <dsp:cNvSpPr/>
      </dsp:nvSpPr>
      <dsp:spPr>
        <a:xfrm rot="5400000">
          <a:off x="4244630" y="-871251"/>
          <a:ext cx="2854424" cy="4942903"/>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rtl="0">
            <a:lnSpc>
              <a:spcPct val="90000"/>
            </a:lnSpc>
            <a:spcBef>
              <a:spcPct val="0"/>
            </a:spcBef>
            <a:spcAft>
              <a:spcPct val="15000"/>
            </a:spcAft>
            <a:buChar char="••"/>
          </a:pPr>
          <a:r>
            <a:rPr lang="en-US" sz="2000" kern="1200" dirty="0" smtClean="0"/>
            <a:t>Approved </a:t>
          </a:r>
          <a:r>
            <a:rPr lang="en-US" sz="2000" b="1" kern="1200" dirty="0" smtClean="0"/>
            <a:t>Purchase Request (PR) </a:t>
          </a:r>
          <a:r>
            <a:rPr lang="en-US" sz="2000" kern="1200" dirty="0" smtClean="0"/>
            <a:t>with Certified Availability of Funds (CAF)/Allotment;</a:t>
          </a:r>
          <a:endParaRPr lang="fil-PH" sz="2000" kern="1200" dirty="0"/>
        </a:p>
        <a:p>
          <a:pPr marL="228600" lvl="1" indent="-228600" algn="l" defTabSz="889000" rtl="0">
            <a:lnSpc>
              <a:spcPct val="90000"/>
            </a:lnSpc>
            <a:spcBef>
              <a:spcPct val="0"/>
            </a:spcBef>
            <a:spcAft>
              <a:spcPct val="15000"/>
            </a:spcAft>
            <a:buChar char="••"/>
          </a:pPr>
          <a:r>
            <a:rPr lang="en-US" sz="2000" kern="1200" dirty="0" smtClean="0"/>
            <a:t>PR indicate the minimum Technical Specifications, Schedule of Requirements, Packing Requirements (if applicable) and other conditions of the Purchase Order (PO). </a:t>
          </a:r>
          <a:endParaRPr lang="fil-PH" sz="2000" kern="1200" dirty="0"/>
        </a:p>
      </dsp:txBody>
      <dsp:txXfrm rot="5400000">
        <a:off x="4244630" y="-871251"/>
        <a:ext cx="2854424" cy="4942903"/>
      </dsp:txXfrm>
    </dsp:sp>
    <dsp:sp modelId="{35BB1FB5-5FBE-4CAB-886A-BBE212372A74}">
      <dsp:nvSpPr>
        <dsp:cNvPr id="0" name=""/>
        <dsp:cNvSpPr/>
      </dsp:nvSpPr>
      <dsp:spPr>
        <a:xfrm>
          <a:off x="475" y="1562"/>
          <a:ext cx="3285745" cy="3197274"/>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7630" tIns="43815" rIns="87630" bIns="43815" numCol="1" spcCol="1270" anchor="ctr" anchorCtr="0">
          <a:noAutofit/>
        </a:bodyPr>
        <a:lstStyle/>
        <a:p>
          <a:pPr marL="338138" lvl="0" indent="-338138" algn="l" defTabSz="1022350" rtl="0">
            <a:lnSpc>
              <a:spcPct val="90000"/>
            </a:lnSpc>
            <a:spcBef>
              <a:spcPct val="0"/>
            </a:spcBef>
            <a:spcAft>
              <a:spcPct val="35000"/>
            </a:spcAft>
          </a:pPr>
          <a:r>
            <a:rPr lang="en-US" sz="2300" kern="1200" dirty="0" smtClean="0"/>
            <a:t>1</a:t>
          </a:r>
          <a:r>
            <a:rPr lang="en-US" sz="2400" kern="1200" dirty="0" smtClean="0"/>
            <a:t>.  </a:t>
          </a:r>
          <a:r>
            <a:rPr lang="en-US" sz="2600" kern="1200" dirty="0" smtClean="0"/>
            <a:t>The end-user submits pertinent documents to the School Bids and Awards Committee (BAC).</a:t>
          </a:r>
          <a:endParaRPr lang="fil-PH" sz="2600" kern="1200" dirty="0"/>
        </a:p>
      </dsp:txBody>
      <dsp:txXfrm>
        <a:off x="475" y="1562"/>
        <a:ext cx="3285745" cy="3197274"/>
      </dsp:txXfrm>
    </dsp:sp>
  </dsp:spTree>
</dsp:drawing>
</file>

<file path=ppt/diagrams/drawing6.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337970E-18EE-45EB-BE20-90CE65B0CDF8}">
      <dsp:nvSpPr>
        <dsp:cNvPr id="0" name=""/>
        <dsp:cNvSpPr/>
      </dsp:nvSpPr>
      <dsp:spPr>
        <a:xfrm rot="5400000">
          <a:off x="4952979" y="-464439"/>
          <a:ext cx="2496918" cy="4053077"/>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1066800" rtl="0">
            <a:lnSpc>
              <a:spcPct val="90000"/>
            </a:lnSpc>
            <a:spcBef>
              <a:spcPct val="0"/>
            </a:spcBef>
            <a:spcAft>
              <a:spcPct val="15000"/>
            </a:spcAft>
            <a:buChar char="••"/>
          </a:pPr>
          <a:r>
            <a:rPr lang="fil-PH" sz="2400" kern="1200" dirty="0" smtClean="0"/>
            <a:t>In the PhilGEPS                   (if above P50,000)</a:t>
          </a:r>
          <a:endParaRPr lang="fil-PH" sz="2400" kern="1200" dirty="0"/>
        </a:p>
        <a:p>
          <a:pPr marL="228600" lvl="1" indent="-228600" algn="l" defTabSz="1066800" rtl="0">
            <a:lnSpc>
              <a:spcPct val="90000"/>
            </a:lnSpc>
            <a:spcBef>
              <a:spcPct val="0"/>
            </a:spcBef>
            <a:spcAft>
              <a:spcPct val="15000"/>
            </a:spcAft>
            <a:buChar char="••"/>
          </a:pPr>
          <a:r>
            <a:rPr lang="fil-PH" sz="2400" kern="1200" dirty="0" smtClean="0"/>
            <a:t>Website of the Procuring Entity (PE), if any</a:t>
          </a:r>
          <a:endParaRPr lang="fil-PH" sz="2400" kern="1200" dirty="0"/>
        </a:p>
        <a:p>
          <a:pPr marL="228600" lvl="1" indent="-228600" algn="l" defTabSz="1066800" rtl="0">
            <a:lnSpc>
              <a:spcPct val="90000"/>
            </a:lnSpc>
            <a:spcBef>
              <a:spcPct val="0"/>
            </a:spcBef>
            <a:spcAft>
              <a:spcPct val="15000"/>
            </a:spcAft>
            <a:buChar char="••"/>
          </a:pPr>
          <a:r>
            <a:rPr lang="fil-PH" sz="2400" kern="1200" dirty="0" smtClean="0"/>
            <a:t>Bulletin Board within the premises of the PE</a:t>
          </a:r>
          <a:endParaRPr lang="fil-PH" sz="2400" kern="1200" dirty="0"/>
        </a:p>
      </dsp:txBody>
      <dsp:txXfrm rot="5400000">
        <a:off x="4952979" y="-464439"/>
        <a:ext cx="2496918" cy="4053077"/>
      </dsp:txXfrm>
    </dsp:sp>
    <dsp:sp modelId="{D51E5B2E-C154-4FCE-A744-60B0316AB83D}">
      <dsp:nvSpPr>
        <dsp:cNvPr id="0" name=""/>
        <dsp:cNvSpPr/>
      </dsp:nvSpPr>
      <dsp:spPr>
        <a:xfrm>
          <a:off x="1622" y="1525"/>
          <a:ext cx="4173277" cy="3121148"/>
        </a:xfrm>
        <a:prstGeom prst="roundRect">
          <a:avLst/>
        </a:prstGeom>
        <a:gradFill rotWithShape="0">
          <a:gsLst>
            <a:gs pos="0">
              <a:schemeClr val="accent1">
                <a:hueOff val="0"/>
                <a:satOff val="0"/>
                <a:lumOff val="0"/>
                <a:alphaOff val="0"/>
                <a:tint val="50000"/>
                <a:satMod val="300000"/>
              </a:schemeClr>
            </a:gs>
            <a:gs pos="35000">
              <a:schemeClr val="accent1">
                <a:hueOff val="0"/>
                <a:satOff val="0"/>
                <a:lumOff val="0"/>
                <a:alphaOff val="0"/>
                <a:tint val="37000"/>
                <a:satMod val="300000"/>
              </a:schemeClr>
            </a:gs>
            <a:gs pos="100000">
              <a:schemeClr val="accent1">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9060" tIns="49530" rIns="99060" bIns="49530" numCol="1" spcCol="1270" anchor="ctr" anchorCtr="0">
          <a:noAutofit/>
        </a:bodyPr>
        <a:lstStyle/>
        <a:p>
          <a:pPr marL="406400" lvl="0" indent="-406400" algn="l" defTabSz="1155700" rtl="0">
            <a:lnSpc>
              <a:spcPct val="90000"/>
            </a:lnSpc>
            <a:spcBef>
              <a:spcPct val="0"/>
            </a:spcBef>
            <a:spcAft>
              <a:spcPct val="35000"/>
            </a:spcAft>
          </a:pPr>
          <a:r>
            <a:rPr lang="fil-PH" sz="2600" kern="1200" dirty="0" smtClean="0"/>
            <a:t>3.  The BAC, through the BAC Secretariat, posts for information purposes the procurement opportunity, for a period of seven (7) c.d.</a:t>
          </a:r>
          <a:endParaRPr lang="fil-PH" sz="2600" kern="1200" dirty="0"/>
        </a:p>
      </dsp:txBody>
      <dsp:txXfrm>
        <a:off x="1622" y="1525"/>
        <a:ext cx="4173277" cy="3121148"/>
      </dsp:txXfrm>
    </dsp:sp>
  </dsp:spTree>
</dsp:drawing>
</file>

<file path=ppt/diagrams/drawing7.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78B7CB6-E708-4762-A63C-9856327F0E22}">
      <dsp:nvSpPr>
        <dsp:cNvPr id="0" name=""/>
        <dsp:cNvSpPr/>
      </dsp:nvSpPr>
      <dsp:spPr>
        <a:xfrm rot="5400000">
          <a:off x="3456432" y="-277355"/>
          <a:ext cx="3657600" cy="4974336"/>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rtl="0">
            <a:lnSpc>
              <a:spcPct val="90000"/>
            </a:lnSpc>
            <a:spcBef>
              <a:spcPct val="0"/>
            </a:spcBef>
            <a:spcAft>
              <a:spcPct val="15000"/>
            </a:spcAft>
            <a:buChar char="••"/>
          </a:pPr>
          <a:endParaRPr lang="fil-PH" sz="2600" kern="1200" dirty="0"/>
        </a:p>
        <a:p>
          <a:pPr marL="228600" lvl="1" indent="-228600" algn="l" defTabSz="1155700" rtl="0">
            <a:lnSpc>
              <a:spcPct val="90000"/>
            </a:lnSpc>
            <a:spcBef>
              <a:spcPct val="0"/>
            </a:spcBef>
            <a:spcAft>
              <a:spcPct val="15000"/>
            </a:spcAft>
            <a:buChar char="••"/>
          </a:pPr>
          <a:r>
            <a:rPr lang="fil-PH" sz="2600" kern="1200" dirty="0" smtClean="0"/>
            <a:t>Have it signed by the supplier</a:t>
          </a:r>
          <a:endParaRPr lang="fil-PH" sz="2600" kern="1200" dirty="0"/>
        </a:p>
        <a:p>
          <a:pPr marL="228600" lvl="1" indent="-228600" algn="l" defTabSz="1155700" rtl="0">
            <a:lnSpc>
              <a:spcPct val="90000"/>
            </a:lnSpc>
            <a:spcBef>
              <a:spcPct val="0"/>
            </a:spcBef>
            <a:spcAft>
              <a:spcPct val="15000"/>
            </a:spcAft>
            <a:buChar char="••"/>
          </a:pPr>
          <a:r>
            <a:rPr lang="fil-PH" sz="2600" kern="1200" dirty="0" smtClean="0"/>
            <a:t>Transmit to head of accounting office for signature as instrumental witness</a:t>
          </a:r>
          <a:endParaRPr lang="fil-PH" sz="2600" kern="1200" dirty="0"/>
        </a:p>
        <a:p>
          <a:pPr marL="228600" lvl="1" indent="-228600" algn="l" defTabSz="1155700" rtl="0">
            <a:lnSpc>
              <a:spcPct val="90000"/>
            </a:lnSpc>
            <a:spcBef>
              <a:spcPct val="0"/>
            </a:spcBef>
            <a:spcAft>
              <a:spcPct val="15000"/>
            </a:spcAft>
            <a:buChar char="••"/>
          </a:pPr>
          <a:r>
            <a:rPr lang="fil-PH" sz="2600" kern="1200" dirty="0" smtClean="0"/>
            <a:t>Have it signed approved by the HOPE</a:t>
          </a:r>
          <a:endParaRPr lang="fil-PH" sz="2600" kern="1200" dirty="0"/>
        </a:p>
      </dsp:txBody>
      <dsp:txXfrm rot="5400000">
        <a:off x="3456432" y="-277355"/>
        <a:ext cx="3657600" cy="4974336"/>
      </dsp:txXfrm>
    </dsp:sp>
    <dsp:sp modelId="{0390F280-3839-4571-81AD-F4652CEC55EE}">
      <dsp:nvSpPr>
        <dsp:cNvPr id="0" name=""/>
        <dsp:cNvSpPr/>
      </dsp:nvSpPr>
      <dsp:spPr>
        <a:xfrm>
          <a:off x="0" y="0"/>
          <a:ext cx="2798064" cy="457200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53340" rIns="106680" bIns="53340" numCol="1" spcCol="1270" anchor="ctr" anchorCtr="0">
          <a:noAutofit/>
        </a:bodyPr>
        <a:lstStyle/>
        <a:p>
          <a:pPr lvl="0" algn="ctr" defTabSz="1244600" rtl="0">
            <a:lnSpc>
              <a:spcPct val="90000"/>
            </a:lnSpc>
            <a:spcBef>
              <a:spcPct val="0"/>
            </a:spcBef>
            <a:spcAft>
              <a:spcPct val="35000"/>
            </a:spcAft>
          </a:pPr>
          <a:r>
            <a:rPr lang="fil-PH" sz="2800" kern="1200" dirty="0" smtClean="0"/>
            <a:t>8.  Award to Lowest Calculated &amp; Responsive Quotation and prepare Purchase Order (PO)</a:t>
          </a:r>
          <a:endParaRPr lang="fil-PH" sz="2800" kern="1200" dirty="0"/>
        </a:p>
      </dsp:txBody>
      <dsp:txXfrm>
        <a:off x="0" y="0"/>
        <a:ext cx="2798064" cy="4572000"/>
      </dsp:txXfrm>
    </dsp:sp>
  </dsp:spTree>
</dsp:drawing>
</file>

<file path=ppt/diagrams/drawing8.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B1D21B2B-2752-48F1-ACCC-2C7DDBC78C41}">
      <dsp:nvSpPr>
        <dsp:cNvPr id="0" name=""/>
        <dsp:cNvSpPr/>
      </dsp:nvSpPr>
      <dsp:spPr>
        <a:xfrm rot="5400000">
          <a:off x="4600765" y="-1021080"/>
          <a:ext cx="2316479" cy="4937760"/>
        </a:xfrm>
        <a:prstGeom prst="round2SameRect">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43815" rIns="87630" bIns="43815" numCol="1" spcCol="1270" anchor="ctr" anchorCtr="0">
          <a:noAutofit/>
        </a:bodyPr>
        <a:lstStyle/>
        <a:p>
          <a:pPr marL="228600" lvl="1" indent="-228600" algn="l" defTabSz="1022350" rtl="0">
            <a:lnSpc>
              <a:spcPct val="90000"/>
            </a:lnSpc>
            <a:spcBef>
              <a:spcPct val="0"/>
            </a:spcBef>
            <a:spcAft>
              <a:spcPct val="15000"/>
            </a:spcAft>
            <a:buChar char="••"/>
          </a:pPr>
          <a:r>
            <a:rPr lang="fil-PH" sz="2300" kern="1200" dirty="0" smtClean="0"/>
            <a:t>In the PhilGEPS</a:t>
          </a:r>
          <a:endParaRPr lang="fil-PH" sz="2300" kern="1200" dirty="0"/>
        </a:p>
        <a:p>
          <a:pPr marL="228600" lvl="1" indent="-228600" algn="l" defTabSz="1022350" rtl="0">
            <a:lnSpc>
              <a:spcPct val="90000"/>
            </a:lnSpc>
            <a:spcBef>
              <a:spcPct val="0"/>
            </a:spcBef>
            <a:spcAft>
              <a:spcPct val="15000"/>
            </a:spcAft>
            <a:buChar char="••"/>
          </a:pPr>
          <a:r>
            <a:rPr lang="fil-PH" sz="2300" kern="1200" dirty="0" smtClean="0"/>
            <a:t>Website of the Procuring Entity (PE)</a:t>
          </a:r>
          <a:endParaRPr lang="fil-PH" sz="2300" kern="1200" dirty="0"/>
        </a:p>
        <a:p>
          <a:pPr marL="228600" lvl="1" indent="-228600" algn="l" defTabSz="1022350" rtl="0">
            <a:lnSpc>
              <a:spcPct val="90000"/>
            </a:lnSpc>
            <a:spcBef>
              <a:spcPct val="0"/>
            </a:spcBef>
            <a:spcAft>
              <a:spcPct val="15000"/>
            </a:spcAft>
            <a:buChar char="••"/>
          </a:pPr>
          <a:r>
            <a:rPr lang="fil-PH" sz="2300" kern="1200" dirty="0" smtClean="0"/>
            <a:t>Bulletin Board within the premises of the PE</a:t>
          </a:r>
          <a:endParaRPr lang="fil-PH" sz="2300" kern="1200" dirty="0"/>
        </a:p>
        <a:p>
          <a:pPr marL="228600" lvl="1" indent="-228600" algn="l" defTabSz="1022350" rtl="0">
            <a:lnSpc>
              <a:spcPct val="90000"/>
            </a:lnSpc>
            <a:spcBef>
              <a:spcPct val="0"/>
            </a:spcBef>
            <a:spcAft>
              <a:spcPct val="15000"/>
            </a:spcAft>
            <a:buChar char="••"/>
          </a:pPr>
          <a:endParaRPr lang="fil-PH" sz="2300" kern="1200" dirty="0"/>
        </a:p>
      </dsp:txBody>
      <dsp:txXfrm rot="5400000">
        <a:off x="4600765" y="-1021080"/>
        <a:ext cx="2316479" cy="4937760"/>
      </dsp:txXfrm>
    </dsp:sp>
    <dsp:sp modelId="{2052FD80-2DCA-48D5-BEED-1EA200864974}">
      <dsp:nvSpPr>
        <dsp:cNvPr id="0" name=""/>
        <dsp:cNvSpPr/>
      </dsp:nvSpPr>
      <dsp:spPr>
        <a:xfrm>
          <a:off x="1715" y="0"/>
          <a:ext cx="3288409" cy="2895598"/>
        </a:xfrm>
        <a:prstGeom prst="roundRect">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91440" tIns="45720" rIns="91440" bIns="45720" numCol="1" spcCol="1270" anchor="ctr" anchorCtr="0">
          <a:noAutofit/>
        </a:bodyPr>
        <a:lstStyle/>
        <a:p>
          <a:pPr lvl="0" algn="l" defTabSz="1066800" rtl="0">
            <a:lnSpc>
              <a:spcPct val="90000"/>
            </a:lnSpc>
            <a:spcBef>
              <a:spcPct val="0"/>
            </a:spcBef>
            <a:spcAft>
              <a:spcPct val="35000"/>
            </a:spcAft>
          </a:pPr>
          <a:r>
            <a:rPr lang="fil-PH" sz="2400" kern="1200" dirty="0" smtClean="0"/>
            <a:t>9.  The BAC Secretariat shall post the NOA, Contract/PO and NTP (if applicable)</a:t>
          </a:r>
          <a:endParaRPr lang="fil-PH" sz="2400" kern="1200" dirty="0"/>
        </a:p>
      </dsp:txBody>
      <dsp:txXfrm>
        <a:off x="1715" y="0"/>
        <a:ext cx="3288409" cy="2895598"/>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1532" cy="496173"/>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sz="quarter" idx="1"/>
          </p:nvPr>
        </p:nvSpPr>
        <p:spPr>
          <a:xfrm>
            <a:off x="3845047" y="0"/>
            <a:ext cx="2941532" cy="496173"/>
          </a:xfrm>
          <a:prstGeom prst="rect">
            <a:avLst/>
          </a:prstGeom>
        </p:spPr>
        <p:txBody>
          <a:bodyPr vert="horz" lIns="91440" tIns="45720" rIns="91440" bIns="45720" rtlCol="0"/>
          <a:lstStyle>
            <a:lvl1pPr algn="r">
              <a:defRPr sz="1200"/>
            </a:lvl1pPr>
          </a:lstStyle>
          <a:p>
            <a:fld id="{6F0F5FE9-3622-48A5-BC52-67C192DFCCB8}" type="datetimeFigureOut">
              <a:rPr lang="fil-PH" smtClean="0"/>
              <a:pPr/>
              <a:t>10/12/2016</a:t>
            </a:fld>
            <a:endParaRPr lang="fil-PH"/>
          </a:p>
        </p:txBody>
      </p:sp>
      <p:sp>
        <p:nvSpPr>
          <p:cNvPr id="4" name="Footer Placeholder 3"/>
          <p:cNvSpPr>
            <a:spLocks noGrp="1"/>
          </p:cNvSpPr>
          <p:nvPr>
            <p:ph type="ftr" sz="quarter" idx="2"/>
          </p:nvPr>
        </p:nvSpPr>
        <p:spPr>
          <a:xfrm>
            <a:off x="0" y="9425568"/>
            <a:ext cx="2941532" cy="496173"/>
          </a:xfrm>
          <a:prstGeom prst="rect">
            <a:avLst/>
          </a:prstGeom>
        </p:spPr>
        <p:txBody>
          <a:bodyPr vert="horz" lIns="91440" tIns="45720" rIns="91440" bIns="45720" rtlCol="0" anchor="b"/>
          <a:lstStyle>
            <a:lvl1pPr algn="l">
              <a:defRPr sz="1200"/>
            </a:lvl1pPr>
          </a:lstStyle>
          <a:p>
            <a:endParaRPr lang="fil-PH"/>
          </a:p>
        </p:txBody>
      </p:sp>
      <p:sp>
        <p:nvSpPr>
          <p:cNvPr id="5" name="Slide Number Placeholder 4"/>
          <p:cNvSpPr>
            <a:spLocks noGrp="1"/>
          </p:cNvSpPr>
          <p:nvPr>
            <p:ph type="sldNum" sz="quarter" idx="3"/>
          </p:nvPr>
        </p:nvSpPr>
        <p:spPr>
          <a:xfrm>
            <a:off x="3845047" y="9425568"/>
            <a:ext cx="2941532" cy="496173"/>
          </a:xfrm>
          <a:prstGeom prst="rect">
            <a:avLst/>
          </a:prstGeom>
        </p:spPr>
        <p:txBody>
          <a:bodyPr vert="horz" lIns="91440" tIns="45720" rIns="91440" bIns="45720" rtlCol="0" anchor="b"/>
          <a:lstStyle>
            <a:lvl1pPr algn="r">
              <a:defRPr sz="1200"/>
            </a:lvl1pPr>
          </a:lstStyle>
          <a:p>
            <a:fld id="{7F140E0F-C178-466F-A61A-FF6C51547C3F}" type="slidenum">
              <a:rPr lang="fil-PH" smtClean="0"/>
              <a:pPr/>
              <a:t>‹#›</a:t>
            </a:fld>
            <a:endParaRPr lang="fil-PH"/>
          </a:p>
        </p:txBody>
      </p:sp>
    </p:spTree>
    <p:extLst>
      <p:ext uri="{BB962C8B-B14F-4D97-AF65-F5344CB8AC3E}">
        <p14:creationId xmlns:p14="http://schemas.microsoft.com/office/powerpoint/2010/main" xmlns="" val="26183017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1532" cy="496173"/>
          </a:xfrm>
          <a:prstGeom prst="rect">
            <a:avLst/>
          </a:prstGeom>
        </p:spPr>
        <p:txBody>
          <a:bodyPr vert="horz" lIns="91440" tIns="45720" rIns="91440" bIns="45720" rtlCol="0"/>
          <a:lstStyle>
            <a:lvl1pPr algn="l">
              <a:defRPr sz="1200"/>
            </a:lvl1pPr>
          </a:lstStyle>
          <a:p>
            <a:endParaRPr lang="fil-PH"/>
          </a:p>
        </p:txBody>
      </p:sp>
      <p:sp>
        <p:nvSpPr>
          <p:cNvPr id="3" name="Date Placeholder 2"/>
          <p:cNvSpPr>
            <a:spLocks noGrp="1"/>
          </p:cNvSpPr>
          <p:nvPr>
            <p:ph type="dt" idx="1"/>
          </p:nvPr>
        </p:nvSpPr>
        <p:spPr>
          <a:xfrm>
            <a:off x="3845047" y="0"/>
            <a:ext cx="2941532" cy="496173"/>
          </a:xfrm>
          <a:prstGeom prst="rect">
            <a:avLst/>
          </a:prstGeom>
        </p:spPr>
        <p:txBody>
          <a:bodyPr vert="horz" lIns="91440" tIns="45720" rIns="91440" bIns="45720" rtlCol="0"/>
          <a:lstStyle>
            <a:lvl1pPr algn="r">
              <a:defRPr sz="1200"/>
            </a:lvl1pPr>
          </a:lstStyle>
          <a:p>
            <a:fld id="{A00E0026-DAE1-4AE6-9646-28BE227DD80D}" type="datetimeFigureOut">
              <a:rPr lang="fil-PH" smtClean="0"/>
              <a:pPr/>
              <a:t>10/12/2016</a:t>
            </a:fld>
            <a:endParaRPr lang="fil-PH"/>
          </a:p>
        </p:txBody>
      </p:sp>
      <p:sp>
        <p:nvSpPr>
          <p:cNvPr id="4" name="Slide Image Placeholder 3"/>
          <p:cNvSpPr>
            <a:spLocks noGrp="1" noRot="1" noChangeAspect="1"/>
          </p:cNvSpPr>
          <p:nvPr>
            <p:ph type="sldImg" idx="2"/>
          </p:nvPr>
        </p:nvSpPr>
        <p:spPr>
          <a:xfrm>
            <a:off x="914400" y="744538"/>
            <a:ext cx="4959350" cy="3721100"/>
          </a:xfrm>
          <a:prstGeom prst="rect">
            <a:avLst/>
          </a:prstGeom>
          <a:noFill/>
          <a:ln w="12700">
            <a:solidFill>
              <a:prstClr val="black"/>
            </a:solidFill>
          </a:ln>
        </p:spPr>
        <p:txBody>
          <a:bodyPr vert="horz" lIns="91440" tIns="45720" rIns="91440" bIns="45720" rtlCol="0" anchor="ctr"/>
          <a:lstStyle/>
          <a:p>
            <a:endParaRPr lang="fil-PH"/>
          </a:p>
        </p:txBody>
      </p:sp>
      <p:sp>
        <p:nvSpPr>
          <p:cNvPr id="5" name="Notes Placeholder 4"/>
          <p:cNvSpPr>
            <a:spLocks noGrp="1"/>
          </p:cNvSpPr>
          <p:nvPr>
            <p:ph type="body" sz="quarter" idx="3"/>
          </p:nvPr>
        </p:nvSpPr>
        <p:spPr>
          <a:xfrm>
            <a:off x="678815" y="4713645"/>
            <a:ext cx="5430520" cy="446555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6" name="Footer Placeholder 5"/>
          <p:cNvSpPr>
            <a:spLocks noGrp="1"/>
          </p:cNvSpPr>
          <p:nvPr>
            <p:ph type="ftr" sz="quarter" idx="4"/>
          </p:nvPr>
        </p:nvSpPr>
        <p:spPr>
          <a:xfrm>
            <a:off x="0" y="9425568"/>
            <a:ext cx="2941532" cy="496173"/>
          </a:xfrm>
          <a:prstGeom prst="rect">
            <a:avLst/>
          </a:prstGeom>
        </p:spPr>
        <p:txBody>
          <a:bodyPr vert="horz" lIns="91440" tIns="45720" rIns="91440" bIns="45720" rtlCol="0" anchor="b"/>
          <a:lstStyle>
            <a:lvl1pPr algn="l">
              <a:defRPr sz="1200"/>
            </a:lvl1pPr>
          </a:lstStyle>
          <a:p>
            <a:endParaRPr lang="fil-PH"/>
          </a:p>
        </p:txBody>
      </p:sp>
      <p:sp>
        <p:nvSpPr>
          <p:cNvPr id="7" name="Slide Number Placeholder 6"/>
          <p:cNvSpPr>
            <a:spLocks noGrp="1"/>
          </p:cNvSpPr>
          <p:nvPr>
            <p:ph type="sldNum" sz="quarter" idx="5"/>
          </p:nvPr>
        </p:nvSpPr>
        <p:spPr>
          <a:xfrm>
            <a:off x="3845047" y="9425568"/>
            <a:ext cx="2941532" cy="496173"/>
          </a:xfrm>
          <a:prstGeom prst="rect">
            <a:avLst/>
          </a:prstGeom>
        </p:spPr>
        <p:txBody>
          <a:bodyPr vert="horz" lIns="91440" tIns="45720" rIns="91440" bIns="45720" rtlCol="0" anchor="b"/>
          <a:lstStyle>
            <a:lvl1pPr algn="r">
              <a:defRPr sz="1200"/>
            </a:lvl1pPr>
          </a:lstStyle>
          <a:p>
            <a:fld id="{61455FC4-FCF0-4C2C-BAAB-81DE7D492E79}" type="slidenum">
              <a:rPr lang="fil-PH" smtClean="0"/>
              <a:pPr/>
              <a:t>‹#›</a:t>
            </a:fld>
            <a:endParaRPr lang="fil-PH"/>
          </a:p>
        </p:txBody>
      </p:sp>
    </p:spTree>
    <p:extLst>
      <p:ext uri="{BB962C8B-B14F-4D97-AF65-F5344CB8AC3E}">
        <p14:creationId xmlns:p14="http://schemas.microsoft.com/office/powerpoint/2010/main" xmlns="" val="801508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fil-PH" dirty="0"/>
          </a:p>
        </p:txBody>
      </p:sp>
      <p:sp>
        <p:nvSpPr>
          <p:cNvPr id="4" name="Slide Number Placeholder 3"/>
          <p:cNvSpPr>
            <a:spLocks noGrp="1"/>
          </p:cNvSpPr>
          <p:nvPr>
            <p:ph type="sldNum" sz="quarter" idx="10"/>
          </p:nvPr>
        </p:nvSpPr>
        <p:spPr/>
        <p:txBody>
          <a:bodyPr/>
          <a:lstStyle/>
          <a:p>
            <a:fld id="{61455FC4-FCF0-4C2C-BAAB-81DE7D492E79}" type="slidenum">
              <a:rPr lang="fil-PH" smtClean="0"/>
              <a:pPr/>
              <a:t>1</a:t>
            </a:fld>
            <a:endParaRPr lang="fil-PH"/>
          </a:p>
        </p:txBody>
      </p:sp>
    </p:spTree>
    <p:extLst>
      <p:ext uri="{BB962C8B-B14F-4D97-AF65-F5344CB8AC3E}">
        <p14:creationId xmlns:p14="http://schemas.microsoft.com/office/powerpoint/2010/main" xmlns="" val="3076561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5</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6</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BFB9F166-EA3A-4399-A0AF-82A122DE762E}" type="slidenum">
              <a:rPr lang="en-US" smtClean="0">
                <a:latin typeface="Arial" pitchFamily="34" charset="0"/>
                <a:cs typeface="Arial" pitchFamily="34" charset="0"/>
              </a:rPr>
              <a:pPr/>
              <a:t>7</a:t>
            </a:fld>
            <a:endParaRPr lang="en-US" dirty="0" smtClean="0">
              <a:latin typeface="Arial" pitchFamily="34" charset="0"/>
              <a:cs typeface="Arial" pitchFamily="34"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41867427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547D21C6-E7C3-4EB3-9FE3-13D04DAB5EB0}" type="slidenum">
              <a:rPr lang="en-US" smtClean="0">
                <a:latin typeface="Arial" pitchFamily="34" charset="0"/>
                <a:cs typeface="Arial" pitchFamily="34" charset="0"/>
              </a:rPr>
              <a:pPr/>
              <a:t>8</a:t>
            </a:fld>
            <a:endParaRPr lang="en-US" dirty="0" smtClean="0">
              <a:latin typeface="Arial" pitchFamily="34" charset="0"/>
              <a:cs typeface="Arial" pitchFamily="34" charset="0"/>
            </a:endParaRPr>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371272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59350" cy="3721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3521328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59350" cy="3721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3521328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59350" cy="3721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3521328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59350" cy="3721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3521328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59350" cy="3721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35213287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59350" cy="3721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35213287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7"/>
          <p:cNvSpPr>
            <a:spLocks noGrp="1" noChangeArrowheads="1"/>
          </p:cNvSpPr>
          <p:nvPr>
            <p:ph type="sldNum" sz="quarter" idx="5"/>
          </p:nvPr>
        </p:nvSpPr>
        <p:spPr>
          <a:noFill/>
        </p:spPr>
        <p:txBody>
          <a:bodyPr/>
          <a:lstStyle/>
          <a:p>
            <a:fld id="{922E14C0-824D-4ABA-8745-03A6A6BF8C57}" type="slidenum">
              <a:rPr lang="en-US" smtClean="0">
                <a:latin typeface="Arial" pitchFamily="34" charset="0"/>
                <a:cs typeface="Arial" pitchFamily="34" charset="0"/>
              </a:rPr>
              <a:pPr/>
              <a:t>15</a:t>
            </a:fld>
            <a:endParaRPr lang="en-US" dirty="0" smtClean="0">
              <a:latin typeface="Arial" pitchFamily="34" charset="0"/>
              <a:cs typeface="Arial" pitchFamily="34" charset="0"/>
            </a:endParaRPr>
          </a:p>
        </p:txBody>
      </p:sp>
      <p:sp>
        <p:nvSpPr>
          <p:cNvPr id="79875" name="Rectangle 2"/>
          <p:cNvSpPr>
            <a:spLocks noGrp="1" noRot="1" noChangeAspect="1" noChangeArrowheads="1" noTextEdit="1"/>
          </p:cNvSpPr>
          <p:nvPr>
            <p:ph type="sldImg"/>
          </p:nvPr>
        </p:nvSpPr>
        <p:spPr>
          <a:ln/>
        </p:spPr>
      </p:sp>
      <p:sp>
        <p:nvSpPr>
          <p:cNvPr id="79876"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3576182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3427855E-76A7-4B0F-9B92-57F66756314C}" type="slidenum">
              <a:rPr lang="en-US" smtClean="0">
                <a:latin typeface="Arial" pitchFamily="34" charset="0"/>
                <a:cs typeface="Arial" pitchFamily="34" charset="0"/>
              </a:rPr>
              <a:pPr/>
              <a:t>16</a:t>
            </a:fld>
            <a:endParaRPr lang="en-US" dirty="0" smtClean="0">
              <a:latin typeface="Arial" pitchFamily="34" charset="0"/>
              <a:cs typeface="Arial" pitchFamily="34" charset="0"/>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1638898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7"/>
          <p:cNvSpPr>
            <a:spLocks noGrp="1" noChangeArrowheads="1"/>
          </p:cNvSpPr>
          <p:nvPr>
            <p:ph type="sldNum" sz="quarter" idx="5"/>
          </p:nvPr>
        </p:nvSpPr>
        <p:spPr>
          <a:noFill/>
        </p:spPr>
        <p:txBody>
          <a:bodyPr/>
          <a:lstStyle/>
          <a:p>
            <a:fld id="{BBD49C73-0A1C-4100-97E2-989EB556F1B8}" type="slidenum">
              <a:rPr lang="en-US" smtClean="0">
                <a:latin typeface="Arial" pitchFamily="34" charset="0"/>
                <a:cs typeface="Arial" pitchFamily="34" charset="0"/>
              </a:rPr>
              <a:pPr/>
              <a:t>17</a:t>
            </a:fld>
            <a:endParaRPr lang="en-US" dirty="0" smtClean="0">
              <a:latin typeface="Arial" pitchFamily="34" charset="0"/>
              <a:cs typeface="Arial" pitchFamily="34" charset="0"/>
            </a:endParaRPr>
          </a:p>
        </p:txBody>
      </p:sp>
      <p:sp>
        <p:nvSpPr>
          <p:cNvPr id="81923" name="Rectangle 2"/>
          <p:cNvSpPr>
            <a:spLocks noGrp="1" noRot="1" noChangeAspect="1" noChangeArrowheads="1" noTextEdit="1"/>
          </p:cNvSpPr>
          <p:nvPr>
            <p:ph type="sldImg"/>
          </p:nvPr>
        </p:nvSpPr>
        <p:spPr>
          <a:ln/>
        </p:spPr>
      </p:sp>
      <p:sp>
        <p:nvSpPr>
          <p:cNvPr id="81924"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2595690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p:cNvSpPr>
            <a:spLocks noGrp="1" noChangeArrowheads="1"/>
          </p:cNvSpPr>
          <p:nvPr>
            <p:ph type="sldNum" sz="quarter" idx="5"/>
          </p:nvPr>
        </p:nvSpPr>
        <p:spPr>
          <a:noFill/>
        </p:spPr>
        <p:txBody>
          <a:bodyPr/>
          <a:lstStyle/>
          <a:p>
            <a:fld id="{B1E3D83D-E764-47B4-AB12-2CFF5700CED9}" type="slidenum">
              <a:rPr lang="en-US" smtClean="0">
                <a:latin typeface="Arial" pitchFamily="34" charset="0"/>
                <a:cs typeface="Arial" pitchFamily="34" charset="0"/>
              </a:rPr>
              <a:pPr/>
              <a:t>18</a:t>
            </a:fld>
            <a:endParaRPr lang="en-US" dirty="0" smtClean="0">
              <a:latin typeface="Arial" pitchFamily="34" charset="0"/>
              <a:cs typeface="Arial" pitchFamily="34" charset="0"/>
            </a:endParaRPr>
          </a:p>
        </p:txBody>
      </p:sp>
      <p:sp>
        <p:nvSpPr>
          <p:cNvPr id="82947" name="Rectangle 2"/>
          <p:cNvSpPr>
            <a:spLocks noGrp="1" noRot="1" noChangeAspect="1" noChangeArrowheads="1" noTextEdit="1"/>
          </p:cNvSpPr>
          <p:nvPr>
            <p:ph type="sldImg"/>
          </p:nvPr>
        </p:nvSpPr>
        <p:spPr>
          <a:ln/>
        </p:spPr>
      </p:sp>
      <p:sp>
        <p:nvSpPr>
          <p:cNvPr id="82948"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26433160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7"/>
          <p:cNvSpPr>
            <a:spLocks noGrp="1" noChangeArrowheads="1"/>
          </p:cNvSpPr>
          <p:nvPr>
            <p:ph type="sldNum" sz="quarter" idx="5"/>
          </p:nvPr>
        </p:nvSpPr>
        <p:spPr>
          <a:noFill/>
        </p:spPr>
        <p:txBody>
          <a:bodyPr/>
          <a:lstStyle/>
          <a:p>
            <a:fld id="{2FB8F436-CD43-4BFB-A528-E4AD330CC8DD}" type="slidenum">
              <a:rPr lang="en-US" smtClean="0">
                <a:latin typeface="Arial" pitchFamily="34" charset="0"/>
                <a:cs typeface="Arial" pitchFamily="34" charset="0"/>
              </a:rPr>
              <a:pPr/>
              <a:t>19</a:t>
            </a:fld>
            <a:endParaRPr lang="en-US" dirty="0" smtClean="0">
              <a:latin typeface="Arial" pitchFamily="34" charset="0"/>
              <a:cs typeface="Arial" pitchFamily="34" charset="0"/>
            </a:endParaRPr>
          </a:p>
        </p:txBody>
      </p:sp>
      <p:sp>
        <p:nvSpPr>
          <p:cNvPr id="83971" name="Rectangle 2"/>
          <p:cNvSpPr>
            <a:spLocks noGrp="1" noRot="1" noChangeAspect="1" noChangeArrowheads="1" noTextEdit="1"/>
          </p:cNvSpPr>
          <p:nvPr>
            <p:ph type="sldImg"/>
          </p:nvPr>
        </p:nvSpPr>
        <p:spPr>
          <a:ln/>
        </p:spPr>
      </p:sp>
      <p:sp>
        <p:nvSpPr>
          <p:cNvPr id="83972"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8810824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7"/>
          <p:cNvSpPr>
            <a:spLocks noGrp="1" noChangeArrowheads="1"/>
          </p:cNvSpPr>
          <p:nvPr>
            <p:ph type="sldNum" sz="quarter" idx="5"/>
          </p:nvPr>
        </p:nvSpPr>
        <p:spPr>
          <a:noFill/>
        </p:spPr>
        <p:txBody>
          <a:bodyPr/>
          <a:lstStyle/>
          <a:p>
            <a:fld id="{25A2107A-350F-4322-BEA4-DDC6DF8BF76C}" type="slidenum">
              <a:rPr lang="en-US" smtClean="0">
                <a:latin typeface="Arial" pitchFamily="34" charset="0"/>
                <a:cs typeface="Arial" pitchFamily="34" charset="0"/>
              </a:rPr>
              <a:pPr/>
              <a:t>20</a:t>
            </a:fld>
            <a:endParaRPr lang="en-US" dirty="0" smtClean="0">
              <a:latin typeface="Arial" pitchFamily="34" charset="0"/>
              <a:cs typeface="Arial" pitchFamily="34" charset="0"/>
            </a:endParaRPr>
          </a:p>
        </p:txBody>
      </p:sp>
      <p:sp>
        <p:nvSpPr>
          <p:cNvPr id="84995" name="Rectangle 2"/>
          <p:cNvSpPr>
            <a:spLocks noGrp="1" noRot="1" noChangeAspect="1" noChangeArrowheads="1" noTextEdit="1"/>
          </p:cNvSpPr>
          <p:nvPr>
            <p:ph type="sldImg"/>
          </p:nvPr>
        </p:nvSpPr>
        <p:spPr>
          <a:ln/>
        </p:spPr>
      </p:sp>
      <p:sp>
        <p:nvSpPr>
          <p:cNvPr id="84996"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14096442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59350" cy="3721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3521328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59350" cy="3721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3521328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59350" cy="3721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3521328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59350" cy="3721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3521328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59350" cy="3721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35213287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59350" cy="3721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35213287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59350" cy="3721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3521328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14FD6258-3E0A-4A83-8183-AEA309955CCB}" type="slidenum">
              <a:rPr lang="en-US" smtClean="0">
                <a:latin typeface="Arial" pitchFamily="34" charset="0"/>
                <a:cs typeface="Arial" pitchFamily="34" charset="0"/>
              </a:rPr>
              <a:pPr/>
              <a:t>28</a:t>
            </a:fld>
            <a:endParaRPr lang="en-US" dirty="0" smtClean="0">
              <a:latin typeface="Arial" pitchFamily="34" charset="0"/>
              <a:cs typeface="Arial" pitchFamily="34" charset="0"/>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48306130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4E448E05-4E86-41EF-B831-EA7951B49425}" type="slidenum">
              <a:rPr lang="en-US" smtClean="0">
                <a:latin typeface="Arial" pitchFamily="34" charset="0"/>
                <a:cs typeface="Arial" pitchFamily="34" charset="0"/>
              </a:rPr>
              <a:pPr/>
              <a:t>29</a:t>
            </a:fld>
            <a:endParaRPr lang="en-US" dirty="0" smtClean="0">
              <a:latin typeface="Arial" pitchFamily="34" charset="0"/>
              <a:cs typeface="Arial" pitchFamily="34" charset="0"/>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36445065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7AD434A2-7FF5-4C62-B6A9-2D0E4FBA7AFA}" type="slidenum">
              <a:rPr lang="en-US" smtClean="0">
                <a:latin typeface="Arial" pitchFamily="34" charset="0"/>
                <a:cs typeface="Arial" pitchFamily="34" charset="0"/>
              </a:rPr>
              <a:pPr/>
              <a:t>30</a:t>
            </a:fld>
            <a:endParaRPr lang="en-US" dirty="0" smtClean="0">
              <a:latin typeface="Arial" pitchFamily="34" charset="0"/>
              <a:cs typeface="Arial" pitchFamily="34" charset="0"/>
            </a:endParaRPr>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36481129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443A7EEF-F93E-4D0E-AA61-97C06DB34F4E}" type="slidenum">
              <a:rPr lang="en-US" smtClean="0">
                <a:latin typeface="Arial" pitchFamily="34" charset="0"/>
                <a:cs typeface="Arial" pitchFamily="34" charset="0"/>
              </a:rPr>
              <a:pPr/>
              <a:t>31</a:t>
            </a:fld>
            <a:endParaRPr lang="en-US" dirty="0" smtClean="0">
              <a:latin typeface="Arial" pitchFamily="34" charset="0"/>
              <a:cs typeface="Arial" pitchFamily="34" charset="0"/>
            </a:endParaRPr>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33350249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FBE9C77B-9D2F-4204-992D-CAF2C252DD6D}" type="slidenum">
              <a:rPr lang="en-US" smtClean="0">
                <a:latin typeface="Arial" pitchFamily="34" charset="0"/>
                <a:cs typeface="Arial" pitchFamily="34" charset="0"/>
              </a:rPr>
              <a:pPr/>
              <a:t>32</a:t>
            </a:fld>
            <a:endParaRPr lang="en-US" dirty="0" smtClean="0">
              <a:latin typeface="Arial" pitchFamily="34" charset="0"/>
              <a:cs typeface="Arial" pitchFamily="34" charset="0"/>
            </a:endParaRPr>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250706010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EDE0CFFD-8106-4DE5-B74D-E92D4DF49275}" type="slidenum">
              <a:rPr lang="en-US" smtClean="0">
                <a:latin typeface="Arial" pitchFamily="34" charset="0"/>
                <a:cs typeface="Arial" pitchFamily="34" charset="0"/>
              </a:rPr>
              <a:pPr/>
              <a:t>35</a:t>
            </a:fld>
            <a:endParaRPr lang="en-US" dirty="0" smtClean="0">
              <a:latin typeface="Arial" pitchFamily="34" charset="0"/>
              <a:cs typeface="Arial" pitchFamily="34" charset="0"/>
            </a:endParaRPr>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68451029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DD85F693-9A40-4913-939C-C0EE71B48628}" type="slidenum">
              <a:rPr lang="en-US" smtClean="0">
                <a:latin typeface="Arial" pitchFamily="34" charset="0"/>
                <a:cs typeface="Arial" pitchFamily="34" charset="0"/>
              </a:rPr>
              <a:pPr/>
              <a:t>36</a:t>
            </a:fld>
            <a:endParaRPr lang="en-US" dirty="0" smtClean="0">
              <a:latin typeface="Arial" pitchFamily="34" charset="0"/>
              <a:cs typeface="Arial" pitchFamily="34" charset="0"/>
            </a:endParaRPr>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67511530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3E0D1E30-5939-4E01-ADF5-2251FC882589}" type="slidenum">
              <a:rPr lang="en-US" smtClean="0">
                <a:latin typeface="Arial" pitchFamily="34" charset="0"/>
                <a:cs typeface="Arial" pitchFamily="34" charset="0"/>
              </a:rPr>
              <a:pPr/>
              <a:t>37</a:t>
            </a:fld>
            <a:endParaRPr lang="en-US" dirty="0" smtClean="0">
              <a:latin typeface="Arial" pitchFamily="34" charset="0"/>
              <a:cs typeface="Arial" pitchFamily="34" charset="0"/>
            </a:endParaRPr>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14700681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B57574FB-743B-4EB2-90E7-34DA8AC2B685}" type="slidenum">
              <a:rPr lang="en-US" smtClean="0">
                <a:latin typeface="Arial" pitchFamily="34" charset="0"/>
                <a:cs typeface="Arial" pitchFamily="34" charset="0"/>
              </a:rPr>
              <a:pPr/>
              <a:t>38</a:t>
            </a:fld>
            <a:endParaRPr lang="en-US" dirty="0" smtClean="0">
              <a:latin typeface="Arial" pitchFamily="34" charset="0"/>
              <a:cs typeface="Arial" pitchFamily="34" charset="0"/>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42126424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B0F4D4FB-C73D-4838-B540-BD8BACD61253}" type="slidenum">
              <a:rPr lang="en-US" smtClean="0">
                <a:latin typeface="Arial" pitchFamily="34" charset="0"/>
                <a:cs typeface="Arial" pitchFamily="34" charset="0"/>
              </a:rPr>
              <a:pPr/>
              <a:t>39</a:t>
            </a:fld>
            <a:endParaRPr lang="en-US" dirty="0" smtClean="0">
              <a:latin typeface="Arial" pitchFamily="34" charset="0"/>
              <a:cs typeface="Arial" pitchFamily="34" charset="0"/>
            </a:endParaRPr>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26279539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52F83B7E-F825-4A33-B0B4-F1AD2627D3C6}" type="slidenum">
              <a:rPr lang="en-US" smtClean="0">
                <a:latin typeface="Arial" pitchFamily="34" charset="0"/>
                <a:cs typeface="Arial" pitchFamily="34" charset="0"/>
              </a:rPr>
              <a:pPr/>
              <a:t>40</a:t>
            </a:fld>
            <a:endParaRPr lang="en-US" dirty="0" smtClean="0">
              <a:latin typeface="Arial" pitchFamily="34" charset="0"/>
              <a:cs typeface="Arial" pitchFamily="34" charset="0"/>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23569163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61F30EFD-B861-4564-A2E0-2DC086068B8B}" type="slidenum">
              <a:rPr lang="en-US" smtClean="0">
                <a:latin typeface="Arial" pitchFamily="34" charset="0"/>
                <a:cs typeface="Arial" pitchFamily="34" charset="0"/>
              </a:rPr>
              <a:pPr/>
              <a:t>41</a:t>
            </a:fld>
            <a:endParaRPr lang="en-US" dirty="0" smtClean="0">
              <a:latin typeface="Arial" pitchFamily="34" charset="0"/>
              <a:cs typeface="Arial" pitchFamily="34" charset="0"/>
            </a:endParaRPr>
          </a:p>
        </p:txBody>
      </p:sp>
      <p:sp>
        <p:nvSpPr>
          <p:cNvPr id="109571" name="Rectangle 2"/>
          <p:cNvSpPr>
            <a:spLocks noGrp="1" noRot="1" noChangeAspect="1" noChangeArrowheads="1" noTextEdit="1"/>
          </p:cNvSpPr>
          <p:nvPr>
            <p:ph type="sldImg"/>
          </p:nvPr>
        </p:nvSpPr>
        <p:spPr>
          <a:ln/>
        </p:spPr>
      </p:sp>
      <p:sp>
        <p:nvSpPr>
          <p:cNvPr id="109572"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88394310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7"/>
          <p:cNvSpPr>
            <a:spLocks noGrp="1" noChangeArrowheads="1"/>
          </p:cNvSpPr>
          <p:nvPr>
            <p:ph type="sldNum" sz="quarter" idx="5"/>
          </p:nvPr>
        </p:nvSpPr>
        <p:spPr>
          <a:noFill/>
        </p:spPr>
        <p:txBody>
          <a:bodyPr/>
          <a:lstStyle/>
          <a:p>
            <a:fld id="{CE07006E-D1EA-48FE-8DD5-DA79BA1B4916}" type="slidenum">
              <a:rPr lang="en-US" smtClean="0">
                <a:latin typeface="Arial" pitchFamily="34" charset="0"/>
                <a:cs typeface="Arial" pitchFamily="34" charset="0"/>
              </a:rPr>
              <a:pPr/>
              <a:t>42</a:t>
            </a:fld>
            <a:endParaRPr lang="en-US" dirty="0" smtClean="0">
              <a:latin typeface="Arial" pitchFamily="34" charset="0"/>
              <a:cs typeface="Arial" pitchFamily="34" charset="0"/>
            </a:endParaRPr>
          </a:p>
        </p:txBody>
      </p:sp>
      <p:sp>
        <p:nvSpPr>
          <p:cNvPr id="110595" name="Rectangle 2"/>
          <p:cNvSpPr>
            <a:spLocks noGrp="1" noRot="1" noChangeAspect="1" noChangeArrowheads="1" noTextEdit="1"/>
          </p:cNvSpPr>
          <p:nvPr>
            <p:ph type="sldImg"/>
          </p:nvPr>
        </p:nvSpPr>
        <p:spPr>
          <a:ln/>
        </p:spPr>
      </p:sp>
      <p:sp>
        <p:nvSpPr>
          <p:cNvPr id="110596"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40379398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7"/>
          <p:cNvSpPr>
            <a:spLocks noGrp="1" noChangeArrowheads="1"/>
          </p:cNvSpPr>
          <p:nvPr>
            <p:ph type="sldNum" sz="quarter" idx="5"/>
          </p:nvPr>
        </p:nvSpPr>
        <p:spPr>
          <a:noFill/>
        </p:spPr>
        <p:txBody>
          <a:bodyPr/>
          <a:lstStyle/>
          <a:p>
            <a:fld id="{0EA88F32-258D-4153-9CA5-8FD9631733E7}" type="slidenum">
              <a:rPr lang="en-US" smtClean="0">
                <a:latin typeface="Arial" pitchFamily="34" charset="0"/>
                <a:cs typeface="Arial" pitchFamily="34" charset="0"/>
              </a:rPr>
              <a:pPr/>
              <a:t>43</a:t>
            </a:fld>
            <a:endParaRPr lang="en-US" dirty="0" smtClean="0">
              <a:latin typeface="Arial" pitchFamily="34" charset="0"/>
              <a:cs typeface="Arial" pitchFamily="34" charset="0"/>
            </a:endParaRPr>
          </a:p>
        </p:txBody>
      </p:sp>
      <p:sp>
        <p:nvSpPr>
          <p:cNvPr id="111619" name="Rectangle 2"/>
          <p:cNvSpPr>
            <a:spLocks noGrp="1" noRot="1" noChangeAspect="1" noChangeArrowheads="1" noTextEdit="1"/>
          </p:cNvSpPr>
          <p:nvPr>
            <p:ph type="sldImg"/>
          </p:nvPr>
        </p:nvSpPr>
        <p:spPr>
          <a:ln/>
        </p:spPr>
      </p:sp>
      <p:sp>
        <p:nvSpPr>
          <p:cNvPr id="111620"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14015833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a:noFill/>
          <a:ln/>
        </p:spPr>
        <p:txBody>
          <a:bodyPr/>
          <a:lstStyle/>
          <a:p>
            <a:endParaRPr lang="fil-PH" smtClean="0">
              <a:latin typeface="Arial" pitchFamily="34" charset="0"/>
              <a:cs typeface="Arial" pitchFamily="34" charset="0"/>
            </a:endParaRPr>
          </a:p>
        </p:txBody>
      </p:sp>
      <p:sp>
        <p:nvSpPr>
          <p:cNvPr id="112644" name="Slide Number Placeholder 3"/>
          <p:cNvSpPr>
            <a:spLocks noGrp="1"/>
          </p:cNvSpPr>
          <p:nvPr>
            <p:ph type="sldNum" sz="quarter" idx="5"/>
          </p:nvPr>
        </p:nvSpPr>
        <p:spPr>
          <a:noFill/>
        </p:spPr>
        <p:txBody>
          <a:bodyPr/>
          <a:lstStyle/>
          <a:p>
            <a:fld id="{AAF1C127-09D3-40DF-86A1-DFF014F61686}" type="slidenum">
              <a:rPr lang="en-US" smtClean="0">
                <a:solidFill>
                  <a:srgbClr val="000000"/>
                </a:solidFill>
                <a:latin typeface="Arial" pitchFamily="34" charset="0"/>
                <a:cs typeface="Arial" pitchFamily="34" charset="0"/>
              </a:rPr>
              <a:pPr/>
              <a:t>45</a:t>
            </a:fld>
            <a:endParaRPr lang="en-US" dirty="0" smtClean="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 val="241131133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a:solidFill>
                  <a:prstClr val="black"/>
                </a:solidFill>
              </a:rPr>
              <a:pPr/>
              <a:t>46</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a:solidFill>
                  <a:prstClr val="black"/>
                </a:solidFill>
              </a:rPr>
              <a:pPr/>
              <a:t>48</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7"/>
          <p:cNvSpPr>
            <a:spLocks noGrp="1" noChangeArrowheads="1"/>
          </p:cNvSpPr>
          <p:nvPr>
            <p:ph type="sldNum" sz="quarter" idx="5"/>
          </p:nvPr>
        </p:nvSpPr>
        <p:spPr>
          <a:noFill/>
        </p:spPr>
        <p:txBody>
          <a:bodyPr/>
          <a:lstStyle/>
          <a:p>
            <a:fld id="{DBAF9E93-6C2B-4C55-95CE-BA5B6911955C}" type="slidenum">
              <a:rPr lang="en-US" smtClean="0">
                <a:latin typeface="Arial" pitchFamily="34" charset="0"/>
                <a:cs typeface="Arial" pitchFamily="34" charset="0"/>
              </a:rPr>
              <a:pPr/>
              <a:t>52</a:t>
            </a:fld>
            <a:endParaRPr lang="en-US" dirty="0" smtClean="0">
              <a:latin typeface="Arial" pitchFamily="34" charset="0"/>
              <a:cs typeface="Arial" pitchFamily="34" charset="0"/>
            </a:endParaRPr>
          </a:p>
        </p:txBody>
      </p:sp>
      <p:sp>
        <p:nvSpPr>
          <p:cNvPr id="113667" name="Rectangle 2"/>
          <p:cNvSpPr>
            <a:spLocks noGrp="1" noRot="1" noChangeAspect="1" noChangeArrowheads="1" noTextEdit="1"/>
          </p:cNvSpPr>
          <p:nvPr>
            <p:ph type="sldImg"/>
          </p:nvPr>
        </p:nvSpPr>
        <p:spPr>
          <a:ln/>
        </p:spPr>
      </p:sp>
      <p:sp>
        <p:nvSpPr>
          <p:cNvPr id="113668"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22935921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7"/>
          <p:cNvSpPr>
            <a:spLocks noGrp="1" noChangeArrowheads="1"/>
          </p:cNvSpPr>
          <p:nvPr>
            <p:ph type="sldNum" sz="quarter" idx="5"/>
          </p:nvPr>
        </p:nvSpPr>
        <p:spPr>
          <a:noFill/>
        </p:spPr>
        <p:txBody>
          <a:bodyPr/>
          <a:lstStyle/>
          <a:p>
            <a:fld id="{43AAC966-E5AD-41A3-960C-1D90E67FE031}" type="slidenum">
              <a:rPr lang="en-US" smtClean="0">
                <a:latin typeface="Arial" pitchFamily="34" charset="0"/>
                <a:cs typeface="Arial" pitchFamily="34" charset="0"/>
              </a:rPr>
              <a:pPr/>
              <a:t>53</a:t>
            </a:fld>
            <a:endParaRPr lang="en-US" dirty="0" smtClean="0">
              <a:latin typeface="Arial" pitchFamily="34" charset="0"/>
              <a:cs typeface="Arial" pitchFamily="34" charset="0"/>
            </a:endParaRPr>
          </a:p>
        </p:txBody>
      </p:sp>
      <p:sp>
        <p:nvSpPr>
          <p:cNvPr id="114691" name="Rectangle 2"/>
          <p:cNvSpPr>
            <a:spLocks noGrp="1" noRot="1" noChangeAspect="1" noChangeArrowheads="1" noTextEdit="1"/>
          </p:cNvSpPr>
          <p:nvPr>
            <p:ph type="sldImg"/>
          </p:nvPr>
        </p:nvSpPr>
        <p:spPr>
          <a:ln/>
        </p:spPr>
      </p:sp>
      <p:sp>
        <p:nvSpPr>
          <p:cNvPr id="114692" name="Rectangle 3"/>
          <p:cNvSpPr>
            <a:spLocks noGrp="1" noChangeArrowheads="1"/>
          </p:cNvSpPr>
          <p:nvPr>
            <p:ph type="body" idx="1"/>
          </p:nvPr>
        </p:nvSpPr>
        <p:spPr>
          <a:noFill/>
          <a:ln/>
        </p:spPr>
        <p:txBody>
          <a:bodyPr/>
          <a:lstStyle/>
          <a:p>
            <a:pPr eaLnBrk="1" hangingPunct="1"/>
            <a:endParaRPr lang="en-GB" dirty="0" smtClean="0">
              <a:latin typeface="Arial" pitchFamily="34" charset="0"/>
              <a:cs typeface="Arial" pitchFamily="34" charset="0"/>
            </a:endParaRPr>
          </a:p>
        </p:txBody>
      </p:sp>
    </p:spTree>
    <p:extLst>
      <p:ext uri="{BB962C8B-B14F-4D97-AF65-F5344CB8AC3E}">
        <p14:creationId xmlns:p14="http://schemas.microsoft.com/office/powerpoint/2010/main" xmlns="" val="37224731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14400" y="744538"/>
            <a:ext cx="4959350" cy="3721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xmlns="" val="135213287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56</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57</a:t>
            </a:fld>
            <a:endParaRPr lang="en-US" dirty="0">
              <a:solidFill>
                <a:prstClr val="black"/>
              </a:solidFill>
            </a:endParaRPr>
          </a:p>
        </p:txBody>
      </p:sp>
    </p:spTree>
    <p:extLst>
      <p:ext uri="{BB962C8B-B14F-4D97-AF65-F5344CB8AC3E}">
        <p14:creationId xmlns:p14="http://schemas.microsoft.com/office/powerpoint/2010/main" xmlns="" val="234759462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a:solidFill>
                  <a:prstClr val="black"/>
                </a:solidFill>
              </a:rPr>
              <a:pPr/>
              <a:t>58</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a:solidFill>
                  <a:prstClr val="black"/>
                </a:solidFill>
              </a:rPr>
              <a:pPr/>
              <a:t>59</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61</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62</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63</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 52</a:t>
            </a:r>
          </a:p>
          <a:p>
            <a:r>
              <a:rPr lang="en-US" sz="1200" kern="1200" dirty="0" smtClean="0">
                <a:solidFill>
                  <a:schemeClr val="tx1"/>
                </a:solidFill>
                <a:effectLst/>
                <a:latin typeface="+mn-lt"/>
                <a:ea typeface="+mn-ea"/>
                <a:cs typeface="+mn-cs"/>
              </a:rPr>
              <a:t>“ordinary or regular office supplies” shall be understood to include those supplies, commodities, or materials which, depending on the procuring entity’s mandate and nature of operations, are necessary in the transaction of its official businesses, and consumed in the day-to-day operations of said procuring entity</a:t>
            </a:r>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a:solidFill>
                  <a:prstClr val="black"/>
                </a:solidFill>
              </a:rPr>
              <a:pPr/>
              <a:t>64</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a:solidFill>
                  <a:prstClr val="black"/>
                </a:solidFill>
              </a:rPr>
              <a:pPr/>
              <a:t>65</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a:solidFill>
                  <a:prstClr val="black"/>
                </a:solidFill>
              </a:rPr>
              <a:pPr/>
              <a:t>66</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67</a:t>
            </a:fld>
            <a:endParaRPr lang="en-US" dirty="0">
              <a:solidFill>
                <a:prstClr val="black"/>
              </a:solidFill>
            </a:endParaRPr>
          </a:p>
        </p:txBody>
      </p:sp>
    </p:spTree>
    <p:extLst>
      <p:ext uri="{BB962C8B-B14F-4D97-AF65-F5344CB8AC3E}">
        <p14:creationId xmlns:p14="http://schemas.microsoft.com/office/powerpoint/2010/main" xmlns="" val="179452084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 53.9</a:t>
            </a:r>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68</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69</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70</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71</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72</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73</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86</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87</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4294967295"/>
          </p:nvPr>
        </p:nvSpPr>
        <p:spPr bwMode="auto">
          <a:xfrm>
            <a:off x="3844296" y="9425149"/>
            <a:ext cx="2942271" cy="496728"/>
          </a:xfrm>
          <a:prstGeom prst="rect">
            <a:avLst/>
          </a:prstGeom>
          <a:noFill/>
          <a:ln>
            <a:miter lim="800000"/>
            <a:headEnd/>
            <a:tailEnd/>
          </a:ln>
        </p:spPr>
        <p:txBody>
          <a:bodyPr/>
          <a:lstStyle/>
          <a:p>
            <a:pPr hangingPunct="1"/>
            <a:fld id="{884541BD-720E-4A44-ADF7-B0471311BFB0}" type="slidenum">
              <a:rPr lang="en-US" sz="1200">
                <a:solidFill>
                  <a:schemeClr val="tx1"/>
                </a:solidFill>
                <a:latin typeface="Arial" pitchFamily="34" charset="0"/>
              </a:rPr>
              <a:pPr hangingPunct="1"/>
              <a:t>88</a:t>
            </a:fld>
            <a:endParaRPr lang="en-US" sz="1200">
              <a:solidFill>
                <a:schemeClr val="tx1"/>
              </a:solidFill>
              <a:latin typeface="Arial" pitchFamily="34" charset="0"/>
            </a:endParaRPr>
          </a:p>
        </p:txBody>
      </p:sp>
      <p:sp>
        <p:nvSpPr>
          <p:cNvPr id="45059" name="Rectangle 2"/>
          <p:cNvSpPr>
            <a:spLocks noGrp="1" noRot="1" noChangeAspect="1" noChangeArrowheads="1" noTextEdit="1"/>
          </p:cNvSpPr>
          <p:nvPr>
            <p:ph type="sldImg"/>
          </p:nvPr>
        </p:nvSpPr>
        <p:spPr>
          <a:xfrm>
            <a:off x="914400" y="744538"/>
            <a:ext cx="4959350" cy="3721100"/>
          </a:xfrm>
        </p:spPr>
      </p:sp>
      <p:sp>
        <p:nvSpPr>
          <p:cNvPr id="45060" name="Rectangle 3"/>
          <p:cNvSpPr>
            <a:spLocks noGrp="1" noChangeArrowheads="1"/>
          </p:cNvSpPr>
          <p:nvPr>
            <p:ph type="body" idx="1"/>
          </p:nvPr>
        </p:nvSpPr>
        <p:spPr>
          <a:noFill/>
        </p:spPr>
        <p:txBody>
          <a:bodyPr/>
          <a:lstStyle/>
          <a:p>
            <a:pPr eaLnBrk="1" hangingPunct="1"/>
            <a:r>
              <a:rPr lang="fil-PH" dirty="0" smtClean="0"/>
              <a:t>Rule II of the IRR of R.A. 9184 provides the guidelines and procedures for procurement planning</a:t>
            </a:r>
          </a:p>
        </p:txBody>
      </p:sp>
    </p:spTree>
    <p:extLst>
      <p:ext uri="{BB962C8B-B14F-4D97-AF65-F5344CB8AC3E}">
        <p14:creationId xmlns:p14="http://schemas.microsoft.com/office/powerpoint/2010/main" xmlns="" val="308976647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4294967295"/>
          </p:nvPr>
        </p:nvSpPr>
        <p:spPr bwMode="auto">
          <a:xfrm>
            <a:off x="3844296" y="9425149"/>
            <a:ext cx="2942271" cy="496728"/>
          </a:xfrm>
          <a:prstGeom prst="rect">
            <a:avLst/>
          </a:prstGeom>
          <a:noFill/>
          <a:ln>
            <a:miter lim="800000"/>
            <a:headEnd/>
            <a:tailEnd/>
          </a:ln>
        </p:spPr>
        <p:txBody>
          <a:bodyPr/>
          <a:lstStyle/>
          <a:p>
            <a:pPr hangingPunct="1"/>
            <a:fld id="{884541BD-720E-4A44-ADF7-B0471311BFB0}" type="slidenum">
              <a:rPr lang="en-US" sz="1200">
                <a:solidFill>
                  <a:schemeClr val="tx1"/>
                </a:solidFill>
                <a:latin typeface="Arial" pitchFamily="34" charset="0"/>
              </a:rPr>
              <a:pPr hangingPunct="1"/>
              <a:t>89</a:t>
            </a:fld>
            <a:endParaRPr lang="en-US" sz="1200">
              <a:solidFill>
                <a:schemeClr val="tx1"/>
              </a:solidFill>
              <a:latin typeface="Arial" pitchFamily="34" charset="0"/>
            </a:endParaRPr>
          </a:p>
        </p:txBody>
      </p:sp>
      <p:sp>
        <p:nvSpPr>
          <p:cNvPr id="45059" name="Rectangle 2"/>
          <p:cNvSpPr>
            <a:spLocks noGrp="1" noRot="1" noChangeAspect="1" noChangeArrowheads="1" noTextEdit="1"/>
          </p:cNvSpPr>
          <p:nvPr>
            <p:ph type="sldImg"/>
          </p:nvPr>
        </p:nvSpPr>
        <p:spPr>
          <a:xfrm>
            <a:off x="914400" y="744538"/>
            <a:ext cx="4959350" cy="3721100"/>
          </a:xfrm>
        </p:spPr>
      </p:sp>
      <p:sp>
        <p:nvSpPr>
          <p:cNvPr id="45060" name="Rectangle 3"/>
          <p:cNvSpPr>
            <a:spLocks noGrp="1" noChangeArrowheads="1"/>
          </p:cNvSpPr>
          <p:nvPr>
            <p:ph type="body" idx="1"/>
          </p:nvPr>
        </p:nvSpPr>
        <p:spPr>
          <a:noFill/>
        </p:spPr>
        <p:txBody>
          <a:bodyPr/>
          <a:lstStyle/>
          <a:p>
            <a:pPr eaLnBrk="1" hangingPunct="1"/>
            <a:r>
              <a:rPr lang="fil-PH" dirty="0" smtClean="0"/>
              <a:t>Rule II of the IRR of R.A. 9184 provides the guidelines and procedures for procurement planning</a:t>
            </a:r>
          </a:p>
        </p:txBody>
      </p:sp>
    </p:spTree>
    <p:extLst>
      <p:ext uri="{BB962C8B-B14F-4D97-AF65-F5344CB8AC3E}">
        <p14:creationId xmlns:p14="http://schemas.microsoft.com/office/powerpoint/2010/main" xmlns="" val="301362453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4294967295"/>
          </p:nvPr>
        </p:nvSpPr>
        <p:spPr bwMode="auto">
          <a:xfrm>
            <a:off x="3844296" y="9425149"/>
            <a:ext cx="2942271" cy="496728"/>
          </a:xfrm>
          <a:prstGeom prst="rect">
            <a:avLst/>
          </a:prstGeom>
          <a:noFill/>
          <a:ln>
            <a:miter lim="800000"/>
            <a:headEnd/>
            <a:tailEnd/>
          </a:ln>
        </p:spPr>
        <p:txBody>
          <a:bodyPr/>
          <a:lstStyle/>
          <a:p>
            <a:pPr hangingPunct="1"/>
            <a:fld id="{884541BD-720E-4A44-ADF7-B0471311BFB0}" type="slidenum">
              <a:rPr lang="en-US" sz="1200">
                <a:solidFill>
                  <a:schemeClr val="tx1"/>
                </a:solidFill>
                <a:latin typeface="Arial" pitchFamily="34" charset="0"/>
              </a:rPr>
              <a:pPr hangingPunct="1"/>
              <a:t>90</a:t>
            </a:fld>
            <a:endParaRPr lang="en-US" sz="1200">
              <a:solidFill>
                <a:schemeClr val="tx1"/>
              </a:solidFill>
              <a:latin typeface="Arial" pitchFamily="34" charset="0"/>
            </a:endParaRPr>
          </a:p>
        </p:txBody>
      </p:sp>
      <p:sp>
        <p:nvSpPr>
          <p:cNvPr id="45059" name="Rectangle 2"/>
          <p:cNvSpPr>
            <a:spLocks noGrp="1" noRot="1" noChangeAspect="1" noChangeArrowheads="1" noTextEdit="1"/>
          </p:cNvSpPr>
          <p:nvPr>
            <p:ph type="sldImg"/>
          </p:nvPr>
        </p:nvSpPr>
        <p:spPr>
          <a:xfrm>
            <a:off x="914400" y="744538"/>
            <a:ext cx="4959350" cy="3721100"/>
          </a:xfrm>
        </p:spPr>
      </p:sp>
      <p:sp>
        <p:nvSpPr>
          <p:cNvPr id="45060" name="Rectangle 3"/>
          <p:cNvSpPr>
            <a:spLocks noGrp="1" noChangeArrowheads="1"/>
          </p:cNvSpPr>
          <p:nvPr>
            <p:ph type="body" idx="1"/>
          </p:nvPr>
        </p:nvSpPr>
        <p:spPr>
          <a:noFill/>
        </p:spPr>
        <p:txBody>
          <a:bodyPr/>
          <a:lstStyle/>
          <a:p>
            <a:pPr eaLnBrk="1" hangingPunct="1"/>
            <a:r>
              <a:rPr lang="fil-PH" dirty="0" smtClean="0"/>
              <a:t>Rule II of the IRR of R.A. 9184 provides the guidelines and procedures for procurement planning. End-users prepare PAPs at the start of every budget period.</a:t>
            </a:r>
          </a:p>
        </p:txBody>
      </p:sp>
    </p:spTree>
    <p:extLst>
      <p:ext uri="{BB962C8B-B14F-4D97-AF65-F5344CB8AC3E}">
        <p14:creationId xmlns:p14="http://schemas.microsoft.com/office/powerpoint/2010/main" xmlns="" val="2733667188"/>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4294967295"/>
          </p:nvPr>
        </p:nvSpPr>
        <p:spPr bwMode="auto">
          <a:xfrm>
            <a:off x="3844296" y="9425149"/>
            <a:ext cx="2942271" cy="496728"/>
          </a:xfrm>
          <a:prstGeom prst="rect">
            <a:avLst/>
          </a:prstGeom>
          <a:noFill/>
          <a:ln>
            <a:miter lim="800000"/>
            <a:headEnd/>
            <a:tailEnd/>
          </a:ln>
        </p:spPr>
        <p:txBody>
          <a:bodyPr/>
          <a:lstStyle/>
          <a:p>
            <a:fld id="{EA0023EB-F96B-46CD-A8E2-48AC6F1ADF52}" type="slidenum">
              <a:rPr lang="en-US">
                <a:solidFill>
                  <a:schemeClr val="tx1"/>
                </a:solidFill>
                <a:latin typeface="Arial" pitchFamily="34" charset="0"/>
              </a:rPr>
              <a:pPr/>
              <a:t>91</a:t>
            </a:fld>
            <a:endParaRPr lang="en-US">
              <a:solidFill>
                <a:schemeClr val="tx1"/>
              </a:solidFill>
              <a:latin typeface="Arial" pitchFamily="34" charset="0"/>
            </a:endParaRPr>
          </a:p>
        </p:txBody>
      </p:sp>
      <p:sp>
        <p:nvSpPr>
          <p:cNvPr id="54275" name="Rectangle 2"/>
          <p:cNvSpPr>
            <a:spLocks noGrp="1" noRot="1" noChangeAspect="1" noChangeArrowheads="1" noTextEdit="1"/>
          </p:cNvSpPr>
          <p:nvPr>
            <p:ph type="sldImg"/>
          </p:nvPr>
        </p:nvSpPr>
        <p:spPr>
          <a:xfrm>
            <a:off x="914400" y="744538"/>
            <a:ext cx="4959350" cy="3721100"/>
          </a:xfrm>
        </p:spPr>
      </p:sp>
      <p:sp>
        <p:nvSpPr>
          <p:cNvPr id="54276" name="Rectangle 3"/>
          <p:cNvSpPr>
            <a:spLocks noGrp="1" noChangeArrowheads="1"/>
          </p:cNvSpPr>
          <p:nvPr>
            <p:ph type="body" idx="1"/>
          </p:nvPr>
        </p:nvSpPr>
        <p:spPr>
          <a:noFill/>
        </p:spPr>
        <p:txBody>
          <a:bodyPr/>
          <a:lstStyle/>
          <a:p>
            <a:pPr eaLnBrk="1" hangingPunct="1"/>
            <a:endParaRPr lang="en-GB" smtClean="0">
              <a:latin typeface="Arial" pitchFamily="34" charset="0"/>
            </a:endParaRPr>
          </a:p>
        </p:txBody>
      </p:sp>
    </p:spTree>
    <p:extLst>
      <p:ext uri="{BB962C8B-B14F-4D97-AF65-F5344CB8AC3E}">
        <p14:creationId xmlns:p14="http://schemas.microsoft.com/office/powerpoint/2010/main" xmlns="" val="420786788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TextEdit="1"/>
          </p:cNvSpPr>
          <p:nvPr>
            <p:ph type="sldImg"/>
          </p:nvPr>
        </p:nvSpPr>
        <p:spPr>
          <a:xfrm>
            <a:off x="914400" y="744538"/>
            <a:ext cx="4959350" cy="3721100"/>
          </a:xfrm>
        </p:spPr>
      </p:sp>
      <p:sp>
        <p:nvSpPr>
          <p:cNvPr id="46083" name="Rectangle 3"/>
          <p:cNvSpPr>
            <a:spLocks noGrp="1"/>
          </p:cNvSpPr>
          <p:nvPr>
            <p:ph type="body" idx="1"/>
          </p:nvPr>
        </p:nvSpPr>
        <p:spPr>
          <a:noFill/>
        </p:spPr>
        <p:txBody>
          <a:bodyPr/>
          <a:lstStyle/>
          <a:p>
            <a:endParaRPr lang="fil-PH" smtClean="0"/>
          </a:p>
        </p:txBody>
      </p:sp>
    </p:spTree>
    <p:extLst>
      <p:ext uri="{BB962C8B-B14F-4D97-AF65-F5344CB8AC3E}">
        <p14:creationId xmlns:p14="http://schemas.microsoft.com/office/powerpoint/2010/main" xmlns="" val="4010492823"/>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Rot="1" noChangeAspect="1" noTextEdit="1"/>
          </p:cNvSpPr>
          <p:nvPr>
            <p:ph type="sldImg"/>
          </p:nvPr>
        </p:nvSpPr>
        <p:spPr>
          <a:xfrm>
            <a:off x="914400" y="744538"/>
            <a:ext cx="4959350" cy="3721100"/>
          </a:xfrm>
        </p:spPr>
      </p:sp>
      <p:sp>
        <p:nvSpPr>
          <p:cNvPr id="46083" name="Rectangle 3"/>
          <p:cNvSpPr>
            <a:spLocks noGrp="1"/>
          </p:cNvSpPr>
          <p:nvPr>
            <p:ph type="body" idx="1"/>
          </p:nvPr>
        </p:nvSpPr>
        <p:spPr>
          <a:noFill/>
        </p:spPr>
        <p:txBody>
          <a:bodyPr/>
          <a:lstStyle/>
          <a:p>
            <a:endParaRPr lang="fil-PH" smtClean="0"/>
          </a:p>
        </p:txBody>
      </p:sp>
    </p:spTree>
    <p:extLst>
      <p:ext uri="{BB962C8B-B14F-4D97-AF65-F5344CB8AC3E}">
        <p14:creationId xmlns:p14="http://schemas.microsoft.com/office/powerpoint/2010/main" xmlns="" val="262359011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92163" name="Notes Placeholder 2"/>
          <p:cNvSpPr>
            <a:spLocks noGrp="1"/>
          </p:cNvSpPr>
          <p:nvPr>
            <p:ph type="body" idx="1"/>
          </p:nvPr>
        </p:nvSpPr>
        <p:spPr>
          <a:noFill/>
          <a:ln/>
        </p:spPr>
        <p:txBody>
          <a:bodyPr/>
          <a:lstStyle/>
          <a:p>
            <a:endParaRPr lang="fil-PH" smtClean="0">
              <a:latin typeface="Arial" pitchFamily="34" charset="0"/>
              <a:cs typeface="Arial" pitchFamily="34" charset="0"/>
            </a:endParaRPr>
          </a:p>
        </p:txBody>
      </p:sp>
      <p:sp>
        <p:nvSpPr>
          <p:cNvPr id="92164" name="Slide Number Placeholder 3"/>
          <p:cNvSpPr>
            <a:spLocks noGrp="1"/>
          </p:cNvSpPr>
          <p:nvPr>
            <p:ph type="sldNum" sz="quarter" idx="5"/>
          </p:nvPr>
        </p:nvSpPr>
        <p:spPr>
          <a:noFill/>
        </p:spPr>
        <p:txBody>
          <a:bodyPr/>
          <a:lstStyle/>
          <a:p>
            <a:fld id="{15834AD1-4B42-494F-8A5E-2FAAA5C4CA5B}" type="slidenum">
              <a:rPr lang="en-US" smtClean="0">
                <a:solidFill>
                  <a:srgbClr val="000000"/>
                </a:solidFill>
                <a:latin typeface="Arial" pitchFamily="34" charset="0"/>
                <a:cs typeface="Arial" pitchFamily="34" charset="0"/>
              </a:rPr>
              <a:pPr/>
              <a:t>94</a:t>
            </a:fld>
            <a:endParaRPr lang="en-US" smtClean="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xmlns="" val="236892470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228417" indent="-228417"/>
            <a:endParaRPr lang="en-US" baseline="0" dirty="0" smtClean="0"/>
          </a:p>
        </p:txBody>
      </p:sp>
      <p:sp>
        <p:nvSpPr>
          <p:cNvPr id="4" name="Slide Number Placeholder 3"/>
          <p:cNvSpPr>
            <a:spLocks noGrp="1"/>
          </p:cNvSpPr>
          <p:nvPr>
            <p:ph type="sldNum" sz="quarter" idx="10"/>
          </p:nvPr>
        </p:nvSpPr>
        <p:spPr/>
        <p:txBody>
          <a:bodyPr/>
          <a:lstStyle/>
          <a:p>
            <a:fld id="{8D4C873C-C036-430C-B206-AE70708E1307}" type="slidenum">
              <a:rPr lang="en-US" smtClean="0"/>
              <a:pPr/>
              <a:t>95</a:t>
            </a:fld>
            <a:endParaRPr lang="en-US"/>
          </a:p>
        </p:txBody>
      </p:sp>
    </p:spTree>
    <p:extLst>
      <p:ext uri="{BB962C8B-B14F-4D97-AF65-F5344CB8AC3E}">
        <p14:creationId xmlns:p14="http://schemas.microsoft.com/office/powerpoint/2010/main" xmlns="" val="109463952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96</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97</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98</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99</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100</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101</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102</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417" indent="-228417">
              <a:buNone/>
            </a:pPr>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103</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417" indent="-228417">
              <a:buNone/>
            </a:pPr>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104</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417" indent="-228417">
              <a:buNone/>
            </a:pPr>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105</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417" indent="-228417">
              <a:buNone/>
            </a:pPr>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106</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114</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116</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3" name="Notes Placeholder 2"/>
          <p:cNvSpPr>
            <a:spLocks noGrp="1"/>
          </p:cNvSpPr>
          <p:nvPr>
            <p:ph type="body" idx="1"/>
          </p:nvPr>
        </p:nvSpPr>
        <p:spPr/>
        <p:txBody>
          <a:bodyPr>
            <a:normAutofit/>
          </a:bodyPr>
          <a:lstStyle/>
          <a:p>
            <a:pPr>
              <a:defRPr/>
            </a:pPr>
            <a:endParaRPr lang="fil-PH" dirty="0"/>
          </a:p>
        </p:txBody>
      </p:sp>
      <p:sp>
        <p:nvSpPr>
          <p:cNvPr id="76804" name="Slide Number Placeholder 3"/>
          <p:cNvSpPr>
            <a:spLocks noGrp="1"/>
          </p:cNvSpPr>
          <p:nvPr>
            <p:ph type="sldNum" sz="quarter" idx="5"/>
          </p:nvPr>
        </p:nvSpPr>
        <p:spPr/>
        <p:txBody>
          <a:bodyPr/>
          <a:lstStyle/>
          <a:p>
            <a:pPr>
              <a:defRPr/>
            </a:pPr>
            <a:fld id="{61764ABE-0C23-4609-A94F-BB56BBC5B7B2}" type="slidenum">
              <a:rPr lang="en-US" smtClean="0"/>
              <a:pPr>
                <a:defRPr/>
              </a:pPr>
              <a:t>118</a:t>
            </a:fld>
            <a:endParaRPr lang="en-US" dirty="0" smtClean="0"/>
          </a:p>
        </p:txBody>
      </p:sp>
    </p:spTree>
    <p:extLst>
      <p:ext uri="{BB962C8B-B14F-4D97-AF65-F5344CB8AC3E}">
        <p14:creationId xmlns:p14="http://schemas.microsoft.com/office/powerpoint/2010/main" xmlns="" val="66245172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668">
              <a:defRPr/>
            </a:pPr>
            <a:endParaRPr lang="en-US" dirty="0" smtClean="0"/>
          </a:p>
        </p:txBody>
      </p:sp>
      <p:sp>
        <p:nvSpPr>
          <p:cNvPr id="4" name="Slide Number Placeholder 3"/>
          <p:cNvSpPr>
            <a:spLocks noGrp="1"/>
          </p:cNvSpPr>
          <p:nvPr>
            <p:ph type="sldNum" sz="quarter" idx="10"/>
          </p:nvPr>
        </p:nvSpPr>
        <p:spPr/>
        <p:txBody>
          <a:bodyPr/>
          <a:lstStyle/>
          <a:p>
            <a:fld id="{6EEC122F-4976-4B41-AAAF-282F41BE4B66}" type="slidenum">
              <a:rPr lang="en-US">
                <a:solidFill>
                  <a:prstClr val="black"/>
                </a:solidFill>
              </a:rPr>
              <a:pPr/>
              <a:t>119</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000" b="1">
                <a:solidFill>
                  <a:srgbClr val="000066"/>
                </a:solidFill>
                <a:latin typeface="Verdana" pitchFamily="34" charset="0"/>
              </a:defRPr>
            </a:lvl1pPr>
            <a:lvl2pPr marL="744509" indent="-286350" eaLnBrk="0" hangingPunct="0">
              <a:defRPr sz="2000" b="1">
                <a:solidFill>
                  <a:srgbClr val="000066"/>
                </a:solidFill>
                <a:latin typeface="Verdana" pitchFamily="34" charset="0"/>
              </a:defRPr>
            </a:lvl2pPr>
            <a:lvl3pPr marL="1145398" indent="-229080" eaLnBrk="0" hangingPunct="0">
              <a:defRPr sz="2000" b="1">
                <a:solidFill>
                  <a:srgbClr val="000066"/>
                </a:solidFill>
                <a:latin typeface="Verdana" pitchFamily="34" charset="0"/>
              </a:defRPr>
            </a:lvl3pPr>
            <a:lvl4pPr marL="1603557" indent="-229080" eaLnBrk="0" hangingPunct="0">
              <a:defRPr sz="2000" b="1">
                <a:solidFill>
                  <a:srgbClr val="000066"/>
                </a:solidFill>
                <a:latin typeface="Verdana" pitchFamily="34" charset="0"/>
              </a:defRPr>
            </a:lvl4pPr>
            <a:lvl5pPr marL="2061715" indent="-229080" eaLnBrk="0" hangingPunct="0">
              <a:defRPr sz="2000" b="1">
                <a:solidFill>
                  <a:srgbClr val="000066"/>
                </a:solidFill>
                <a:latin typeface="Verdana" pitchFamily="34" charset="0"/>
              </a:defRPr>
            </a:lvl5pPr>
            <a:lvl6pPr marL="2519874" indent="-229080" algn="ctr" eaLnBrk="0" fontAlgn="base" hangingPunct="0">
              <a:spcBef>
                <a:spcPct val="0"/>
              </a:spcBef>
              <a:spcAft>
                <a:spcPct val="0"/>
              </a:spcAft>
              <a:defRPr sz="2000" b="1">
                <a:solidFill>
                  <a:srgbClr val="000066"/>
                </a:solidFill>
                <a:latin typeface="Verdana" pitchFamily="34" charset="0"/>
              </a:defRPr>
            </a:lvl6pPr>
            <a:lvl7pPr marL="2978034" indent="-229080" algn="ctr" eaLnBrk="0" fontAlgn="base" hangingPunct="0">
              <a:spcBef>
                <a:spcPct val="0"/>
              </a:spcBef>
              <a:spcAft>
                <a:spcPct val="0"/>
              </a:spcAft>
              <a:defRPr sz="2000" b="1">
                <a:solidFill>
                  <a:srgbClr val="000066"/>
                </a:solidFill>
                <a:latin typeface="Verdana" pitchFamily="34" charset="0"/>
              </a:defRPr>
            </a:lvl7pPr>
            <a:lvl8pPr marL="3436193" indent="-229080" algn="ctr" eaLnBrk="0" fontAlgn="base" hangingPunct="0">
              <a:spcBef>
                <a:spcPct val="0"/>
              </a:spcBef>
              <a:spcAft>
                <a:spcPct val="0"/>
              </a:spcAft>
              <a:defRPr sz="2000" b="1">
                <a:solidFill>
                  <a:srgbClr val="000066"/>
                </a:solidFill>
                <a:latin typeface="Verdana" pitchFamily="34" charset="0"/>
              </a:defRPr>
            </a:lvl8pPr>
            <a:lvl9pPr marL="3894352" indent="-229080" algn="ctr" eaLnBrk="0" fontAlgn="base" hangingPunct="0">
              <a:spcBef>
                <a:spcPct val="0"/>
              </a:spcBef>
              <a:spcAft>
                <a:spcPct val="0"/>
              </a:spcAft>
              <a:defRPr sz="2000" b="1">
                <a:solidFill>
                  <a:srgbClr val="000066"/>
                </a:solidFill>
                <a:latin typeface="Verdana" pitchFamily="34" charset="0"/>
              </a:defRPr>
            </a:lvl9pPr>
          </a:lstStyle>
          <a:p>
            <a:pPr eaLnBrk="1" hangingPunct="1">
              <a:defRPr/>
            </a:pPr>
            <a:fld id="{E93EF0DB-4139-43B2-97B9-00D369B69A64}" type="slidenum">
              <a:rPr lang="en-US" sz="1200" b="0" smtClean="0">
                <a:solidFill>
                  <a:schemeClr val="tx1"/>
                </a:solidFill>
                <a:latin typeface="Arial" pitchFamily="34" charset="0"/>
              </a:rPr>
              <a:pPr eaLnBrk="1" hangingPunct="1">
                <a:defRPr/>
              </a:pPr>
              <a:t>120</a:t>
            </a:fld>
            <a:endParaRPr lang="en-US" sz="1200" b="0" dirty="0" smtClean="0">
              <a:solidFill>
                <a:schemeClr val="tx1"/>
              </a:solidFill>
              <a:latin typeface="Arial" pitchFamily="34" charset="0"/>
            </a:endParaRPr>
          </a:p>
        </p:txBody>
      </p:sp>
      <p:sp>
        <p:nvSpPr>
          <p:cNvPr id="51203" name="Rectangle 2"/>
          <p:cNvSpPr>
            <a:spLocks noGrp="1" noRot="1" noChangeAspect="1" noChangeArrowheads="1" noTextEdit="1"/>
          </p:cNvSpPr>
          <p:nvPr>
            <p:ph type="sldImg"/>
          </p:nvPr>
        </p:nvSpPr>
        <p:spPr>
          <a:xfrm>
            <a:off x="914400" y="744538"/>
            <a:ext cx="4959350" cy="3721100"/>
          </a:xfrm>
          <a:ln/>
        </p:spPr>
      </p:sp>
      <p:sp>
        <p:nvSpPr>
          <p:cNvPr id="51204" name="Rectangle 3"/>
          <p:cNvSpPr>
            <a:spLocks noGrp="1" noChangeArrowheads="1"/>
          </p:cNvSpPr>
          <p:nvPr>
            <p:ph type="body" idx="1"/>
          </p:nvPr>
        </p:nvSpPr>
        <p:spPr>
          <a:noFill/>
          <a:ln/>
        </p:spPr>
        <p:txBody>
          <a:bodyPr/>
          <a:lstStyle/>
          <a:p>
            <a:endParaRPr lang="en-US" dirty="0" smtClean="0">
              <a:latin typeface="Arial" pitchFamily="34" charset="0"/>
            </a:endParaRPr>
          </a:p>
        </p:txBody>
      </p:sp>
    </p:spTree>
    <p:extLst>
      <p:ext uri="{BB962C8B-B14F-4D97-AF65-F5344CB8AC3E}">
        <p14:creationId xmlns:p14="http://schemas.microsoft.com/office/powerpoint/2010/main" xmlns="" val="398524805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123</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Annex “C”</a:t>
            </a:r>
            <a:endParaRPr lang="en-US" dirty="0"/>
          </a:p>
        </p:txBody>
      </p:sp>
      <p:sp>
        <p:nvSpPr>
          <p:cNvPr id="4" name="Slide Number Placeholder 3"/>
          <p:cNvSpPr>
            <a:spLocks noGrp="1"/>
          </p:cNvSpPr>
          <p:nvPr>
            <p:ph type="sldNum" sz="quarter" idx="10"/>
          </p:nvPr>
        </p:nvSpPr>
        <p:spPr/>
        <p:txBody>
          <a:bodyPr/>
          <a:lstStyle/>
          <a:p>
            <a:fld id="{8D4C873C-C036-430C-B206-AE70708E1307}" type="slidenum">
              <a:rPr lang="en-US" smtClean="0"/>
              <a:pPr/>
              <a:t>125</a:t>
            </a:fld>
            <a:endParaRPr lang="en-US" dirty="0"/>
          </a:p>
        </p:txBody>
      </p:sp>
    </p:spTree>
    <p:extLst>
      <p:ext uri="{BB962C8B-B14F-4D97-AF65-F5344CB8AC3E}">
        <p14:creationId xmlns:p14="http://schemas.microsoft.com/office/powerpoint/2010/main" xmlns="" val="782424727"/>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127</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128</a:t>
            </a:fld>
            <a:endParaRPr lang="en-US" dirty="0">
              <a:solidFill>
                <a:prstClr val="black"/>
              </a:solidFill>
            </a:endParaRPr>
          </a:p>
        </p:txBody>
      </p:sp>
    </p:spTree>
    <p:extLst>
      <p:ext uri="{BB962C8B-B14F-4D97-AF65-F5344CB8AC3E}">
        <p14:creationId xmlns:p14="http://schemas.microsoft.com/office/powerpoint/2010/main" xmlns="" val="8717494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914400" y="744538"/>
            <a:ext cx="4960938" cy="3721100"/>
          </a:xfrm>
          <a:ln/>
        </p:spPr>
      </p:sp>
      <p:sp>
        <p:nvSpPr>
          <p:cNvPr id="52227" name="Rectangle 3"/>
          <p:cNvSpPr>
            <a:spLocks noGrp="1" noChangeArrowheads="1"/>
          </p:cNvSpPr>
          <p:nvPr>
            <p:ph type="body" idx="1"/>
          </p:nvPr>
        </p:nvSpPr>
        <p:spPr>
          <a:xfrm>
            <a:off x="680086" y="4713370"/>
            <a:ext cx="5427983" cy="4465796"/>
          </a:xfrm>
          <a:noFill/>
          <a:ln/>
        </p:spPr>
        <p:txBody>
          <a:bodyPr/>
          <a:lstStyle/>
          <a:p>
            <a:endParaRPr lang="fil-PH" smtClean="0">
              <a:latin typeface="Arial" pitchFamily="34" charset="0"/>
            </a:endParaRPr>
          </a:p>
        </p:txBody>
      </p:sp>
    </p:spTree>
    <p:extLst>
      <p:ext uri="{BB962C8B-B14F-4D97-AF65-F5344CB8AC3E}">
        <p14:creationId xmlns:p14="http://schemas.microsoft.com/office/powerpoint/2010/main" xmlns="" val="770420234"/>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3668">
              <a:defRPr/>
            </a:pPr>
            <a:r>
              <a:rPr lang="en-US" altLang="en-US" dirty="0" smtClean="0"/>
              <a:t>-</a:t>
            </a:r>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130</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131</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132</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133</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30000"/>
              </a:spcBef>
              <a:defRPr sz="1200">
                <a:solidFill>
                  <a:schemeClr val="tx1"/>
                </a:solidFill>
                <a:latin typeface="Arial" charset="0"/>
              </a:defRPr>
            </a:lvl1pPr>
            <a:lvl2pPr marL="742356" indent="-285521" eaLnBrk="0" hangingPunct="0">
              <a:spcBef>
                <a:spcPct val="30000"/>
              </a:spcBef>
              <a:defRPr sz="1200">
                <a:solidFill>
                  <a:schemeClr val="tx1"/>
                </a:solidFill>
                <a:latin typeface="Arial" charset="0"/>
              </a:defRPr>
            </a:lvl2pPr>
            <a:lvl3pPr marL="1142086" indent="-228417" eaLnBrk="0" hangingPunct="0">
              <a:spcBef>
                <a:spcPct val="30000"/>
              </a:spcBef>
              <a:defRPr sz="1200">
                <a:solidFill>
                  <a:schemeClr val="tx1"/>
                </a:solidFill>
                <a:latin typeface="Arial" charset="0"/>
              </a:defRPr>
            </a:lvl3pPr>
            <a:lvl4pPr marL="1598920" indent="-228417" eaLnBrk="0" hangingPunct="0">
              <a:spcBef>
                <a:spcPct val="30000"/>
              </a:spcBef>
              <a:defRPr sz="1200">
                <a:solidFill>
                  <a:schemeClr val="tx1"/>
                </a:solidFill>
                <a:latin typeface="Arial" charset="0"/>
              </a:defRPr>
            </a:lvl4pPr>
            <a:lvl5pPr marL="2055754" indent="-228417" eaLnBrk="0" hangingPunct="0">
              <a:spcBef>
                <a:spcPct val="30000"/>
              </a:spcBef>
              <a:defRPr sz="1200">
                <a:solidFill>
                  <a:schemeClr val="tx1"/>
                </a:solidFill>
                <a:latin typeface="Arial" charset="0"/>
              </a:defRPr>
            </a:lvl5pPr>
            <a:lvl6pPr marL="2512588" indent="-228417" eaLnBrk="0" fontAlgn="base" hangingPunct="0">
              <a:spcBef>
                <a:spcPct val="30000"/>
              </a:spcBef>
              <a:spcAft>
                <a:spcPct val="0"/>
              </a:spcAft>
              <a:defRPr sz="1200">
                <a:solidFill>
                  <a:schemeClr val="tx1"/>
                </a:solidFill>
                <a:latin typeface="Arial" charset="0"/>
              </a:defRPr>
            </a:lvl6pPr>
            <a:lvl7pPr marL="2969423" indent="-228417" eaLnBrk="0" fontAlgn="base" hangingPunct="0">
              <a:spcBef>
                <a:spcPct val="30000"/>
              </a:spcBef>
              <a:spcAft>
                <a:spcPct val="0"/>
              </a:spcAft>
              <a:defRPr sz="1200">
                <a:solidFill>
                  <a:schemeClr val="tx1"/>
                </a:solidFill>
                <a:latin typeface="Arial" charset="0"/>
              </a:defRPr>
            </a:lvl7pPr>
            <a:lvl8pPr marL="3426257" indent="-228417" eaLnBrk="0" fontAlgn="base" hangingPunct="0">
              <a:spcBef>
                <a:spcPct val="30000"/>
              </a:spcBef>
              <a:spcAft>
                <a:spcPct val="0"/>
              </a:spcAft>
              <a:defRPr sz="1200">
                <a:solidFill>
                  <a:schemeClr val="tx1"/>
                </a:solidFill>
                <a:latin typeface="Arial" charset="0"/>
              </a:defRPr>
            </a:lvl8pPr>
            <a:lvl9pPr marL="3883091" indent="-228417" eaLnBrk="0" fontAlgn="base" hangingPunct="0">
              <a:spcBef>
                <a:spcPct val="30000"/>
              </a:spcBef>
              <a:spcAft>
                <a:spcPct val="0"/>
              </a:spcAft>
              <a:defRPr sz="1200">
                <a:solidFill>
                  <a:schemeClr val="tx1"/>
                </a:solidFill>
                <a:latin typeface="Arial" charset="0"/>
              </a:defRPr>
            </a:lvl9pPr>
          </a:lstStyle>
          <a:p>
            <a:pPr eaLnBrk="1" hangingPunct="1">
              <a:spcBef>
                <a:spcPct val="0"/>
              </a:spcBef>
            </a:pPr>
            <a:fld id="{B972F61D-8CED-4518-A9C3-EA4A508B0DE7}" type="slidenum">
              <a:rPr lang="en-US" altLang="en-US" smtClean="0"/>
              <a:pPr eaLnBrk="1" hangingPunct="1">
                <a:spcBef>
                  <a:spcPct val="0"/>
                </a:spcBef>
              </a:pPr>
              <a:t>134</a:t>
            </a:fld>
            <a:endParaRPr lang="en-US" altLang="en-US" dirty="0"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a:spcBef>
                <a:spcPct val="0"/>
              </a:spcBef>
            </a:pPr>
            <a:endParaRPr lang="en-US" altLang="en-US" dirty="0" smtClean="0"/>
          </a:p>
        </p:txBody>
      </p:sp>
    </p:spTree>
    <p:extLst>
      <p:ext uri="{BB962C8B-B14F-4D97-AF65-F5344CB8AC3E}">
        <p14:creationId xmlns:p14="http://schemas.microsoft.com/office/powerpoint/2010/main" xmlns="" val="3275688627"/>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135</a:t>
            </a:fld>
            <a:endParaRPr lang="en-US" dirty="0">
              <a:solidFill>
                <a:prstClr val="black"/>
              </a:solidFill>
            </a:endParaRPr>
          </a:p>
        </p:txBody>
      </p:sp>
    </p:spTree>
    <p:extLst>
      <p:ext uri="{BB962C8B-B14F-4D97-AF65-F5344CB8AC3E}">
        <p14:creationId xmlns:p14="http://schemas.microsoft.com/office/powerpoint/2010/main" xmlns="" val="2279752366"/>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136</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137</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138</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139</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140</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Section 12</a:t>
            </a:r>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141</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Section 12</a:t>
            </a:r>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142</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143</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146</a:t>
            </a:fld>
            <a:endParaRPr lang="en-US" dirty="0">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6EEC122F-4976-4B41-AAAF-282F41BE4B66}" type="slidenum">
              <a:rPr lang="en-US" smtClean="0">
                <a:solidFill>
                  <a:prstClr val="black"/>
                </a:solidFill>
              </a:rPr>
              <a:pPr/>
              <a:t>147</a:t>
            </a:fld>
            <a:endParaRPr lang="en-US">
              <a:solidFill>
                <a:prstClr val="black"/>
              </a:solidFill>
            </a:endParaRPr>
          </a:p>
        </p:txBody>
      </p:sp>
    </p:spTree>
    <p:extLst>
      <p:ext uri="{BB962C8B-B14F-4D97-AF65-F5344CB8AC3E}">
        <p14:creationId xmlns:p14="http://schemas.microsoft.com/office/powerpoint/2010/main" xmlns="" val="1352132877"/>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bwMode="auto">
          <a:noFill/>
          <a:ln>
            <a:solidFill>
              <a:srgbClr val="000000"/>
            </a:solidFill>
            <a:miter lim="800000"/>
            <a:headEnd/>
            <a:tailEnd/>
          </a:ln>
        </p:spPr>
      </p:sp>
      <p:sp>
        <p:nvSpPr>
          <p:cNvPr id="9011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smtClean="0"/>
          </a:p>
        </p:txBody>
      </p:sp>
      <p:sp>
        <p:nvSpPr>
          <p:cNvPr id="3891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1336C32-0299-4C64-9EB4-DB91A44584F3}" type="slidenum">
              <a:rPr lang="fil-PH" smtClean="0"/>
              <a:pPr fontAlgn="base">
                <a:spcBef>
                  <a:spcPct val="0"/>
                </a:spcBef>
                <a:spcAft>
                  <a:spcPct val="0"/>
                </a:spcAft>
                <a:defRPr/>
              </a:pPr>
              <a:t>149</a:t>
            </a:fld>
            <a:endParaRPr lang="fil-PH" smtClean="0"/>
          </a:p>
        </p:txBody>
      </p:sp>
    </p:spTree>
    <p:extLst>
      <p:ext uri="{BB962C8B-B14F-4D97-AF65-F5344CB8AC3E}">
        <p14:creationId xmlns:p14="http://schemas.microsoft.com/office/powerpoint/2010/main" xmlns="" val="5818223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3733800"/>
            <a:ext cx="7772400" cy="914400"/>
          </a:xfrm>
        </p:spPr>
        <p:txBody>
          <a:bodyPr/>
          <a:lstStyle>
            <a:lvl1pPr>
              <a:defRPr>
                <a:solidFill>
                  <a:schemeClr val="bg1"/>
                </a:solidFill>
              </a:defRPr>
            </a:lvl1pPr>
          </a:lstStyle>
          <a:p>
            <a:r>
              <a:rPr lang="en-US" dirty="0" smtClean="0"/>
              <a:t>Presentation Title</a:t>
            </a:r>
            <a:endParaRPr lang="fil-PH" dirty="0"/>
          </a:p>
        </p:txBody>
      </p:sp>
      <p:sp>
        <p:nvSpPr>
          <p:cNvPr id="3" name="Subtitle 2"/>
          <p:cNvSpPr>
            <a:spLocks noGrp="1"/>
          </p:cNvSpPr>
          <p:nvPr>
            <p:ph type="subTitle" idx="1" hasCustomPrompt="1"/>
          </p:nvPr>
        </p:nvSpPr>
        <p:spPr>
          <a:xfrm>
            <a:off x="1371600" y="4648200"/>
            <a:ext cx="6400800" cy="914400"/>
          </a:xfrm>
        </p:spPr>
        <p:txBody>
          <a:bodyPr/>
          <a:lstStyle>
            <a:lvl1pPr marL="0" indent="0" algn="ctr">
              <a:buNone/>
              <a:defRPr>
                <a:solidFill>
                  <a:schemeClr val="bg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Subtitle (optional)</a:t>
            </a:r>
            <a:endParaRPr lang="fil-PH" dirty="0"/>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3414525" y="1143000"/>
            <a:ext cx="2286000" cy="2286000"/>
          </a:xfrm>
          <a:prstGeom prst="rect">
            <a:avLst/>
          </a:prstGeom>
          <a:noFill/>
        </p:spPr>
      </p:pic>
    </p:spTree>
  </p:cSld>
  <p:clrMapOvr>
    <a:masterClrMapping/>
  </p:clrMapOvr>
  <p:transition spd="slow"/>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2"/>
                </a:solidFill>
              </a:defRPr>
            </a:lvl1pPr>
          </a:lstStyle>
          <a:p>
            <a:r>
              <a:rPr lang="en-US" dirty="0" smtClean="0"/>
              <a:t>Click to edit Master title style</a:t>
            </a:r>
            <a:endParaRPr lang="fil-PH"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pic>
        <p:nvPicPr>
          <p:cNvPr id="7" name="Picture 2" descr="E:\Abigail Godoy\DepEd Style Guide\DepEd Seal_small.png"/>
          <p:cNvPicPr>
            <a:picLocks noChangeAspect="1" noChangeArrowheads="1"/>
          </p:cNvPicPr>
          <p:nvPr userDrawn="1"/>
        </p:nvPicPr>
        <p:blipFill>
          <a:blip r:embed="rId2" cstate="print"/>
          <a:srcRect/>
          <a:stretch>
            <a:fillRect/>
          </a:stretch>
        </p:blipFill>
        <p:spPr bwMode="auto">
          <a:xfrm>
            <a:off x="762000" y="609600"/>
            <a:ext cx="2286000" cy="2286000"/>
          </a:xfrm>
          <a:prstGeom prst="rect">
            <a:avLst/>
          </a:prstGeom>
          <a:noFill/>
        </p:spPr>
      </p:pic>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Content Placeholder 2"/>
          <p:cNvSpPr>
            <a:spLocks noGrp="1"/>
          </p:cNvSpPr>
          <p:nvPr>
            <p:ph sz="half" idx="1"/>
          </p:nvPr>
        </p:nvSpPr>
        <p:spPr>
          <a:xfrm>
            <a:off x="457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Content Placeholder 3"/>
          <p:cNvSpPr>
            <a:spLocks noGrp="1"/>
          </p:cNvSpPr>
          <p:nvPr>
            <p:ph sz="half" idx="2"/>
          </p:nvPr>
        </p:nvSpPr>
        <p:spPr>
          <a:xfrm>
            <a:off x="4648200" y="1295400"/>
            <a:ext cx="4038600" cy="48307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9"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0"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3" name="Rectangle 12"/>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Rectangle 9"/>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Text Placeholder 2"/>
          <p:cNvSpPr>
            <a:spLocks noGrp="1"/>
          </p:cNvSpPr>
          <p:nvPr>
            <p:ph type="body" idx="1"/>
          </p:nvPr>
        </p:nvSpPr>
        <p:spPr>
          <a:xfrm>
            <a:off x="457200" y="1295400"/>
            <a:ext cx="4040188"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4" name="Content Placeholder 3"/>
          <p:cNvSpPr>
            <a:spLocks noGrp="1"/>
          </p:cNvSpPr>
          <p:nvPr>
            <p:ph sz="half" idx="2"/>
          </p:nvPr>
        </p:nvSpPr>
        <p:spPr>
          <a:xfrm>
            <a:off x="457200" y="1981200"/>
            <a:ext cx="4040188"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5" name="Text Placeholder 4"/>
          <p:cNvSpPr>
            <a:spLocks noGrp="1"/>
          </p:cNvSpPr>
          <p:nvPr>
            <p:ph type="body" sz="quarter" idx="3"/>
          </p:nvPr>
        </p:nvSpPr>
        <p:spPr>
          <a:xfrm>
            <a:off x="4645025" y="1295400"/>
            <a:ext cx="4041775" cy="685800"/>
          </a:xfrm>
        </p:spPr>
        <p:txBody>
          <a:bodyPr anchor="b"/>
          <a:lstStyle>
            <a:lvl1pPr marL="0" indent="0">
              <a:buNone/>
              <a:defRPr sz="24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981200"/>
            <a:ext cx="4041775"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11"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12" name="Slide Number Placeholder 5"/>
          <p:cNvSpPr>
            <a:spLocks noGrp="1"/>
          </p:cNvSpPr>
          <p:nvPr>
            <p:ph type="sldNum" sz="quarter" idx="11"/>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5" name="Rectangle 14"/>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Rectangle 5"/>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Rectangle 8"/>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solidFill>
                  <a:schemeClr val="tx2"/>
                </a:solidFill>
              </a:defRPr>
            </a:lvl1pPr>
          </a:lstStyle>
          <a:p>
            <a:r>
              <a:rPr lang="en-US" smtClean="0"/>
              <a:t>Click to edit Master title style</a:t>
            </a:r>
            <a:endParaRPr lang="fil-PH"/>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2"/>
                </a:solidFill>
              </a:defRPr>
            </a:lvl1pPr>
          </a:lstStyle>
          <a:p>
            <a:endParaRPr lang="fil-PH"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l-PH"/>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8" name="Date Placeholder 3"/>
          <p:cNvSpPr>
            <a:spLocks noGrp="1"/>
          </p:cNvSpPr>
          <p:nvPr>
            <p:ph type="dt" sz="half" idx="10"/>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Rectangle 6"/>
          <p:cNvSpPr/>
          <p:nvPr userDrawn="1"/>
        </p:nvSpPr>
        <p:spPr>
          <a:xfrm>
            <a:off x="0" y="0"/>
            <a:ext cx="9144000" cy="914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1"/>
          <p:cNvSpPr>
            <a:spLocks noGrp="1"/>
          </p:cNvSpPr>
          <p:nvPr>
            <p:ph type="title" hasCustomPrompt="1"/>
          </p:nvPr>
        </p:nvSpPr>
        <p:spPr/>
        <p:txBody>
          <a:bodyPr/>
          <a:lstStyle>
            <a:lvl1pPr>
              <a:defRPr>
                <a:solidFill>
                  <a:schemeClr val="bg1"/>
                </a:solidFill>
              </a:defRPr>
            </a:lvl1pPr>
          </a:lstStyle>
          <a:p>
            <a:r>
              <a:rPr lang="en-US" dirty="0" smtClean="0"/>
              <a:t>Slide Title</a:t>
            </a:r>
            <a:endParaRPr lang="fil-PH"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8"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9"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2" name="Rectangle 11"/>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fil-PH"/>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7"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8"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11" name="Rectangle 10"/>
          <p:cNvSpPr/>
          <p:nvPr userDrawn="1"/>
        </p:nvSpPr>
        <p:spPr>
          <a:xfrm>
            <a:off x="3124200" y="6553200"/>
            <a:ext cx="2895600" cy="304801"/>
          </a:xfrm>
          <a:prstGeom prst="rect">
            <a:avLst/>
          </a:prstGeom>
        </p:spPr>
        <p:txBody>
          <a:bodyPr wrap="square" anchor="ctr" anchorCtr="0">
            <a:normAutofit/>
          </a:bodyPr>
          <a:lstStyle/>
          <a:p>
            <a:pPr algn="ctr"/>
            <a:r>
              <a:rPr lang="fil-PH" sz="1200" dirty="0" smtClean="0">
                <a:solidFill>
                  <a:schemeClr val="bg1"/>
                </a:solidFill>
                <a:latin typeface="+mj-lt"/>
              </a:rPr>
              <a:t>DEPARTMENT OF EDUCATION</a:t>
            </a:r>
            <a:endParaRPr lang="fil-PH" sz="1200" dirty="0">
              <a:solidFill>
                <a:schemeClr val="bg1"/>
              </a:solidFill>
              <a:latin typeface="+mj-lt"/>
            </a:endParaRPr>
          </a:p>
        </p:txBody>
      </p:sp>
    </p:spTree>
  </p:cSld>
  <p:clrMapOvr>
    <a:masterClrMapping/>
  </p:clrMapOvr>
  <p:transition spd="slow"/>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221538" cy="1143000"/>
          </a:xfrm>
        </p:spPr>
        <p:txBody>
          <a:bodyPr/>
          <a:lstStyle/>
          <a:p>
            <a:r>
              <a:rPr lang="en-US" smtClean="0"/>
              <a:t>Click to edit Master title style</a:t>
            </a:r>
            <a:endParaRPr lang="fil-PH"/>
          </a:p>
        </p:txBody>
      </p:sp>
      <p:sp>
        <p:nvSpPr>
          <p:cNvPr id="3" name="Table Placeholder 2"/>
          <p:cNvSpPr>
            <a:spLocks noGrp="1"/>
          </p:cNvSpPr>
          <p:nvPr>
            <p:ph type="tbl" idx="1"/>
          </p:nvPr>
        </p:nvSpPr>
        <p:spPr>
          <a:xfrm>
            <a:off x="457200" y="1600200"/>
            <a:ext cx="7221538" cy="3700463"/>
          </a:xfrm>
        </p:spPr>
        <p:txBody>
          <a:bodyPr/>
          <a:lstStyle/>
          <a:p>
            <a:endParaRPr lang="fil-PH"/>
          </a:p>
        </p:txBody>
      </p:sp>
      <p:sp>
        <p:nvSpPr>
          <p:cNvPr id="4" name="Date Placeholder 3"/>
          <p:cNvSpPr>
            <a:spLocks noGrp="1"/>
          </p:cNvSpPr>
          <p:nvPr>
            <p:ph type="dt" sz="half" idx="10"/>
          </p:nvPr>
        </p:nvSpPr>
        <p:spPr>
          <a:xfrm>
            <a:off x="457200" y="6245225"/>
            <a:ext cx="1835150" cy="476250"/>
          </a:xfrm>
        </p:spPr>
        <p:txBody>
          <a:bodyPr/>
          <a:lstStyle>
            <a:lvl1pPr>
              <a:defRPr/>
            </a:lvl1pPr>
          </a:lstStyle>
          <a:p>
            <a:endParaRPr lang="en-US"/>
          </a:p>
        </p:txBody>
      </p:sp>
      <p:sp>
        <p:nvSpPr>
          <p:cNvPr id="5" name="Footer Placeholder 4"/>
          <p:cNvSpPr>
            <a:spLocks noGrp="1"/>
          </p:cNvSpPr>
          <p:nvPr>
            <p:ph type="ftr" sz="quarter" idx="11"/>
          </p:nvPr>
        </p:nvSpPr>
        <p:spPr>
          <a:xfrm>
            <a:off x="2822575" y="6245225"/>
            <a:ext cx="2490788"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5843588" y="6245225"/>
            <a:ext cx="1835150" cy="476250"/>
          </a:xfrm>
        </p:spPr>
        <p:txBody>
          <a:bodyPr/>
          <a:lstStyle>
            <a:lvl1pPr>
              <a:defRPr/>
            </a:lvl1pPr>
          </a:lstStyle>
          <a:p>
            <a:fld id="{A35CD87D-E11F-410C-B79E-DE45424D98D7}"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274641"/>
            <a:ext cx="8229600" cy="58515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fil-PH"/>
          </a:p>
        </p:txBody>
      </p:sp>
      <p:sp>
        <p:nvSpPr>
          <p:cNvPr id="3" name="Date Placeholder 2"/>
          <p:cNvSpPr>
            <a:spLocks noGrp="1"/>
          </p:cNvSpPr>
          <p:nvPr>
            <p:ph type="dt" sz="half" idx="10"/>
          </p:nvPr>
        </p:nvSpPr>
        <p:spPr>
          <a:xfrm>
            <a:off x="457200" y="6245225"/>
            <a:ext cx="2133600" cy="476250"/>
          </a:xfrm>
        </p:spPr>
        <p:txBody>
          <a:bodyPr/>
          <a:lstStyle>
            <a:lvl1pPr>
              <a:defRPr/>
            </a:lvl1pPr>
          </a:lstStyle>
          <a:p>
            <a:pPr>
              <a:defRPr/>
            </a:pPr>
            <a:fld id="{AA229DEE-5CED-42B6-BA36-1271CA845ABA}" type="datetimeFigureOut">
              <a:rPr lang="en-US"/>
              <a:pPr>
                <a:defRPr/>
              </a:pPr>
              <a:t>10/12/2016</a:t>
            </a:fld>
            <a:endParaRPr lang="en-US"/>
          </a:p>
        </p:txBody>
      </p:sp>
      <p:sp>
        <p:nvSpPr>
          <p:cNvPr id="4" name="Footer Placeholder 3"/>
          <p:cNvSpPr>
            <a:spLocks noGrp="1"/>
          </p:cNvSpPr>
          <p:nvPr>
            <p:ph type="ftr" sz="quarter" idx="11"/>
          </p:nvPr>
        </p:nvSpPr>
        <p:spPr>
          <a:xfrm>
            <a:off x="3124200" y="6245225"/>
            <a:ext cx="2895600" cy="476250"/>
          </a:xfrm>
        </p:spPr>
        <p:txBody>
          <a:bodyPr/>
          <a:lstStyle>
            <a:lvl1pPr>
              <a:defRPr/>
            </a:lvl1pPr>
          </a:lstStyle>
          <a:p>
            <a:pPr>
              <a:defRPr/>
            </a:pPr>
            <a:endParaRPr lang="en-US"/>
          </a:p>
        </p:txBody>
      </p:sp>
      <p:sp>
        <p:nvSpPr>
          <p:cNvPr id="5" name="Slide Number Placeholder 4"/>
          <p:cNvSpPr>
            <a:spLocks noGrp="1"/>
          </p:cNvSpPr>
          <p:nvPr>
            <p:ph type="sldNum" sz="quarter" idx="12"/>
          </p:nvPr>
        </p:nvSpPr>
        <p:spPr>
          <a:xfrm>
            <a:off x="6553200" y="6245225"/>
            <a:ext cx="2133600" cy="476250"/>
          </a:xfrm>
        </p:spPr>
        <p:txBody>
          <a:bodyPr/>
          <a:lstStyle>
            <a:lvl1pPr>
              <a:defRPr/>
            </a:lvl1pPr>
          </a:lstStyle>
          <a:p>
            <a:pPr>
              <a:defRPr/>
            </a:pPr>
            <a:fld id="{2040FF10-F723-4C0D-8274-B486C5AB4FF8}" type="slidenum">
              <a:rPr lang="en-US"/>
              <a:pPr>
                <a:defRPr/>
              </a:pPr>
              <a:t>‹#›</a:t>
            </a:fld>
            <a:endParaRPr lang="en-US"/>
          </a:p>
        </p:txBody>
      </p:sp>
    </p:spTree>
  </p:cSld>
  <p:clrMapOvr>
    <a:masterClrMapping/>
  </p:clrMapOvr>
  <p:transition>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userDrawn="1"/>
        </p:nvSpPr>
        <p:spPr>
          <a:xfrm>
            <a:off x="0" y="6553200"/>
            <a:ext cx="9144000" cy="3048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solidFill>
                <a:prstClr val="white"/>
              </a:solidFill>
            </a:endParaRPr>
          </a:p>
        </p:txBody>
      </p:sp>
      <p:sp>
        <p:nvSpPr>
          <p:cNvPr id="2" name="Title Placeholder 1"/>
          <p:cNvSpPr>
            <a:spLocks noGrp="1"/>
          </p:cNvSpPr>
          <p:nvPr>
            <p:ph type="title"/>
          </p:nvPr>
        </p:nvSpPr>
        <p:spPr>
          <a:xfrm>
            <a:off x="457200" y="0"/>
            <a:ext cx="8229600" cy="914400"/>
          </a:xfrm>
          <a:prstGeom prst="rect">
            <a:avLst/>
          </a:prstGeom>
        </p:spPr>
        <p:txBody>
          <a:bodyPr vert="horz" lIns="91440" tIns="45720" rIns="91440" bIns="45720" rtlCol="0" anchor="ctr">
            <a:normAutofit/>
          </a:bodyPr>
          <a:lstStyle/>
          <a:p>
            <a:r>
              <a:rPr lang="en-US" dirty="0" smtClean="0"/>
              <a:t>Click to edit Master title style</a:t>
            </a:r>
            <a:endParaRPr lang="fil-PH" dirty="0"/>
          </a:p>
        </p:txBody>
      </p:sp>
      <p:sp>
        <p:nvSpPr>
          <p:cNvPr id="3" name="Text Placeholder 2"/>
          <p:cNvSpPr>
            <a:spLocks noGrp="1"/>
          </p:cNvSpPr>
          <p:nvPr>
            <p:ph type="body" idx="1"/>
          </p:nvPr>
        </p:nvSpPr>
        <p:spPr>
          <a:xfrm>
            <a:off x="457200" y="1295400"/>
            <a:ext cx="8229600" cy="4830763"/>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fil-PH" dirty="0"/>
          </a:p>
        </p:txBody>
      </p:sp>
      <p:sp>
        <p:nvSpPr>
          <p:cNvPr id="4" name="Date Placeholder 3"/>
          <p:cNvSpPr>
            <a:spLocks noGrp="1"/>
          </p:cNvSpPr>
          <p:nvPr>
            <p:ph type="dt" sz="half" idx="2"/>
          </p:nvPr>
        </p:nvSpPr>
        <p:spPr>
          <a:xfrm>
            <a:off x="76200" y="6553200"/>
            <a:ext cx="2133600" cy="304800"/>
          </a:xfrm>
          <a:prstGeom prst="rect">
            <a:avLst/>
          </a:prstGeom>
        </p:spPr>
        <p:txBody>
          <a:bodyPr vert="horz" lIns="91440" tIns="45720" rIns="91440" bIns="45720" rtlCol="0" anchor="ctr"/>
          <a:lstStyle>
            <a:lvl1pPr algn="l">
              <a:defRPr sz="1200" baseline="0">
                <a:solidFill>
                  <a:schemeClr val="bg1"/>
                </a:solidFill>
                <a:latin typeface="Bookman Old Style" pitchFamily="18" charset="0"/>
              </a:defRPr>
            </a:lvl1pPr>
          </a:lstStyle>
          <a:p>
            <a:endParaRPr lang="fil-PH" dirty="0"/>
          </a:p>
        </p:txBody>
      </p:sp>
      <p:sp>
        <p:nvSpPr>
          <p:cNvPr id="6" name="Slide Number Placeholder 5"/>
          <p:cNvSpPr>
            <a:spLocks noGrp="1"/>
          </p:cNvSpPr>
          <p:nvPr>
            <p:ph type="sldNum" sz="quarter" idx="4"/>
          </p:nvPr>
        </p:nvSpPr>
        <p:spPr>
          <a:xfrm>
            <a:off x="6934200" y="6553200"/>
            <a:ext cx="2133600" cy="304800"/>
          </a:xfrm>
          <a:prstGeom prst="rect">
            <a:avLst/>
          </a:prstGeom>
        </p:spPr>
        <p:txBody>
          <a:bodyPr vert="horz" lIns="91440" tIns="45720" rIns="91440" bIns="45720" rtlCol="0" anchor="ctr"/>
          <a:lstStyle>
            <a:lvl1pPr algn="r">
              <a:defRPr sz="1200" baseline="0">
                <a:solidFill>
                  <a:schemeClr val="bg1"/>
                </a:solidFill>
                <a:latin typeface="Bookman Old Style" pitchFamily="18" charset="0"/>
              </a:defRPr>
            </a:lvl1pPr>
          </a:lstStyle>
          <a:p>
            <a:fld id="{40CEB23D-5D9C-424D-A4B8-74E3F10BC318}" type="slidenum">
              <a:rPr lang="fil-PH" smtClean="0"/>
              <a:pPr/>
              <a:t>‹#›</a:t>
            </a:fld>
            <a:endParaRPr lang="fil-PH" dirty="0"/>
          </a:p>
        </p:txBody>
      </p:sp>
      <p:sp>
        <p:nvSpPr>
          <p:cNvPr id="9" name="Footer Placeholder 4"/>
          <p:cNvSpPr>
            <a:spLocks noGrp="1"/>
          </p:cNvSpPr>
          <p:nvPr>
            <p:ph type="ftr" sz="quarter" idx="3"/>
          </p:nvPr>
        </p:nvSpPr>
        <p:spPr>
          <a:xfrm>
            <a:off x="3124200" y="6553199"/>
            <a:ext cx="2895600" cy="304801"/>
          </a:xfrm>
          <a:prstGeom prst="rect">
            <a:avLst/>
          </a:prstGeom>
        </p:spPr>
        <p:txBody>
          <a:bodyPr vert="horz" lIns="91440" tIns="45720" rIns="91440" bIns="45720" rtlCol="0" anchor="ctr"/>
          <a:lstStyle>
            <a:lvl1pPr algn="ctr">
              <a:defRPr sz="1200" baseline="0">
                <a:solidFill>
                  <a:schemeClr val="bg1"/>
                </a:solidFill>
                <a:latin typeface="Bookman Old Style" pitchFamily="18" charset="0"/>
              </a:defRPr>
            </a:lvl1pPr>
          </a:lstStyle>
          <a:p>
            <a:r>
              <a:rPr lang="fil-PH" dirty="0" smtClean="0"/>
              <a:t>DEPARTMENT OF EDUCATION</a:t>
            </a:r>
            <a:endParaRPr lang="fil-PH"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spd="slow"/>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il-P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3.wmf"/></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gppb.gov.ph/index2012.php" TargetMode="External"/><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4.xml"/><Relationship Id="rId1" Type="http://schemas.openxmlformats.org/officeDocument/2006/relationships/vmlDrawing" Target="../drawings/vmlDrawing1.v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3" Type="http://schemas.openxmlformats.org/officeDocument/2006/relationships/image" Target="../media/image7.gif"/><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2.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8" Type="http://schemas.openxmlformats.org/officeDocument/2006/relationships/image" Target="../media/image19.jpeg"/><Relationship Id="rId13" Type="http://schemas.openxmlformats.org/officeDocument/2006/relationships/image" Target="../media/image23.jpeg"/><Relationship Id="rId18" Type="http://schemas.openxmlformats.org/officeDocument/2006/relationships/image" Target="../media/image27.jpeg"/><Relationship Id="rId3" Type="http://schemas.openxmlformats.org/officeDocument/2006/relationships/image" Target="../media/image14.jpeg"/><Relationship Id="rId7" Type="http://schemas.openxmlformats.org/officeDocument/2006/relationships/image" Target="../media/image18.jpeg"/><Relationship Id="rId12" Type="http://schemas.openxmlformats.org/officeDocument/2006/relationships/image" Target="../media/image22.jpeg"/><Relationship Id="rId17" Type="http://schemas.openxmlformats.org/officeDocument/2006/relationships/image" Target="../media/image26.jpeg"/><Relationship Id="rId2" Type="http://schemas.openxmlformats.org/officeDocument/2006/relationships/image" Target="../media/image13.jpeg"/><Relationship Id="rId16" Type="http://schemas.openxmlformats.org/officeDocument/2006/relationships/image" Target="../media/image25.jpeg"/><Relationship Id="rId1" Type="http://schemas.openxmlformats.org/officeDocument/2006/relationships/slideLayout" Target="../slideLayouts/slideLayout12.xml"/><Relationship Id="rId6" Type="http://schemas.openxmlformats.org/officeDocument/2006/relationships/image" Target="../media/image17.jpeg"/><Relationship Id="rId11" Type="http://schemas.openxmlformats.org/officeDocument/2006/relationships/hyperlink" Target="http://www.1000bulbs.com/Amusement-Bulbs/" TargetMode="External"/><Relationship Id="rId5" Type="http://schemas.openxmlformats.org/officeDocument/2006/relationships/image" Target="../media/image16.jpeg"/><Relationship Id="rId15" Type="http://schemas.openxmlformats.org/officeDocument/2006/relationships/image" Target="../media/image24.jpeg"/><Relationship Id="rId10" Type="http://schemas.openxmlformats.org/officeDocument/2006/relationships/image" Target="../media/image21.jpeg"/><Relationship Id="rId19" Type="http://schemas.openxmlformats.org/officeDocument/2006/relationships/image" Target="../media/image28.jpeg"/><Relationship Id="rId4" Type="http://schemas.openxmlformats.org/officeDocument/2006/relationships/image" Target="../media/image15.jpeg"/><Relationship Id="rId9" Type="http://schemas.openxmlformats.org/officeDocument/2006/relationships/image" Target="../media/image20.jpeg"/><Relationship Id="rId14" Type="http://schemas.openxmlformats.org/officeDocument/2006/relationships/hyperlink" Target="http://www.1000bulbs.com/Tubular-Picture-Light-Bulbs/" TargetMode="External"/></Relationships>
</file>

<file path=ppt/slides/_rels/slide10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7.xml"/><Relationship Id="rId4" Type="http://schemas.openxmlformats.org/officeDocument/2006/relationships/image" Target="../media/image31.jpeg"/></Relationships>
</file>

<file path=ppt/slides/_rels/slide10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110.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86.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87.xml"/><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2" Type="http://schemas.openxmlformats.org/officeDocument/2006/relationships/slide" Target="slide15.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90.xml"/><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7.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92.xml"/><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97.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99.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01.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2" Type="http://schemas.openxmlformats.org/officeDocument/2006/relationships/notesSlide" Target="../notesSlides/notesSlide102.xml"/><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3.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3" Type="http://schemas.openxmlformats.org/officeDocument/2006/relationships/image" Target="../media/image39.wmf"/><Relationship Id="rId2" Type="http://schemas.openxmlformats.org/officeDocument/2006/relationships/notesSlide" Target="../notesSlides/notesSlide106.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07.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3" Type="http://schemas.openxmlformats.org/officeDocument/2006/relationships/hyperlink" Target="http://www.gppb.gov.ph/index2012.php" TargetMode="External"/><Relationship Id="rId2" Type="http://schemas.openxmlformats.org/officeDocument/2006/relationships/notesSlide" Target="../notesSlides/notesSlide108.xml"/><Relationship Id="rId1" Type="http://schemas.openxmlformats.org/officeDocument/2006/relationships/slideLayout" Target="../slideLayouts/slideLayout2.xml"/><Relationship Id="rId4" Type="http://schemas.openxmlformats.org/officeDocument/2006/relationships/image" Target="../media/image50.jpeg"/></Relationships>
</file>

<file path=ppt/slides/_rels/slide147.xml.rels><?xml version="1.0" encoding="UTF-8" standalone="yes"?>
<Relationships xmlns="http://schemas.openxmlformats.org/package/2006/relationships"><Relationship Id="rId2" Type="http://schemas.openxmlformats.org/officeDocument/2006/relationships/notesSlide" Target="../notesSlides/notesSlide109.xml"/><Relationship Id="rId1" Type="http://schemas.openxmlformats.org/officeDocument/2006/relationships/slideLayout" Target="../slideLayouts/slideLayout3.xml"/></Relationships>
</file>

<file path=ppt/slides/_rels/slide148.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49.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110.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150.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58.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6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65.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4" name="Subtitle 2"/>
          <p:cNvSpPr txBox="1">
            <a:spLocks/>
          </p:cNvSpPr>
          <p:nvPr/>
        </p:nvSpPr>
        <p:spPr>
          <a:xfrm>
            <a:off x="304800" y="4953000"/>
            <a:ext cx="8534400" cy="1600200"/>
          </a:xfrm>
          <a:prstGeom prst="rect">
            <a:avLst/>
          </a:prstGeom>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3200" b="1" i="0" u="none" strike="noStrike" kern="1200" cap="none" spc="0" normalizeH="0" baseline="0" noProof="0" dirty="0" smtClean="0">
              <a:ln>
                <a:noFill/>
              </a:ln>
              <a:solidFill>
                <a:schemeClr val="bg1"/>
              </a:solidFill>
              <a:effectLst/>
              <a:uLnTx/>
              <a:uFillTx/>
              <a:latin typeface="+mn-lt"/>
              <a:ea typeface="+mn-ea"/>
              <a:cs typeface="+mn-cs"/>
            </a:endParaRPr>
          </a:p>
        </p:txBody>
      </p:sp>
      <p:sp>
        <p:nvSpPr>
          <p:cNvPr id="5" name="Title 1"/>
          <p:cNvSpPr txBox="1">
            <a:spLocks/>
          </p:cNvSpPr>
          <p:nvPr/>
        </p:nvSpPr>
        <p:spPr>
          <a:xfrm>
            <a:off x="0" y="3657601"/>
            <a:ext cx="9144000" cy="12954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
            </a:r>
            <a:b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br>
            <a:r>
              <a:rPr kumimoji="0" lang="en-US" sz="32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j-lt"/>
                <a:ea typeface="+mj-ea"/>
                <a:cs typeface="+mj-cs"/>
              </a:rPr>
              <a:t>Session 02</a:t>
            </a:r>
            <a:endParaRPr kumimoji="0" lang="en-US" sz="3200" b="1" i="0" u="none" strike="noStrike" kern="1200" cap="none" spc="0" normalizeH="0" baseline="0" noProof="0" dirty="0">
              <a:ln>
                <a:noFill/>
              </a:ln>
              <a:solidFill>
                <a:schemeClr val="bg1"/>
              </a:solidFill>
              <a:effectLst>
                <a:outerShdw blurRad="38100" dist="38100" dir="2700000" algn="tl">
                  <a:srgbClr val="000000">
                    <a:alpha val="43137"/>
                  </a:srgbClr>
                </a:outerShdw>
              </a:effectLst>
              <a:uLnTx/>
              <a:uFillTx/>
              <a:latin typeface="+mj-lt"/>
              <a:ea typeface="+mj-ea"/>
              <a:cs typeface="+mj-cs"/>
            </a:endParaRPr>
          </a:p>
        </p:txBody>
      </p:sp>
      <p:sp>
        <p:nvSpPr>
          <p:cNvPr id="6" name="TextBox 5"/>
          <p:cNvSpPr txBox="1"/>
          <p:nvPr/>
        </p:nvSpPr>
        <p:spPr>
          <a:xfrm>
            <a:off x="0" y="5181600"/>
            <a:ext cx="9144000" cy="1446550"/>
          </a:xfrm>
          <a:prstGeom prst="rect">
            <a:avLst/>
          </a:prstGeom>
          <a:noFill/>
        </p:spPr>
        <p:txBody>
          <a:bodyPr wrap="square" rtlCol="0">
            <a:spAutoFit/>
          </a:bodyPr>
          <a:lstStyle/>
          <a:p>
            <a:pPr algn="ctr"/>
            <a:r>
              <a:rPr lang="fil-PH" sz="4400" b="1" dirty="0" smtClean="0">
                <a:solidFill>
                  <a:schemeClr val="bg1"/>
                </a:solidFill>
                <a:effectLst>
                  <a:outerShdw blurRad="38100" dist="38100" dir="2700000" algn="tl">
                    <a:srgbClr val="000000">
                      <a:alpha val="43137"/>
                    </a:srgbClr>
                  </a:outerShdw>
                </a:effectLst>
              </a:rPr>
              <a:t>FMOM Training Module on Procurement Processes</a:t>
            </a:r>
            <a:endParaRPr lang="fil-PH" sz="4400" b="1" dirty="0" smtClean="0">
              <a:solidFill>
                <a:schemeClr val="bg1"/>
              </a:solidFill>
              <a:effectLst>
                <a:outerShdw blurRad="38100" dist="38100" dir="2700000" algn="tl">
                  <a:srgbClr val="000000">
                    <a:alpha val="43137"/>
                  </a:srgbClr>
                </a:outerShdw>
              </a:effectLst>
              <a:latin typeface="+mj-lt"/>
              <a:ea typeface="+mj-ea"/>
              <a:cs typeface="+mj-cs"/>
            </a:endParaRPr>
          </a:p>
        </p:txBody>
      </p:sp>
    </p:spTree>
  </p:cSld>
  <p:clrMapOvr>
    <a:masterClrMapping/>
  </p:clrMapOvr>
  <p:transition spd="slow"/>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Session Overview</a:t>
            </a:r>
            <a:endParaRPr lang="fil-PH" dirty="0"/>
          </a:p>
        </p:txBody>
      </p:sp>
      <p:sp>
        <p:nvSpPr>
          <p:cNvPr id="3" name="Content Placeholder 2"/>
          <p:cNvSpPr>
            <a:spLocks noGrp="1"/>
          </p:cNvSpPr>
          <p:nvPr>
            <p:ph idx="1"/>
          </p:nvPr>
        </p:nvSpPr>
        <p:spPr>
          <a:xfrm>
            <a:off x="990600" y="1295400"/>
            <a:ext cx="7696200" cy="4830763"/>
          </a:xfrm>
        </p:spPr>
        <p:txBody>
          <a:bodyPr/>
          <a:lstStyle/>
          <a:p>
            <a:pPr marL="514350" indent="-514350" algn="just">
              <a:lnSpc>
                <a:spcPct val="124000"/>
              </a:lnSpc>
              <a:spcBef>
                <a:spcPts val="0"/>
              </a:spcBef>
              <a:buClr>
                <a:sysClr val="windowText" lastClr="000000"/>
              </a:buClr>
              <a:buFont typeface="+mj-lt"/>
              <a:buAutoNum type="arabicPeriod"/>
              <a:defRPr/>
            </a:pPr>
            <a:r>
              <a:rPr lang="en-US" sz="2400" dirty="0" smtClean="0">
                <a:solidFill>
                  <a:sysClr val="windowText" lastClr="000000"/>
                </a:solidFill>
                <a:latin typeface="Palatino Linotype"/>
              </a:rPr>
              <a:t>General Overview of RA 9184 and its IRR</a:t>
            </a:r>
            <a:endParaRPr lang="en-US" dirty="0" smtClean="0">
              <a:solidFill>
                <a:sysClr val="windowText" lastClr="000000"/>
              </a:solidFill>
              <a:latin typeface="Palatino Linotype"/>
            </a:endParaRPr>
          </a:p>
          <a:p>
            <a:pPr marL="514350" indent="-514350" algn="just">
              <a:lnSpc>
                <a:spcPct val="124000"/>
              </a:lnSpc>
              <a:spcBef>
                <a:spcPts val="0"/>
              </a:spcBef>
              <a:buClr>
                <a:sysClr val="windowText" lastClr="000000"/>
              </a:buClr>
              <a:buFont typeface="+mj-lt"/>
              <a:buAutoNum type="arabicPeriod"/>
              <a:defRPr/>
            </a:pPr>
            <a:r>
              <a:rPr lang="en-US" sz="2400" dirty="0" smtClean="0">
                <a:solidFill>
                  <a:sysClr val="windowText" lastClr="000000"/>
                </a:solidFill>
                <a:latin typeface="Palatino Linotype"/>
              </a:rPr>
              <a:t>Principles of Public Procurement</a:t>
            </a:r>
          </a:p>
          <a:p>
            <a:pPr marL="514350" indent="-514350" algn="just">
              <a:lnSpc>
                <a:spcPct val="124000"/>
              </a:lnSpc>
              <a:spcBef>
                <a:spcPts val="0"/>
              </a:spcBef>
              <a:buClr>
                <a:sysClr val="windowText" lastClr="000000"/>
              </a:buClr>
              <a:buFont typeface="+mj-lt"/>
              <a:buAutoNum type="arabicPeriod"/>
              <a:defRPr/>
            </a:pPr>
            <a:r>
              <a:rPr lang="en-US" sz="2400" dirty="0" smtClean="0">
                <a:solidFill>
                  <a:sysClr val="windowText" lastClr="000000"/>
                </a:solidFill>
                <a:latin typeface="Palatino Linotype"/>
              </a:rPr>
              <a:t>Scope and Application</a:t>
            </a:r>
          </a:p>
          <a:p>
            <a:pPr marL="514350" indent="-514350" algn="just">
              <a:lnSpc>
                <a:spcPct val="124000"/>
              </a:lnSpc>
              <a:spcBef>
                <a:spcPts val="0"/>
              </a:spcBef>
              <a:buClr>
                <a:sysClr val="windowText" lastClr="000000"/>
              </a:buClr>
              <a:buFont typeface="+mj-lt"/>
              <a:buAutoNum type="arabicPeriod"/>
              <a:defRPr/>
            </a:pPr>
            <a:r>
              <a:rPr lang="en-US" sz="2400" dirty="0" smtClean="0">
                <a:solidFill>
                  <a:sysClr val="windowText" lastClr="000000"/>
                </a:solidFill>
                <a:latin typeface="Palatino Linotype"/>
              </a:rPr>
              <a:t>Procurement Organizations</a:t>
            </a:r>
          </a:p>
          <a:p>
            <a:pPr marL="514350" indent="-514350" algn="just">
              <a:lnSpc>
                <a:spcPct val="124000"/>
              </a:lnSpc>
              <a:spcBef>
                <a:spcPts val="0"/>
              </a:spcBef>
              <a:buClr>
                <a:sysClr val="windowText" lastClr="000000"/>
              </a:buClr>
              <a:buFont typeface="+mj-lt"/>
              <a:buAutoNum type="arabicPeriod"/>
              <a:defRPr/>
            </a:pPr>
            <a:r>
              <a:rPr lang="en-US" sz="2400" dirty="0" smtClean="0">
                <a:solidFill>
                  <a:sysClr val="windowText" lastClr="000000"/>
                </a:solidFill>
                <a:latin typeface="Palatino Linotype"/>
              </a:rPr>
              <a:t>Procurement Methods and Procedures</a:t>
            </a:r>
          </a:p>
          <a:p>
            <a:pPr marL="514350" indent="-514350" algn="just">
              <a:lnSpc>
                <a:spcPct val="124000"/>
              </a:lnSpc>
              <a:spcBef>
                <a:spcPts val="0"/>
              </a:spcBef>
              <a:buClr>
                <a:sysClr val="windowText" lastClr="000000"/>
              </a:buClr>
              <a:buFont typeface="+mj-lt"/>
              <a:buAutoNum type="arabicPeriod"/>
              <a:defRPr/>
            </a:pPr>
            <a:r>
              <a:rPr lang="en-US" sz="2400" dirty="0" smtClean="0">
                <a:solidFill>
                  <a:sysClr val="windowText" lastClr="000000"/>
                </a:solidFill>
                <a:latin typeface="Palatino Linotype"/>
              </a:rPr>
              <a:t>Procurement Planning and Monitoring</a:t>
            </a:r>
          </a:p>
          <a:p>
            <a:pPr marL="914400" lvl="1" indent="-514350" algn="just">
              <a:lnSpc>
                <a:spcPct val="124000"/>
              </a:lnSpc>
              <a:spcBef>
                <a:spcPts val="0"/>
              </a:spcBef>
              <a:buClr>
                <a:sysClr val="windowText" lastClr="000000"/>
              </a:buClr>
              <a:buFont typeface="Wingdings" pitchFamily="2" charset="2"/>
              <a:buChar char="v"/>
              <a:defRPr/>
            </a:pPr>
            <a:r>
              <a:rPr lang="en-US" sz="2000" dirty="0" smtClean="0">
                <a:solidFill>
                  <a:sysClr val="windowText" lastClr="000000"/>
                </a:solidFill>
                <a:latin typeface="Palatino Linotype"/>
              </a:rPr>
              <a:t>Project Procurement Management Plan (PPMP)</a:t>
            </a:r>
          </a:p>
          <a:p>
            <a:pPr marL="914400" lvl="1" indent="-514350" algn="just">
              <a:lnSpc>
                <a:spcPct val="124000"/>
              </a:lnSpc>
              <a:spcBef>
                <a:spcPts val="0"/>
              </a:spcBef>
              <a:buClr>
                <a:sysClr val="windowText" lastClr="000000"/>
              </a:buClr>
              <a:buFont typeface="Wingdings" pitchFamily="2" charset="2"/>
              <a:buChar char="v"/>
              <a:defRPr/>
            </a:pPr>
            <a:r>
              <a:rPr lang="en-US" sz="2000" dirty="0" smtClean="0">
                <a:solidFill>
                  <a:sysClr val="windowText" lastClr="000000"/>
                </a:solidFill>
                <a:latin typeface="Palatino Linotype"/>
              </a:rPr>
              <a:t>Annual Procurement Plan (APP)</a:t>
            </a:r>
          </a:p>
          <a:p>
            <a:pPr marL="914400" lvl="1" indent="-514350" algn="just">
              <a:lnSpc>
                <a:spcPct val="124000"/>
              </a:lnSpc>
              <a:spcBef>
                <a:spcPts val="0"/>
              </a:spcBef>
              <a:buClr>
                <a:sysClr val="windowText" lastClr="000000"/>
              </a:buClr>
              <a:buFont typeface="Wingdings" pitchFamily="2" charset="2"/>
              <a:buChar char="v"/>
              <a:defRPr/>
            </a:pPr>
            <a:r>
              <a:rPr lang="en-US" sz="2000" dirty="0" smtClean="0">
                <a:solidFill>
                  <a:sysClr val="windowText" lastClr="000000"/>
                </a:solidFill>
                <a:latin typeface="Palatino Linotype"/>
              </a:rPr>
              <a:t>Procurement Monitoring Report (PMR)</a:t>
            </a:r>
          </a:p>
          <a:p>
            <a:pPr marL="514350" indent="-514350" algn="just">
              <a:lnSpc>
                <a:spcPct val="124000"/>
              </a:lnSpc>
              <a:spcBef>
                <a:spcPts val="0"/>
              </a:spcBef>
              <a:buClr>
                <a:sysClr val="windowText" lastClr="000000"/>
              </a:buClr>
              <a:buNone/>
              <a:defRPr/>
            </a:pPr>
            <a:r>
              <a:rPr lang="en-US" sz="2400" dirty="0" smtClean="0">
                <a:solidFill>
                  <a:sysClr val="windowText" lastClr="000000"/>
                </a:solidFill>
                <a:latin typeface="Palatino Linotype"/>
              </a:rPr>
              <a:t>7</a:t>
            </a:r>
            <a:r>
              <a:rPr lang="en-US" sz="2400" smtClean="0">
                <a:solidFill>
                  <a:sysClr val="windowText" lastClr="000000"/>
                </a:solidFill>
                <a:latin typeface="Palatino Linotype"/>
              </a:rPr>
              <a:t>.    School-Based Procurement</a:t>
            </a:r>
            <a:endParaRPr lang="en-US" sz="2400" dirty="0" smtClean="0">
              <a:solidFill>
                <a:sysClr val="windowText" lastClr="000000"/>
              </a:solidFill>
              <a:latin typeface="Palatino Linotype"/>
            </a:endParaRPr>
          </a:p>
          <a:p>
            <a:pPr marL="514350" indent="-514350" algn="just">
              <a:buNone/>
            </a:pPr>
            <a:endParaRPr lang="fil-PH" dirty="0" smtClean="0"/>
          </a:p>
        </p:txBody>
      </p:sp>
      <p:sp>
        <p:nvSpPr>
          <p:cNvPr id="4" name="Slide Number Placeholder 3"/>
          <p:cNvSpPr>
            <a:spLocks noGrp="1"/>
          </p:cNvSpPr>
          <p:nvPr>
            <p:ph type="sldNum" sz="quarter" idx="4"/>
          </p:nvPr>
        </p:nvSpPr>
        <p:spPr/>
        <p:txBody>
          <a:bodyPr/>
          <a:lstStyle/>
          <a:p>
            <a:fld id="{40CEB23D-5D9C-424D-A4B8-74E3F10BC318}" type="slidenum">
              <a:rPr lang="fil-PH" smtClean="0"/>
              <a:pPr/>
              <a:t>2</a:t>
            </a:fld>
            <a:endParaRPr lang="fil-PH" dirty="0"/>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l-PH" dirty="0" smtClean="0"/>
              <a:t>Learning Objective</a:t>
            </a:r>
            <a:endParaRPr lang="fil-PH" dirty="0"/>
          </a:p>
        </p:txBody>
      </p:sp>
      <p:sp>
        <p:nvSpPr>
          <p:cNvPr id="3" name="Content Placeholder 2"/>
          <p:cNvSpPr>
            <a:spLocks noGrp="1"/>
          </p:cNvSpPr>
          <p:nvPr>
            <p:ph idx="1"/>
          </p:nvPr>
        </p:nvSpPr>
        <p:spPr>
          <a:xfrm>
            <a:off x="533400" y="1295400"/>
            <a:ext cx="7924800" cy="4830763"/>
          </a:xfrm>
        </p:spPr>
        <p:txBody>
          <a:bodyPr>
            <a:normAutofit/>
          </a:bodyPr>
          <a:lstStyle/>
          <a:p>
            <a:pPr algn="just"/>
            <a:r>
              <a:rPr lang="fil-PH" sz="2800" dirty="0" smtClean="0"/>
              <a:t>To improve school efficiency by strengthening the knowledge and skills of the Head of Procuring Entity (HoPE), Bids and Awards Committee (BAC) and BAC Secretariat on the basic principles of public procurement, its functions and processes in accordance with R.A. 9184.</a:t>
            </a:r>
            <a:endParaRPr lang="fil-PH" sz="2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3</a:t>
            </a:fld>
            <a:endParaRPr lang="fil-PH" dirty="0"/>
          </a:p>
        </p:txBody>
      </p:sp>
    </p:spTree>
  </p:cSld>
  <p:clrMapOvr>
    <a:masterClrMapping/>
  </p:clrMapOvr>
  <p:transition spd="slow"/>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3267075"/>
            <a:ext cx="7772400" cy="2600326"/>
          </a:xfrm>
          <a:ln>
            <a:solidFill>
              <a:srgbClr val="000099"/>
            </a:solidFill>
          </a:ln>
        </p:spPr>
        <p:txBody>
          <a:bodyPr>
            <a:normAutofit/>
          </a:bodyPr>
          <a:lstStyle/>
          <a:p>
            <a:pPr algn="ctr"/>
            <a:r>
              <a:rPr lang="fil-PH" sz="3200" dirty="0" smtClean="0"/>
              <a:t>General Provision of</a:t>
            </a:r>
            <a:br>
              <a:rPr lang="fil-PH" sz="3200" dirty="0" smtClean="0"/>
            </a:br>
            <a:r>
              <a:rPr lang="fil-PH" sz="3200" dirty="0" smtClean="0"/>
              <a:t> R.A. 9184 otherwise known as the Government Procurement Reform Act (GPRA)</a:t>
            </a:r>
            <a:endParaRPr lang="fil-PH" sz="32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4</a:t>
            </a:fld>
            <a:endParaRPr lang="fil-PH" dirty="0"/>
          </a:p>
        </p:txBody>
      </p:sp>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a:grpSpLocks/>
          </p:cNvGrpSpPr>
          <p:nvPr/>
        </p:nvGrpSpPr>
        <p:grpSpPr bwMode="auto">
          <a:xfrm>
            <a:off x="0" y="1447800"/>
            <a:ext cx="5105400" cy="4833939"/>
            <a:chOff x="-1392" y="-48"/>
            <a:chExt cx="3216" cy="3045"/>
          </a:xfrm>
        </p:grpSpPr>
        <p:grpSp>
          <p:nvGrpSpPr>
            <p:cNvPr id="6" name="Group 5"/>
            <p:cNvGrpSpPr>
              <a:grpSpLocks/>
            </p:cNvGrpSpPr>
            <p:nvPr/>
          </p:nvGrpSpPr>
          <p:grpSpPr bwMode="auto">
            <a:xfrm>
              <a:off x="-1152" y="-48"/>
              <a:ext cx="1088" cy="624"/>
              <a:chOff x="-1171" y="299"/>
              <a:chExt cx="1200" cy="720"/>
            </a:xfrm>
          </p:grpSpPr>
          <p:sp>
            <p:nvSpPr>
              <p:cNvPr id="20" name="AutoShape 6"/>
              <p:cNvSpPr>
                <a:spLocks noChangeArrowheads="1"/>
              </p:cNvSpPr>
              <p:nvPr/>
            </p:nvSpPr>
            <p:spPr bwMode="auto">
              <a:xfrm>
                <a:off x="-1171" y="299"/>
                <a:ext cx="1200" cy="720"/>
              </a:xfrm>
              <a:prstGeom prst="roundRect">
                <a:avLst>
                  <a:gd name="adj" fmla="val 16667"/>
                </a:avLst>
              </a:prstGeom>
              <a:solidFill>
                <a:schemeClr val="accent5">
                  <a:lumMod val="40000"/>
                  <a:lumOff val="60000"/>
                </a:schemeClr>
              </a:solidFill>
              <a:ln>
                <a:headEnd/>
                <a:tailEnd/>
              </a:ln>
            </p:spPr>
            <p:style>
              <a:lnRef idx="2">
                <a:schemeClr val="dk1"/>
              </a:lnRef>
              <a:fillRef idx="1">
                <a:schemeClr val="lt1"/>
              </a:fillRef>
              <a:effectRef idx="0">
                <a:schemeClr val="dk1"/>
              </a:effectRef>
              <a:fontRef idx="minor">
                <a:schemeClr val="dk1"/>
              </a:fontRef>
            </p:style>
            <p:txBody>
              <a:bodyPr wrap="none" anchor="ctr"/>
              <a:lstStyle/>
              <a:p>
                <a:pPr algn="ctr" eaLnBrk="0" hangingPunct="0">
                  <a:defRPr/>
                </a:pPr>
                <a:endParaRPr lang="en-US" dirty="0">
                  <a:solidFill>
                    <a:prstClr val="black"/>
                  </a:solidFill>
                  <a:effectLst>
                    <a:outerShdw blurRad="38100" dist="38100" dir="2700000" algn="tl">
                      <a:srgbClr val="000000">
                        <a:alpha val="43137"/>
                      </a:srgbClr>
                    </a:outerShdw>
                  </a:effectLst>
                </a:endParaRPr>
              </a:p>
            </p:txBody>
          </p:sp>
          <p:sp>
            <p:nvSpPr>
              <p:cNvPr id="21" name="Text Box 7"/>
              <p:cNvSpPr txBox="1">
                <a:spLocks noChangeArrowheads="1"/>
              </p:cNvSpPr>
              <p:nvPr/>
            </p:nvSpPr>
            <p:spPr bwMode="auto">
              <a:xfrm>
                <a:off x="-1118" y="354"/>
                <a:ext cx="1104" cy="540"/>
              </a:xfrm>
              <a:prstGeom prst="rect">
                <a:avLst/>
              </a:prstGeom>
              <a:noFill/>
              <a:ln w="12700">
                <a:noFill/>
                <a:miter lim="800000"/>
                <a:headEnd type="none" w="sm" len="sm"/>
                <a:tailEnd type="none" w="sm" len="sm"/>
              </a:ln>
              <a:effectLst/>
            </p:spPr>
            <p:txBody>
              <a:bodyPr>
                <a:spAutoFit/>
              </a:bodyPr>
              <a:lstStyle/>
              <a:p>
                <a:pPr algn="ctr" eaLnBrk="0" hangingPunct="0">
                  <a:spcBef>
                    <a:spcPct val="50000"/>
                  </a:spcBef>
                  <a:defRPr/>
                </a:pPr>
                <a:r>
                  <a:rPr lang="en-US" sz="1400" b="1" dirty="0">
                    <a:solidFill>
                      <a:prstClr val="black"/>
                    </a:solidFill>
                    <a:latin typeface="Clarendon" panose="02040604040505020204" pitchFamily="18" charset="0"/>
                  </a:rPr>
                  <a:t>Implementing Rules and Regulations</a:t>
                </a:r>
              </a:p>
            </p:txBody>
          </p:sp>
        </p:grpSp>
        <p:grpSp>
          <p:nvGrpSpPr>
            <p:cNvPr id="7" name="Group 8"/>
            <p:cNvGrpSpPr>
              <a:grpSpLocks/>
            </p:cNvGrpSpPr>
            <p:nvPr/>
          </p:nvGrpSpPr>
          <p:grpSpPr bwMode="auto">
            <a:xfrm>
              <a:off x="96" y="528"/>
              <a:ext cx="1136" cy="624"/>
              <a:chOff x="391" y="868"/>
              <a:chExt cx="1200" cy="720"/>
            </a:xfrm>
          </p:grpSpPr>
          <p:sp>
            <p:nvSpPr>
              <p:cNvPr id="18" name="AutoShape 9"/>
              <p:cNvSpPr>
                <a:spLocks noChangeArrowheads="1"/>
              </p:cNvSpPr>
              <p:nvPr/>
            </p:nvSpPr>
            <p:spPr bwMode="auto">
              <a:xfrm>
                <a:off x="391" y="868"/>
                <a:ext cx="1200" cy="720"/>
              </a:xfrm>
              <a:prstGeom prst="roundRect">
                <a:avLst>
                  <a:gd name="adj" fmla="val 16667"/>
                </a:avLst>
              </a:prstGeom>
              <a:solidFill>
                <a:schemeClr val="accent3">
                  <a:lumMod val="40000"/>
                  <a:lumOff val="60000"/>
                </a:schemeClr>
              </a:solidFill>
              <a:ln>
                <a:headEnd/>
                <a:tailEnd/>
              </a:ln>
            </p:spPr>
            <p:style>
              <a:lnRef idx="2">
                <a:schemeClr val="dk1"/>
              </a:lnRef>
              <a:fillRef idx="1">
                <a:schemeClr val="lt1"/>
              </a:fillRef>
              <a:effectRef idx="0">
                <a:schemeClr val="dk1"/>
              </a:effectRef>
              <a:fontRef idx="minor">
                <a:schemeClr val="dk1"/>
              </a:fontRef>
            </p:style>
            <p:txBody>
              <a:bodyPr wrap="none" anchor="ctr"/>
              <a:lstStyle/>
              <a:p>
                <a:pPr algn="ctr" eaLnBrk="0" hangingPunct="0">
                  <a:defRPr/>
                </a:pPr>
                <a:endParaRPr lang="en-US" dirty="0">
                  <a:solidFill>
                    <a:prstClr val="black"/>
                  </a:solidFill>
                  <a:effectLst>
                    <a:outerShdw blurRad="38100" dist="38100" dir="2700000" algn="tl">
                      <a:srgbClr val="000000">
                        <a:alpha val="43137"/>
                      </a:srgbClr>
                    </a:outerShdw>
                  </a:effectLst>
                </a:endParaRPr>
              </a:p>
            </p:txBody>
          </p:sp>
          <p:sp>
            <p:nvSpPr>
              <p:cNvPr id="19" name="Text Box 10"/>
              <p:cNvSpPr txBox="1">
                <a:spLocks noChangeArrowheads="1"/>
              </p:cNvSpPr>
              <p:nvPr/>
            </p:nvSpPr>
            <p:spPr bwMode="auto">
              <a:xfrm>
                <a:off x="442" y="1034"/>
                <a:ext cx="1106" cy="380"/>
              </a:xfrm>
              <a:prstGeom prst="rect">
                <a:avLst/>
              </a:prstGeom>
              <a:noFill/>
              <a:ln w="12700">
                <a:noFill/>
                <a:miter lim="800000"/>
                <a:headEnd type="none" w="sm" len="sm"/>
                <a:tailEnd type="none" w="sm" len="sm"/>
              </a:ln>
              <a:effectLst/>
            </p:spPr>
            <p:txBody>
              <a:bodyPr>
                <a:spAutoFit/>
              </a:bodyPr>
              <a:lstStyle/>
              <a:p>
                <a:pPr algn="ctr" eaLnBrk="0" hangingPunct="0">
                  <a:spcBef>
                    <a:spcPct val="50000"/>
                  </a:spcBef>
                  <a:defRPr/>
                </a:pPr>
                <a:r>
                  <a:rPr lang="en-US" sz="1400" b="1" dirty="0">
                    <a:solidFill>
                      <a:prstClr val="black"/>
                    </a:solidFill>
                    <a:latin typeface="Clarendon" panose="02040604040505020204" pitchFamily="18" charset="0"/>
                  </a:rPr>
                  <a:t>Executive Orders</a:t>
                </a:r>
              </a:p>
            </p:txBody>
          </p:sp>
        </p:grpSp>
        <p:grpSp>
          <p:nvGrpSpPr>
            <p:cNvPr id="8" name="Group 11"/>
            <p:cNvGrpSpPr>
              <a:grpSpLocks/>
            </p:cNvGrpSpPr>
            <p:nvPr/>
          </p:nvGrpSpPr>
          <p:grpSpPr bwMode="auto">
            <a:xfrm>
              <a:off x="287" y="1344"/>
              <a:ext cx="1136" cy="624"/>
              <a:chOff x="-1064" y="1521"/>
              <a:chExt cx="1200" cy="720"/>
            </a:xfrm>
          </p:grpSpPr>
          <p:sp>
            <p:nvSpPr>
              <p:cNvPr id="16" name="AutoShape 12"/>
              <p:cNvSpPr>
                <a:spLocks noChangeArrowheads="1"/>
              </p:cNvSpPr>
              <p:nvPr/>
            </p:nvSpPr>
            <p:spPr bwMode="auto">
              <a:xfrm>
                <a:off x="-1064" y="1521"/>
                <a:ext cx="1200" cy="720"/>
              </a:xfrm>
              <a:prstGeom prst="roundRect">
                <a:avLst>
                  <a:gd name="adj" fmla="val 16667"/>
                </a:avLst>
              </a:prstGeom>
              <a:solidFill>
                <a:schemeClr val="bg2">
                  <a:lumMod val="90000"/>
                </a:schemeClr>
              </a:solidFill>
              <a:ln>
                <a:headEnd/>
                <a:tailEnd/>
              </a:ln>
            </p:spPr>
            <p:style>
              <a:lnRef idx="2">
                <a:schemeClr val="dk1"/>
              </a:lnRef>
              <a:fillRef idx="1">
                <a:schemeClr val="lt1"/>
              </a:fillRef>
              <a:effectRef idx="0">
                <a:schemeClr val="dk1"/>
              </a:effectRef>
              <a:fontRef idx="minor">
                <a:schemeClr val="dk1"/>
              </a:fontRef>
            </p:style>
            <p:txBody>
              <a:bodyPr wrap="none" anchor="ctr"/>
              <a:lstStyle/>
              <a:p>
                <a:pPr algn="ctr" eaLnBrk="0" hangingPunct="0">
                  <a:defRPr/>
                </a:pPr>
                <a:endParaRPr lang="en-US" dirty="0">
                  <a:solidFill>
                    <a:prstClr val="black"/>
                  </a:solidFill>
                  <a:effectLst>
                    <a:outerShdw blurRad="38100" dist="38100" dir="2700000" algn="tl">
                      <a:srgbClr val="000000">
                        <a:alpha val="43137"/>
                      </a:srgbClr>
                    </a:outerShdw>
                  </a:effectLst>
                </a:endParaRPr>
              </a:p>
            </p:txBody>
          </p:sp>
          <p:sp>
            <p:nvSpPr>
              <p:cNvPr id="17" name="Text Box 13"/>
              <p:cNvSpPr txBox="1">
                <a:spLocks noChangeArrowheads="1"/>
              </p:cNvSpPr>
              <p:nvPr/>
            </p:nvSpPr>
            <p:spPr bwMode="auto">
              <a:xfrm>
                <a:off x="-1012" y="1687"/>
                <a:ext cx="1106" cy="380"/>
              </a:xfrm>
              <a:prstGeom prst="rect">
                <a:avLst/>
              </a:prstGeom>
              <a:noFill/>
              <a:ln w="12700">
                <a:noFill/>
                <a:miter lim="800000"/>
                <a:headEnd type="none" w="sm" len="sm"/>
                <a:tailEnd type="none" w="sm" len="sm"/>
              </a:ln>
              <a:effectLst/>
            </p:spPr>
            <p:txBody>
              <a:bodyPr>
                <a:spAutoFit/>
              </a:bodyPr>
              <a:lstStyle/>
              <a:p>
                <a:pPr algn="ctr" eaLnBrk="0" hangingPunct="0">
                  <a:spcBef>
                    <a:spcPct val="50000"/>
                  </a:spcBef>
                  <a:defRPr/>
                </a:pPr>
                <a:r>
                  <a:rPr lang="en-US" sz="1400" b="1" dirty="0">
                    <a:solidFill>
                      <a:prstClr val="black"/>
                    </a:solidFill>
                    <a:latin typeface="Clarendon" panose="02040604040505020204" pitchFamily="18" charset="0"/>
                  </a:rPr>
                  <a:t>Administrative Issuances</a:t>
                </a:r>
              </a:p>
            </p:txBody>
          </p:sp>
        </p:grpSp>
        <p:grpSp>
          <p:nvGrpSpPr>
            <p:cNvPr id="9" name="Group 14"/>
            <p:cNvGrpSpPr>
              <a:grpSpLocks/>
            </p:cNvGrpSpPr>
            <p:nvPr/>
          </p:nvGrpSpPr>
          <p:grpSpPr bwMode="auto">
            <a:xfrm>
              <a:off x="240" y="2112"/>
              <a:ext cx="1136" cy="624"/>
              <a:chOff x="-2483" y="2407"/>
              <a:chExt cx="1200" cy="720"/>
            </a:xfrm>
          </p:grpSpPr>
          <p:sp>
            <p:nvSpPr>
              <p:cNvPr id="14" name="AutoShape 15"/>
              <p:cNvSpPr>
                <a:spLocks noChangeArrowheads="1"/>
              </p:cNvSpPr>
              <p:nvPr/>
            </p:nvSpPr>
            <p:spPr bwMode="auto">
              <a:xfrm>
                <a:off x="-2483" y="2407"/>
                <a:ext cx="1200" cy="720"/>
              </a:xfrm>
              <a:prstGeom prst="roundRect">
                <a:avLst>
                  <a:gd name="adj" fmla="val 16667"/>
                </a:avLst>
              </a:prstGeom>
              <a:solidFill>
                <a:schemeClr val="accent2">
                  <a:lumMod val="40000"/>
                  <a:lumOff val="60000"/>
                </a:schemeClr>
              </a:solidFill>
              <a:ln>
                <a:headEnd/>
                <a:tailEnd/>
              </a:ln>
            </p:spPr>
            <p:style>
              <a:lnRef idx="2">
                <a:schemeClr val="dk1"/>
              </a:lnRef>
              <a:fillRef idx="1">
                <a:schemeClr val="lt1"/>
              </a:fillRef>
              <a:effectRef idx="0">
                <a:schemeClr val="dk1"/>
              </a:effectRef>
              <a:fontRef idx="minor">
                <a:schemeClr val="dk1"/>
              </a:fontRef>
            </p:style>
            <p:txBody>
              <a:bodyPr wrap="none" anchor="ctr"/>
              <a:lstStyle/>
              <a:p>
                <a:pPr algn="ctr" eaLnBrk="0" hangingPunct="0">
                  <a:defRPr/>
                </a:pPr>
                <a:endParaRPr lang="en-US" dirty="0">
                  <a:solidFill>
                    <a:prstClr val="black"/>
                  </a:solidFill>
                  <a:effectLst>
                    <a:outerShdw blurRad="38100" dist="38100" dir="2700000" algn="tl">
                      <a:srgbClr val="000000">
                        <a:alpha val="43137"/>
                      </a:srgbClr>
                    </a:outerShdw>
                  </a:effectLst>
                </a:endParaRPr>
              </a:p>
            </p:txBody>
          </p:sp>
          <p:sp>
            <p:nvSpPr>
              <p:cNvPr id="15" name="Text Box 16"/>
              <p:cNvSpPr txBox="1">
                <a:spLocks noChangeArrowheads="1"/>
              </p:cNvSpPr>
              <p:nvPr/>
            </p:nvSpPr>
            <p:spPr bwMode="auto">
              <a:xfrm>
                <a:off x="-2432" y="2573"/>
                <a:ext cx="1106" cy="380"/>
              </a:xfrm>
              <a:prstGeom prst="rect">
                <a:avLst/>
              </a:prstGeom>
              <a:noFill/>
              <a:ln w="12700">
                <a:noFill/>
                <a:miter lim="800000"/>
                <a:headEnd type="none" w="sm" len="sm"/>
                <a:tailEnd type="none" w="sm" len="sm"/>
              </a:ln>
              <a:effectLst/>
            </p:spPr>
            <p:txBody>
              <a:bodyPr>
                <a:spAutoFit/>
              </a:bodyPr>
              <a:lstStyle/>
              <a:p>
                <a:pPr algn="ctr" eaLnBrk="0" hangingPunct="0">
                  <a:spcBef>
                    <a:spcPct val="50000"/>
                  </a:spcBef>
                  <a:defRPr/>
                </a:pPr>
                <a:r>
                  <a:rPr lang="en-US" sz="1400" b="1" dirty="0">
                    <a:solidFill>
                      <a:prstClr val="black"/>
                    </a:solidFill>
                    <a:latin typeface="Clarendon" panose="02040604040505020204" pitchFamily="18" charset="0"/>
                  </a:rPr>
                  <a:t>Memorandum Circulars</a:t>
                </a:r>
              </a:p>
            </p:txBody>
          </p:sp>
        </p:grpSp>
        <p:sp>
          <p:nvSpPr>
            <p:cNvPr id="13" name="Text Box 17"/>
            <p:cNvSpPr txBox="1">
              <a:spLocks noChangeArrowheads="1"/>
            </p:cNvSpPr>
            <p:nvPr/>
          </p:nvSpPr>
          <p:spPr bwMode="auto">
            <a:xfrm>
              <a:off x="-1392" y="2784"/>
              <a:ext cx="3216" cy="213"/>
            </a:xfrm>
            <a:prstGeom prst="rect">
              <a:avLst/>
            </a:prstGeom>
            <a:noFill/>
            <a:ln w="12700">
              <a:noFill/>
              <a:miter lim="800000"/>
              <a:headEnd type="none" w="sm" len="sm"/>
              <a:tailEnd type="none" w="sm" len="sm"/>
            </a:ln>
            <a:effectLst/>
          </p:spPr>
          <p:txBody>
            <a:bodyPr>
              <a:spAutoFit/>
            </a:bodyPr>
            <a:lstStyle/>
            <a:p>
              <a:pPr algn="ctr" eaLnBrk="0" hangingPunct="0">
                <a:spcBef>
                  <a:spcPct val="50000"/>
                </a:spcBef>
                <a:defRPr/>
              </a:pPr>
              <a:r>
                <a:rPr lang="en-US" sz="1600" b="1" dirty="0">
                  <a:solidFill>
                    <a:prstClr val="black"/>
                  </a:solidFill>
                  <a:effectLst>
                    <a:outerShdw blurRad="38100" dist="38100" dir="2700000" algn="tl">
                      <a:srgbClr val="000000">
                        <a:alpha val="43137"/>
                      </a:srgbClr>
                    </a:outerShdw>
                  </a:effectLst>
                </a:rPr>
                <a:t>Over 100 </a:t>
              </a:r>
              <a:r>
                <a:rPr lang="en-US" sz="1600" b="1" dirty="0" smtClean="0">
                  <a:solidFill>
                    <a:prstClr val="black"/>
                  </a:solidFill>
                  <a:effectLst>
                    <a:outerShdw blurRad="38100" dist="38100" dir="2700000" algn="tl">
                      <a:srgbClr val="000000">
                        <a:alpha val="43137"/>
                      </a:srgbClr>
                    </a:outerShdw>
                  </a:effectLst>
                </a:rPr>
                <a:t>Procurement </a:t>
              </a:r>
              <a:r>
                <a:rPr lang="en-US" sz="1600" b="1" dirty="0">
                  <a:solidFill>
                    <a:prstClr val="black"/>
                  </a:solidFill>
                  <a:effectLst>
                    <a:outerShdw blurRad="38100" dist="38100" dir="2700000" algn="tl">
                      <a:srgbClr val="000000">
                        <a:alpha val="43137"/>
                      </a:srgbClr>
                    </a:outerShdw>
                  </a:effectLst>
                </a:rPr>
                <a:t>R</a:t>
              </a:r>
              <a:r>
                <a:rPr lang="en-US" sz="1600" b="1" dirty="0" smtClean="0">
                  <a:solidFill>
                    <a:prstClr val="black"/>
                  </a:solidFill>
                  <a:effectLst>
                    <a:outerShdw blurRad="38100" dist="38100" dir="2700000" algn="tl">
                      <a:srgbClr val="000000">
                        <a:alpha val="43137"/>
                      </a:srgbClr>
                    </a:outerShdw>
                  </a:effectLst>
                </a:rPr>
                <a:t>ules and </a:t>
              </a:r>
              <a:r>
                <a:rPr lang="en-US" sz="1600" b="1" dirty="0">
                  <a:solidFill>
                    <a:prstClr val="black"/>
                  </a:solidFill>
                  <a:effectLst>
                    <a:outerShdw blurRad="38100" dist="38100" dir="2700000" algn="tl">
                      <a:srgbClr val="000000">
                        <a:alpha val="43137"/>
                      </a:srgbClr>
                    </a:outerShdw>
                  </a:effectLst>
                </a:rPr>
                <a:t>R</a:t>
              </a:r>
              <a:r>
                <a:rPr lang="en-US" sz="1600" b="1" dirty="0" smtClean="0">
                  <a:solidFill>
                    <a:prstClr val="black"/>
                  </a:solidFill>
                  <a:effectLst>
                    <a:outerShdw blurRad="38100" dist="38100" dir="2700000" algn="tl">
                      <a:srgbClr val="000000">
                        <a:alpha val="43137"/>
                      </a:srgbClr>
                    </a:outerShdw>
                  </a:effectLst>
                </a:rPr>
                <a:t>egulations</a:t>
              </a:r>
              <a:endParaRPr lang="en-US" sz="1600" b="1" dirty="0">
                <a:solidFill>
                  <a:prstClr val="black"/>
                </a:solidFill>
                <a:effectLst>
                  <a:outerShdw blurRad="38100" dist="38100" dir="2700000" algn="tl">
                    <a:srgbClr val="000000">
                      <a:alpha val="43137"/>
                    </a:srgbClr>
                  </a:outerShdw>
                </a:effectLst>
              </a:endParaRPr>
            </a:p>
          </p:txBody>
        </p:sp>
      </p:grpSp>
      <p:grpSp>
        <p:nvGrpSpPr>
          <p:cNvPr id="10" name="Group 3"/>
          <p:cNvGrpSpPr>
            <a:grpSpLocks/>
          </p:cNvGrpSpPr>
          <p:nvPr/>
        </p:nvGrpSpPr>
        <p:grpSpPr bwMode="auto">
          <a:xfrm>
            <a:off x="5334000" y="1981204"/>
            <a:ext cx="3581399" cy="3124198"/>
            <a:chOff x="4688933" y="4550529"/>
            <a:chExt cx="2997691" cy="1913071"/>
          </a:xfrm>
          <a:solidFill>
            <a:schemeClr val="tx2">
              <a:lumMod val="20000"/>
              <a:lumOff val="80000"/>
            </a:schemeClr>
          </a:solidFill>
        </p:grpSpPr>
        <p:sp>
          <p:nvSpPr>
            <p:cNvPr id="24" name="AutoShape 22"/>
            <p:cNvSpPr>
              <a:spLocks noChangeArrowheads="1"/>
            </p:cNvSpPr>
            <p:nvPr/>
          </p:nvSpPr>
          <p:spPr bwMode="auto">
            <a:xfrm>
              <a:off x="4688933" y="4550529"/>
              <a:ext cx="2997691" cy="1904947"/>
            </a:xfrm>
            <a:prstGeom prst="roundRect">
              <a:avLst>
                <a:gd name="adj" fmla="val 16667"/>
              </a:avLst>
            </a:prstGeom>
            <a:grpFill/>
            <a:ln>
              <a:headEnd/>
              <a:tailEnd/>
            </a:ln>
          </p:spPr>
          <p:style>
            <a:lnRef idx="2">
              <a:schemeClr val="dk1"/>
            </a:lnRef>
            <a:fillRef idx="1">
              <a:schemeClr val="lt1"/>
            </a:fillRef>
            <a:effectRef idx="0">
              <a:schemeClr val="dk1"/>
            </a:effectRef>
            <a:fontRef idx="minor">
              <a:schemeClr val="dk1"/>
            </a:fontRef>
          </p:style>
          <p:txBody>
            <a:bodyPr wrap="none" anchor="ctr"/>
            <a:lstStyle/>
            <a:p>
              <a:pPr algn="ctr" eaLnBrk="0" hangingPunct="0">
                <a:defRPr/>
              </a:pPr>
              <a:endParaRPr lang="en-US" dirty="0">
                <a:solidFill>
                  <a:prstClr val="black"/>
                </a:solidFill>
                <a:effectLst>
                  <a:outerShdw blurRad="38100" dist="38100" dir="2700000" algn="tl">
                    <a:srgbClr val="000000">
                      <a:alpha val="43137"/>
                    </a:srgbClr>
                  </a:outerShdw>
                </a:effectLst>
              </a:endParaRPr>
            </a:p>
          </p:txBody>
        </p:sp>
        <p:sp>
          <p:nvSpPr>
            <p:cNvPr id="25" name="Text Box 23"/>
            <p:cNvSpPr txBox="1">
              <a:spLocks noChangeArrowheads="1"/>
            </p:cNvSpPr>
            <p:nvPr/>
          </p:nvSpPr>
          <p:spPr bwMode="auto">
            <a:xfrm>
              <a:off x="4816494" y="4578960"/>
              <a:ext cx="2742570" cy="1884640"/>
            </a:xfrm>
            <a:prstGeom prst="rect">
              <a:avLst/>
            </a:prstGeom>
            <a:grpFill/>
            <a:ln w="12700">
              <a:noFill/>
              <a:miter lim="800000"/>
              <a:headEnd type="none" w="sm" len="sm"/>
              <a:tailEnd type="none" w="sm" len="sm"/>
            </a:ln>
            <a:effectLst/>
          </p:spPr>
          <p:txBody>
            <a:bodyPr wrap="square">
              <a:spAutoFit/>
            </a:bodyPr>
            <a:lstStyle/>
            <a:p>
              <a:pPr algn="ctr" eaLnBrk="0" hangingPunct="0">
                <a:defRPr/>
              </a:pPr>
              <a:r>
                <a:rPr lang="en-US" sz="1600" b="1" u="sng" dirty="0">
                  <a:solidFill>
                    <a:prstClr val="black"/>
                  </a:solidFill>
                  <a:latin typeface="Clarendon" panose="02040604040505020204" pitchFamily="18" charset="0"/>
                </a:rPr>
                <a:t>Government Procurement Reform Act</a:t>
              </a:r>
              <a:endParaRPr lang="en-US" sz="1600" b="1" dirty="0">
                <a:solidFill>
                  <a:prstClr val="black"/>
                </a:solidFill>
                <a:latin typeface="Clarendon" panose="02040604040505020204" pitchFamily="18" charset="0"/>
              </a:endParaRPr>
            </a:p>
            <a:p>
              <a:pPr algn="ctr" eaLnBrk="0" hangingPunct="0">
                <a:defRPr/>
              </a:pPr>
              <a:r>
                <a:rPr lang="en-US" sz="1200" dirty="0">
                  <a:solidFill>
                    <a:prstClr val="black"/>
                  </a:solidFill>
                  <a:latin typeface="Clarendon" panose="02040604040505020204" pitchFamily="18" charset="0"/>
                </a:rPr>
                <a:t>10 January </a:t>
              </a:r>
              <a:r>
                <a:rPr lang="en-US" sz="1200" dirty="0" smtClean="0">
                  <a:solidFill>
                    <a:prstClr val="black"/>
                  </a:solidFill>
                  <a:latin typeface="Clarendon" panose="02040604040505020204" pitchFamily="18" charset="0"/>
                </a:rPr>
                <a:t>2003</a:t>
              </a:r>
            </a:p>
            <a:p>
              <a:pPr algn="ctr" eaLnBrk="0" hangingPunct="0">
                <a:defRPr/>
              </a:pPr>
              <a:endParaRPr lang="en-US" sz="1200" dirty="0">
                <a:solidFill>
                  <a:prstClr val="black"/>
                </a:solidFill>
                <a:latin typeface="Clarendon" panose="02040604040505020204" pitchFamily="18" charset="0"/>
              </a:endParaRPr>
            </a:p>
            <a:p>
              <a:pPr algn="ctr" eaLnBrk="0" hangingPunct="0">
                <a:defRPr/>
              </a:pPr>
              <a:r>
                <a:rPr lang="en-US" sz="1600" b="1" u="sng" dirty="0">
                  <a:solidFill>
                    <a:srgbClr val="000000"/>
                  </a:solidFill>
                  <a:latin typeface="Clarendon" panose="02040604040505020204" pitchFamily="18" charset="0"/>
                </a:rPr>
                <a:t>Implementing Rules and Regulations (IRR) Part A</a:t>
              </a:r>
              <a:endParaRPr lang="en-US" sz="1600" b="1" dirty="0">
                <a:solidFill>
                  <a:srgbClr val="000000"/>
                </a:solidFill>
                <a:latin typeface="Clarendon" panose="02040604040505020204" pitchFamily="18" charset="0"/>
              </a:endParaRPr>
            </a:p>
            <a:p>
              <a:pPr algn="ctr" eaLnBrk="0" hangingPunct="0">
                <a:defRPr/>
              </a:pPr>
              <a:r>
                <a:rPr lang="en-US" sz="1200" dirty="0">
                  <a:solidFill>
                    <a:srgbClr val="000000"/>
                  </a:solidFill>
                  <a:latin typeface="Clarendon" panose="02040604040505020204" pitchFamily="18" charset="0"/>
                </a:rPr>
                <a:t>8 </a:t>
              </a:r>
              <a:r>
                <a:rPr lang="en-US" sz="1200" dirty="0" smtClean="0">
                  <a:solidFill>
                    <a:srgbClr val="000000"/>
                  </a:solidFill>
                  <a:latin typeface="Clarendon" panose="02040604040505020204" pitchFamily="18" charset="0"/>
                </a:rPr>
                <a:t>October2003</a:t>
              </a:r>
            </a:p>
            <a:p>
              <a:pPr algn="ctr" eaLnBrk="0" hangingPunct="0">
                <a:defRPr/>
              </a:pPr>
              <a:endParaRPr lang="en-US" sz="1200" dirty="0">
                <a:solidFill>
                  <a:srgbClr val="000000"/>
                </a:solidFill>
                <a:latin typeface="Clarendon" panose="02040604040505020204" pitchFamily="18" charset="0"/>
              </a:endParaRPr>
            </a:p>
            <a:p>
              <a:pPr algn="ctr" eaLnBrk="0" hangingPunct="0">
                <a:defRPr/>
              </a:pPr>
              <a:r>
                <a:rPr lang="en-US" sz="1600" b="1" u="sng" dirty="0">
                  <a:solidFill>
                    <a:srgbClr val="000000"/>
                  </a:solidFill>
                  <a:latin typeface="Clarendon" panose="02040604040505020204" pitchFamily="18" charset="0"/>
                </a:rPr>
                <a:t>Revised IRR</a:t>
              </a:r>
              <a:endParaRPr lang="en-US" sz="1600" b="1" dirty="0">
                <a:solidFill>
                  <a:srgbClr val="000000"/>
                </a:solidFill>
                <a:latin typeface="Clarendon" panose="02040604040505020204" pitchFamily="18" charset="0"/>
              </a:endParaRPr>
            </a:p>
            <a:p>
              <a:pPr algn="ctr" eaLnBrk="0" hangingPunct="0">
                <a:defRPr/>
              </a:pPr>
              <a:r>
                <a:rPr lang="en-US" sz="1200" dirty="0">
                  <a:solidFill>
                    <a:srgbClr val="000000"/>
                  </a:solidFill>
                  <a:latin typeface="Clarendon" panose="02040604040505020204" pitchFamily="18" charset="0"/>
                </a:rPr>
                <a:t>2 September </a:t>
              </a:r>
              <a:r>
                <a:rPr lang="en-US" sz="1200" dirty="0" smtClean="0">
                  <a:solidFill>
                    <a:srgbClr val="000000"/>
                  </a:solidFill>
                  <a:latin typeface="Clarendon" panose="02040604040505020204" pitchFamily="18" charset="0"/>
                </a:rPr>
                <a:t>2009</a:t>
              </a:r>
            </a:p>
            <a:p>
              <a:pPr algn="ctr" eaLnBrk="0" hangingPunct="0">
                <a:defRPr/>
              </a:pPr>
              <a:endParaRPr lang="en-US" sz="1200" dirty="0">
                <a:solidFill>
                  <a:srgbClr val="000000"/>
                </a:solidFill>
                <a:latin typeface="Clarendon" panose="02040604040505020204" pitchFamily="18" charset="0"/>
              </a:endParaRPr>
            </a:p>
            <a:p>
              <a:pPr algn="ctr" eaLnBrk="0" hangingPunct="0">
                <a:defRPr/>
              </a:pPr>
              <a:r>
                <a:rPr lang="en-US" sz="1600" b="1" dirty="0" smtClean="0">
                  <a:solidFill>
                    <a:srgbClr val="FF0000"/>
                  </a:solidFill>
                  <a:latin typeface="Clarendon" panose="02040604040505020204" pitchFamily="18" charset="0"/>
                </a:rPr>
                <a:t>2016 Revised IRR</a:t>
              </a:r>
            </a:p>
            <a:p>
              <a:pPr algn="ctr" eaLnBrk="0" hangingPunct="0">
                <a:defRPr/>
              </a:pPr>
              <a:r>
                <a:rPr lang="en-US" sz="1200" dirty="0" smtClean="0">
                  <a:solidFill>
                    <a:srgbClr val="FF0000"/>
                  </a:solidFill>
                  <a:latin typeface="Clarendon" panose="02040604040505020204" pitchFamily="18" charset="0"/>
                </a:rPr>
                <a:t>28 October 2016</a:t>
              </a:r>
              <a:endParaRPr lang="en-US" sz="1200" dirty="0">
                <a:solidFill>
                  <a:srgbClr val="FF0000"/>
                </a:solidFill>
                <a:latin typeface="Clarendon" panose="02040604040505020204" pitchFamily="18" charset="0"/>
              </a:endParaRPr>
            </a:p>
            <a:p>
              <a:pPr algn="ctr" eaLnBrk="0" hangingPunct="0">
                <a:defRPr/>
              </a:pPr>
              <a:endParaRPr lang="en-US" sz="1400" dirty="0">
                <a:solidFill>
                  <a:srgbClr val="000000"/>
                </a:solidFill>
                <a:latin typeface="Clarendon" panose="02040604040505020204" pitchFamily="18" charset="0"/>
              </a:endParaRPr>
            </a:p>
          </p:txBody>
        </p:sp>
      </p:grpSp>
      <p:sp>
        <p:nvSpPr>
          <p:cNvPr id="4" name="Down Arrow 3"/>
          <p:cNvSpPr/>
          <p:nvPr/>
        </p:nvSpPr>
        <p:spPr>
          <a:xfrm rot="16200000">
            <a:off x="4724400" y="3810000"/>
            <a:ext cx="469900" cy="620712"/>
          </a:xfrm>
          <a:prstGeom prst="down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pic>
        <p:nvPicPr>
          <p:cNvPr id="26" name="Picture 2" descr="C:\Users\client\AppData\Local\Microsoft\Windows\Temporary Internet Files\Content.IE5\PWD70CW0\MC900390994[1].wmf"/>
          <p:cNvPicPr>
            <a:picLocks noGrp="1" noChangeAspect="1" noChangeArrowheads="1"/>
          </p:cNvPicPr>
          <p:nvPr>
            <p:ph idx="1"/>
          </p:nvPr>
        </p:nvPicPr>
        <p:blipFill>
          <a:blip r:embed="rId3" cstate="print"/>
          <a:srcRect/>
          <a:stretch>
            <a:fillRect/>
          </a:stretch>
        </p:blipFill>
        <p:spPr bwMode="auto">
          <a:xfrm>
            <a:off x="381000" y="2667000"/>
            <a:ext cx="2057400" cy="3048000"/>
          </a:xfrm>
          <a:prstGeom prst="rect">
            <a:avLst/>
          </a:prstGeom>
          <a:noFill/>
        </p:spPr>
      </p:pic>
      <p:pic>
        <p:nvPicPr>
          <p:cNvPr id="2050" name="Picture 2" descr="C:\Users\client\AppData\Local\Microsoft\Windows\Temporary Internet Files\Content.IE5\7EC53WX8\MC900383582[1].wmf"/>
          <p:cNvPicPr>
            <a:picLocks noChangeAspect="1" noChangeArrowheads="1"/>
          </p:cNvPicPr>
          <p:nvPr/>
        </p:nvPicPr>
        <p:blipFill>
          <a:blip r:embed="rId4" cstate="print"/>
          <a:srcRect/>
          <a:stretch>
            <a:fillRect/>
          </a:stretch>
        </p:blipFill>
        <p:spPr bwMode="auto">
          <a:xfrm>
            <a:off x="5481695" y="4114800"/>
            <a:ext cx="1223905" cy="1925688"/>
          </a:xfrm>
          <a:prstGeom prst="rect">
            <a:avLst/>
          </a:prstGeom>
          <a:noFill/>
        </p:spPr>
      </p:pic>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5</a:t>
            </a:fld>
            <a:endParaRPr lang="en-US" dirty="0">
              <a:solidFill>
                <a:prstClr val="black">
                  <a:tint val="75000"/>
                </a:prstClr>
              </a:solidFill>
            </a:endParaRPr>
          </a:p>
        </p:txBody>
      </p:sp>
      <p:sp>
        <p:nvSpPr>
          <p:cNvPr id="27" name="Title 26"/>
          <p:cNvSpPr>
            <a:spLocks noGrp="1"/>
          </p:cNvSpPr>
          <p:nvPr>
            <p:ph type="title"/>
          </p:nvPr>
        </p:nvSpPr>
        <p:spPr/>
        <p:txBody>
          <a:bodyPr>
            <a:normAutofit/>
          </a:bodyPr>
          <a:lstStyle/>
          <a:p>
            <a:r>
              <a:rPr lang="en-US" sz="4000" b="1" dirty="0" smtClean="0">
                <a:ln/>
                <a:latin typeface="Clarendon" panose="02040604040505020204" pitchFamily="18" charset="0"/>
                <a:ea typeface="ＭＳ Ｐゴシック" pitchFamily="34" charset="-128"/>
              </a:rPr>
              <a:t>Enactment of GPRA</a:t>
            </a:r>
            <a:endParaRPr lang="fil-PH" sz="4000" dirty="0"/>
          </a:p>
        </p:txBody>
      </p:sp>
    </p:spTree>
    <p:extLst>
      <p:ext uri="{BB962C8B-B14F-4D97-AF65-F5344CB8AC3E}">
        <p14:creationId xmlns:p14="http://schemas.microsoft.com/office/powerpoint/2010/main" xmlns="" val="3186150417"/>
      </p:ext>
    </p:extLst>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just">
              <a:buClr>
                <a:schemeClr val="tx1">
                  <a:shade val="95000"/>
                </a:schemeClr>
              </a:buClr>
              <a:buNone/>
              <a:tabLst>
                <a:tab pos="347663" algn="l"/>
              </a:tabLst>
              <a:defRPr/>
            </a:pPr>
            <a:endParaRPr lang="en-US" sz="1800" dirty="0" smtClean="0">
              <a:solidFill>
                <a:srgbClr val="002060"/>
              </a:solidFill>
            </a:endParaRPr>
          </a:p>
          <a:p>
            <a:pPr marL="514350" indent="-514350">
              <a:buFont typeface="+mj-lt"/>
              <a:buAutoNum type="arabicPeriod"/>
            </a:pPr>
            <a:endParaRPr lang="en-US" b="1" dirty="0" smtClean="0">
              <a:solidFill>
                <a:srgbClr val="002060"/>
              </a:solidFill>
            </a:endParaRPr>
          </a:p>
          <a:p>
            <a:pPr marL="0" indent="0">
              <a:buNone/>
            </a:pPr>
            <a:endParaRPr lang="en-US" dirty="0">
              <a:solidFill>
                <a:schemeClr val="bg2">
                  <a:lumMod val="50000"/>
                </a:schemeClr>
              </a:solidFill>
            </a:endParaRPr>
          </a:p>
        </p:txBody>
      </p:sp>
      <p:graphicFrame>
        <p:nvGraphicFramePr>
          <p:cNvPr id="7" name="Group 177"/>
          <p:cNvGraphicFramePr>
            <a:graphicFrameLocks/>
          </p:cNvGraphicFramePr>
          <p:nvPr>
            <p:extLst>
              <p:ext uri="{D42A27DB-BD31-4B8C-83A1-F6EECF244321}">
                <p14:modId xmlns:p14="http://schemas.microsoft.com/office/powerpoint/2010/main" xmlns="" val="1323571121"/>
              </p:ext>
            </p:extLst>
          </p:nvPr>
        </p:nvGraphicFramePr>
        <p:xfrm>
          <a:off x="457200" y="1447799"/>
          <a:ext cx="8229600" cy="4495801"/>
        </p:xfrm>
        <a:graphic>
          <a:graphicData uri="http://schemas.openxmlformats.org/drawingml/2006/table">
            <a:tbl>
              <a:tblPr/>
              <a:tblGrid>
                <a:gridCol w="3810000"/>
                <a:gridCol w="457200"/>
                <a:gridCol w="3962400"/>
              </a:tblGrid>
              <a:tr h="390656">
                <a:tc>
                  <a:txBody>
                    <a:bodyPr/>
                    <a:lstStyle/>
                    <a:p>
                      <a:pPr marL="344488" marR="0" lvl="0" indent="-344488"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charset="0"/>
                        </a:rPr>
                        <a:t>PROBLEMS</a:t>
                      </a: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1" i="0" u="none" strike="noStrike" cap="none" normalizeH="0" baseline="0" dirty="0" smtClean="0">
                        <a:ln>
                          <a:noFill/>
                        </a:ln>
                        <a:solidFill>
                          <a:schemeClr val="tx1"/>
                        </a:solidFill>
                        <a:effectLst/>
                        <a:latin typeface="+mn-lt"/>
                        <a:cs typeface="Arial" charset="0"/>
                      </a:endParaRP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344488" marR="0" lvl="0" indent="-344488" algn="ctr" defTabSz="914400" rtl="0" eaLnBrk="1" fontAlgn="base" latinLnBrk="0" hangingPunct="1">
                        <a:lnSpc>
                          <a:spcPct val="100000"/>
                        </a:lnSpc>
                        <a:spcBef>
                          <a:spcPct val="20000"/>
                        </a:spcBef>
                        <a:spcAft>
                          <a:spcPct val="0"/>
                        </a:spcAft>
                        <a:buClrTx/>
                        <a:buSzTx/>
                        <a:buFontTx/>
                        <a:buNone/>
                        <a:tabLst/>
                      </a:pPr>
                      <a:r>
                        <a:rPr kumimoji="0" lang="en-US" sz="1800" b="1" i="0" u="none" strike="noStrike" cap="none" normalizeH="0" baseline="0" dirty="0" smtClean="0">
                          <a:ln>
                            <a:noFill/>
                          </a:ln>
                          <a:solidFill>
                            <a:schemeClr val="tx1"/>
                          </a:solidFill>
                          <a:effectLst/>
                          <a:latin typeface="+mn-lt"/>
                          <a:cs typeface="Arial" charset="0"/>
                        </a:rPr>
                        <a:t>REFORMS</a:t>
                      </a: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accent1">
                        <a:lumMod val="20000"/>
                        <a:lumOff val="80000"/>
                      </a:schemeClr>
                    </a:solidFill>
                  </a:tcPr>
                </a:tc>
              </a:tr>
              <a:tr h="976641">
                <a:tc>
                  <a:txBody>
                    <a:bodyPr/>
                    <a:lstStyle/>
                    <a:p>
                      <a:pPr marL="344488" marR="0" lvl="0" indent="-344488" algn="l" defTabSz="914400" rtl="0" eaLnBrk="1" fontAlgn="base" latinLnBrk="0" hangingPunct="1">
                        <a:lnSpc>
                          <a:spcPct val="100000"/>
                        </a:lnSpc>
                        <a:spcBef>
                          <a:spcPct val="20000"/>
                        </a:spcBef>
                        <a:spcAft>
                          <a:spcPct val="0"/>
                        </a:spcAft>
                        <a:buClrTx/>
                        <a:buSzTx/>
                        <a:buFontTx/>
                        <a:buChar char="•"/>
                        <a:tabLst/>
                      </a:pPr>
                      <a:r>
                        <a:rPr kumimoji="0" lang="en-US" sz="1800" b="0" i="0" u="none" strike="noStrike" cap="none" normalizeH="0" baseline="0" dirty="0" smtClean="0">
                          <a:ln>
                            <a:noFill/>
                          </a:ln>
                          <a:solidFill>
                            <a:schemeClr val="tx1"/>
                          </a:solidFill>
                          <a:effectLst/>
                          <a:latin typeface="+mn-lt"/>
                          <a:cs typeface="Arial" charset="0"/>
                        </a:rPr>
                        <a:t>Confusion caused by fragmented legal system</a:t>
                      </a: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mn-lt"/>
                        <a:cs typeface="Arial" charset="0"/>
                      </a:endParaRP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344488" marR="0" lvl="0" indent="-344488" algn="l" defTabSz="914400" rtl="0" eaLnBrk="1" fontAlgn="base" latinLnBrk="0" hangingPunct="1">
                        <a:lnSpc>
                          <a:spcPct val="100000"/>
                        </a:lnSpc>
                        <a:spcBef>
                          <a:spcPct val="20000"/>
                        </a:spcBef>
                        <a:spcAft>
                          <a:spcPct val="0"/>
                        </a:spcAft>
                        <a:buClrTx/>
                        <a:buSzTx/>
                        <a:buFontTx/>
                        <a:buChar char="•"/>
                        <a:tabLst/>
                      </a:pPr>
                      <a:r>
                        <a:rPr kumimoji="0" lang="en-US" sz="1800" b="0" i="0" u="none" strike="noStrike" cap="none" normalizeH="0" baseline="0" dirty="0" smtClean="0">
                          <a:ln>
                            <a:noFill/>
                          </a:ln>
                          <a:solidFill>
                            <a:schemeClr val="tx1"/>
                          </a:solidFill>
                          <a:effectLst/>
                          <a:latin typeface="+mn-lt"/>
                          <a:cs typeface="Arial" charset="0"/>
                        </a:rPr>
                        <a:t>Enactment of the Government Procurement Reform Act (GPRA)</a:t>
                      </a: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976641">
                <a:tc>
                  <a:txBody>
                    <a:bodyPr/>
                    <a:lstStyle/>
                    <a:p>
                      <a:pPr marL="344488" marR="0" lvl="0" indent="-344488" algn="l" defTabSz="914400" rtl="0" eaLnBrk="1" fontAlgn="base" latinLnBrk="0" hangingPunct="1">
                        <a:lnSpc>
                          <a:spcPct val="100000"/>
                        </a:lnSpc>
                        <a:spcBef>
                          <a:spcPct val="20000"/>
                        </a:spcBef>
                        <a:spcAft>
                          <a:spcPct val="0"/>
                        </a:spcAft>
                        <a:buClrTx/>
                        <a:buSzTx/>
                        <a:buFontTx/>
                        <a:buChar char="•"/>
                        <a:tabLst/>
                      </a:pPr>
                      <a:r>
                        <a:rPr kumimoji="0" lang="en-US" sz="1800" b="0" i="0" u="none" strike="noStrike" cap="none" normalizeH="0" baseline="0" dirty="0" smtClean="0">
                          <a:ln>
                            <a:noFill/>
                          </a:ln>
                          <a:solidFill>
                            <a:schemeClr val="tx1"/>
                          </a:solidFill>
                          <a:effectLst/>
                          <a:latin typeface="+mn-lt"/>
                          <a:cs typeface="Arial" charset="0"/>
                        </a:rPr>
                        <a:t>Inconsistent policies, rules, and regulations due to lack of standards</a:t>
                      </a: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mn-lt"/>
                        <a:cs typeface="Arial" charset="0"/>
                      </a:endParaRP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344488" marR="0" lvl="0" indent="-344488" algn="l" defTabSz="914400" rtl="0" eaLnBrk="1" fontAlgn="base" latinLnBrk="0" hangingPunct="1">
                        <a:lnSpc>
                          <a:spcPct val="100000"/>
                        </a:lnSpc>
                        <a:spcBef>
                          <a:spcPct val="20000"/>
                        </a:spcBef>
                        <a:spcAft>
                          <a:spcPct val="0"/>
                        </a:spcAft>
                        <a:buClrTx/>
                        <a:buSzTx/>
                        <a:buFontTx/>
                        <a:buChar char="•"/>
                        <a:tabLst/>
                      </a:pPr>
                      <a:r>
                        <a:rPr kumimoji="0" lang="en-US" sz="1800" b="0" i="0" u="none" strike="noStrike" cap="none" normalizeH="0" baseline="0" dirty="0" smtClean="0">
                          <a:ln>
                            <a:noFill/>
                          </a:ln>
                          <a:solidFill>
                            <a:schemeClr val="tx1"/>
                          </a:solidFill>
                          <a:effectLst/>
                          <a:latin typeface="+mn-lt"/>
                          <a:cs typeface="Arial" charset="0"/>
                        </a:rPr>
                        <a:t>Creation of the Government Procurement Policy Board (GPPB)</a:t>
                      </a: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1058026">
                <a:tc>
                  <a:txBody>
                    <a:bodyPr/>
                    <a:lstStyle/>
                    <a:p>
                      <a:pPr marL="344488" marR="0" lvl="0" indent="-344488" algn="l" defTabSz="914400" rtl="0" eaLnBrk="1" fontAlgn="base" latinLnBrk="0" hangingPunct="1">
                        <a:lnSpc>
                          <a:spcPct val="100000"/>
                        </a:lnSpc>
                        <a:spcBef>
                          <a:spcPct val="20000"/>
                        </a:spcBef>
                        <a:spcAft>
                          <a:spcPct val="0"/>
                        </a:spcAft>
                        <a:buClrTx/>
                        <a:buSzTx/>
                        <a:buFontTx/>
                        <a:buChar char="•"/>
                        <a:tabLst/>
                      </a:pPr>
                      <a:endParaRPr kumimoji="0" lang="en-US" sz="1800" b="0" i="0" u="none" strike="noStrike" cap="none" normalizeH="0" baseline="0" dirty="0" smtClean="0">
                        <a:ln>
                          <a:noFill/>
                        </a:ln>
                        <a:solidFill>
                          <a:schemeClr val="tx1"/>
                        </a:solidFill>
                        <a:effectLst/>
                        <a:latin typeface="+mn-lt"/>
                        <a:cs typeface="Arial" charset="0"/>
                      </a:endParaRPr>
                    </a:p>
                    <a:p>
                      <a:pPr marL="344488" marR="0" lvl="0" indent="-344488" algn="l" defTabSz="914400" rtl="0" eaLnBrk="1" fontAlgn="base" latinLnBrk="0" hangingPunct="1">
                        <a:lnSpc>
                          <a:spcPct val="100000"/>
                        </a:lnSpc>
                        <a:spcBef>
                          <a:spcPct val="20000"/>
                        </a:spcBef>
                        <a:spcAft>
                          <a:spcPct val="0"/>
                        </a:spcAft>
                        <a:buClrTx/>
                        <a:buSzTx/>
                        <a:buFontTx/>
                        <a:buChar char="•"/>
                        <a:tabLst/>
                      </a:pPr>
                      <a:r>
                        <a:rPr kumimoji="0" lang="en-US" sz="1800" b="0" i="0" u="none" strike="noStrike" cap="none" normalizeH="0" baseline="0" dirty="0" smtClean="0">
                          <a:ln>
                            <a:noFill/>
                          </a:ln>
                          <a:solidFill>
                            <a:schemeClr val="tx1"/>
                          </a:solidFill>
                          <a:effectLst/>
                          <a:latin typeface="+mn-lt"/>
                          <a:cs typeface="Arial" charset="0"/>
                        </a:rPr>
                        <a:t>Lack of transparency</a:t>
                      </a: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mn-lt"/>
                        <a:cs typeface="Arial" charset="0"/>
                      </a:endParaRP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344488" marR="0" lvl="0" indent="-344488" algn="l" defTabSz="914400" rtl="0" eaLnBrk="1" fontAlgn="base" latinLnBrk="0" hangingPunct="1">
                        <a:lnSpc>
                          <a:spcPct val="100000"/>
                        </a:lnSpc>
                        <a:spcBef>
                          <a:spcPct val="20000"/>
                        </a:spcBef>
                        <a:spcAft>
                          <a:spcPct val="0"/>
                        </a:spcAft>
                        <a:buClrTx/>
                        <a:buSzTx/>
                        <a:buFontTx/>
                        <a:buNone/>
                        <a:tabLst/>
                      </a:pPr>
                      <a:endParaRPr kumimoji="0" lang="en-US" sz="100" b="0" i="0" u="none" strike="noStrike" cap="none" normalizeH="0" baseline="0" dirty="0" smtClean="0">
                        <a:ln>
                          <a:noFill/>
                        </a:ln>
                        <a:solidFill>
                          <a:schemeClr val="tx1"/>
                        </a:solidFill>
                        <a:effectLst/>
                        <a:latin typeface="+mn-lt"/>
                        <a:cs typeface="Arial" charset="0"/>
                      </a:endParaRPr>
                    </a:p>
                    <a:p>
                      <a:pPr marL="344488" marR="0" lvl="0" indent="-344488" algn="l" defTabSz="914400" rtl="0" eaLnBrk="1" fontAlgn="base" latinLnBrk="0" hangingPunct="1">
                        <a:lnSpc>
                          <a:spcPct val="100000"/>
                        </a:lnSpc>
                        <a:spcBef>
                          <a:spcPct val="20000"/>
                        </a:spcBef>
                        <a:spcAft>
                          <a:spcPct val="0"/>
                        </a:spcAft>
                        <a:buClrTx/>
                        <a:buSzTx/>
                        <a:buFontTx/>
                        <a:buChar char="•"/>
                        <a:tabLst/>
                      </a:pPr>
                      <a:r>
                        <a:rPr kumimoji="0" lang="en-US" sz="1800" b="0" i="0" u="none" strike="noStrike" cap="none" normalizeH="0" baseline="0" dirty="0" smtClean="0">
                          <a:ln>
                            <a:noFill/>
                          </a:ln>
                          <a:solidFill>
                            <a:schemeClr val="tx1"/>
                          </a:solidFill>
                          <a:effectLst/>
                          <a:latin typeface="+mn-lt"/>
                          <a:cs typeface="Arial" charset="0"/>
                        </a:rPr>
                        <a:t>Use of PhilGEPS </a:t>
                      </a:r>
                    </a:p>
                    <a:p>
                      <a:pPr marL="344488" marR="0" lvl="0" indent="-344488" algn="l" defTabSz="914400" rtl="0" eaLnBrk="1" fontAlgn="base" latinLnBrk="0" hangingPunct="1">
                        <a:lnSpc>
                          <a:spcPct val="100000"/>
                        </a:lnSpc>
                        <a:spcBef>
                          <a:spcPct val="20000"/>
                        </a:spcBef>
                        <a:spcAft>
                          <a:spcPct val="0"/>
                        </a:spcAft>
                        <a:buClrTx/>
                        <a:buSzTx/>
                        <a:buFontTx/>
                        <a:buNone/>
                        <a:tabLst/>
                      </a:pPr>
                      <a:r>
                        <a:rPr kumimoji="0" lang="en-US" sz="1600" b="0" i="0" u="none" strike="noStrike" cap="none" normalizeH="0" baseline="0" dirty="0" smtClean="0">
                          <a:ln>
                            <a:noFill/>
                          </a:ln>
                          <a:solidFill>
                            <a:schemeClr val="tx1"/>
                          </a:solidFill>
                          <a:effectLst/>
                          <a:latin typeface="+mn-lt"/>
                          <a:cs typeface="Arial" charset="0"/>
                        </a:rPr>
                        <a:t>     (Philippine Government Electronic Procurement System)</a:t>
                      </a: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r h="1093837">
                <a:tc>
                  <a:txBody>
                    <a:bodyPr/>
                    <a:lstStyle/>
                    <a:p>
                      <a:pPr marL="344488" marR="0" lvl="0" indent="-344488" algn="l" defTabSz="914400" rtl="0" eaLnBrk="1" fontAlgn="base" latinLnBrk="0" hangingPunct="1">
                        <a:lnSpc>
                          <a:spcPct val="100000"/>
                        </a:lnSpc>
                        <a:spcBef>
                          <a:spcPct val="20000"/>
                        </a:spcBef>
                        <a:spcAft>
                          <a:spcPct val="0"/>
                        </a:spcAft>
                        <a:buClrTx/>
                        <a:buSzTx/>
                        <a:buFontTx/>
                        <a:buChar char="•"/>
                        <a:tabLst/>
                      </a:pPr>
                      <a:endParaRPr kumimoji="0" lang="en-US" sz="1800" b="0" i="0" u="none" strike="noStrike" cap="none" normalizeH="0" baseline="0" dirty="0" smtClean="0">
                        <a:ln>
                          <a:noFill/>
                        </a:ln>
                        <a:solidFill>
                          <a:schemeClr val="tx1"/>
                        </a:solidFill>
                        <a:effectLst/>
                        <a:latin typeface="+mn-lt"/>
                        <a:cs typeface="Arial" charset="0"/>
                      </a:endParaRPr>
                    </a:p>
                    <a:p>
                      <a:pPr marL="344488" marR="0" lvl="0" indent="-344488" algn="l" defTabSz="914400" rtl="0" eaLnBrk="1" fontAlgn="base" latinLnBrk="0" hangingPunct="1">
                        <a:lnSpc>
                          <a:spcPct val="100000"/>
                        </a:lnSpc>
                        <a:spcBef>
                          <a:spcPct val="20000"/>
                        </a:spcBef>
                        <a:spcAft>
                          <a:spcPct val="0"/>
                        </a:spcAft>
                        <a:buClrTx/>
                        <a:buSzTx/>
                        <a:buFontTx/>
                        <a:buChar char="•"/>
                        <a:tabLst/>
                      </a:pPr>
                      <a:r>
                        <a:rPr kumimoji="0" lang="en-US" sz="1800" b="0" i="0" u="none" strike="noStrike" cap="none" normalizeH="0" baseline="0" dirty="0" smtClean="0">
                          <a:ln>
                            <a:noFill/>
                          </a:ln>
                          <a:solidFill>
                            <a:schemeClr val="tx1"/>
                          </a:solidFill>
                          <a:effectLst/>
                          <a:latin typeface="+mn-lt"/>
                          <a:cs typeface="Arial" charset="0"/>
                        </a:rPr>
                        <a:t>Lack of check and balance</a:t>
                      </a:r>
                    </a:p>
                    <a:p>
                      <a:pPr marL="344488" marR="0" lvl="0" indent="-344488" algn="l" defTabSz="914400" rtl="0" eaLnBrk="1" fontAlgn="base" latinLnBrk="0" hangingPunct="1">
                        <a:lnSpc>
                          <a:spcPct val="100000"/>
                        </a:lnSpc>
                        <a:spcBef>
                          <a:spcPct val="20000"/>
                        </a:spcBef>
                        <a:spcAft>
                          <a:spcPct val="0"/>
                        </a:spcAft>
                        <a:buClrTx/>
                        <a:buSzTx/>
                        <a:buFontTx/>
                        <a:buChar char="•"/>
                        <a:tabLst/>
                      </a:pPr>
                      <a:endParaRPr kumimoji="0" lang="en-US" sz="1800" b="0" i="0" u="none" strike="noStrike" cap="none" normalizeH="0" baseline="0" dirty="0" smtClean="0">
                        <a:ln>
                          <a:noFill/>
                        </a:ln>
                        <a:solidFill>
                          <a:schemeClr val="tx1"/>
                        </a:solidFill>
                        <a:effectLst/>
                        <a:latin typeface="+mn-lt"/>
                        <a:cs typeface="Arial" charset="0"/>
                      </a:endParaRP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mn-lt"/>
                        <a:cs typeface="Arial" charset="0"/>
                      </a:endParaRP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noFill/>
                  </a:tcPr>
                </a:tc>
                <a:tc>
                  <a:txBody>
                    <a:bodyPr/>
                    <a:lstStyle/>
                    <a:p>
                      <a:pPr marL="344488" marR="0" lvl="0" indent="-344488" algn="l" defTabSz="914400" rtl="0" eaLnBrk="1" fontAlgn="base" latinLnBrk="0" hangingPunct="1">
                        <a:lnSpc>
                          <a:spcPct val="100000"/>
                        </a:lnSpc>
                        <a:spcBef>
                          <a:spcPct val="20000"/>
                        </a:spcBef>
                        <a:spcAft>
                          <a:spcPct val="0"/>
                        </a:spcAft>
                        <a:buClrTx/>
                        <a:buSzTx/>
                        <a:buFontTx/>
                        <a:buChar char="•"/>
                        <a:tabLst/>
                      </a:pPr>
                      <a:endParaRPr kumimoji="0" lang="en-US" sz="1800" b="0" i="0" u="none" strike="noStrike" cap="none" normalizeH="0" baseline="0" dirty="0" smtClean="0">
                        <a:ln>
                          <a:noFill/>
                        </a:ln>
                        <a:solidFill>
                          <a:schemeClr val="tx1"/>
                        </a:solidFill>
                        <a:effectLst/>
                        <a:latin typeface="+mn-lt"/>
                        <a:cs typeface="Arial" charset="0"/>
                      </a:endParaRPr>
                    </a:p>
                    <a:p>
                      <a:pPr marL="344488" marR="0" lvl="0" indent="-344488" algn="l" defTabSz="914400" rtl="0" eaLnBrk="1" fontAlgn="base" latinLnBrk="0" hangingPunct="1">
                        <a:lnSpc>
                          <a:spcPct val="100000"/>
                        </a:lnSpc>
                        <a:spcBef>
                          <a:spcPct val="20000"/>
                        </a:spcBef>
                        <a:spcAft>
                          <a:spcPct val="0"/>
                        </a:spcAft>
                        <a:buClrTx/>
                        <a:buSzTx/>
                        <a:buFontTx/>
                        <a:buChar char="•"/>
                        <a:tabLst/>
                      </a:pPr>
                      <a:r>
                        <a:rPr kumimoji="0" lang="en-US" sz="1800" b="0" i="0" u="none" strike="noStrike" cap="none" normalizeH="0" baseline="0" dirty="0" smtClean="0">
                          <a:ln>
                            <a:noFill/>
                          </a:ln>
                          <a:solidFill>
                            <a:schemeClr val="tx1"/>
                          </a:solidFill>
                          <a:effectLst/>
                          <a:latin typeface="+mn-lt"/>
                          <a:cs typeface="Arial" charset="0"/>
                        </a:rPr>
                        <a:t>Participation of civil society</a:t>
                      </a:r>
                    </a:p>
                  </a:txBody>
                  <a:tcPr marT="45728" marB="45728"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6</a:t>
            </a:fld>
            <a:endParaRPr lang="en-US" dirty="0">
              <a:solidFill>
                <a:prstClr val="black">
                  <a:tint val="75000"/>
                </a:prstClr>
              </a:solidFill>
            </a:endParaRPr>
          </a:p>
        </p:txBody>
      </p:sp>
      <p:sp>
        <p:nvSpPr>
          <p:cNvPr id="8" name="Title 7"/>
          <p:cNvSpPr>
            <a:spLocks noGrp="1"/>
          </p:cNvSpPr>
          <p:nvPr>
            <p:ph type="title"/>
          </p:nvPr>
        </p:nvSpPr>
        <p:spPr/>
        <p:txBody>
          <a:bodyPr>
            <a:normAutofit/>
          </a:bodyPr>
          <a:lstStyle/>
          <a:p>
            <a:r>
              <a:rPr lang="en-US" sz="4000" b="1" dirty="0" smtClean="0">
                <a:ln/>
                <a:latin typeface="Clarendon" panose="02040604040505020204" pitchFamily="18" charset="0"/>
                <a:ea typeface="ＭＳ Ｐゴシック" pitchFamily="34" charset="-128"/>
              </a:rPr>
              <a:t>Procurement Reforms</a:t>
            </a:r>
            <a:endParaRPr lang="fil-PH" sz="4000" dirty="0"/>
          </a:p>
        </p:txBody>
      </p:sp>
      <p:sp>
        <p:nvSpPr>
          <p:cNvPr id="6" name="Right Arrow 5"/>
          <p:cNvSpPr/>
          <p:nvPr/>
        </p:nvSpPr>
        <p:spPr>
          <a:xfrm>
            <a:off x="4191000" y="2133600"/>
            <a:ext cx="6096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9" name="Right Arrow 8"/>
          <p:cNvSpPr/>
          <p:nvPr/>
        </p:nvSpPr>
        <p:spPr>
          <a:xfrm>
            <a:off x="4191000" y="3276600"/>
            <a:ext cx="6096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10" name="Right Arrow 9"/>
          <p:cNvSpPr/>
          <p:nvPr/>
        </p:nvSpPr>
        <p:spPr>
          <a:xfrm>
            <a:off x="4191000" y="4267200"/>
            <a:ext cx="6096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11" name="Right Arrow 10"/>
          <p:cNvSpPr/>
          <p:nvPr/>
        </p:nvSpPr>
        <p:spPr>
          <a:xfrm>
            <a:off x="4191000" y="5105400"/>
            <a:ext cx="609600" cy="457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extLst>
      <p:ext uri="{BB962C8B-B14F-4D97-AF65-F5344CB8AC3E}">
        <p14:creationId xmlns:p14="http://schemas.microsoft.com/office/powerpoint/2010/main" xmlns="" val="119407080"/>
      </p:ext>
    </p:extLst>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16387"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bg1"/>
                </a:solidFill>
                <a:latin typeface="Candara" pitchFamily="34" charset="0"/>
              </a:rPr>
              <a:t>General Provision : Section 2: Declaration of Policy</a:t>
            </a:r>
            <a:endParaRPr lang="en-US" sz="2000" b="1" dirty="0">
              <a:solidFill>
                <a:schemeClr val="bg1"/>
              </a:solidFill>
              <a:latin typeface="Candara" pitchFamily="34" charset="0"/>
            </a:endParaRPr>
          </a:p>
        </p:txBody>
      </p:sp>
      <p:sp>
        <p:nvSpPr>
          <p:cNvPr id="16388" name="Text Box 19"/>
          <p:cNvSpPr txBox="1">
            <a:spLocks noChangeArrowheads="1"/>
          </p:cNvSpPr>
          <p:nvPr/>
        </p:nvSpPr>
        <p:spPr bwMode="auto">
          <a:xfrm>
            <a:off x="1143000" y="1905000"/>
            <a:ext cx="6624637" cy="2308225"/>
          </a:xfrm>
          <a:prstGeom prst="rect">
            <a:avLst/>
          </a:prstGeom>
          <a:noFill/>
          <a:ln w="76200" algn="ctr">
            <a:noFill/>
            <a:miter lim="800000"/>
            <a:headEnd/>
            <a:tailEnd/>
          </a:ln>
        </p:spPr>
        <p:txBody>
          <a:bodyPr>
            <a:spAutoFit/>
          </a:bodyPr>
          <a:lstStyle/>
          <a:p>
            <a:pPr marL="341313" indent="-341313" algn="ctr"/>
            <a:r>
              <a:rPr lang="en-GB" sz="4800" dirty="0">
                <a:latin typeface="Candara" pitchFamily="34" charset="0"/>
              </a:rPr>
              <a:t>“ ...to promote the ideals of good governance ...”</a:t>
            </a:r>
            <a:endParaRPr lang="en-US" sz="4800" dirty="0">
              <a:latin typeface="Candara" pitchFamily="34" charset="0"/>
            </a:endParaRPr>
          </a:p>
        </p:txBody>
      </p:sp>
    </p:spTree>
  </p:cSld>
  <p:clrMapOvr>
    <a:masterClrMapping/>
  </p:clrMapOvr>
  <p:transition spd="slow"/>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17411"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bg1"/>
                </a:solidFill>
                <a:latin typeface="Candara" pitchFamily="34" charset="0"/>
              </a:rPr>
              <a:t>General Provision : Section 2: IRR</a:t>
            </a:r>
            <a:endParaRPr lang="en-US" sz="2000" b="1" dirty="0">
              <a:solidFill>
                <a:schemeClr val="bg1"/>
              </a:solidFill>
              <a:latin typeface="Candara" pitchFamily="34" charset="0"/>
            </a:endParaRPr>
          </a:p>
        </p:txBody>
      </p:sp>
      <p:sp>
        <p:nvSpPr>
          <p:cNvPr id="17412" name="Text Box 19"/>
          <p:cNvSpPr txBox="1">
            <a:spLocks noChangeArrowheads="1"/>
          </p:cNvSpPr>
          <p:nvPr/>
        </p:nvSpPr>
        <p:spPr bwMode="auto">
          <a:xfrm>
            <a:off x="863600" y="1371601"/>
            <a:ext cx="7488238" cy="3539430"/>
          </a:xfrm>
          <a:prstGeom prst="rect">
            <a:avLst/>
          </a:prstGeom>
          <a:noFill/>
          <a:ln w="76200" algn="ctr">
            <a:noFill/>
            <a:miter lim="800000"/>
            <a:headEnd/>
            <a:tailEnd/>
          </a:ln>
        </p:spPr>
        <p:txBody>
          <a:bodyPr wrap="square">
            <a:spAutoFit/>
          </a:bodyPr>
          <a:lstStyle/>
          <a:p>
            <a:pPr marL="341313" indent="-341313"/>
            <a:endParaRPr lang="en-GB" sz="2800" b="1" dirty="0">
              <a:latin typeface="Candara" pitchFamily="34" charset="0"/>
            </a:endParaRPr>
          </a:p>
          <a:p>
            <a:pPr marL="341313" indent="-341313">
              <a:buFont typeface="Wingdings" pitchFamily="2" charset="2"/>
              <a:buChar char="§"/>
            </a:pPr>
            <a:r>
              <a:rPr lang="en-GB" sz="2800" dirty="0">
                <a:latin typeface="Candara" pitchFamily="34" charset="0"/>
              </a:rPr>
              <a:t>“...to adhere to the principle of transparency, accountability, equity, efficiency, and economy...”</a:t>
            </a:r>
          </a:p>
          <a:p>
            <a:pPr marL="341313" indent="-341313">
              <a:buFont typeface="Wingdings" pitchFamily="2" charset="2"/>
              <a:buChar char="§"/>
            </a:pPr>
            <a:endParaRPr lang="en-GB" sz="2800" dirty="0">
              <a:latin typeface="Candara" pitchFamily="34" charset="0"/>
            </a:endParaRPr>
          </a:p>
          <a:p>
            <a:pPr marL="341313" indent="-341313">
              <a:buFont typeface="Wingdings" pitchFamily="2" charset="2"/>
              <a:buChar char="§"/>
            </a:pPr>
            <a:r>
              <a:rPr lang="en-GB" sz="2800" dirty="0">
                <a:latin typeface="Candara" pitchFamily="34" charset="0"/>
              </a:rPr>
              <a:t>“... procurement...shall be competitive and transparent, and shall therefore go through public bidding...”</a:t>
            </a:r>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14400" y="1219200"/>
            <a:ext cx="7924800" cy="4724400"/>
          </a:xfrm>
        </p:spPr>
        <p:txBody>
          <a:bodyPr>
            <a:noAutofit/>
          </a:bodyPr>
          <a:lstStyle/>
          <a:p>
            <a:pPr marL="0" indent="0" algn="just" fontAlgn="auto">
              <a:spcBef>
                <a:spcPts val="300"/>
              </a:spcBef>
              <a:spcAft>
                <a:spcPts val="0"/>
              </a:spcAft>
              <a:buClrTx/>
              <a:buNone/>
              <a:defRPr/>
            </a:pPr>
            <a:r>
              <a:rPr lang="en-US" sz="2800" b="1" cap="small" spc="-100" dirty="0" smtClean="0">
                <a:ln w="3200">
                  <a:solidFill>
                    <a:schemeClr val="bg2">
                      <a:shade val="75000"/>
                      <a:alpha val="25000"/>
                    </a:schemeClr>
                  </a:solidFill>
                  <a:prstDash val="solid"/>
                  <a:round/>
                </a:ln>
                <a:solidFill>
                  <a:srgbClr val="C00000"/>
                </a:solidFill>
              </a:rPr>
              <a:t>P</a:t>
            </a:r>
            <a:r>
              <a:rPr lang="en-US" sz="2400" b="1" dirty="0" smtClean="0"/>
              <a:t>ublic </a:t>
            </a:r>
            <a:r>
              <a:rPr lang="en-US" sz="2400" b="1" dirty="0"/>
              <a:t>Monitoring</a:t>
            </a:r>
          </a:p>
          <a:p>
            <a:pPr marL="914400" lvl="1" indent="-457200" algn="just" fontAlgn="auto">
              <a:spcAft>
                <a:spcPts val="0"/>
              </a:spcAft>
              <a:buClrTx/>
              <a:buFont typeface="Wingdings 2"/>
              <a:buChar char=""/>
              <a:defRPr/>
            </a:pPr>
            <a:r>
              <a:rPr lang="en-US" sz="1800" b="1" i="1" dirty="0"/>
              <a:t>Awareness and </a:t>
            </a:r>
            <a:r>
              <a:rPr lang="en-US" sz="1800" b="1" i="1" dirty="0" smtClean="0"/>
              <a:t>vigilance</a:t>
            </a:r>
          </a:p>
          <a:p>
            <a:pPr marL="457200" lvl="1" indent="0" algn="just" fontAlgn="auto">
              <a:spcAft>
                <a:spcPts val="0"/>
              </a:spcAft>
              <a:buClrTx/>
              <a:buNone/>
              <a:defRPr/>
            </a:pPr>
            <a:endParaRPr lang="en-US" sz="200" b="1" i="1" dirty="0"/>
          </a:p>
          <a:p>
            <a:pPr marL="0" indent="0" algn="just" fontAlgn="auto">
              <a:spcBef>
                <a:spcPts val="300"/>
              </a:spcBef>
              <a:spcAft>
                <a:spcPts val="0"/>
              </a:spcAft>
              <a:buClrTx/>
              <a:buNone/>
              <a:defRPr/>
            </a:pPr>
            <a:r>
              <a:rPr lang="en-US" sz="2800" b="1" cap="small" spc="-100" dirty="0" smtClean="0">
                <a:ln w="3200">
                  <a:solidFill>
                    <a:schemeClr val="bg2">
                      <a:shade val="75000"/>
                      <a:alpha val="25000"/>
                    </a:schemeClr>
                  </a:solidFill>
                  <a:prstDash val="solid"/>
                  <a:round/>
                </a:ln>
                <a:solidFill>
                  <a:srgbClr val="C00000"/>
                </a:solidFill>
              </a:rPr>
              <a:t>A</a:t>
            </a:r>
            <a:r>
              <a:rPr lang="en-US" sz="2400" b="1" dirty="0" smtClean="0"/>
              <a:t>ccountability</a:t>
            </a:r>
            <a:endParaRPr lang="en-US" sz="2400" b="1" dirty="0"/>
          </a:p>
          <a:p>
            <a:pPr marL="914400" lvl="1" indent="-457200" algn="just" fontAlgn="auto">
              <a:spcAft>
                <a:spcPts val="0"/>
              </a:spcAft>
              <a:buClrTx/>
              <a:buFont typeface="Wingdings 2"/>
              <a:buChar char=""/>
              <a:defRPr/>
            </a:pPr>
            <a:r>
              <a:rPr lang="en-US" sz="1800" b="1" i="1" dirty="0"/>
              <a:t>Responsibility over actions/decisions (“Answerable</a:t>
            </a:r>
            <a:r>
              <a:rPr lang="en-US" sz="1800" b="1" i="1" dirty="0" smtClean="0"/>
              <a:t>”)</a:t>
            </a:r>
          </a:p>
          <a:p>
            <a:pPr marL="457200" lvl="1" indent="0" algn="just" fontAlgn="auto">
              <a:spcAft>
                <a:spcPts val="0"/>
              </a:spcAft>
              <a:buClrTx/>
              <a:buNone/>
              <a:defRPr/>
            </a:pPr>
            <a:endParaRPr lang="en-US" sz="300" b="1" i="1" dirty="0"/>
          </a:p>
          <a:p>
            <a:pPr marL="0" indent="0" algn="just" fontAlgn="auto">
              <a:spcBef>
                <a:spcPts val="300"/>
              </a:spcBef>
              <a:spcAft>
                <a:spcPts val="0"/>
              </a:spcAft>
              <a:buClrTx/>
              <a:buNone/>
              <a:defRPr/>
            </a:pPr>
            <a:r>
              <a:rPr lang="en-US" sz="2800" b="1" cap="small" spc="-100" dirty="0" smtClean="0">
                <a:ln w="3200">
                  <a:solidFill>
                    <a:schemeClr val="bg2">
                      <a:shade val="75000"/>
                      <a:alpha val="25000"/>
                    </a:schemeClr>
                  </a:solidFill>
                  <a:prstDash val="solid"/>
                  <a:round/>
                </a:ln>
                <a:solidFill>
                  <a:srgbClr val="C00000"/>
                </a:solidFill>
              </a:rPr>
              <a:t>C</a:t>
            </a:r>
            <a:r>
              <a:rPr lang="en-US" sz="2400" b="1" dirty="0" smtClean="0"/>
              <a:t>ompetitiveness</a:t>
            </a:r>
            <a:endParaRPr lang="en-US" sz="2400" b="1" dirty="0"/>
          </a:p>
          <a:p>
            <a:pPr marL="914400" lvl="1" indent="-457200" algn="just" fontAlgn="auto">
              <a:spcAft>
                <a:spcPts val="0"/>
              </a:spcAft>
              <a:buClrTx/>
              <a:buFont typeface="Wingdings 2"/>
              <a:buChar char=""/>
              <a:defRPr/>
            </a:pPr>
            <a:r>
              <a:rPr lang="en-US" sz="1800" b="1" i="1" dirty="0"/>
              <a:t>Equal opportunity to all eligible </a:t>
            </a:r>
            <a:r>
              <a:rPr lang="en-US" sz="1800" b="1" i="1" dirty="0" smtClean="0"/>
              <a:t>bidders</a:t>
            </a:r>
          </a:p>
          <a:p>
            <a:pPr marL="457200" lvl="1" indent="0" algn="just" fontAlgn="auto">
              <a:spcAft>
                <a:spcPts val="0"/>
              </a:spcAft>
              <a:buClrTx/>
              <a:buNone/>
              <a:defRPr/>
            </a:pPr>
            <a:endParaRPr lang="en-US" sz="100" b="1" i="1" dirty="0"/>
          </a:p>
          <a:p>
            <a:pPr marL="0" indent="0" algn="just" fontAlgn="auto">
              <a:spcBef>
                <a:spcPts val="300"/>
              </a:spcBef>
              <a:spcAft>
                <a:spcPts val="0"/>
              </a:spcAft>
              <a:buClrTx/>
              <a:buNone/>
              <a:defRPr/>
            </a:pPr>
            <a:r>
              <a:rPr lang="en-US" b="1" cap="small" spc="-100" dirty="0" smtClean="0">
                <a:ln w="3200">
                  <a:solidFill>
                    <a:schemeClr val="bg2">
                      <a:shade val="75000"/>
                      <a:alpha val="25000"/>
                    </a:schemeClr>
                  </a:solidFill>
                  <a:prstDash val="solid"/>
                  <a:round/>
                </a:ln>
                <a:solidFill>
                  <a:srgbClr val="C00000"/>
                </a:solidFill>
              </a:rPr>
              <a:t>T</a:t>
            </a:r>
            <a:r>
              <a:rPr lang="en-US" sz="2400" b="1" dirty="0" smtClean="0"/>
              <a:t>ransparency</a:t>
            </a:r>
            <a:endParaRPr lang="en-US" sz="2400" b="1" dirty="0"/>
          </a:p>
          <a:p>
            <a:pPr marL="914400" lvl="1" indent="-457200" algn="just" fontAlgn="auto">
              <a:spcAft>
                <a:spcPts val="0"/>
              </a:spcAft>
              <a:buClrTx/>
              <a:buFont typeface="Wingdings 2"/>
              <a:buChar char=""/>
              <a:defRPr/>
            </a:pPr>
            <a:r>
              <a:rPr lang="en-US" sz="1800" b="1" i="1" dirty="0"/>
              <a:t>Wider dissemination of bid </a:t>
            </a:r>
            <a:r>
              <a:rPr lang="en-US" sz="1800" b="1" i="1" dirty="0" smtClean="0"/>
              <a:t>opportunities</a:t>
            </a:r>
          </a:p>
          <a:p>
            <a:pPr marL="457200" lvl="1" indent="0" algn="just" fontAlgn="auto">
              <a:spcAft>
                <a:spcPts val="0"/>
              </a:spcAft>
              <a:buClrTx/>
              <a:buNone/>
              <a:defRPr/>
            </a:pPr>
            <a:endParaRPr lang="en-US" sz="100" b="1" dirty="0"/>
          </a:p>
          <a:p>
            <a:pPr marL="0" indent="0" algn="just" fontAlgn="auto">
              <a:spcBef>
                <a:spcPts val="300"/>
              </a:spcBef>
              <a:spcAft>
                <a:spcPts val="0"/>
              </a:spcAft>
              <a:buClrTx/>
              <a:buNone/>
              <a:defRPr/>
            </a:pPr>
            <a:r>
              <a:rPr lang="en-US" b="1" cap="small" spc="-100" dirty="0" smtClean="0">
                <a:ln w="3200">
                  <a:solidFill>
                    <a:schemeClr val="bg2">
                      <a:shade val="75000"/>
                      <a:alpha val="25000"/>
                    </a:schemeClr>
                  </a:solidFill>
                  <a:prstDash val="solid"/>
                  <a:round/>
                </a:ln>
                <a:solidFill>
                  <a:srgbClr val="C00000"/>
                </a:solidFill>
              </a:rPr>
              <a:t>S</a:t>
            </a:r>
            <a:r>
              <a:rPr lang="en-US" sz="2400" b="1" dirty="0" smtClean="0"/>
              <a:t>treamlined </a:t>
            </a:r>
            <a:r>
              <a:rPr lang="en-US" sz="2400" b="1" dirty="0"/>
              <a:t>Process</a:t>
            </a:r>
          </a:p>
          <a:p>
            <a:pPr marL="914400" lvl="1" indent="-457200" algn="just" fontAlgn="auto">
              <a:spcAft>
                <a:spcPts val="0"/>
              </a:spcAft>
              <a:buClrTx/>
              <a:buFont typeface="Wingdings 2"/>
              <a:buChar char=""/>
              <a:defRPr/>
            </a:pPr>
            <a:r>
              <a:rPr lang="en-US" sz="1800" b="1" i="1" dirty="0"/>
              <a:t>Uniformly applicable to all government agencies</a:t>
            </a:r>
          </a:p>
          <a:p>
            <a:pPr marL="914400" lvl="1" indent="-457200" algn="just" fontAlgn="auto">
              <a:spcAft>
                <a:spcPts val="0"/>
              </a:spcAft>
              <a:buClrTx/>
              <a:buFont typeface="Wingdings 2"/>
              <a:buChar char=""/>
              <a:defRPr/>
            </a:pPr>
            <a:r>
              <a:rPr lang="en-US" sz="1800" b="1" i="1" dirty="0"/>
              <a:t>Effective and efficient method</a:t>
            </a:r>
          </a:p>
          <a:p>
            <a:pPr marL="461963" indent="-461963" algn="just" fontAlgn="auto">
              <a:spcBef>
                <a:spcPts val="300"/>
              </a:spcBef>
              <a:spcAft>
                <a:spcPts val="0"/>
              </a:spcAft>
              <a:buClrTx/>
              <a:buFont typeface="Wingdings 2"/>
              <a:buChar char=""/>
              <a:defRPr/>
            </a:pPr>
            <a:endParaRPr lang="en-US" sz="1200" b="1" dirty="0">
              <a:latin typeface="Clarendon" panose="02040604040505020204" pitchFamily="18" charset="0"/>
            </a:endParaRPr>
          </a:p>
          <a:p>
            <a:pPr marL="461963" indent="-461963" algn="just" fontAlgn="auto">
              <a:spcBef>
                <a:spcPts val="300"/>
              </a:spcBef>
              <a:spcAft>
                <a:spcPts val="0"/>
              </a:spcAft>
              <a:buClrTx/>
              <a:buFont typeface="Wingdings 2"/>
              <a:buChar char=""/>
              <a:defRPr/>
            </a:pPr>
            <a:endParaRPr lang="en-US" sz="1200" b="1" dirty="0">
              <a:latin typeface="Clarendon" panose="02040604040505020204" pitchFamily="18" charset="0"/>
            </a:endParaRPr>
          </a:p>
          <a:p>
            <a:pPr marL="125413" lvl="1" indent="0" algn="just">
              <a:buClr>
                <a:schemeClr val="tx1">
                  <a:shade val="95000"/>
                </a:schemeClr>
              </a:buClr>
              <a:buNone/>
              <a:tabLst>
                <a:tab pos="347663" algn="l"/>
              </a:tabLst>
              <a:defRPr/>
            </a:pPr>
            <a:endParaRPr lang="en-PH" sz="1200" b="1" dirty="0" smtClean="0">
              <a:latin typeface="Clarendon" panose="02040604040505020204" pitchFamily="18" charset="0"/>
              <a:ea typeface="Verdana" pitchFamily="34" charset="0"/>
              <a:cs typeface="Verdana" pitchFamily="34" charset="0"/>
            </a:endParaRPr>
          </a:p>
          <a:p>
            <a:pPr marL="0" indent="0" algn="just">
              <a:buClr>
                <a:schemeClr val="tx1">
                  <a:shade val="95000"/>
                </a:schemeClr>
              </a:buClr>
              <a:buNone/>
              <a:tabLst>
                <a:tab pos="347663" algn="l"/>
              </a:tabLst>
              <a:defRPr/>
            </a:pPr>
            <a:endParaRPr lang="en-US" sz="1200" dirty="0" smtClean="0">
              <a:latin typeface="Clarendon" panose="02040604040505020204" pitchFamily="18" charset="0"/>
            </a:endParaRPr>
          </a:p>
          <a:p>
            <a:pPr marL="514350" indent="-514350" algn="just">
              <a:buFont typeface="+mj-lt"/>
              <a:buAutoNum type="arabicPeriod"/>
            </a:pPr>
            <a:endParaRPr lang="en-US" sz="2400" b="1" dirty="0" smtClean="0">
              <a:latin typeface="Clarendon" panose="02040604040505020204" pitchFamily="18" charset="0"/>
            </a:endParaRPr>
          </a:p>
          <a:p>
            <a:pPr marL="0" indent="0" algn="just">
              <a:buNone/>
            </a:pPr>
            <a:endParaRPr lang="en-US" sz="2400" dirty="0">
              <a:latin typeface="Clarendon" panose="02040604040505020204" pitchFamily="18" charset="0"/>
            </a:endParaRPr>
          </a:p>
        </p:txBody>
      </p:sp>
      <p:sp>
        <p:nvSpPr>
          <p:cNvPr id="6" name="Title 1"/>
          <p:cNvSpPr>
            <a:spLocks noGrp="1"/>
          </p:cNvSpPr>
          <p:nvPr>
            <p:ph type="title"/>
          </p:nvPr>
        </p:nvSpPr>
        <p:spPr>
          <a:xfrm>
            <a:off x="457200" y="152400"/>
            <a:ext cx="8229600" cy="8382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r>
              <a:rPr lang="en-US" sz="3600" b="1" dirty="0" smtClean="0">
                <a:ln/>
                <a:latin typeface="Clarendon" panose="02040604040505020204" pitchFamily="18" charset="0"/>
                <a:ea typeface="ＭＳ Ｐゴシック" pitchFamily="34" charset="-128"/>
              </a:rPr>
              <a:t>Governing Principles</a:t>
            </a:r>
            <a:endParaRPr lang="en-US" dirty="0">
              <a:solidFill>
                <a:schemeClr val="tx2">
                  <a:lumMod val="75000"/>
                </a:schemeClr>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4294967295"/>
          </p:nvPr>
        </p:nvSpPr>
        <p:spPr>
          <a:xfrm>
            <a:off x="6553200" y="6356351"/>
            <a:ext cx="2133600" cy="365125"/>
          </a:xfrm>
          <a:prstGeom prst="rect">
            <a:avLst/>
          </a:prstGeom>
        </p:spPr>
        <p:txBody>
          <a:bodyPr/>
          <a:lstStyle/>
          <a:p>
            <a:fld id="{F3403E61-FE02-4BE1-92BA-D4DD5B313E27}" type="slidenum">
              <a:rPr lang="en-US" smtClean="0">
                <a:solidFill>
                  <a:prstClr val="black">
                    <a:tint val="75000"/>
                  </a:prstClr>
                </a:solidFill>
              </a:rPr>
              <a:pPr/>
              <a:t>9</a:t>
            </a:fld>
            <a:endParaRPr lang="en-US" dirty="0">
              <a:solidFill>
                <a:prstClr val="black">
                  <a:tint val="75000"/>
                </a:prstClr>
              </a:solidFill>
            </a:endParaRPr>
          </a:p>
        </p:txBody>
      </p:sp>
    </p:spTree>
    <p:extLst>
      <p:ext uri="{BB962C8B-B14F-4D97-AF65-F5344CB8AC3E}">
        <p14:creationId xmlns:p14="http://schemas.microsoft.com/office/powerpoint/2010/main" xmlns="" val="2699099067"/>
      </p:ext>
    </p:extLst>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371600"/>
            <a:ext cx="8001000" cy="4525963"/>
          </a:xfrm>
        </p:spPr>
        <p:txBody>
          <a:bodyPr>
            <a:noAutofit/>
          </a:bodyPr>
          <a:lstStyle/>
          <a:p>
            <a:pPr marL="18288" indent="0" algn="just" fontAlgn="auto">
              <a:spcAft>
                <a:spcPts val="0"/>
              </a:spcAft>
              <a:buFont typeface="Wingdings 3" pitchFamily="18" charset="2"/>
              <a:buNone/>
              <a:defRPr/>
            </a:pPr>
            <a:endParaRPr lang="en-US" sz="100" dirty="0">
              <a:latin typeface="Clarendon" panose="02040604040505020204" pitchFamily="18" charset="0"/>
            </a:endParaRPr>
          </a:p>
          <a:p>
            <a:pPr marL="532638" indent="-514350" algn="just" fontAlgn="auto">
              <a:spcAft>
                <a:spcPts val="0"/>
              </a:spcAft>
              <a:buFont typeface="Wingdings 3" pitchFamily="18" charset="2"/>
              <a:buAutoNum type="arabicPeriod"/>
              <a:defRPr/>
            </a:pPr>
            <a:r>
              <a:rPr lang="en-US" sz="2400" b="1" dirty="0" smtClean="0"/>
              <a:t>Section 3 of R.A. 9184</a:t>
            </a:r>
            <a:r>
              <a:rPr lang="en-US" sz="2400" dirty="0" smtClean="0"/>
              <a:t> mandates all procuring entities of the government to comply with the governing principles of government procurement;</a:t>
            </a:r>
          </a:p>
          <a:p>
            <a:pPr marL="532638" indent="-514350" algn="just" fontAlgn="auto">
              <a:spcAft>
                <a:spcPts val="0"/>
              </a:spcAft>
              <a:buFont typeface="Wingdings 3" pitchFamily="18" charset="2"/>
              <a:buAutoNum type="arabicPeriod"/>
              <a:defRPr/>
            </a:pPr>
            <a:endParaRPr lang="en-US" sz="2400" dirty="0" smtClean="0"/>
          </a:p>
          <a:p>
            <a:pPr marL="532638" indent="-514350" algn="just" fontAlgn="auto">
              <a:spcAft>
                <a:spcPts val="0"/>
              </a:spcAft>
              <a:buFont typeface="Wingdings 3" pitchFamily="18" charset="2"/>
              <a:buAutoNum type="arabicPeriod"/>
              <a:defRPr/>
            </a:pPr>
            <a:r>
              <a:rPr lang="en-US" sz="2400" b="1" dirty="0" smtClean="0"/>
              <a:t>Section 13 of R.A. 9184</a:t>
            </a:r>
            <a:r>
              <a:rPr lang="en-US" sz="2400" dirty="0" smtClean="0"/>
              <a:t> mandates the Bids and Awards Committee (BAC) to invite observers from recognized private group and non-government organization (NGO) other than the Commission on Audit (COA) in all stages of the procurement process </a:t>
            </a:r>
            <a:r>
              <a:rPr lang="en-US" sz="2400" u="sng" dirty="0" smtClean="0"/>
              <a:t>to enhance transparency</a:t>
            </a:r>
            <a:r>
              <a:rPr lang="en-US" sz="2400" dirty="0" smtClean="0"/>
              <a:t>. </a:t>
            </a:r>
            <a:endParaRPr lang="en-US" sz="2400" dirty="0"/>
          </a:p>
          <a:p>
            <a:pPr marL="18288" indent="0" algn="just" fontAlgn="auto">
              <a:spcAft>
                <a:spcPts val="0"/>
              </a:spcAft>
              <a:buFont typeface="Wingdings 3" pitchFamily="18" charset="2"/>
              <a:buNone/>
              <a:defRPr/>
            </a:pPr>
            <a:endParaRPr lang="en-US" sz="2400" dirty="0">
              <a:latin typeface="Clarendon" panose="02040604040505020204" pitchFamily="18" charset="0"/>
            </a:endParaRPr>
          </a:p>
          <a:p>
            <a:pPr marL="18288" indent="0" algn="just" fontAlgn="auto">
              <a:spcAft>
                <a:spcPts val="0"/>
              </a:spcAft>
              <a:buFont typeface="Wingdings 3" pitchFamily="18" charset="2"/>
              <a:buNone/>
              <a:defRPr/>
            </a:pPr>
            <a:endParaRPr lang="en-US" sz="2400" dirty="0">
              <a:latin typeface="Clarendon" panose="02040604040505020204" pitchFamily="18" charset="0"/>
            </a:endParaRPr>
          </a:p>
          <a:p>
            <a:pPr marL="0" indent="0" algn="just">
              <a:buNone/>
            </a:pPr>
            <a:endParaRPr lang="en-US" sz="2400" dirty="0">
              <a:latin typeface="Clarendon" panose="02040604040505020204" pitchFamily="18" charset="0"/>
            </a:endParaRPr>
          </a:p>
        </p:txBody>
      </p:sp>
      <p:sp>
        <p:nvSpPr>
          <p:cNvPr id="6" name="Title 1"/>
          <p:cNvSpPr>
            <a:spLocks noGrp="1"/>
          </p:cNvSpPr>
          <p:nvPr>
            <p:ph type="title"/>
          </p:nvPr>
        </p:nvSpPr>
        <p:spPr>
          <a:xfrm>
            <a:off x="457200" y="274638"/>
            <a:ext cx="8229600" cy="563562"/>
          </a:xfrm>
          <a:noFill/>
          <a:ln>
            <a:noFill/>
          </a:ln>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3200" b="1" dirty="0" smtClean="0">
                <a:ln/>
                <a:latin typeface="Clarendon" panose="02040604040505020204" pitchFamily="18" charset="0"/>
                <a:ea typeface="ＭＳ Ｐゴシック" pitchFamily="34" charset="-128"/>
              </a:rPr>
              <a:t>Essence of PUBLIC MONITORING</a:t>
            </a:r>
            <a:endParaRPr lang="en-US" sz="3200" dirty="0">
              <a:solidFill>
                <a:schemeClr val="tx2">
                  <a:lumMod val="75000"/>
                </a:schemeClr>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4294967295"/>
          </p:nvPr>
        </p:nvSpPr>
        <p:spPr>
          <a:xfrm>
            <a:off x="6553200" y="6356351"/>
            <a:ext cx="2133600" cy="365125"/>
          </a:xfrm>
          <a:prstGeom prst="rect">
            <a:avLst/>
          </a:prstGeom>
        </p:spPr>
        <p:txBody>
          <a:bodyPr/>
          <a:lstStyle/>
          <a:p>
            <a:fld id="{F3403E61-FE02-4BE1-92BA-D4DD5B313E27}" type="slidenum">
              <a:rPr lang="en-US" smtClean="0">
                <a:solidFill>
                  <a:prstClr val="black">
                    <a:tint val="75000"/>
                  </a:prstClr>
                </a:solidFill>
              </a:rPr>
              <a:pPr/>
              <a:t>10</a:t>
            </a:fld>
            <a:endParaRPr lang="en-US" dirty="0">
              <a:solidFill>
                <a:prstClr val="black">
                  <a:tint val="75000"/>
                </a:prstClr>
              </a:solidFill>
            </a:endParaRPr>
          </a:p>
        </p:txBody>
      </p:sp>
    </p:spTree>
    <p:extLst>
      <p:ext uri="{BB962C8B-B14F-4D97-AF65-F5344CB8AC3E}">
        <p14:creationId xmlns:p14="http://schemas.microsoft.com/office/powerpoint/2010/main" xmlns="" val="131902462"/>
      </p:ext>
    </p:extLst>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001000" cy="4602164"/>
          </a:xfrm>
        </p:spPr>
        <p:txBody>
          <a:bodyPr>
            <a:noAutofit/>
          </a:bodyPr>
          <a:lstStyle/>
          <a:p>
            <a:pPr marL="18288" indent="0" algn="just" fontAlgn="auto">
              <a:spcAft>
                <a:spcPts val="0"/>
              </a:spcAft>
              <a:buFont typeface="Wingdings 3" pitchFamily="18" charset="2"/>
              <a:buNone/>
              <a:defRPr/>
            </a:pPr>
            <a:endParaRPr lang="en-US" sz="100" dirty="0">
              <a:latin typeface="Clarendon" panose="02040604040505020204" pitchFamily="18" charset="0"/>
            </a:endParaRPr>
          </a:p>
          <a:p>
            <a:pPr marL="525780" indent="-457200" algn="just" fontAlgn="auto">
              <a:spcAft>
                <a:spcPts val="0"/>
              </a:spcAft>
              <a:buFont typeface="Wingdings" panose="05000000000000000000" pitchFamily="2" charset="2"/>
              <a:buChar char="v"/>
              <a:defRPr/>
            </a:pPr>
            <a:r>
              <a:rPr lang="en-US" sz="2400" dirty="0" smtClean="0"/>
              <a:t>Pertinent laws and the prescribed procedures must be faithfully complied with in the discharge of functions in all stages of the procurement process as well as the implementation of contracts.</a:t>
            </a:r>
          </a:p>
          <a:p>
            <a:pPr marL="475488" indent="-457200" algn="just" fontAlgn="auto">
              <a:spcAft>
                <a:spcPts val="0"/>
              </a:spcAft>
              <a:buFont typeface="Wingdings" panose="05000000000000000000" pitchFamily="2" charset="2"/>
              <a:buChar char="v"/>
              <a:defRPr/>
            </a:pPr>
            <a:endParaRPr lang="en-US" sz="2400" dirty="0" smtClean="0"/>
          </a:p>
          <a:p>
            <a:pPr marL="475488" indent="-457200" algn="just" fontAlgn="auto">
              <a:spcAft>
                <a:spcPts val="0"/>
              </a:spcAft>
              <a:buFont typeface="Wingdings" panose="05000000000000000000" pitchFamily="2" charset="2"/>
              <a:buChar char="v"/>
              <a:defRPr/>
            </a:pPr>
            <a:r>
              <a:rPr lang="en-US" sz="2400" i="1" dirty="0" smtClean="0"/>
              <a:t>Private parties that deal with government should also be held accountable for their actions.</a:t>
            </a:r>
          </a:p>
          <a:p>
            <a:pPr marL="839788" lvl="1" indent="-495300">
              <a:lnSpc>
                <a:spcPct val="80000"/>
              </a:lnSpc>
              <a:buNone/>
              <a:defRPr/>
            </a:pPr>
            <a:endParaRPr lang="en-US" sz="2400" dirty="0" smtClean="0">
              <a:cs typeface="Arial" charset="0"/>
            </a:endParaRPr>
          </a:p>
        </p:txBody>
      </p:sp>
      <p:sp>
        <p:nvSpPr>
          <p:cNvPr id="6" name="Title 1"/>
          <p:cNvSpPr>
            <a:spLocks noGrp="1"/>
          </p:cNvSpPr>
          <p:nvPr>
            <p:ph type="title"/>
          </p:nvPr>
        </p:nvSpPr>
        <p:spPr>
          <a:noFill/>
          <a:ln>
            <a:noFill/>
          </a:ln>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3600" b="1" dirty="0" smtClean="0">
                <a:ln/>
                <a:latin typeface="Clarendon" panose="02040604040505020204" pitchFamily="18" charset="0"/>
                <a:ea typeface="ＭＳ Ｐゴシック" pitchFamily="34" charset="-128"/>
              </a:rPr>
              <a:t>ACCOUNTABILITY </a:t>
            </a:r>
            <a:br>
              <a:rPr lang="en-US" sz="3600" b="1" dirty="0" smtClean="0">
                <a:ln/>
                <a:latin typeface="Clarendon" panose="02040604040505020204" pitchFamily="18" charset="0"/>
                <a:ea typeface="ＭＳ Ｐゴシック" pitchFamily="34" charset="-128"/>
              </a:rPr>
            </a:br>
            <a:r>
              <a:rPr lang="en-US" sz="3600" b="1" dirty="0" smtClean="0">
                <a:ln/>
                <a:latin typeface="Clarendon" panose="02040604040505020204" pitchFamily="18" charset="0"/>
                <a:ea typeface="ＭＳ Ｐゴシック" pitchFamily="34" charset="-128"/>
              </a:rPr>
              <a:t>OF PUBLIC OFFICIALS</a:t>
            </a:r>
            <a:endParaRPr lang="en-US" dirty="0">
              <a:solidFill>
                <a:schemeClr val="tx2">
                  <a:lumMod val="75000"/>
                </a:schemeClr>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4294967295"/>
          </p:nvPr>
        </p:nvSpPr>
        <p:spPr>
          <a:xfrm>
            <a:off x="6553200" y="6356351"/>
            <a:ext cx="2133600" cy="365125"/>
          </a:xfrm>
          <a:prstGeom prst="rect">
            <a:avLst/>
          </a:prstGeom>
        </p:spPr>
        <p:txBody>
          <a:bodyPr/>
          <a:lstStyle/>
          <a:p>
            <a:fld id="{F3403E61-FE02-4BE1-92BA-D4DD5B313E27}" type="slidenum">
              <a:rPr lang="en-US" smtClean="0">
                <a:solidFill>
                  <a:prstClr val="black">
                    <a:tint val="75000"/>
                  </a:prstClr>
                </a:solidFill>
              </a:rPr>
              <a:pPr/>
              <a:t>11</a:t>
            </a:fld>
            <a:endParaRPr lang="en-US" dirty="0">
              <a:solidFill>
                <a:prstClr val="black">
                  <a:tint val="75000"/>
                </a:prstClr>
              </a:solidFill>
            </a:endParaRPr>
          </a:p>
        </p:txBody>
      </p:sp>
    </p:spTree>
    <p:extLst>
      <p:ext uri="{BB962C8B-B14F-4D97-AF65-F5344CB8AC3E}">
        <p14:creationId xmlns:p14="http://schemas.microsoft.com/office/powerpoint/2010/main" xmlns="" val="2169453329"/>
      </p:ext>
    </p:extLst>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639762"/>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r>
              <a:rPr lang="en-US" sz="3200" b="1" dirty="0" smtClean="0">
                <a:ln/>
                <a:latin typeface="Clarendon" panose="02040604040505020204" pitchFamily="18" charset="0"/>
                <a:ea typeface="ＭＳ Ｐゴシック" pitchFamily="34" charset="-128"/>
              </a:rPr>
              <a:t>Ensuring COMPETITIVENESS</a:t>
            </a:r>
            <a:endParaRPr lang="en-US" sz="3200" dirty="0">
              <a:solidFill>
                <a:schemeClr val="tx2">
                  <a:lumMod val="75000"/>
                </a:schemeClr>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4294967295"/>
          </p:nvPr>
        </p:nvSpPr>
        <p:spPr>
          <a:xfrm>
            <a:off x="6553200" y="6356351"/>
            <a:ext cx="2133600" cy="365125"/>
          </a:xfrm>
          <a:prstGeom prst="rect">
            <a:avLst/>
          </a:prstGeom>
        </p:spPr>
        <p:txBody>
          <a:bodyPr/>
          <a:lstStyle/>
          <a:p>
            <a:fld id="{F3403E61-FE02-4BE1-92BA-D4DD5B313E27}" type="slidenum">
              <a:rPr lang="en-US" smtClean="0">
                <a:solidFill>
                  <a:prstClr val="black">
                    <a:tint val="75000"/>
                  </a:prstClr>
                </a:solidFill>
              </a:rPr>
              <a:pPr/>
              <a:t>12</a:t>
            </a:fld>
            <a:endParaRPr lang="en-US" dirty="0">
              <a:solidFill>
                <a:prstClr val="black">
                  <a:tint val="75000"/>
                </a:prstClr>
              </a:solidFill>
            </a:endParaRPr>
          </a:p>
        </p:txBody>
      </p:sp>
      <p:sp>
        <p:nvSpPr>
          <p:cNvPr id="7" name="Content Placeholder 2"/>
          <p:cNvSpPr>
            <a:spLocks noGrp="1"/>
          </p:cNvSpPr>
          <p:nvPr>
            <p:ph idx="1"/>
          </p:nvPr>
        </p:nvSpPr>
        <p:spPr>
          <a:xfrm>
            <a:off x="381000" y="1295400"/>
            <a:ext cx="8229600" cy="4525963"/>
          </a:xfrm>
        </p:spPr>
        <p:txBody>
          <a:bodyPr>
            <a:noAutofit/>
          </a:bodyPr>
          <a:lstStyle/>
          <a:p>
            <a:pPr marL="411480" algn="just" fontAlgn="auto">
              <a:spcBef>
                <a:spcPts val="0"/>
              </a:spcBef>
              <a:spcAft>
                <a:spcPts val="0"/>
              </a:spcAft>
              <a:buFont typeface="Wingdings" panose="05000000000000000000" pitchFamily="2" charset="2"/>
              <a:buChar char="v"/>
              <a:defRPr/>
            </a:pPr>
            <a:r>
              <a:rPr lang="en-US" sz="2400" dirty="0"/>
              <a:t>As a rule, procurement must be conducted through </a:t>
            </a:r>
            <a:r>
              <a:rPr lang="en-US" sz="2400" b="1" u="sng" dirty="0"/>
              <a:t>competitive bidding process</a:t>
            </a:r>
            <a:r>
              <a:rPr lang="en-US" sz="2400" b="1" dirty="0"/>
              <a:t>,</a:t>
            </a:r>
            <a:r>
              <a:rPr lang="en-US" sz="2400" dirty="0"/>
              <a:t> unless otherwise provided under GPRA, its IRR and this Manual, then the </a:t>
            </a:r>
            <a:r>
              <a:rPr lang="en-US" sz="2400" b="1" u="sng" dirty="0"/>
              <a:t>Alternative Methods of Procurement</a:t>
            </a:r>
            <a:r>
              <a:rPr lang="en-US" sz="2400" dirty="0"/>
              <a:t> can be resorted to. </a:t>
            </a:r>
            <a:endParaRPr lang="en-US" sz="2400" dirty="0" smtClean="0"/>
          </a:p>
          <a:p>
            <a:pPr marL="411480" algn="just" fontAlgn="auto">
              <a:spcBef>
                <a:spcPts val="0"/>
              </a:spcBef>
              <a:spcAft>
                <a:spcPts val="0"/>
              </a:spcAft>
              <a:buFont typeface="Wingdings" panose="05000000000000000000" pitchFamily="2" charset="2"/>
              <a:buChar char="v"/>
              <a:defRPr/>
            </a:pPr>
            <a:endParaRPr lang="en-US" sz="2400" dirty="0"/>
          </a:p>
          <a:p>
            <a:pPr marL="411480" algn="just" fontAlgn="auto">
              <a:spcBef>
                <a:spcPts val="0"/>
              </a:spcBef>
              <a:spcAft>
                <a:spcPts val="0"/>
              </a:spcAft>
              <a:buFont typeface="Wingdings" panose="05000000000000000000" pitchFamily="2" charset="2"/>
              <a:buChar char="v"/>
              <a:defRPr/>
            </a:pPr>
            <a:r>
              <a:rPr lang="en-US" sz="2400" dirty="0" smtClean="0"/>
              <a:t>This </a:t>
            </a:r>
            <a:r>
              <a:rPr lang="en-US" sz="2400" dirty="0"/>
              <a:t>is to guarantee:</a:t>
            </a:r>
          </a:p>
          <a:p>
            <a:pPr marL="18288" indent="0" algn="just" fontAlgn="auto">
              <a:spcBef>
                <a:spcPts val="0"/>
              </a:spcBef>
              <a:spcAft>
                <a:spcPts val="0"/>
              </a:spcAft>
              <a:buFont typeface="Wingdings 3" pitchFamily="18" charset="2"/>
              <a:buNone/>
              <a:defRPr/>
            </a:pPr>
            <a:endParaRPr lang="en-US" sz="2400" dirty="0"/>
          </a:p>
          <a:p>
            <a:pPr marL="875538" lvl="1" indent="-457200" algn="just">
              <a:spcBef>
                <a:spcPts val="0"/>
              </a:spcBef>
              <a:buFont typeface="Wingdings 3" pitchFamily="18" charset="2"/>
              <a:buAutoNum type="arabicPeriod"/>
              <a:defRPr/>
            </a:pPr>
            <a:r>
              <a:rPr lang="en-US" sz="2400" dirty="0"/>
              <a:t>Equitable and fair grounds for competition among   bidders.</a:t>
            </a:r>
          </a:p>
          <a:p>
            <a:pPr marL="875538" lvl="1" indent="-457200" algn="just">
              <a:spcBef>
                <a:spcPts val="0"/>
              </a:spcBef>
              <a:buFont typeface="Wingdings 3" pitchFamily="18" charset="2"/>
              <a:buAutoNum type="arabicPeriod"/>
              <a:defRPr/>
            </a:pPr>
            <a:r>
              <a:rPr lang="en-US" sz="2400" dirty="0" smtClean="0"/>
              <a:t>That </a:t>
            </a:r>
            <a:r>
              <a:rPr lang="en-US" sz="2400" dirty="0"/>
              <a:t>no single bidder significantly influences the outcome of the bidding.</a:t>
            </a:r>
          </a:p>
          <a:p>
            <a:pPr marL="18288" indent="0" algn="just" fontAlgn="auto">
              <a:spcBef>
                <a:spcPts val="0"/>
              </a:spcBef>
              <a:spcAft>
                <a:spcPts val="0"/>
              </a:spcAft>
              <a:buFont typeface="Wingdings 3" pitchFamily="18" charset="2"/>
              <a:buNone/>
              <a:defRPr/>
            </a:pPr>
            <a:endParaRPr lang="en-US" sz="2400" dirty="0"/>
          </a:p>
          <a:p>
            <a:pPr marL="18288" indent="0" algn="just" fontAlgn="auto">
              <a:spcBef>
                <a:spcPts val="0"/>
              </a:spcBef>
              <a:spcAft>
                <a:spcPts val="0"/>
              </a:spcAft>
              <a:buFont typeface="Wingdings 3" pitchFamily="18" charset="2"/>
              <a:buNone/>
              <a:defRPr/>
            </a:pPr>
            <a:endParaRPr lang="en-US" sz="2400" dirty="0"/>
          </a:p>
          <a:p>
            <a:pPr marL="475488" indent="-457200" algn="just" fontAlgn="auto">
              <a:spcBef>
                <a:spcPts val="0"/>
              </a:spcBef>
              <a:spcAft>
                <a:spcPts val="0"/>
              </a:spcAft>
              <a:buFont typeface="Wingdings 3" pitchFamily="18" charset="2"/>
              <a:buAutoNum type="arabicPeriod"/>
              <a:defRPr/>
            </a:pPr>
            <a:endParaRPr lang="en-US" sz="2400" dirty="0"/>
          </a:p>
          <a:p>
            <a:pPr marL="0" indent="0" algn="just">
              <a:spcBef>
                <a:spcPts val="0"/>
              </a:spcBef>
              <a:buNone/>
            </a:pPr>
            <a:endParaRPr lang="en-US" sz="2400" dirty="0"/>
          </a:p>
        </p:txBody>
      </p:sp>
    </p:spTree>
    <p:extLst>
      <p:ext uri="{BB962C8B-B14F-4D97-AF65-F5344CB8AC3E}">
        <p14:creationId xmlns:p14="http://schemas.microsoft.com/office/powerpoint/2010/main" xmlns="" val="3842217279"/>
      </p:ext>
    </p:extLst>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1"/>
            <a:ext cx="8229600" cy="4830764"/>
          </a:xfrm>
        </p:spPr>
        <p:txBody>
          <a:bodyPr>
            <a:noAutofit/>
          </a:bodyPr>
          <a:lstStyle/>
          <a:p>
            <a:pPr marL="571500" indent="-571500">
              <a:buFont typeface="Wingdings" pitchFamily="2" charset="2"/>
              <a:buAutoNum type="arabicPeriod"/>
            </a:pPr>
            <a:r>
              <a:rPr lang="en-US" sz="2400" dirty="0" smtClean="0"/>
              <a:t>Posting of bid opportunities (Sec. 21) and award notices (Sec. 37.1.6) in the PE’s website, </a:t>
            </a:r>
            <a:r>
              <a:rPr lang="en-US" sz="2400" dirty="0" err="1" smtClean="0"/>
              <a:t>PhilGEPS</a:t>
            </a:r>
            <a:r>
              <a:rPr lang="en-US" sz="2400" dirty="0" smtClean="0"/>
              <a:t> and conspicuous place within the premises of PE.</a:t>
            </a:r>
          </a:p>
          <a:p>
            <a:pPr marL="571500" indent="-571500">
              <a:buFont typeface="Wingdings" pitchFamily="2" charset="2"/>
              <a:buAutoNum type="arabicPeriod"/>
            </a:pPr>
            <a:r>
              <a:rPr lang="en-US" sz="2400" dirty="0" smtClean="0"/>
              <a:t>Posting of Annual Procurement Plan (APP) and Project Monitoring Report (PMR)</a:t>
            </a:r>
          </a:p>
          <a:p>
            <a:pPr marL="571500" indent="-571500">
              <a:buFont typeface="Wingdings" pitchFamily="2" charset="2"/>
              <a:buAutoNum type="arabicPeriod"/>
            </a:pPr>
            <a:endParaRPr lang="en-US" sz="1200" dirty="0" smtClean="0"/>
          </a:p>
          <a:p>
            <a:pPr lvl="1"/>
            <a:r>
              <a:rPr lang="en-PH" sz="2000" dirty="0" smtClean="0"/>
              <a:t>Submission to GPPB (AO 222) and posting in the procuring entity's website of its </a:t>
            </a:r>
            <a:r>
              <a:rPr lang="en-PH" sz="2000" b="1" dirty="0" smtClean="0"/>
              <a:t>APP</a:t>
            </a:r>
            <a:r>
              <a:rPr lang="en-PH" sz="2000" dirty="0" smtClean="0"/>
              <a:t> (EO 662), following the form and format downloadable from the GPPB website</a:t>
            </a:r>
          </a:p>
          <a:p>
            <a:pPr lvl="1">
              <a:buNone/>
            </a:pPr>
            <a:endParaRPr lang="en-US" sz="1200" dirty="0" smtClean="0">
              <a:hlinkClick r:id="rId3"/>
            </a:endParaRPr>
          </a:p>
          <a:p>
            <a:pPr lvl="1"/>
            <a:r>
              <a:rPr lang="en-PH" sz="2000" dirty="0" smtClean="0"/>
              <a:t>Submission to GPPB (Section 12.2) and posting in the procuring entity's website of its approved </a:t>
            </a:r>
            <a:r>
              <a:rPr lang="en-PH" sz="2000" b="1" dirty="0" smtClean="0"/>
              <a:t>PMR</a:t>
            </a:r>
            <a:r>
              <a:rPr lang="en-PH" sz="2000" dirty="0" smtClean="0"/>
              <a:t> every semester, following the form and format downloadable from the GPPB website (EO 662)</a:t>
            </a:r>
            <a:endParaRPr lang="en-US" sz="2000" dirty="0" smtClean="0"/>
          </a:p>
          <a:p>
            <a:pPr marL="475488" indent="-457200" algn="just" fontAlgn="auto">
              <a:spcAft>
                <a:spcPts val="0"/>
              </a:spcAft>
              <a:buFont typeface="Wingdings" panose="05000000000000000000" pitchFamily="2" charset="2"/>
              <a:buChar char="v"/>
              <a:defRPr/>
            </a:pPr>
            <a:endParaRPr lang="en-US" sz="2400" dirty="0" smtClean="0"/>
          </a:p>
          <a:p>
            <a:pPr indent="-274320" algn="just" fontAlgn="auto">
              <a:spcAft>
                <a:spcPts val="0"/>
              </a:spcAft>
              <a:buNone/>
              <a:defRPr/>
            </a:pPr>
            <a:endParaRPr lang="en-US" sz="2400" dirty="0">
              <a:latin typeface="Clarendon" panose="02040604040505020204" pitchFamily="18" charset="0"/>
            </a:endParaRPr>
          </a:p>
          <a:p>
            <a:pPr marL="475488" indent="-457200" algn="just" fontAlgn="auto">
              <a:spcAft>
                <a:spcPts val="0"/>
              </a:spcAft>
              <a:buFont typeface="Wingdings 3" pitchFamily="18" charset="2"/>
              <a:buAutoNum type="arabicPeriod"/>
              <a:defRPr/>
            </a:pPr>
            <a:endParaRPr lang="en-US" sz="2400" dirty="0">
              <a:latin typeface="Clarendon" panose="02040604040505020204" pitchFamily="18" charset="0"/>
            </a:endParaRPr>
          </a:p>
        </p:txBody>
      </p:sp>
      <p:sp>
        <p:nvSpPr>
          <p:cNvPr id="6" name="Title 1"/>
          <p:cNvSpPr>
            <a:spLocks noGrp="1"/>
          </p:cNvSpPr>
          <p:nvPr>
            <p:ph type="title"/>
          </p:nvPr>
        </p:nvSpPr>
        <p:spPr>
          <a:xfrm>
            <a:off x="457200" y="152400"/>
            <a:ext cx="8229600" cy="6096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r>
              <a:rPr lang="en-US" sz="3200" b="1" dirty="0" smtClean="0">
                <a:ln/>
                <a:latin typeface="Clarendon" panose="02040604040505020204" pitchFamily="18" charset="0"/>
                <a:ea typeface="ＭＳ Ｐゴシック" pitchFamily="34" charset="-128"/>
              </a:rPr>
              <a:t>Ensuring TRANSPARENCY</a:t>
            </a:r>
            <a:endParaRPr lang="en-US" sz="3200" dirty="0">
              <a:solidFill>
                <a:schemeClr val="tx2">
                  <a:lumMod val="75000"/>
                </a:schemeClr>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4294967295"/>
          </p:nvPr>
        </p:nvSpPr>
        <p:spPr>
          <a:xfrm>
            <a:off x="6553200" y="6356351"/>
            <a:ext cx="2133600" cy="365125"/>
          </a:xfrm>
          <a:prstGeom prst="rect">
            <a:avLst/>
          </a:prstGeom>
        </p:spPr>
        <p:txBody>
          <a:bodyPr/>
          <a:lstStyle/>
          <a:p>
            <a:fld id="{F3403E61-FE02-4BE1-92BA-D4DD5B313E27}" type="slidenum">
              <a:rPr lang="en-US" smtClean="0">
                <a:solidFill>
                  <a:prstClr val="black">
                    <a:tint val="75000"/>
                  </a:prstClr>
                </a:solidFill>
              </a:rPr>
              <a:pPr/>
              <a:t>13</a:t>
            </a:fld>
            <a:endParaRPr lang="en-US" dirty="0">
              <a:solidFill>
                <a:prstClr val="black">
                  <a:tint val="75000"/>
                </a:prstClr>
              </a:solidFill>
            </a:endParaRPr>
          </a:p>
        </p:txBody>
      </p:sp>
    </p:spTree>
    <p:extLst>
      <p:ext uri="{BB962C8B-B14F-4D97-AF65-F5344CB8AC3E}">
        <p14:creationId xmlns:p14="http://schemas.microsoft.com/office/powerpoint/2010/main" xmlns="" val="1620239475"/>
      </p:ext>
    </p:extLst>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838200" y="1447800"/>
            <a:ext cx="7772400" cy="4221164"/>
          </a:xfrm>
        </p:spPr>
        <p:txBody>
          <a:bodyPr>
            <a:noAutofit/>
          </a:bodyPr>
          <a:lstStyle/>
          <a:p>
            <a:pPr marL="475488" indent="-457200" algn="just" fontAlgn="auto">
              <a:spcAft>
                <a:spcPts val="0"/>
              </a:spcAft>
              <a:buFont typeface="Wingdings" panose="05000000000000000000" pitchFamily="2" charset="2"/>
              <a:buChar char="v"/>
              <a:defRPr/>
            </a:pPr>
            <a:r>
              <a:rPr lang="en-US" sz="2400" dirty="0" smtClean="0"/>
              <a:t>Uniform application to all government procurements.</a:t>
            </a:r>
          </a:p>
          <a:p>
            <a:pPr marL="475488" indent="-457200" algn="just" fontAlgn="auto">
              <a:spcAft>
                <a:spcPts val="0"/>
              </a:spcAft>
              <a:buFont typeface="Wingdings" panose="05000000000000000000" pitchFamily="2" charset="2"/>
              <a:buChar char="v"/>
              <a:defRPr/>
            </a:pPr>
            <a:endParaRPr lang="en-US" sz="2400" dirty="0" smtClean="0"/>
          </a:p>
          <a:p>
            <a:pPr marL="475488" indent="-457200" algn="just" fontAlgn="auto">
              <a:spcAft>
                <a:spcPts val="0"/>
              </a:spcAft>
              <a:buFont typeface="Wingdings" panose="05000000000000000000" pitchFamily="2" charset="2"/>
              <a:buChar char="v"/>
              <a:defRPr/>
            </a:pPr>
            <a:r>
              <a:rPr lang="en-US" sz="2400" dirty="0" smtClean="0"/>
              <a:t>Simple and adaptable to advances in modern technology in order to ensure an effective and efficient method of procurement. </a:t>
            </a:r>
          </a:p>
          <a:p>
            <a:pPr marL="18288" indent="0" algn="just" fontAlgn="auto">
              <a:spcAft>
                <a:spcPts val="0"/>
              </a:spcAft>
              <a:buFont typeface="Wingdings 3" pitchFamily="18" charset="2"/>
              <a:buNone/>
              <a:defRPr/>
            </a:pPr>
            <a:endParaRPr lang="en-US" sz="2400" dirty="0" smtClean="0"/>
          </a:p>
          <a:p>
            <a:pPr marL="68580" indent="0" algn="just" fontAlgn="auto">
              <a:spcAft>
                <a:spcPts val="0"/>
              </a:spcAft>
              <a:buNone/>
              <a:defRPr/>
            </a:pPr>
            <a:r>
              <a:rPr lang="en-US" sz="2400" dirty="0" smtClean="0"/>
              <a:t>GPPB conducts a periodic review of government procurement procedures, and whenever necessary, formulates and implements changes thereto.</a:t>
            </a:r>
          </a:p>
          <a:p>
            <a:pPr marL="0" indent="0">
              <a:buNone/>
            </a:pPr>
            <a:endParaRPr lang="en-US" sz="2800" dirty="0">
              <a:latin typeface="Clarendon" panose="02040604040505020204" pitchFamily="18" charset="0"/>
            </a:endParaRPr>
          </a:p>
        </p:txBody>
      </p:sp>
      <p:sp>
        <p:nvSpPr>
          <p:cNvPr id="10" name="Title 1"/>
          <p:cNvSpPr txBox="1">
            <a:spLocks/>
          </p:cNvSpPr>
          <p:nvPr/>
        </p:nvSpPr>
        <p:spPr>
          <a:xfrm>
            <a:off x="0" y="0"/>
            <a:ext cx="9144000" cy="914400"/>
          </a:xfrm>
          <a:prstGeom prst="rect">
            <a:avLst/>
          </a:prstGeom>
          <a:noFill/>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0000" lnSpcReduction="100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r>
              <a:rPr lang="en-US" sz="3200" b="1" dirty="0" smtClean="0">
                <a:ln/>
                <a:solidFill>
                  <a:schemeClr val="bg1"/>
                </a:solidFill>
                <a:latin typeface="Clarendon" panose="02040604040505020204" pitchFamily="18" charset="0"/>
                <a:ea typeface="ＭＳ Ｐゴシック" pitchFamily="34" charset="-128"/>
              </a:rPr>
              <a:t>Essence of STREAMLINED </a:t>
            </a:r>
          </a:p>
          <a:p>
            <a:r>
              <a:rPr lang="en-US" sz="3200" b="1" dirty="0" smtClean="0">
                <a:ln/>
                <a:solidFill>
                  <a:schemeClr val="bg1"/>
                </a:solidFill>
                <a:latin typeface="Clarendon" panose="02040604040505020204" pitchFamily="18" charset="0"/>
                <a:ea typeface="ＭＳ Ｐゴシック" pitchFamily="34" charset="-128"/>
              </a:rPr>
              <a:t>PROCUREMENT SYSTEM</a:t>
            </a:r>
            <a:endParaRPr lang="en-US" sz="3200" dirty="0">
              <a:solidFill>
                <a:schemeClr val="bg1"/>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4294967295"/>
          </p:nvPr>
        </p:nvSpPr>
        <p:spPr>
          <a:xfrm>
            <a:off x="6553200" y="6356351"/>
            <a:ext cx="2133600" cy="365125"/>
          </a:xfrm>
          <a:prstGeom prst="rect">
            <a:avLst/>
          </a:prstGeom>
        </p:spPr>
        <p:txBody>
          <a:bodyPr/>
          <a:lstStyle/>
          <a:p>
            <a:fld id="{F3403E61-FE02-4BE1-92BA-D4DD5B313E27}" type="slidenum">
              <a:rPr lang="en-US" smtClean="0">
                <a:solidFill>
                  <a:prstClr val="black">
                    <a:tint val="75000"/>
                  </a:prstClr>
                </a:solidFill>
              </a:rPr>
              <a:pPr/>
              <a:t>14</a:t>
            </a:fld>
            <a:endParaRPr lang="en-US" dirty="0">
              <a:solidFill>
                <a:prstClr val="black">
                  <a:tint val="75000"/>
                </a:prstClr>
              </a:solidFill>
            </a:endParaRPr>
          </a:p>
        </p:txBody>
      </p:sp>
    </p:spTree>
    <p:extLst>
      <p:ext uri="{BB962C8B-B14F-4D97-AF65-F5344CB8AC3E}">
        <p14:creationId xmlns:p14="http://schemas.microsoft.com/office/powerpoint/2010/main" xmlns="" val="1439879132"/>
      </p:ext>
    </p:extLst>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23555"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bg1"/>
                </a:solidFill>
                <a:latin typeface="Candara" pitchFamily="34" charset="0"/>
              </a:rPr>
              <a:t>General Provision : Section 4: Scope &amp; Application</a:t>
            </a:r>
            <a:endParaRPr lang="en-US" sz="2000" b="1" dirty="0">
              <a:solidFill>
                <a:schemeClr val="bg1"/>
              </a:solidFill>
              <a:latin typeface="Candara" pitchFamily="34" charset="0"/>
            </a:endParaRPr>
          </a:p>
        </p:txBody>
      </p:sp>
      <p:sp>
        <p:nvSpPr>
          <p:cNvPr id="23556" name="TextBox 4"/>
          <p:cNvSpPr txBox="1">
            <a:spLocks noChangeArrowheads="1"/>
          </p:cNvSpPr>
          <p:nvPr/>
        </p:nvSpPr>
        <p:spPr bwMode="auto">
          <a:xfrm>
            <a:off x="3200400" y="1905000"/>
            <a:ext cx="2952750" cy="3170237"/>
          </a:xfrm>
          <a:prstGeom prst="rect">
            <a:avLst/>
          </a:prstGeom>
          <a:noFill/>
          <a:ln w="9525">
            <a:noFill/>
            <a:miter lim="800000"/>
            <a:headEnd/>
            <a:tailEnd/>
          </a:ln>
        </p:spPr>
        <p:txBody>
          <a:bodyPr>
            <a:spAutoFit/>
          </a:bodyPr>
          <a:lstStyle/>
          <a:p>
            <a:pPr algn="ctr"/>
            <a:r>
              <a:rPr lang="fil-PH" sz="20000" dirty="0">
                <a:sym typeface="Wingdings" pitchFamily="2" charset="2"/>
              </a:rPr>
              <a:t></a:t>
            </a:r>
            <a:endParaRPr lang="fil-PH" sz="20000" dirty="0"/>
          </a:p>
        </p:txBody>
      </p:sp>
      <p:sp>
        <p:nvSpPr>
          <p:cNvPr id="23557" name="TextBox 5"/>
          <p:cNvSpPr txBox="1">
            <a:spLocks noChangeArrowheads="1"/>
          </p:cNvSpPr>
          <p:nvPr/>
        </p:nvSpPr>
        <p:spPr bwMode="auto">
          <a:xfrm>
            <a:off x="533400" y="1371600"/>
            <a:ext cx="2674938" cy="523875"/>
          </a:xfrm>
          <a:prstGeom prst="rect">
            <a:avLst/>
          </a:prstGeom>
          <a:noFill/>
          <a:ln w="9525">
            <a:noFill/>
            <a:miter lim="800000"/>
            <a:headEnd/>
            <a:tailEnd/>
          </a:ln>
        </p:spPr>
        <p:txBody>
          <a:bodyPr wrap="none">
            <a:spAutoFit/>
          </a:bodyPr>
          <a:lstStyle/>
          <a:p>
            <a:r>
              <a:rPr lang="fil-PH" sz="2800" b="1" i="1" dirty="0">
                <a:solidFill>
                  <a:srgbClr val="FF0000"/>
                </a:solidFill>
                <a:latin typeface="Candara" pitchFamily="34" charset="0"/>
              </a:rPr>
              <a:t>What’s covered?</a:t>
            </a:r>
          </a:p>
        </p:txBody>
      </p:sp>
      <p:sp>
        <p:nvSpPr>
          <p:cNvPr id="23558" name="TextBox 7"/>
          <p:cNvSpPr txBox="1">
            <a:spLocks noChangeArrowheads="1"/>
          </p:cNvSpPr>
          <p:nvPr/>
        </p:nvSpPr>
        <p:spPr bwMode="auto">
          <a:xfrm>
            <a:off x="533400" y="1981200"/>
            <a:ext cx="3078162" cy="708025"/>
          </a:xfrm>
          <a:prstGeom prst="rect">
            <a:avLst/>
          </a:prstGeom>
          <a:noFill/>
          <a:ln w="9525">
            <a:noFill/>
            <a:miter lim="800000"/>
            <a:headEnd/>
            <a:tailEnd/>
          </a:ln>
        </p:spPr>
        <p:txBody>
          <a:bodyPr wrap="none">
            <a:spAutoFit/>
          </a:bodyPr>
          <a:lstStyle/>
          <a:p>
            <a:r>
              <a:rPr lang="fil-PH" sz="4000" b="1" dirty="0">
                <a:latin typeface="Candara" pitchFamily="34" charset="0"/>
              </a:rPr>
              <a:t>Procurement</a:t>
            </a:r>
          </a:p>
        </p:txBody>
      </p:sp>
      <p:sp>
        <p:nvSpPr>
          <p:cNvPr id="23559" name="TextBox 8"/>
          <p:cNvSpPr txBox="1">
            <a:spLocks noChangeArrowheads="1"/>
          </p:cNvSpPr>
          <p:nvPr/>
        </p:nvSpPr>
        <p:spPr bwMode="auto">
          <a:xfrm>
            <a:off x="533400" y="3352800"/>
            <a:ext cx="2836862" cy="523875"/>
          </a:xfrm>
          <a:prstGeom prst="rect">
            <a:avLst/>
          </a:prstGeom>
          <a:noFill/>
          <a:ln w="9525">
            <a:noFill/>
            <a:miter lim="800000"/>
            <a:headEnd/>
            <a:tailEnd/>
          </a:ln>
        </p:spPr>
        <p:txBody>
          <a:bodyPr wrap="none">
            <a:spAutoFit/>
          </a:bodyPr>
          <a:lstStyle/>
          <a:p>
            <a:r>
              <a:rPr lang="fil-PH" sz="2800" b="1" i="1" dirty="0">
                <a:solidFill>
                  <a:srgbClr val="FF0000"/>
                </a:solidFill>
                <a:latin typeface="Candara" pitchFamily="34" charset="0"/>
              </a:rPr>
              <a:t>What’s procured?</a:t>
            </a:r>
          </a:p>
        </p:txBody>
      </p:sp>
      <p:sp>
        <p:nvSpPr>
          <p:cNvPr id="23560" name="TextBox 9"/>
          <p:cNvSpPr txBox="1">
            <a:spLocks noChangeArrowheads="1"/>
          </p:cNvSpPr>
          <p:nvPr/>
        </p:nvSpPr>
        <p:spPr bwMode="auto">
          <a:xfrm>
            <a:off x="1219200" y="3962400"/>
            <a:ext cx="1155700" cy="523875"/>
          </a:xfrm>
          <a:prstGeom prst="rect">
            <a:avLst/>
          </a:prstGeom>
          <a:noFill/>
          <a:ln w="9525">
            <a:noFill/>
            <a:miter lim="800000"/>
            <a:headEnd/>
            <a:tailEnd/>
          </a:ln>
        </p:spPr>
        <p:txBody>
          <a:bodyPr wrap="none">
            <a:spAutoFit/>
          </a:bodyPr>
          <a:lstStyle/>
          <a:p>
            <a:r>
              <a:rPr lang="fil-PH" sz="2800" b="1" dirty="0">
                <a:latin typeface="Candara" pitchFamily="34" charset="0"/>
              </a:rPr>
              <a:t>Goods</a:t>
            </a:r>
          </a:p>
        </p:txBody>
      </p:sp>
      <p:sp>
        <p:nvSpPr>
          <p:cNvPr id="23561" name="TextBox 10"/>
          <p:cNvSpPr txBox="1">
            <a:spLocks noChangeArrowheads="1"/>
          </p:cNvSpPr>
          <p:nvPr/>
        </p:nvSpPr>
        <p:spPr bwMode="auto">
          <a:xfrm>
            <a:off x="304800" y="4572000"/>
            <a:ext cx="3700462" cy="523875"/>
          </a:xfrm>
          <a:prstGeom prst="rect">
            <a:avLst/>
          </a:prstGeom>
          <a:noFill/>
          <a:ln w="9525">
            <a:noFill/>
            <a:miter lim="800000"/>
            <a:headEnd/>
            <a:tailEnd/>
          </a:ln>
        </p:spPr>
        <p:txBody>
          <a:bodyPr wrap="none">
            <a:spAutoFit/>
          </a:bodyPr>
          <a:lstStyle/>
          <a:p>
            <a:r>
              <a:rPr lang="fil-PH" sz="2800" b="1" dirty="0">
                <a:latin typeface="Candara" pitchFamily="34" charset="0"/>
              </a:rPr>
              <a:t>Infrastructure Projects</a:t>
            </a:r>
          </a:p>
        </p:txBody>
      </p:sp>
      <p:sp>
        <p:nvSpPr>
          <p:cNvPr id="23562" name="TextBox 11"/>
          <p:cNvSpPr txBox="1">
            <a:spLocks noChangeArrowheads="1"/>
          </p:cNvSpPr>
          <p:nvPr/>
        </p:nvSpPr>
        <p:spPr bwMode="auto">
          <a:xfrm>
            <a:off x="457200" y="5181600"/>
            <a:ext cx="3181350" cy="523875"/>
          </a:xfrm>
          <a:prstGeom prst="rect">
            <a:avLst/>
          </a:prstGeom>
          <a:noFill/>
          <a:ln w="9525">
            <a:noFill/>
            <a:miter lim="800000"/>
            <a:headEnd/>
            <a:tailEnd/>
          </a:ln>
        </p:spPr>
        <p:txBody>
          <a:bodyPr wrap="none">
            <a:spAutoFit/>
          </a:bodyPr>
          <a:lstStyle/>
          <a:p>
            <a:r>
              <a:rPr lang="fil-PH" sz="2800" b="1" dirty="0">
                <a:latin typeface="Candara" pitchFamily="34" charset="0"/>
              </a:rPr>
              <a:t>Consulting Services</a:t>
            </a:r>
          </a:p>
        </p:txBody>
      </p:sp>
      <p:sp>
        <p:nvSpPr>
          <p:cNvPr id="23563" name="TextBox 12"/>
          <p:cNvSpPr txBox="1">
            <a:spLocks noChangeArrowheads="1"/>
          </p:cNvSpPr>
          <p:nvPr/>
        </p:nvSpPr>
        <p:spPr bwMode="auto">
          <a:xfrm>
            <a:off x="6019800" y="1371600"/>
            <a:ext cx="2408238" cy="523875"/>
          </a:xfrm>
          <a:prstGeom prst="rect">
            <a:avLst/>
          </a:prstGeom>
          <a:noFill/>
          <a:ln w="9525">
            <a:noFill/>
            <a:miter lim="800000"/>
            <a:headEnd/>
            <a:tailEnd/>
          </a:ln>
        </p:spPr>
        <p:txBody>
          <a:bodyPr wrap="none">
            <a:spAutoFit/>
          </a:bodyPr>
          <a:lstStyle/>
          <a:p>
            <a:r>
              <a:rPr lang="fil-PH" sz="2800" b="1" i="1" dirty="0">
                <a:solidFill>
                  <a:srgbClr val="FF0000"/>
                </a:solidFill>
                <a:latin typeface="Candara" pitchFamily="34" charset="0"/>
              </a:rPr>
              <a:t>Who procures?</a:t>
            </a:r>
          </a:p>
        </p:txBody>
      </p:sp>
      <p:sp>
        <p:nvSpPr>
          <p:cNvPr id="23564" name="TextBox 13"/>
          <p:cNvSpPr txBox="1">
            <a:spLocks noChangeArrowheads="1"/>
          </p:cNvSpPr>
          <p:nvPr/>
        </p:nvSpPr>
        <p:spPr bwMode="auto">
          <a:xfrm>
            <a:off x="5715000" y="1981200"/>
            <a:ext cx="2941637" cy="708025"/>
          </a:xfrm>
          <a:prstGeom prst="rect">
            <a:avLst/>
          </a:prstGeom>
          <a:noFill/>
          <a:ln w="9525">
            <a:noFill/>
            <a:miter lim="800000"/>
            <a:headEnd/>
            <a:tailEnd/>
          </a:ln>
        </p:spPr>
        <p:txBody>
          <a:bodyPr wrap="none">
            <a:spAutoFit/>
          </a:bodyPr>
          <a:lstStyle/>
          <a:p>
            <a:r>
              <a:rPr lang="fil-PH" sz="4000" b="1" dirty="0">
                <a:latin typeface="Candara" pitchFamily="34" charset="0"/>
              </a:rPr>
              <a:t>Government</a:t>
            </a:r>
          </a:p>
        </p:txBody>
      </p:sp>
      <p:sp>
        <p:nvSpPr>
          <p:cNvPr id="23565" name="TextBox 14"/>
          <p:cNvSpPr txBox="1">
            <a:spLocks noChangeArrowheads="1"/>
          </p:cNvSpPr>
          <p:nvPr/>
        </p:nvSpPr>
        <p:spPr bwMode="auto">
          <a:xfrm>
            <a:off x="5715000" y="3352800"/>
            <a:ext cx="3195637" cy="954087"/>
          </a:xfrm>
          <a:prstGeom prst="rect">
            <a:avLst/>
          </a:prstGeom>
          <a:noFill/>
          <a:ln w="9525">
            <a:noFill/>
            <a:miter lim="800000"/>
            <a:headEnd/>
            <a:tailEnd/>
          </a:ln>
        </p:spPr>
        <p:txBody>
          <a:bodyPr>
            <a:spAutoFit/>
          </a:bodyPr>
          <a:lstStyle/>
          <a:p>
            <a:pPr algn="ctr"/>
            <a:r>
              <a:rPr lang="fil-PH" sz="2800" b="1" i="1" dirty="0">
                <a:solidFill>
                  <a:srgbClr val="FF0000"/>
                </a:solidFill>
                <a:latin typeface="Candara" pitchFamily="34" charset="0"/>
              </a:rPr>
              <a:t>Where do funds</a:t>
            </a:r>
          </a:p>
          <a:p>
            <a:pPr algn="ctr"/>
            <a:r>
              <a:rPr lang="fil-PH" sz="2800" b="1" i="1" dirty="0">
                <a:solidFill>
                  <a:srgbClr val="FF0000"/>
                </a:solidFill>
                <a:latin typeface="Candara" pitchFamily="34" charset="0"/>
              </a:rPr>
              <a:t> come from?</a:t>
            </a:r>
          </a:p>
        </p:txBody>
      </p:sp>
      <p:sp>
        <p:nvSpPr>
          <p:cNvPr id="23566" name="TextBox 16"/>
          <p:cNvSpPr txBox="1">
            <a:spLocks noChangeArrowheads="1"/>
          </p:cNvSpPr>
          <p:nvPr/>
        </p:nvSpPr>
        <p:spPr bwMode="auto">
          <a:xfrm>
            <a:off x="5943600" y="4648200"/>
            <a:ext cx="2642070" cy="954107"/>
          </a:xfrm>
          <a:prstGeom prst="rect">
            <a:avLst/>
          </a:prstGeom>
          <a:noFill/>
          <a:ln w="9525">
            <a:noFill/>
            <a:miter lim="800000"/>
            <a:headEnd/>
            <a:tailEnd/>
          </a:ln>
        </p:spPr>
        <p:txBody>
          <a:bodyPr wrap="none">
            <a:spAutoFit/>
          </a:bodyPr>
          <a:lstStyle/>
          <a:p>
            <a:r>
              <a:rPr lang="fil-PH" sz="2800" b="1" dirty="0">
                <a:latin typeface="Candara" pitchFamily="34" charset="0"/>
              </a:rPr>
              <a:t>Local </a:t>
            </a:r>
            <a:r>
              <a:rPr lang="fil-PH" sz="2800" b="1" dirty="0" smtClean="0">
                <a:latin typeface="Candara" pitchFamily="34" charset="0"/>
              </a:rPr>
              <a:t>(GOP)</a:t>
            </a:r>
          </a:p>
          <a:p>
            <a:r>
              <a:rPr lang="fil-PH" sz="2800" b="1" dirty="0" smtClean="0">
                <a:latin typeface="Candara" pitchFamily="34" charset="0"/>
              </a:rPr>
              <a:t>or Foreign (IFIs)</a:t>
            </a:r>
            <a:endParaRPr lang="fil-PH" sz="2800" b="1" dirty="0">
              <a:latin typeface="Candara" pitchFamily="34" charset="0"/>
            </a:endParaRPr>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24579"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bg1"/>
                </a:solidFill>
                <a:latin typeface="Candara" pitchFamily="34" charset="0"/>
              </a:rPr>
              <a:t>General Provision : Section 4: Scope &amp; Application</a:t>
            </a:r>
            <a:endParaRPr lang="en-US" sz="2000" b="1" dirty="0">
              <a:solidFill>
                <a:schemeClr val="bg1"/>
              </a:solidFill>
              <a:latin typeface="Candara" pitchFamily="34" charset="0"/>
            </a:endParaRPr>
          </a:p>
        </p:txBody>
      </p:sp>
      <p:sp>
        <p:nvSpPr>
          <p:cNvPr id="24580" name="TextBox 7"/>
          <p:cNvSpPr txBox="1">
            <a:spLocks noChangeArrowheads="1"/>
          </p:cNvSpPr>
          <p:nvPr/>
        </p:nvSpPr>
        <p:spPr bwMode="auto">
          <a:xfrm>
            <a:off x="611188" y="2960688"/>
            <a:ext cx="4087812" cy="923925"/>
          </a:xfrm>
          <a:prstGeom prst="rect">
            <a:avLst/>
          </a:prstGeom>
          <a:noFill/>
          <a:ln w="9525">
            <a:noFill/>
            <a:miter lim="800000"/>
            <a:headEnd/>
            <a:tailEnd/>
          </a:ln>
        </p:spPr>
        <p:txBody>
          <a:bodyPr wrap="none">
            <a:spAutoFit/>
          </a:bodyPr>
          <a:lstStyle/>
          <a:p>
            <a:r>
              <a:rPr lang="fil-PH" sz="5400" b="1">
                <a:latin typeface="Candara" pitchFamily="34" charset="0"/>
              </a:rPr>
              <a:t>Procurement</a:t>
            </a:r>
          </a:p>
        </p:txBody>
      </p:sp>
      <p:sp>
        <p:nvSpPr>
          <p:cNvPr id="24581" name="TextBox 20"/>
          <p:cNvSpPr txBox="1">
            <a:spLocks noChangeArrowheads="1"/>
          </p:cNvSpPr>
          <p:nvPr/>
        </p:nvSpPr>
        <p:spPr bwMode="auto">
          <a:xfrm>
            <a:off x="4953678" y="1143000"/>
            <a:ext cx="3602268" cy="5062924"/>
          </a:xfrm>
          <a:prstGeom prst="rect">
            <a:avLst/>
          </a:prstGeom>
          <a:noFill/>
          <a:ln w="9525">
            <a:noFill/>
            <a:miter lim="800000"/>
            <a:headEnd/>
            <a:tailEnd/>
          </a:ln>
        </p:spPr>
        <p:txBody>
          <a:bodyPr wrap="none">
            <a:spAutoFit/>
          </a:bodyPr>
          <a:lstStyle/>
          <a:p>
            <a:pPr algn="ctr"/>
            <a:r>
              <a:rPr lang="fil-PH" sz="3200" b="1" dirty="0">
                <a:latin typeface="Candara" pitchFamily="34" charset="0"/>
              </a:rPr>
              <a:t>Acquisition</a:t>
            </a:r>
          </a:p>
          <a:p>
            <a:pPr algn="ctr"/>
            <a:endParaRPr lang="fil-PH" sz="1100" dirty="0">
              <a:latin typeface="Candara" pitchFamily="34" charset="0"/>
            </a:endParaRPr>
          </a:p>
          <a:p>
            <a:pPr algn="ctr"/>
            <a:r>
              <a:rPr lang="fil-PH" sz="2800" dirty="0">
                <a:latin typeface="Candara" pitchFamily="34" charset="0"/>
              </a:rPr>
              <a:t>Goods</a:t>
            </a:r>
          </a:p>
          <a:p>
            <a:pPr algn="ctr"/>
            <a:r>
              <a:rPr lang="fil-PH" sz="2800" dirty="0">
                <a:latin typeface="Candara" pitchFamily="34" charset="0"/>
              </a:rPr>
              <a:t>Consulting Services</a:t>
            </a:r>
          </a:p>
          <a:p>
            <a:pPr algn="ctr"/>
            <a:r>
              <a:rPr lang="fil-PH" sz="2800" dirty="0">
                <a:latin typeface="Candara" pitchFamily="34" charset="0"/>
              </a:rPr>
              <a:t>&amp;</a:t>
            </a:r>
          </a:p>
          <a:p>
            <a:pPr algn="ctr"/>
            <a:r>
              <a:rPr lang="fil-PH" sz="2800" dirty="0">
                <a:latin typeface="Candara" pitchFamily="34" charset="0"/>
              </a:rPr>
              <a:t>Infrastructure Projects</a:t>
            </a:r>
          </a:p>
          <a:p>
            <a:pPr algn="ctr"/>
            <a:endParaRPr lang="fil-PH" sz="2400" dirty="0">
              <a:latin typeface="Candara" pitchFamily="34" charset="0"/>
            </a:endParaRPr>
          </a:p>
          <a:p>
            <a:pPr algn="ctr"/>
            <a:r>
              <a:rPr lang="fil-PH" sz="3600" b="1" dirty="0" smtClean="0">
                <a:latin typeface="Candara" pitchFamily="34" charset="0"/>
              </a:rPr>
              <a:t>Lease</a:t>
            </a:r>
            <a:endParaRPr lang="fil-PH" sz="3600" b="1" dirty="0">
              <a:latin typeface="Candara" pitchFamily="34" charset="0"/>
            </a:endParaRPr>
          </a:p>
          <a:p>
            <a:pPr algn="ctr"/>
            <a:endParaRPr lang="fil-PH" sz="1200" dirty="0">
              <a:latin typeface="Candara" pitchFamily="34" charset="0"/>
            </a:endParaRPr>
          </a:p>
          <a:p>
            <a:pPr algn="ctr"/>
            <a:r>
              <a:rPr lang="fil-PH" sz="3200" dirty="0">
                <a:latin typeface="Candara" pitchFamily="34" charset="0"/>
              </a:rPr>
              <a:t>Goods</a:t>
            </a:r>
          </a:p>
          <a:p>
            <a:pPr algn="ctr"/>
            <a:r>
              <a:rPr lang="fil-PH" sz="3200" dirty="0">
                <a:latin typeface="Candara" pitchFamily="34" charset="0"/>
              </a:rPr>
              <a:t>&amp;</a:t>
            </a:r>
          </a:p>
          <a:p>
            <a:pPr algn="ctr"/>
            <a:r>
              <a:rPr lang="fil-PH" sz="3200" dirty="0">
                <a:latin typeface="Candara" pitchFamily="34" charset="0"/>
              </a:rPr>
              <a:t>Real Estate</a:t>
            </a:r>
          </a:p>
        </p:txBody>
      </p:sp>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25603"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bg1"/>
                </a:solidFill>
                <a:latin typeface="Candara" pitchFamily="34" charset="0"/>
              </a:rPr>
              <a:t>General Provision : Section 4: Scope &amp; Application</a:t>
            </a:r>
            <a:endParaRPr lang="en-US" sz="2000" b="1" dirty="0">
              <a:solidFill>
                <a:schemeClr val="bg1"/>
              </a:solidFill>
              <a:latin typeface="Candara" pitchFamily="34" charset="0"/>
            </a:endParaRPr>
          </a:p>
        </p:txBody>
      </p:sp>
      <p:sp>
        <p:nvSpPr>
          <p:cNvPr id="25604" name="TextBox 7"/>
          <p:cNvSpPr txBox="1">
            <a:spLocks noChangeArrowheads="1"/>
          </p:cNvSpPr>
          <p:nvPr/>
        </p:nvSpPr>
        <p:spPr bwMode="auto">
          <a:xfrm>
            <a:off x="611188" y="2960688"/>
            <a:ext cx="3905250" cy="923925"/>
          </a:xfrm>
          <a:prstGeom prst="rect">
            <a:avLst/>
          </a:prstGeom>
          <a:noFill/>
          <a:ln w="9525">
            <a:noFill/>
            <a:miter lim="800000"/>
            <a:headEnd/>
            <a:tailEnd/>
          </a:ln>
        </p:spPr>
        <p:txBody>
          <a:bodyPr wrap="none">
            <a:spAutoFit/>
          </a:bodyPr>
          <a:lstStyle/>
          <a:p>
            <a:r>
              <a:rPr lang="fil-PH" sz="5400" b="1">
                <a:latin typeface="Candara" pitchFamily="34" charset="0"/>
              </a:rPr>
              <a:t>Government</a:t>
            </a:r>
          </a:p>
        </p:txBody>
      </p:sp>
      <p:sp>
        <p:nvSpPr>
          <p:cNvPr id="25605" name="TextBox 20"/>
          <p:cNvSpPr txBox="1">
            <a:spLocks noChangeArrowheads="1"/>
          </p:cNvSpPr>
          <p:nvPr/>
        </p:nvSpPr>
        <p:spPr bwMode="auto">
          <a:xfrm>
            <a:off x="3203575" y="1143000"/>
            <a:ext cx="5543550" cy="4832092"/>
          </a:xfrm>
          <a:prstGeom prst="rect">
            <a:avLst/>
          </a:prstGeom>
          <a:noFill/>
          <a:ln w="9525">
            <a:noFill/>
            <a:miter lim="800000"/>
            <a:headEnd/>
            <a:tailEnd/>
          </a:ln>
        </p:spPr>
        <p:txBody>
          <a:bodyPr wrap="square">
            <a:spAutoFit/>
          </a:bodyPr>
          <a:lstStyle/>
          <a:p>
            <a:pPr algn="ctr"/>
            <a:r>
              <a:rPr lang="fil-PH" sz="2800" dirty="0">
                <a:latin typeface="Candara" pitchFamily="34" charset="0"/>
              </a:rPr>
              <a:t>Branches</a:t>
            </a:r>
          </a:p>
          <a:p>
            <a:pPr algn="ctr"/>
            <a:r>
              <a:rPr lang="fil-PH" sz="2800" dirty="0">
                <a:latin typeface="Candara" pitchFamily="34" charset="0"/>
              </a:rPr>
              <a:t>Instrumentalities</a:t>
            </a:r>
          </a:p>
          <a:p>
            <a:pPr algn="ctr"/>
            <a:r>
              <a:rPr lang="fil-PH" sz="2800" dirty="0">
                <a:latin typeface="Candara" pitchFamily="34" charset="0"/>
              </a:rPr>
              <a:t>Departments</a:t>
            </a:r>
          </a:p>
          <a:p>
            <a:pPr algn="ctr"/>
            <a:r>
              <a:rPr lang="fil-PH" sz="2800" dirty="0">
                <a:latin typeface="Candara" pitchFamily="34" charset="0"/>
              </a:rPr>
              <a:t>Agencies</a:t>
            </a:r>
          </a:p>
          <a:p>
            <a:pPr algn="ctr"/>
            <a:r>
              <a:rPr lang="fil-PH" sz="2800" dirty="0">
                <a:latin typeface="Candara" pitchFamily="34" charset="0"/>
              </a:rPr>
              <a:t>Offices</a:t>
            </a:r>
          </a:p>
          <a:p>
            <a:pPr algn="ctr"/>
            <a:r>
              <a:rPr lang="fil-PH" sz="2800" dirty="0">
                <a:latin typeface="Candara" pitchFamily="34" charset="0"/>
              </a:rPr>
              <a:t>Bureaus</a:t>
            </a:r>
          </a:p>
          <a:p>
            <a:pPr algn="ctr"/>
            <a:r>
              <a:rPr lang="fil-PH" sz="2800" dirty="0">
                <a:latin typeface="Candara" pitchFamily="34" charset="0"/>
              </a:rPr>
              <a:t>GOCCs</a:t>
            </a:r>
          </a:p>
          <a:p>
            <a:pPr algn="ctr"/>
            <a:r>
              <a:rPr lang="fil-PH" sz="2800" dirty="0">
                <a:latin typeface="Candara" pitchFamily="34" charset="0"/>
              </a:rPr>
              <a:t>LGUs</a:t>
            </a:r>
          </a:p>
          <a:p>
            <a:pPr algn="ctr"/>
            <a:r>
              <a:rPr lang="fil-PH" sz="2800" dirty="0">
                <a:latin typeface="Candara" pitchFamily="34" charset="0"/>
              </a:rPr>
              <a:t>GFIs</a:t>
            </a:r>
          </a:p>
          <a:p>
            <a:pPr algn="ctr"/>
            <a:r>
              <a:rPr lang="fil-PH" sz="2800" dirty="0">
                <a:latin typeface="Candara" pitchFamily="34" charset="0"/>
              </a:rPr>
              <a:t>SUCs</a:t>
            </a:r>
          </a:p>
          <a:p>
            <a:pPr algn="ctr"/>
            <a:r>
              <a:rPr lang="fil-PH" sz="2800" dirty="0">
                <a:latin typeface="Candara" pitchFamily="34" charset="0"/>
              </a:rPr>
              <a:t>Constitutional Commissions/Offices</a:t>
            </a:r>
            <a:endParaRPr lang="fil-PH" sz="2000" dirty="0">
              <a:latin typeface="Candara" pitchFamily="34" charset="0"/>
            </a:endParaRPr>
          </a:p>
        </p:txBody>
      </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26627"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bg1"/>
                </a:solidFill>
                <a:latin typeface="Candara" pitchFamily="34" charset="0"/>
              </a:rPr>
              <a:t>General Provision : Section 4: Scope &amp; Application</a:t>
            </a:r>
            <a:endParaRPr lang="en-US" sz="2000" b="1" dirty="0">
              <a:solidFill>
                <a:schemeClr val="bg1"/>
              </a:solidFill>
              <a:latin typeface="Candara" pitchFamily="34" charset="0"/>
            </a:endParaRPr>
          </a:p>
        </p:txBody>
      </p:sp>
      <p:sp>
        <p:nvSpPr>
          <p:cNvPr id="26628" name="TextBox 7"/>
          <p:cNvSpPr txBox="1">
            <a:spLocks noChangeArrowheads="1"/>
          </p:cNvSpPr>
          <p:nvPr/>
        </p:nvSpPr>
        <p:spPr bwMode="auto">
          <a:xfrm>
            <a:off x="611188" y="2997200"/>
            <a:ext cx="2060575" cy="922338"/>
          </a:xfrm>
          <a:prstGeom prst="rect">
            <a:avLst/>
          </a:prstGeom>
          <a:noFill/>
          <a:ln w="9525">
            <a:noFill/>
            <a:miter lim="800000"/>
            <a:headEnd/>
            <a:tailEnd/>
          </a:ln>
        </p:spPr>
        <p:txBody>
          <a:bodyPr wrap="none">
            <a:spAutoFit/>
          </a:bodyPr>
          <a:lstStyle/>
          <a:p>
            <a:r>
              <a:rPr lang="fil-PH" sz="5400" b="1">
                <a:latin typeface="Candara" pitchFamily="34" charset="0"/>
              </a:rPr>
              <a:t>Goods</a:t>
            </a:r>
          </a:p>
        </p:txBody>
      </p:sp>
      <p:sp>
        <p:nvSpPr>
          <p:cNvPr id="26629" name="TextBox 20"/>
          <p:cNvSpPr txBox="1">
            <a:spLocks noChangeArrowheads="1"/>
          </p:cNvSpPr>
          <p:nvPr/>
        </p:nvSpPr>
        <p:spPr bwMode="auto">
          <a:xfrm>
            <a:off x="3168650" y="1066800"/>
            <a:ext cx="5613400" cy="5047536"/>
          </a:xfrm>
          <a:prstGeom prst="rect">
            <a:avLst/>
          </a:prstGeom>
          <a:noFill/>
          <a:ln w="9525">
            <a:noFill/>
            <a:miter lim="800000"/>
            <a:headEnd/>
            <a:tailEnd/>
          </a:ln>
        </p:spPr>
        <p:txBody>
          <a:bodyPr wrap="square">
            <a:spAutoFit/>
          </a:bodyPr>
          <a:lstStyle/>
          <a:p>
            <a:pPr algn="ctr"/>
            <a:r>
              <a:rPr lang="fil-PH" sz="2800" b="1" dirty="0">
                <a:latin typeface="Candara" pitchFamily="34" charset="0"/>
              </a:rPr>
              <a:t>Items</a:t>
            </a:r>
          </a:p>
          <a:p>
            <a:pPr algn="ctr"/>
            <a:endParaRPr lang="fil-PH" sz="1000" b="1" dirty="0">
              <a:latin typeface="Candara" pitchFamily="34" charset="0"/>
            </a:endParaRPr>
          </a:p>
          <a:p>
            <a:pPr algn="ctr"/>
            <a:r>
              <a:rPr lang="fil-PH" sz="2800" b="1" dirty="0">
                <a:latin typeface="Candara" pitchFamily="34" charset="0"/>
              </a:rPr>
              <a:t>Supplies</a:t>
            </a:r>
          </a:p>
          <a:p>
            <a:pPr algn="ctr"/>
            <a:endParaRPr lang="fil-PH" sz="1000" b="1" dirty="0">
              <a:latin typeface="Candara" pitchFamily="34" charset="0"/>
            </a:endParaRPr>
          </a:p>
          <a:p>
            <a:pPr algn="ctr"/>
            <a:r>
              <a:rPr lang="fil-PH" sz="2800" b="1" dirty="0">
                <a:latin typeface="Candara" pitchFamily="34" charset="0"/>
              </a:rPr>
              <a:t>Materials</a:t>
            </a:r>
          </a:p>
          <a:p>
            <a:pPr algn="ctr"/>
            <a:endParaRPr lang="fil-PH" sz="1000" b="1" dirty="0">
              <a:latin typeface="Candara" pitchFamily="34" charset="0"/>
            </a:endParaRPr>
          </a:p>
          <a:p>
            <a:pPr algn="ctr"/>
            <a:r>
              <a:rPr lang="fil-PH" sz="2800" b="1" dirty="0">
                <a:latin typeface="Candara" pitchFamily="34" charset="0"/>
              </a:rPr>
              <a:t>Gen. Support Services</a:t>
            </a:r>
          </a:p>
          <a:p>
            <a:pPr algn="ctr"/>
            <a:endParaRPr lang="fil-PH" sz="1000" b="1" dirty="0">
              <a:latin typeface="Candara" pitchFamily="34" charset="0"/>
            </a:endParaRPr>
          </a:p>
          <a:p>
            <a:pPr algn="ctr"/>
            <a:r>
              <a:rPr lang="fil-PH" sz="2800" dirty="0">
                <a:latin typeface="Candara" pitchFamily="34" charset="0"/>
              </a:rPr>
              <a:t>needed in</a:t>
            </a:r>
          </a:p>
          <a:p>
            <a:pPr algn="ctr"/>
            <a:endParaRPr lang="fil-PH" sz="1000" dirty="0">
              <a:latin typeface="Candara" pitchFamily="34" charset="0"/>
            </a:endParaRPr>
          </a:p>
          <a:p>
            <a:pPr algn="ctr"/>
            <a:r>
              <a:rPr lang="fil-PH" sz="2800" dirty="0">
                <a:latin typeface="Candara" pitchFamily="34" charset="0"/>
              </a:rPr>
              <a:t>transaction of public business</a:t>
            </a:r>
          </a:p>
          <a:p>
            <a:pPr algn="ctr"/>
            <a:endParaRPr lang="fil-PH" sz="1000" dirty="0">
              <a:latin typeface="Candara" pitchFamily="34" charset="0"/>
            </a:endParaRPr>
          </a:p>
          <a:p>
            <a:pPr algn="ctr"/>
            <a:r>
              <a:rPr lang="fil-PH" sz="2800" dirty="0">
                <a:latin typeface="Candara" pitchFamily="34" charset="0"/>
              </a:rPr>
              <a:t>or</a:t>
            </a:r>
          </a:p>
          <a:p>
            <a:pPr algn="ctr"/>
            <a:endParaRPr lang="fil-PH" sz="1000" dirty="0">
              <a:latin typeface="Candara" pitchFamily="34" charset="0"/>
            </a:endParaRPr>
          </a:p>
          <a:p>
            <a:pPr algn="ctr"/>
            <a:r>
              <a:rPr lang="fil-PH" sz="2800" dirty="0">
                <a:latin typeface="Candara" pitchFamily="34" charset="0"/>
              </a:rPr>
              <a:t>pursuit of government undertaking,</a:t>
            </a:r>
          </a:p>
          <a:p>
            <a:pPr algn="ctr"/>
            <a:r>
              <a:rPr lang="fil-PH" sz="2800" dirty="0" smtClean="0">
                <a:latin typeface="Candara" pitchFamily="34" charset="0"/>
              </a:rPr>
              <a:t>activity and  </a:t>
            </a:r>
            <a:r>
              <a:rPr lang="fil-PH" sz="2800" dirty="0">
                <a:latin typeface="Candara" pitchFamily="34" charset="0"/>
              </a:rPr>
              <a:t>project</a:t>
            </a: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27651"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bg1"/>
                </a:solidFill>
                <a:latin typeface="Candara" pitchFamily="34" charset="0"/>
              </a:rPr>
              <a:t>General Provision : Section 4: Scope &amp; Application</a:t>
            </a:r>
            <a:endParaRPr lang="en-US" sz="2000" b="1" dirty="0">
              <a:solidFill>
                <a:schemeClr val="bg1"/>
              </a:solidFill>
              <a:latin typeface="Candara" pitchFamily="34" charset="0"/>
            </a:endParaRPr>
          </a:p>
        </p:txBody>
      </p:sp>
      <p:sp>
        <p:nvSpPr>
          <p:cNvPr id="27652" name="TextBox 7"/>
          <p:cNvSpPr txBox="1">
            <a:spLocks noChangeArrowheads="1"/>
          </p:cNvSpPr>
          <p:nvPr/>
        </p:nvSpPr>
        <p:spPr bwMode="auto">
          <a:xfrm>
            <a:off x="611188" y="2924175"/>
            <a:ext cx="4352925" cy="1755775"/>
          </a:xfrm>
          <a:prstGeom prst="rect">
            <a:avLst/>
          </a:prstGeom>
          <a:noFill/>
          <a:ln w="9525">
            <a:noFill/>
            <a:miter lim="800000"/>
            <a:headEnd/>
            <a:tailEnd/>
          </a:ln>
        </p:spPr>
        <p:txBody>
          <a:bodyPr wrap="none">
            <a:spAutoFit/>
          </a:bodyPr>
          <a:lstStyle/>
          <a:p>
            <a:r>
              <a:rPr lang="fil-PH" sz="5400" b="1">
                <a:latin typeface="Candara" pitchFamily="34" charset="0"/>
              </a:rPr>
              <a:t>Infrastructure</a:t>
            </a:r>
          </a:p>
          <a:p>
            <a:r>
              <a:rPr lang="fil-PH" sz="5400" b="1">
                <a:latin typeface="Candara" pitchFamily="34" charset="0"/>
              </a:rPr>
              <a:t>Projects</a:t>
            </a:r>
          </a:p>
        </p:txBody>
      </p:sp>
      <p:sp>
        <p:nvSpPr>
          <p:cNvPr id="27653" name="TextBox 20"/>
          <p:cNvSpPr txBox="1">
            <a:spLocks noChangeArrowheads="1"/>
          </p:cNvSpPr>
          <p:nvPr/>
        </p:nvSpPr>
        <p:spPr bwMode="auto">
          <a:xfrm>
            <a:off x="5067300" y="990600"/>
            <a:ext cx="3500438" cy="5632311"/>
          </a:xfrm>
          <a:prstGeom prst="rect">
            <a:avLst/>
          </a:prstGeom>
          <a:noFill/>
          <a:ln w="9525">
            <a:noFill/>
            <a:miter lim="800000"/>
            <a:headEnd/>
            <a:tailEnd/>
          </a:ln>
        </p:spPr>
        <p:txBody>
          <a:bodyPr wrap="square">
            <a:spAutoFit/>
          </a:bodyPr>
          <a:lstStyle/>
          <a:p>
            <a:pPr algn="ctr"/>
            <a:endParaRPr lang="fil-PH" sz="1000" b="1" dirty="0">
              <a:latin typeface="Candara" pitchFamily="34" charset="0"/>
            </a:endParaRPr>
          </a:p>
          <a:p>
            <a:pPr algn="ctr"/>
            <a:r>
              <a:rPr lang="fil-PH" sz="2800" dirty="0">
                <a:latin typeface="Candara" pitchFamily="34" charset="0"/>
              </a:rPr>
              <a:t>construction</a:t>
            </a:r>
          </a:p>
          <a:p>
            <a:pPr algn="ctr"/>
            <a:endParaRPr lang="fil-PH" sz="1000" dirty="0">
              <a:latin typeface="Candara" pitchFamily="34" charset="0"/>
            </a:endParaRPr>
          </a:p>
          <a:p>
            <a:pPr algn="ctr"/>
            <a:r>
              <a:rPr lang="fil-PH" sz="2800" dirty="0">
                <a:latin typeface="Candara" pitchFamily="34" charset="0"/>
              </a:rPr>
              <a:t>improvement</a:t>
            </a:r>
          </a:p>
          <a:p>
            <a:pPr algn="ctr"/>
            <a:endParaRPr lang="fil-PH" sz="1000" dirty="0">
              <a:latin typeface="Candara" pitchFamily="34" charset="0"/>
            </a:endParaRPr>
          </a:p>
          <a:p>
            <a:pPr algn="ctr"/>
            <a:r>
              <a:rPr lang="fil-PH" sz="2800" dirty="0">
                <a:latin typeface="Candara" pitchFamily="34" charset="0"/>
              </a:rPr>
              <a:t>rehabilitation</a:t>
            </a:r>
          </a:p>
          <a:p>
            <a:pPr algn="ctr"/>
            <a:endParaRPr lang="fil-PH" sz="1000" dirty="0">
              <a:latin typeface="Candara" pitchFamily="34" charset="0"/>
            </a:endParaRPr>
          </a:p>
          <a:p>
            <a:pPr algn="ctr"/>
            <a:r>
              <a:rPr lang="fil-PH" sz="2800" dirty="0">
                <a:latin typeface="Candara" pitchFamily="34" charset="0"/>
              </a:rPr>
              <a:t>demolition</a:t>
            </a:r>
          </a:p>
          <a:p>
            <a:pPr algn="ctr"/>
            <a:endParaRPr lang="fil-PH" sz="1000" dirty="0">
              <a:latin typeface="Candara" pitchFamily="34" charset="0"/>
            </a:endParaRPr>
          </a:p>
          <a:p>
            <a:pPr algn="ctr"/>
            <a:r>
              <a:rPr lang="fil-PH" sz="2800" dirty="0">
                <a:latin typeface="Candara" pitchFamily="34" charset="0"/>
              </a:rPr>
              <a:t>repair</a:t>
            </a:r>
          </a:p>
          <a:p>
            <a:pPr algn="ctr"/>
            <a:endParaRPr lang="fil-PH" sz="1000" dirty="0">
              <a:latin typeface="Candara" pitchFamily="34" charset="0"/>
            </a:endParaRPr>
          </a:p>
          <a:p>
            <a:pPr algn="ctr"/>
            <a:r>
              <a:rPr lang="fil-PH" sz="2800" dirty="0">
                <a:latin typeface="Candara" pitchFamily="34" charset="0"/>
              </a:rPr>
              <a:t>restoration</a:t>
            </a:r>
          </a:p>
          <a:p>
            <a:pPr algn="ctr"/>
            <a:endParaRPr lang="fil-PH" sz="1000" dirty="0">
              <a:latin typeface="Candara" pitchFamily="34" charset="0"/>
            </a:endParaRPr>
          </a:p>
          <a:p>
            <a:pPr algn="ctr"/>
            <a:r>
              <a:rPr lang="fil-PH" sz="2800" dirty="0">
                <a:latin typeface="Candara" pitchFamily="34" charset="0"/>
              </a:rPr>
              <a:t>maintenance</a:t>
            </a:r>
          </a:p>
          <a:p>
            <a:pPr algn="ctr"/>
            <a:endParaRPr lang="fil-PH" sz="1000" dirty="0">
              <a:latin typeface="Candara" pitchFamily="34" charset="0"/>
            </a:endParaRPr>
          </a:p>
          <a:p>
            <a:pPr algn="ctr"/>
            <a:r>
              <a:rPr lang="fil-PH" sz="2800" b="1" dirty="0" smtClean="0">
                <a:latin typeface="Candara" pitchFamily="34" charset="0"/>
              </a:rPr>
              <a:t>Works </a:t>
            </a:r>
            <a:r>
              <a:rPr lang="fil-PH" sz="2800" dirty="0" smtClean="0">
                <a:latin typeface="Candara" pitchFamily="34" charset="0"/>
              </a:rPr>
              <a:t>of </a:t>
            </a:r>
            <a:r>
              <a:rPr lang="fil-PH" sz="2800" dirty="0">
                <a:latin typeface="Candara" pitchFamily="34" charset="0"/>
              </a:rPr>
              <a:t>government</a:t>
            </a:r>
          </a:p>
          <a:p>
            <a:pPr algn="ctr"/>
            <a:endParaRPr lang="fil-PH" sz="2800" b="1" dirty="0">
              <a:latin typeface="Candara" pitchFamily="34" charset="0"/>
            </a:endParaRPr>
          </a:p>
          <a:p>
            <a:pPr algn="ctr"/>
            <a:endParaRPr lang="fil-PH" sz="2800" dirty="0">
              <a:latin typeface="Candara" pitchFamily="34" charset="0"/>
            </a:endParaRPr>
          </a:p>
        </p:txBody>
      </p:sp>
    </p:spTree>
  </p:cSld>
  <p:clrMapOvr>
    <a:masterClrMapping/>
  </p:clrMapOvr>
  <p:transition spd="slow"/>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28675"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bg1"/>
                </a:solidFill>
                <a:latin typeface="Candara" pitchFamily="34" charset="0"/>
              </a:rPr>
              <a:t>General Provision : Section 4: Scope &amp; Application</a:t>
            </a:r>
            <a:endParaRPr lang="en-US" sz="2000" b="1" dirty="0">
              <a:solidFill>
                <a:schemeClr val="bg1"/>
              </a:solidFill>
              <a:latin typeface="Candara" pitchFamily="34" charset="0"/>
            </a:endParaRPr>
          </a:p>
        </p:txBody>
      </p:sp>
      <p:sp>
        <p:nvSpPr>
          <p:cNvPr id="28676" name="TextBox 7"/>
          <p:cNvSpPr txBox="1">
            <a:spLocks noChangeArrowheads="1"/>
          </p:cNvSpPr>
          <p:nvPr/>
        </p:nvSpPr>
        <p:spPr bwMode="auto">
          <a:xfrm>
            <a:off x="611188" y="2924175"/>
            <a:ext cx="3517900" cy="1755775"/>
          </a:xfrm>
          <a:prstGeom prst="rect">
            <a:avLst/>
          </a:prstGeom>
          <a:noFill/>
          <a:ln w="9525">
            <a:noFill/>
            <a:miter lim="800000"/>
            <a:headEnd/>
            <a:tailEnd/>
          </a:ln>
        </p:spPr>
        <p:txBody>
          <a:bodyPr wrap="none">
            <a:spAutoFit/>
          </a:bodyPr>
          <a:lstStyle/>
          <a:p>
            <a:r>
              <a:rPr lang="fil-PH" sz="5400" b="1">
                <a:latin typeface="Candara" pitchFamily="34" charset="0"/>
              </a:rPr>
              <a:t>Consulting </a:t>
            </a:r>
          </a:p>
          <a:p>
            <a:r>
              <a:rPr lang="fil-PH" sz="5400" b="1">
                <a:latin typeface="Candara" pitchFamily="34" charset="0"/>
              </a:rPr>
              <a:t>Services</a:t>
            </a:r>
          </a:p>
        </p:txBody>
      </p:sp>
      <p:sp>
        <p:nvSpPr>
          <p:cNvPr id="28677" name="TextBox 20"/>
          <p:cNvSpPr txBox="1">
            <a:spLocks noChangeArrowheads="1"/>
          </p:cNvSpPr>
          <p:nvPr/>
        </p:nvSpPr>
        <p:spPr bwMode="auto">
          <a:xfrm>
            <a:off x="5257800" y="838200"/>
            <a:ext cx="2924175" cy="6216650"/>
          </a:xfrm>
          <a:prstGeom prst="rect">
            <a:avLst/>
          </a:prstGeom>
          <a:noFill/>
          <a:ln w="9525">
            <a:noFill/>
            <a:miter lim="800000"/>
            <a:headEnd/>
            <a:tailEnd/>
          </a:ln>
        </p:spPr>
        <p:txBody>
          <a:bodyPr wrap="none">
            <a:spAutoFit/>
          </a:bodyPr>
          <a:lstStyle/>
          <a:p>
            <a:pPr algn="ctr"/>
            <a:endParaRPr lang="fil-PH" sz="1000" b="1" dirty="0">
              <a:latin typeface="Candara" pitchFamily="34" charset="0"/>
            </a:endParaRPr>
          </a:p>
          <a:p>
            <a:pPr algn="ctr"/>
            <a:r>
              <a:rPr lang="fil-PH" sz="2800" dirty="0">
                <a:latin typeface="Candara" pitchFamily="34" charset="0"/>
              </a:rPr>
              <a:t>adequate</a:t>
            </a:r>
          </a:p>
          <a:p>
            <a:pPr algn="ctr"/>
            <a:endParaRPr lang="fil-PH" sz="1000" dirty="0">
              <a:latin typeface="Candara" pitchFamily="34" charset="0"/>
            </a:endParaRPr>
          </a:p>
          <a:p>
            <a:pPr algn="ctr"/>
            <a:r>
              <a:rPr lang="fil-PH" sz="2800" dirty="0">
                <a:latin typeface="Candara" pitchFamily="34" charset="0"/>
              </a:rPr>
              <a:t>external</a:t>
            </a:r>
          </a:p>
          <a:p>
            <a:pPr algn="ctr"/>
            <a:endParaRPr lang="fil-PH" sz="1000" dirty="0">
              <a:latin typeface="Candara" pitchFamily="34" charset="0"/>
            </a:endParaRPr>
          </a:p>
          <a:p>
            <a:pPr algn="ctr"/>
            <a:r>
              <a:rPr lang="fil-PH" sz="2800" dirty="0">
                <a:latin typeface="Candara" pitchFamily="34" charset="0"/>
              </a:rPr>
              <a:t>technical</a:t>
            </a:r>
          </a:p>
          <a:p>
            <a:pPr algn="ctr"/>
            <a:endParaRPr lang="fil-PH" sz="1000" dirty="0">
              <a:latin typeface="Candara" pitchFamily="34" charset="0"/>
            </a:endParaRPr>
          </a:p>
          <a:p>
            <a:pPr algn="ctr"/>
            <a:r>
              <a:rPr lang="fil-PH" sz="2800" dirty="0">
                <a:latin typeface="Candara" pitchFamily="34" charset="0"/>
              </a:rPr>
              <a:t>Professional</a:t>
            </a:r>
          </a:p>
          <a:p>
            <a:pPr algn="ctr"/>
            <a:endParaRPr lang="fil-PH" sz="1000" dirty="0">
              <a:latin typeface="Candara" pitchFamily="34" charset="0"/>
            </a:endParaRPr>
          </a:p>
          <a:p>
            <a:pPr algn="ctr"/>
            <a:r>
              <a:rPr lang="fil-PH" sz="2800" b="1" dirty="0">
                <a:latin typeface="Candara" pitchFamily="34" charset="0"/>
              </a:rPr>
              <a:t>Expertise</a:t>
            </a:r>
          </a:p>
          <a:p>
            <a:pPr algn="ctr"/>
            <a:endParaRPr lang="fil-PH" sz="1000" b="1" dirty="0">
              <a:latin typeface="Candara" pitchFamily="34" charset="0"/>
            </a:endParaRPr>
          </a:p>
          <a:p>
            <a:pPr algn="ctr"/>
            <a:r>
              <a:rPr lang="fil-PH" sz="2800" b="1" dirty="0">
                <a:latin typeface="Candara" pitchFamily="34" charset="0"/>
              </a:rPr>
              <a:t>beyond capability</a:t>
            </a:r>
          </a:p>
          <a:p>
            <a:pPr algn="ctr"/>
            <a:endParaRPr lang="fil-PH" sz="1000" b="1" dirty="0">
              <a:latin typeface="Candara" pitchFamily="34" charset="0"/>
            </a:endParaRPr>
          </a:p>
          <a:p>
            <a:pPr algn="ctr"/>
            <a:r>
              <a:rPr lang="fil-PH" sz="2800" dirty="0">
                <a:latin typeface="Candara" pitchFamily="34" charset="0"/>
              </a:rPr>
              <a:t>and/or</a:t>
            </a:r>
          </a:p>
          <a:p>
            <a:pPr algn="ctr"/>
            <a:endParaRPr lang="fil-PH" sz="1000" dirty="0">
              <a:latin typeface="Candara" pitchFamily="34" charset="0"/>
            </a:endParaRPr>
          </a:p>
          <a:p>
            <a:pPr algn="ctr"/>
            <a:r>
              <a:rPr lang="fil-PH" sz="2800" b="1" dirty="0">
                <a:latin typeface="Candara" pitchFamily="34" charset="0"/>
              </a:rPr>
              <a:t>capacity</a:t>
            </a:r>
          </a:p>
          <a:p>
            <a:pPr algn="ctr"/>
            <a:endParaRPr lang="fil-PH" sz="1000" b="1" dirty="0">
              <a:latin typeface="Candara" pitchFamily="34" charset="0"/>
            </a:endParaRPr>
          </a:p>
          <a:p>
            <a:pPr algn="ctr"/>
            <a:r>
              <a:rPr lang="fil-PH" sz="2800" dirty="0">
                <a:latin typeface="Candara" pitchFamily="34" charset="0"/>
              </a:rPr>
              <a:t>of government</a:t>
            </a:r>
          </a:p>
          <a:p>
            <a:pPr algn="ctr"/>
            <a:endParaRPr lang="fil-PH" sz="2800" b="1" dirty="0">
              <a:latin typeface="Candara" pitchFamily="34" charset="0"/>
            </a:endParaRPr>
          </a:p>
          <a:p>
            <a:pPr algn="ctr"/>
            <a:endParaRPr lang="fil-PH" sz="2800" dirty="0">
              <a:latin typeface="Candara" pitchFamily="34" charset="0"/>
            </a:endParaRPr>
          </a:p>
        </p:txBody>
      </p:sp>
    </p:spTree>
  </p:cSld>
  <p:clrMapOvr>
    <a:masterClrMapping/>
  </p:clrMapOvr>
  <p:transition spd="slow"/>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294967295"/>
          </p:nvPr>
        </p:nvSpPr>
        <p:spPr>
          <a:xfrm>
            <a:off x="6553200" y="6356351"/>
            <a:ext cx="2133600" cy="365125"/>
          </a:xfrm>
          <a:prstGeom prst="rect">
            <a:avLst/>
          </a:prstGeom>
        </p:spPr>
        <p:txBody>
          <a:bodyPr/>
          <a:lstStyle/>
          <a:p>
            <a:fld id="{F3403E61-FE02-4BE1-92BA-D4DD5B313E27}" type="slidenum">
              <a:rPr lang="en-US" smtClean="0">
                <a:solidFill>
                  <a:prstClr val="black">
                    <a:tint val="75000"/>
                  </a:prstClr>
                </a:solidFill>
              </a:rPr>
              <a:pPr/>
              <a:t>21</a:t>
            </a:fld>
            <a:endParaRPr lang="en-US" dirty="0">
              <a:solidFill>
                <a:prstClr val="black">
                  <a:tint val="75000"/>
                </a:prstClr>
              </a:solidFill>
            </a:endParaRPr>
          </a:p>
        </p:txBody>
      </p:sp>
      <p:sp>
        <p:nvSpPr>
          <p:cNvPr id="7" name="TextBox 20"/>
          <p:cNvSpPr txBox="1">
            <a:spLocks noChangeArrowheads="1"/>
          </p:cNvSpPr>
          <p:nvPr/>
        </p:nvSpPr>
        <p:spPr bwMode="auto">
          <a:xfrm>
            <a:off x="3200400" y="1066800"/>
            <a:ext cx="5178425" cy="5262979"/>
          </a:xfrm>
          <a:prstGeom prst="rect">
            <a:avLst/>
          </a:prstGeom>
          <a:noFill/>
          <a:ln w="9525">
            <a:noFill/>
            <a:miter lim="800000"/>
            <a:headEnd/>
            <a:tailEnd/>
          </a:ln>
        </p:spPr>
        <p:txBody>
          <a:bodyPr wrap="square">
            <a:spAutoFit/>
          </a:bodyPr>
          <a:lstStyle/>
          <a:p>
            <a:pPr algn="ctr"/>
            <a:r>
              <a:rPr lang="fil-PH" sz="2800" dirty="0">
                <a:latin typeface="Candara" pitchFamily="34" charset="0"/>
              </a:rPr>
              <a:t>Branches</a:t>
            </a:r>
          </a:p>
          <a:p>
            <a:pPr algn="ctr"/>
            <a:r>
              <a:rPr lang="fil-PH" sz="2800" dirty="0">
                <a:latin typeface="Candara" pitchFamily="34" charset="0"/>
              </a:rPr>
              <a:t>Instrumentalities</a:t>
            </a:r>
          </a:p>
          <a:p>
            <a:pPr algn="ctr"/>
            <a:r>
              <a:rPr lang="fil-PH" sz="2800" dirty="0">
                <a:latin typeface="Candara" pitchFamily="34" charset="0"/>
              </a:rPr>
              <a:t>Departments</a:t>
            </a:r>
          </a:p>
          <a:p>
            <a:pPr algn="ctr"/>
            <a:r>
              <a:rPr lang="fil-PH" sz="2800" dirty="0">
                <a:latin typeface="Candara" pitchFamily="34" charset="0"/>
              </a:rPr>
              <a:t>Agencies</a:t>
            </a:r>
          </a:p>
          <a:p>
            <a:pPr algn="ctr"/>
            <a:r>
              <a:rPr lang="fil-PH" sz="2800" dirty="0">
                <a:latin typeface="Candara" pitchFamily="34" charset="0"/>
              </a:rPr>
              <a:t>Offices</a:t>
            </a:r>
          </a:p>
          <a:p>
            <a:pPr algn="ctr"/>
            <a:r>
              <a:rPr lang="fil-PH" sz="2800" dirty="0">
                <a:latin typeface="Candara" pitchFamily="34" charset="0"/>
              </a:rPr>
              <a:t>Bureaus</a:t>
            </a:r>
          </a:p>
          <a:p>
            <a:pPr algn="ctr"/>
            <a:r>
              <a:rPr lang="fil-PH" sz="2800" dirty="0">
                <a:latin typeface="Candara" pitchFamily="34" charset="0"/>
              </a:rPr>
              <a:t>GOCCs</a:t>
            </a:r>
          </a:p>
          <a:p>
            <a:pPr algn="ctr"/>
            <a:r>
              <a:rPr lang="fil-PH" sz="2800" dirty="0">
                <a:latin typeface="Candara" pitchFamily="34" charset="0"/>
              </a:rPr>
              <a:t>LGUs</a:t>
            </a:r>
          </a:p>
          <a:p>
            <a:pPr algn="ctr"/>
            <a:r>
              <a:rPr lang="fil-PH" sz="2800" dirty="0">
                <a:latin typeface="Candara" pitchFamily="34" charset="0"/>
              </a:rPr>
              <a:t>GFIs</a:t>
            </a:r>
          </a:p>
          <a:p>
            <a:pPr algn="ctr"/>
            <a:r>
              <a:rPr lang="fil-PH" sz="2800" dirty="0">
                <a:latin typeface="Candara" pitchFamily="34" charset="0"/>
              </a:rPr>
              <a:t>SUCs</a:t>
            </a:r>
          </a:p>
          <a:p>
            <a:pPr algn="ctr"/>
            <a:r>
              <a:rPr lang="fil-PH" sz="2800" dirty="0">
                <a:latin typeface="Candara" pitchFamily="34" charset="0"/>
              </a:rPr>
              <a:t>Constitutional Commissions/Offices</a:t>
            </a:r>
            <a:endParaRPr lang="fil-PH" sz="2000" dirty="0">
              <a:latin typeface="Candara" pitchFamily="34" charset="0"/>
            </a:endParaRPr>
          </a:p>
        </p:txBody>
      </p:sp>
      <p:sp>
        <p:nvSpPr>
          <p:cNvPr id="8" name="TextBox 7"/>
          <p:cNvSpPr txBox="1">
            <a:spLocks noChangeArrowheads="1"/>
          </p:cNvSpPr>
          <p:nvPr/>
        </p:nvSpPr>
        <p:spPr bwMode="auto">
          <a:xfrm>
            <a:off x="611188" y="2960688"/>
            <a:ext cx="3905250" cy="923925"/>
          </a:xfrm>
          <a:prstGeom prst="rect">
            <a:avLst/>
          </a:prstGeom>
          <a:noFill/>
          <a:ln w="9525">
            <a:noFill/>
            <a:miter lim="800000"/>
            <a:headEnd/>
            <a:tailEnd/>
          </a:ln>
        </p:spPr>
        <p:txBody>
          <a:bodyPr wrap="none">
            <a:spAutoFit/>
          </a:bodyPr>
          <a:lstStyle/>
          <a:p>
            <a:r>
              <a:rPr lang="fil-PH" sz="5400" b="1" dirty="0">
                <a:latin typeface="Candara" pitchFamily="34" charset="0"/>
              </a:rPr>
              <a:t>Government</a:t>
            </a:r>
          </a:p>
        </p:txBody>
      </p:sp>
      <p:sp>
        <p:nvSpPr>
          <p:cNvPr id="9" name="Rectangle 8"/>
          <p:cNvSpPr/>
          <p:nvPr/>
        </p:nvSpPr>
        <p:spPr>
          <a:xfrm>
            <a:off x="228600" y="228600"/>
            <a:ext cx="8763000" cy="646331"/>
          </a:xfrm>
          <a:prstGeom prst="rect">
            <a:avLst/>
          </a:prstGeom>
        </p:spPr>
        <p:txBody>
          <a:bodyPr wrap="square">
            <a:spAutoFit/>
          </a:bodyPr>
          <a:lstStyle/>
          <a:p>
            <a:pPr algn="ctr"/>
            <a:r>
              <a:rPr lang="en-US" sz="3600" b="1" dirty="0" smtClean="0">
                <a:ln/>
                <a:solidFill>
                  <a:schemeClr val="bg1"/>
                </a:solidFill>
                <a:latin typeface="Clarendon" panose="02040604040505020204" pitchFamily="18" charset="0"/>
                <a:ea typeface="ＭＳ Ｐゴシック" pitchFamily="34" charset="-128"/>
              </a:rPr>
              <a:t>Scope and Coverage</a:t>
            </a:r>
            <a:endParaRPr lang="en-US" sz="3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477106338"/>
      </p:ext>
    </p:extLst>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95401"/>
            <a:ext cx="8458200" cy="4830764"/>
          </a:xfrm>
        </p:spPr>
        <p:txBody>
          <a:bodyPr>
            <a:normAutofit fontScale="85000" lnSpcReduction="10000"/>
          </a:bodyPr>
          <a:lstStyle/>
          <a:p>
            <a:pPr marL="68580" indent="0" algn="just" fontAlgn="auto">
              <a:spcBef>
                <a:spcPct val="0"/>
              </a:spcBef>
              <a:spcAft>
                <a:spcPts val="0"/>
              </a:spcAft>
              <a:buNone/>
              <a:defRPr/>
            </a:pPr>
            <a:r>
              <a:rPr lang="en-US" sz="2600" b="1" dirty="0" smtClean="0">
                <a:solidFill>
                  <a:srgbClr val="FF0000"/>
                </a:solidFill>
              </a:rPr>
              <a:t>Section 4.3, 2016 Revised IRR (May 10, 2016)</a:t>
            </a:r>
            <a:endParaRPr lang="en-US" sz="2600" dirty="0">
              <a:solidFill>
                <a:srgbClr val="FF0000"/>
              </a:solidFill>
            </a:endParaRPr>
          </a:p>
          <a:p>
            <a:pPr marL="682625" lvl="1" indent="-342900" algn="just">
              <a:spcBef>
                <a:spcPct val="0"/>
              </a:spcBef>
              <a:buFont typeface="Wingdings" pitchFamily="2" charset="2"/>
              <a:buChar char="§"/>
              <a:defRPr/>
            </a:pPr>
            <a:endParaRPr lang="en-US" sz="2000" b="1" i="1" u="sng" dirty="0" smtClean="0"/>
          </a:p>
          <a:p>
            <a:pPr marL="682625" lvl="1" indent="-342900" algn="just">
              <a:spcBef>
                <a:spcPct val="0"/>
              </a:spcBef>
              <a:buFont typeface="Wingdings" pitchFamily="2" charset="2"/>
              <a:buChar char="v"/>
              <a:defRPr/>
            </a:pPr>
            <a:r>
              <a:rPr lang="en-US" b="1" i="1" u="sng" dirty="0" smtClean="0"/>
              <a:t> Free Trade Negotiations</a:t>
            </a:r>
            <a:endParaRPr lang="fil-PH" dirty="0" smtClean="0"/>
          </a:p>
          <a:p>
            <a:pPr marL="682625" lvl="1" indent="-342900" algn="just" fontAlgn="auto">
              <a:spcBef>
                <a:spcPct val="0"/>
              </a:spcBef>
              <a:spcAft>
                <a:spcPts val="0"/>
              </a:spcAft>
              <a:buFont typeface="Wingdings" pitchFamily="2" charset="2"/>
              <a:buChar char="§"/>
              <a:defRPr/>
            </a:pPr>
            <a:endParaRPr lang="en-US" sz="2400" dirty="0"/>
          </a:p>
          <a:p>
            <a:pPr lvl="1" algn="just"/>
            <a:r>
              <a:rPr lang="en-PH" dirty="0" smtClean="0"/>
              <a:t>The GoP negotiating panels shall, as its default position, adhere to R.A. 9184 and this IRR, or at the very least, selection through competitive bidding, in all Foreign-funded Procurement. </a:t>
            </a:r>
          </a:p>
          <a:p>
            <a:pPr lvl="1" algn="just">
              <a:buNone/>
            </a:pPr>
            <a:r>
              <a:rPr lang="en-PH" dirty="0" smtClean="0"/>
              <a:t> </a:t>
            </a:r>
          </a:p>
          <a:p>
            <a:pPr lvl="1" algn="just"/>
            <a:r>
              <a:rPr lang="en-PH" i="1" dirty="0" smtClean="0"/>
              <a:t>If the Treaty or International or Executive Agreement states otherwise, then the negotiating panel shall ensure that the reasons for the adoption of a different rule or method of procurement are clearly reflected in the records of discussion.</a:t>
            </a:r>
            <a:r>
              <a:rPr lang="en-US" i="1" dirty="0" smtClean="0"/>
              <a:t>   </a:t>
            </a:r>
            <a:endParaRPr lang="fil-PH" dirty="0" smtClean="0"/>
          </a:p>
          <a:p>
            <a:pPr marL="747713" lvl="1" indent="-457200" algn="just">
              <a:spcBef>
                <a:spcPct val="0"/>
              </a:spcBef>
              <a:defRPr/>
            </a:pPr>
            <a:endParaRPr lang="en-US" dirty="0">
              <a:latin typeface="Clarendon" panose="02040604040505020204" pitchFamily="18" charset="0"/>
            </a:endParaRPr>
          </a:p>
          <a:p>
            <a:pPr marL="0" indent="0">
              <a:buNone/>
            </a:pPr>
            <a:endParaRPr lang="en-US" dirty="0">
              <a:latin typeface="Clarendon" panose="02040604040505020204" pitchFamily="18" charset="0"/>
            </a:endParaRPr>
          </a:p>
        </p:txBody>
      </p:sp>
      <p:sp>
        <p:nvSpPr>
          <p:cNvPr id="2" name="Slide Number Placeholder 1"/>
          <p:cNvSpPr>
            <a:spLocks noGrp="1"/>
          </p:cNvSpPr>
          <p:nvPr>
            <p:ph type="sldNum" sz="quarter" idx="4294967295"/>
          </p:nvPr>
        </p:nvSpPr>
        <p:spPr>
          <a:xfrm>
            <a:off x="6553200" y="6356351"/>
            <a:ext cx="2133600" cy="365125"/>
          </a:xfrm>
          <a:prstGeom prst="rect">
            <a:avLst/>
          </a:prstGeom>
        </p:spPr>
        <p:txBody>
          <a:bodyPr/>
          <a:lstStyle/>
          <a:p>
            <a:fld id="{F3403E61-FE02-4BE1-92BA-D4DD5B313E27}" type="slidenum">
              <a:rPr lang="en-US" smtClean="0">
                <a:solidFill>
                  <a:prstClr val="black">
                    <a:tint val="75000"/>
                  </a:prstClr>
                </a:solidFill>
              </a:rPr>
              <a:pPr/>
              <a:t>22</a:t>
            </a:fld>
            <a:endParaRPr lang="en-US" dirty="0">
              <a:solidFill>
                <a:prstClr val="black">
                  <a:tint val="75000"/>
                </a:prstClr>
              </a:solidFill>
            </a:endParaRPr>
          </a:p>
        </p:txBody>
      </p:sp>
      <p:sp>
        <p:nvSpPr>
          <p:cNvPr id="7" name="Rectangle 6"/>
          <p:cNvSpPr/>
          <p:nvPr/>
        </p:nvSpPr>
        <p:spPr>
          <a:xfrm>
            <a:off x="381000" y="228600"/>
            <a:ext cx="8763000" cy="646331"/>
          </a:xfrm>
          <a:prstGeom prst="rect">
            <a:avLst/>
          </a:prstGeom>
        </p:spPr>
        <p:txBody>
          <a:bodyPr wrap="square">
            <a:spAutoFit/>
          </a:bodyPr>
          <a:lstStyle/>
          <a:p>
            <a:pPr algn="ctr"/>
            <a:r>
              <a:rPr lang="en-US" sz="3600" b="1" dirty="0" smtClean="0">
                <a:ln/>
                <a:solidFill>
                  <a:schemeClr val="bg1"/>
                </a:solidFill>
                <a:latin typeface="Clarendon" panose="02040604040505020204" pitchFamily="18" charset="0"/>
                <a:ea typeface="ＭＳ Ｐゴシック" pitchFamily="34" charset="-128"/>
              </a:rPr>
              <a:t>Scope and Coverage</a:t>
            </a:r>
            <a:endParaRPr lang="en-US" sz="3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829917047"/>
      </p:ext>
    </p:extLst>
  </p:cSld>
  <p:clrMapOvr>
    <a:masterClrMapping/>
  </p:clrMapOvr>
  <p:transition spd="slow"/>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219200"/>
            <a:ext cx="8382000" cy="4800599"/>
          </a:xfrm>
        </p:spPr>
        <p:txBody>
          <a:bodyPr>
            <a:noAutofit/>
          </a:bodyPr>
          <a:lstStyle/>
          <a:p>
            <a:pPr marL="0" indent="0" algn="just">
              <a:lnSpc>
                <a:spcPct val="120000"/>
              </a:lnSpc>
              <a:spcBef>
                <a:spcPts val="0"/>
              </a:spcBef>
              <a:buNone/>
              <a:defRPr/>
            </a:pPr>
            <a:r>
              <a:rPr lang="en-US" sz="2200" b="1" dirty="0" smtClean="0">
                <a:solidFill>
                  <a:srgbClr val="FF0000"/>
                </a:solidFill>
                <a:latin typeface="Clarendon" pitchFamily="18" charset="0"/>
              </a:rPr>
              <a:t>    Section 4.5 (new provision, 2016 Revised IRR)</a:t>
            </a:r>
          </a:p>
          <a:p>
            <a:pPr>
              <a:buNone/>
            </a:pPr>
            <a:r>
              <a:rPr lang="en-US" sz="2000" dirty="0" smtClean="0"/>
              <a:t>     The  following are not procurement activities under R.A. 9184 and this  IRR:</a:t>
            </a:r>
            <a:endParaRPr lang="fil-PH" sz="2000" dirty="0" smtClean="0"/>
          </a:p>
          <a:p>
            <a:pPr lvl="1"/>
            <a:r>
              <a:rPr lang="en-US" sz="1800" dirty="0" smtClean="0"/>
              <a:t>Direct financial or material assistance given to beneficiaries in accordance with the existing laws, rules and regulations, and subject to the guidelines of the concerned agency;</a:t>
            </a:r>
            <a:endParaRPr lang="fil-PH" sz="1800" dirty="0" smtClean="0"/>
          </a:p>
          <a:p>
            <a:pPr lvl="1"/>
            <a:r>
              <a:rPr lang="en-US" sz="1800" dirty="0" smtClean="0"/>
              <a:t>Participation in local or foreign scholarships, trainings, conferences, seminars or similar activities that shall be governed by applicable COA, CSC, and DBM rules;</a:t>
            </a:r>
            <a:endParaRPr lang="fil-PH" sz="1800" dirty="0" smtClean="0"/>
          </a:p>
          <a:p>
            <a:pPr lvl="1"/>
            <a:r>
              <a:rPr lang="en-US" sz="1800" dirty="0" smtClean="0"/>
              <a:t>Lease of government-owned property as lessor for private use;</a:t>
            </a:r>
            <a:endParaRPr lang="fil-PH" sz="1800" dirty="0" smtClean="0"/>
          </a:p>
          <a:p>
            <a:pPr lvl="1"/>
            <a:r>
              <a:rPr lang="en-US" sz="1800" dirty="0" smtClean="0"/>
              <a:t>Hiring of Job Order Workers;</a:t>
            </a:r>
            <a:endParaRPr lang="fil-PH" sz="1800" dirty="0" smtClean="0"/>
          </a:p>
          <a:p>
            <a:pPr lvl="1"/>
            <a:r>
              <a:rPr lang="en-US" sz="1800" dirty="0" smtClean="0"/>
              <a:t>Joint Venture under the revised NEDA Guidelines (GOCC and Private Entities), and Joint Venture Agreements by LGU with Private entities; and</a:t>
            </a:r>
            <a:endParaRPr lang="fil-PH" sz="1800" dirty="0" smtClean="0"/>
          </a:p>
          <a:p>
            <a:pPr lvl="1"/>
            <a:r>
              <a:rPr lang="en-US" sz="1800" dirty="0" smtClean="0"/>
              <a:t>Disposal of Property and Other Assets of the Government. </a:t>
            </a:r>
            <a:endParaRPr lang="fil-PH" sz="1800" dirty="0" smtClean="0"/>
          </a:p>
          <a:p>
            <a:pPr marL="0" indent="0" algn="just">
              <a:lnSpc>
                <a:spcPct val="120000"/>
              </a:lnSpc>
              <a:spcBef>
                <a:spcPts val="0"/>
              </a:spcBef>
              <a:buNone/>
              <a:defRPr/>
            </a:pPr>
            <a:endParaRPr lang="en-US" sz="2000" dirty="0"/>
          </a:p>
        </p:txBody>
      </p:sp>
      <p:sp>
        <p:nvSpPr>
          <p:cNvPr id="2" name="Slide Number Placeholder 1"/>
          <p:cNvSpPr>
            <a:spLocks noGrp="1"/>
          </p:cNvSpPr>
          <p:nvPr>
            <p:ph type="sldNum" sz="quarter" idx="4294967295"/>
          </p:nvPr>
        </p:nvSpPr>
        <p:spPr>
          <a:xfrm>
            <a:off x="6553200" y="6356351"/>
            <a:ext cx="2133600" cy="365125"/>
          </a:xfrm>
          <a:prstGeom prst="rect">
            <a:avLst/>
          </a:prstGeom>
        </p:spPr>
        <p:txBody>
          <a:bodyPr/>
          <a:lstStyle/>
          <a:p>
            <a:fld id="{F3403E61-FE02-4BE1-92BA-D4DD5B313E27}" type="slidenum">
              <a:rPr lang="en-US" smtClean="0">
                <a:solidFill>
                  <a:prstClr val="black">
                    <a:tint val="75000"/>
                  </a:prstClr>
                </a:solidFill>
              </a:rPr>
              <a:pPr/>
              <a:t>23</a:t>
            </a:fld>
            <a:endParaRPr lang="en-US" dirty="0">
              <a:solidFill>
                <a:prstClr val="black">
                  <a:tint val="75000"/>
                </a:prstClr>
              </a:solidFill>
            </a:endParaRPr>
          </a:p>
        </p:txBody>
      </p:sp>
      <p:sp>
        <p:nvSpPr>
          <p:cNvPr id="7" name="Rectangle 6"/>
          <p:cNvSpPr/>
          <p:nvPr/>
        </p:nvSpPr>
        <p:spPr>
          <a:xfrm>
            <a:off x="381000" y="152400"/>
            <a:ext cx="8763000" cy="646331"/>
          </a:xfrm>
          <a:prstGeom prst="rect">
            <a:avLst/>
          </a:prstGeom>
        </p:spPr>
        <p:txBody>
          <a:bodyPr wrap="square">
            <a:spAutoFit/>
          </a:bodyPr>
          <a:lstStyle/>
          <a:p>
            <a:pPr algn="ctr"/>
            <a:r>
              <a:rPr lang="en-US" sz="3600" b="1" dirty="0" smtClean="0">
                <a:ln/>
                <a:solidFill>
                  <a:schemeClr val="bg1"/>
                </a:solidFill>
                <a:latin typeface="Clarendon" panose="02040604040505020204" pitchFamily="18" charset="0"/>
                <a:ea typeface="ＭＳ Ｐゴシック" pitchFamily="34" charset="-128"/>
              </a:rPr>
              <a:t>Scope and Coverage</a:t>
            </a:r>
            <a:endParaRPr lang="en-US" sz="3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984583408"/>
      </p:ext>
    </p:extLst>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143001"/>
            <a:ext cx="8077200" cy="4983164"/>
          </a:xfrm>
        </p:spPr>
        <p:txBody>
          <a:bodyPr>
            <a:noAutofit/>
          </a:bodyPr>
          <a:lstStyle/>
          <a:p>
            <a:pPr marL="18288" indent="0" algn="just" fontAlgn="auto">
              <a:spcAft>
                <a:spcPts val="0"/>
              </a:spcAft>
              <a:buFont typeface="Wingdings 3" pitchFamily="18" charset="2"/>
              <a:buNone/>
              <a:defRPr/>
            </a:pPr>
            <a:r>
              <a:rPr lang="en-US" sz="2400" b="1" dirty="0" smtClean="0"/>
              <a:t>EXCEPT:</a:t>
            </a:r>
            <a:endParaRPr lang="en-US" sz="900" dirty="0"/>
          </a:p>
          <a:p>
            <a:pPr marL="68580" indent="0" algn="just" fontAlgn="auto">
              <a:spcAft>
                <a:spcPts val="0"/>
              </a:spcAft>
              <a:buNone/>
              <a:defRPr/>
            </a:pPr>
            <a:r>
              <a:rPr lang="en-US" sz="2000" b="1" dirty="0" smtClean="0"/>
              <a:t>1. </a:t>
            </a:r>
            <a:r>
              <a:rPr lang="en-US" sz="2000" b="1" u="sng" dirty="0" smtClean="0"/>
              <a:t>Procurement </a:t>
            </a:r>
            <a:r>
              <a:rPr lang="en-US" sz="2000" b="1" u="sng" dirty="0"/>
              <a:t>for goods, infrastructure projects, and consulting services funded from Foreign Grants covered by R.A. 8182, as amended by R.A. 8555</a:t>
            </a:r>
            <a:r>
              <a:rPr lang="en-US" sz="2000" dirty="0"/>
              <a:t>, entitled “An Act Excluding Official Development Assistance (ODA) from the Foreign Debt Limit in order to Facilitate the Absorption and Optimize the Utilization of ODA Resources, Amending for the Purpose Paragraph 1, Section 2 of Republic Act No. 4860, as amended”, unless the GOP and the foreign grantor/foreign or international financing institution agree otherwise;</a:t>
            </a:r>
          </a:p>
          <a:p>
            <a:pPr marL="18288" indent="0" algn="just" fontAlgn="auto">
              <a:spcAft>
                <a:spcPts val="0"/>
              </a:spcAft>
              <a:buNone/>
              <a:defRPr/>
            </a:pPr>
            <a:endParaRPr lang="en-US" sz="1200" dirty="0"/>
          </a:p>
          <a:p>
            <a:pPr marL="68580" indent="0" algn="just" fontAlgn="auto">
              <a:spcAft>
                <a:spcPts val="0"/>
              </a:spcAft>
              <a:buNone/>
              <a:defRPr/>
            </a:pPr>
            <a:r>
              <a:rPr lang="en-US" sz="2000" b="1" dirty="0" smtClean="0"/>
              <a:t>2. </a:t>
            </a:r>
            <a:r>
              <a:rPr lang="en-US" sz="2000" b="1" u="sng" dirty="0" smtClean="0"/>
              <a:t>Acquisition </a:t>
            </a:r>
            <a:r>
              <a:rPr lang="en-US" sz="2000" b="1" u="sng" dirty="0"/>
              <a:t>of real property which shall be governed by R.A. 8974</a:t>
            </a:r>
            <a:r>
              <a:rPr lang="en-US" sz="2000" dirty="0"/>
              <a:t>, entitled “An Act to Facilitate the Acquisition of Right-of-Way Site or Location for National Government Infrastructure Projects and for Other Purposes,” and other applicable laws; </a:t>
            </a:r>
          </a:p>
          <a:p>
            <a:pPr marL="18288" indent="0" algn="just" fontAlgn="auto">
              <a:spcAft>
                <a:spcPts val="0"/>
              </a:spcAft>
              <a:buFont typeface="Wingdings 3" pitchFamily="18" charset="2"/>
              <a:buNone/>
              <a:defRPr/>
            </a:pPr>
            <a:endParaRPr lang="en-US" sz="2000" dirty="0"/>
          </a:p>
          <a:p>
            <a:endParaRPr lang="en-US" sz="2400" dirty="0"/>
          </a:p>
        </p:txBody>
      </p:sp>
      <p:sp>
        <p:nvSpPr>
          <p:cNvPr id="2" name="Slide Number Placeholder 1"/>
          <p:cNvSpPr>
            <a:spLocks noGrp="1"/>
          </p:cNvSpPr>
          <p:nvPr>
            <p:ph type="sldNum" sz="quarter" idx="4294967295"/>
          </p:nvPr>
        </p:nvSpPr>
        <p:spPr>
          <a:xfrm>
            <a:off x="6553200" y="6356351"/>
            <a:ext cx="2133600" cy="365125"/>
          </a:xfrm>
          <a:prstGeom prst="rect">
            <a:avLst/>
          </a:prstGeom>
        </p:spPr>
        <p:txBody>
          <a:bodyPr/>
          <a:lstStyle/>
          <a:p>
            <a:fld id="{F3403E61-FE02-4BE1-92BA-D4DD5B313E27}" type="slidenum">
              <a:rPr lang="en-US" smtClean="0">
                <a:solidFill>
                  <a:prstClr val="black">
                    <a:tint val="75000"/>
                  </a:prstClr>
                </a:solidFill>
              </a:rPr>
              <a:pPr/>
              <a:t>24</a:t>
            </a:fld>
            <a:endParaRPr lang="en-US" dirty="0">
              <a:solidFill>
                <a:prstClr val="black">
                  <a:tint val="75000"/>
                </a:prstClr>
              </a:solidFill>
            </a:endParaRPr>
          </a:p>
        </p:txBody>
      </p:sp>
      <p:sp>
        <p:nvSpPr>
          <p:cNvPr id="7" name="Rectangle 6"/>
          <p:cNvSpPr/>
          <p:nvPr/>
        </p:nvSpPr>
        <p:spPr>
          <a:xfrm>
            <a:off x="381000" y="152400"/>
            <a:ext cx="8763000" cy="646331"/>
          </a:xfrm>
          <a:prstGeom prst="rect">
            <a:avLst/>
          </a:prstGeom>
        </p:spPr>
        <p:txBody>
          <a:bodyPr wrap="square">
            <a:spAutoFit/>
          </a:bodyPr>
          <a:lstStyle/>
          <a:p>
            <a:pPr algn="ctr"/>
            <a:r>
              <a:rPr lang="en-US" sz="3600" b="1" dirty="0" smtClean="0">
                <a:ln/>
                <a:solidFill>
                  <a:schemeClr val="bg1"/>
                </a:solidFill>
                <a:latin typeface="Clarendon" panose="02040604040505020204" pitchFamily="18" charset="0"/>
                <a:ea typeface="ＭＳ Ｐゴシック" pitchFamily="34" charset="-128"/>
              </a:rPr>
              <a:t>Scope and Coverage</a:t>
            </a:r>
            <a:endParaRPr lang="en-US" sz="3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426734843"/>
      </p:ext>
    </p:extLst>
  </p:cSld>
  <p:clrMapOvr>
    <a:masterClrMapping/>
  </p:clrMapOvr>
  <p:transition spd="slow"/>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95401"/>
            <a:ext cx="8077200" cy="4876800"/>
          </a:xfrm>
        </p:spPr>
        <p:txBody>
          <a:bodyPr>
            <a:noAutofit/>
          </a:bodyPr>
          <a:lstStyle/>
          <a:p>
            <a:pPr marL="68580" indent="0" algn="just" fontAlgn="auto">
              <a:lnSpc>
                <a:spcPct val="120000"/>
              </a:lnSpc>
              <a:spcBef>
                <a:spcPts val="0"/>
              </a:spcBef>
              <a:spcAft>
                <a:spcPts val="0"/>
              </a:spcAft>
              <a:buNone/>
              <a:defRPr/>
            </a:pPr>
            <a:r>
              <a:rPr lang="en-US" sz="2000" b="1" dirty="0" smtClean="0">
                <a:latin typeface="Clarendon" panose="02040604040505020204" pitchFamily="18" charset="0"/>
              </a:rPr>
              <a:t>3. </a:t>
            </a:r>
            <a:r>
              <a:rPr lang="en-US" sz="2000" b="1" u="sng" dirty="0" smtClean="0">
                <a:latin typeface="Arial" pitchFamily="34" charset="0"/>
                <a:cs typeface="Arial" pitchFamily="34" charset="0"/>
              </a:rPr>
              <a:t>Public-Private </a:t>
            </a:r>
            <a:r>
              <a:rPr lang="en-US" sz="2000" b="1" u="sng" dirty="0">
                <a:latin typeface="Arial" pitchFamily="34" charset="0"/>
                <a:cs typeface="Arial" pitchFamily="34" charset="0"/>
              </a:rPr>
              <a:t>sector infrastructure or development projects and other procurement covered by R.A. 6957, as amended by R.A. </a:t>
            </a:r>
            <a:r>
              <a:rPr lang="en-US" sz="2000" b="1" u="sng" dirty="0" smtClean="0">
                <a:latin typeface="Arial" pitchFamily="34" charset="0"/>
                <a:cs typeface="Arial" pitchFamily="34" charset="0"/>
              </a:rPr>
              <a:t>7718 (BOT Law)</a:t>
            </a:r>
            <a:r>
              <a:rPr lang="en-US" sz="2000" dirty="0" smtClean="0">
                <a:latin typeface="Arial" pitchFamily="34" charset="0"/>
                <a:cs typeface="Arial" pitchFamily="34" charset="0"/>
              </a:rPr>
              <a:t>, </a:t>
            </a:r>
            <a:r>
              <a:rPr lang="en-US" sz="2000" dirty="0">
                <a:latin typeface="Arial" pitchFamily="34" charset="0"/>
                <a:cs typeface="Arial" pitchFamily="34" charset="0"/>
              </a:rPr>
              <a:t>entitled “An Act Authorizing the Financing, Construction, Operation and Maintenance of Infrastructure Projects by the Private Sector, and for Other Purposes,” as amended</a:t>
            </a:r>
            <a:r>
              <a:rPr lang="en-US" sz="2000" dirty="0" smtClean="0">
                <a:latin typeface="Arial" pitchFamily="34" charset="0"/>
                <a:cs typeface="Arial" pitchFamily="34" charset="0"/>
              </a:rPr>
              <a:t>;</a:t>
            </a:r>
          </a:p>
          <a:p>
            <a:pPr marL="68580" indent="0" algn="just" fontAlgn="auto">
              <a:lnSpc>
                <a:spcPct val="120000"/>
              </a:lnSpc>
              <a:spcBef>
                <a:spcPts val="0"/>
              </a:spcBef>
              <a:spcAft>
                <a:spcPts val="0"/>
              </a:spcAft>
              <a:buNone/>
              <a:defRPr/>
            </a:pPr>
            <a:endParaRPr lang="en-US" sz="1800" dirty="0">
              <a:latin typeface="Arial" pitchFamily="34" charset="0"/>
              <a:cs typeface="Arial" pitchFamily="34" charset="0"/>
            </a:endParaRPr>
          </a:p>
          <a:p>
            <a:pPr marL="68580" indent="0" algn="just" fontAlgn="auto">
              <a:lnSpc>
                <a:spcPct val="120000"/>
              </a:lnSpc>
              <a:spcBef>
                <a:spcPts val="0"/>
              </a:spcBef>
              <a:spcAft>
                <a:spcPts val="0"/>
              </a:spcAft>
              <a:buNone/>
              <a:defRPr/>
            </a:pPr>
            <a:r>
              <a:rPr lang="en-US" sz="1800" b="1" dirty="0" smtClean="0">
                <a:latin typeface="Arial" pitchFamily="34" charset="0"/>
                <a:cs typeface="Arial" pitchFamily="34" charset="0"/>
              </a:rPr>
              <a:t>4.  </a:t>
            </a:r>
            <a:r>
              <a:rPr lang="en-US" sz="2000" b="1" u="sng" dirty="0" smtClean="0">
                <a:latin typeface="Arial" pitchFamily="34" charset="0"/>
                <a:cs typeface="Arial" pitchFamily="34" charset="0"/>
              </a:rPr>
              <a:t>Disposal </a:t>
            </a:r>
            <a:r>
              <a:rPr lang="en-US" sz="2000" b="1" u="sng" dirty="0">
                <a:latin typeface="Arial" pitchFamily="34" charset="0"/>
                <a:cs typeface="Arial" pitchFamily="34" charset="0"/>
              </a:rPr>
              <a:t>of government properties</a:t>
            </a:r>
            <a:r>
              <a:rPr lang="en-US" sz="2000" u="sng" dirty="0">
                <a:latin typeface="Arial" pitchFamily="34" charset="0"/>
                <a:cs typeface="Arial" pitchFamily="34" charset="0"/>
              </a:rPr>
              <a:t>; </a:t>
            </a:r>
            <a:endParaRPr lang="en-US" sz="2000" u="sng" dirty="0" smtClean="0">
              <a:latin typeface="Arial" pitchFamily="34" charset="0"/>
              <a:cs typeface="Arial" pitchFamily="34" charset="0"/>
            </a:endParaRPr>
          </a:p>
          <a:p>
            <a:pPr marL="68580" indent="0" algn="just" fontAlgn="auto">
              <a:lnSpc>
                <a:spcPct val="120000"/>
              </a:lnSpc>
              <a:spcBef>
                <a:spcPts val="0"/>
              </a:spcBef>
              <a:spcAft>
                <a:spcPts val="0"/>
              </a:spcAft>
              <a:buNone/>
              <a:defRPr/>
            </a:pPr>
            <a:endParaRPr lang="en-US" sz="1200" b="1" u="sng" dirty="0" smtClean="0">
              <a:latin typeface="Arial" pitchFamily="34" charset="0"/>
              <a:cs typeface="Arial" pitchFamily="34" charset="0"/>
            </a:endParaRPr>
          </a:p>
          <a:p>
            <a:pPr marL="868680" lvl="1" indent="-400050" algn="just">
              <a:lnSpc>
                <a:spcPct val="120000"/>
              </a:lnSpc>
              <a:spcBef>
                <a:spcPts val="0"/>
              </a:spcBef>
              <a:buFont typeface="Wingdings" pitchFamily="2" charset="2"/>
              <a:buChar char="ü"/>
              <a:defRPr/>
            </a:pPr>
            <a:r>
              <a:rPr lang="en-US" sz="2000" dirty="0" smtClean="0">
                <a:latin typeface="Arial" pitchFamily="34" charset="0"/>
                <a:cs typeface="Arial" pitchFamily="34" charset="0"/>
              </a:rPr>
              <a:t>Commission </a:t>
            </a:r>
            <a:r>
              <a:rPr lang="en-US" sz="2000" dirty="0">
                <a:latin typeface="Arial" pitchFamily="34" charset="0"/>
                <a:cs typeface="Arial" pitchFamily="34" charset="0"/>
              </a:rPr>
              <a:t>on Audit Circular No. 86-264</a:t>
            </a:r>
          </a:p>
          <a:p>
            <a:pPr marL="868680" lvl="1" indent="-400050" algn="just">
              <a:lnSpc>
                <a:spcPct val="120000"/>
              </a:lnSpc>
              <a:spcBef>
                <a:spcPts val="0"/>
              </a:spcBef>
              <a:buFont typeface="Wingdings" pitchFamily="2" charset="2"/>
              <a:buChar char="ü"/>
              <a:defRPr/>
            </a:pPr>
            <a:r>
              <a:rPr lang="en-US" sz="2000" dirty="0" smtClean="0">
                <a:latin typeface="Arial" pitchFamily="34" charset="0"/>
                <a:cs typeface="Arial" pitchFamily="34" charset="0"/>
              </a:rPr>
              <a:t>National </a:t>
            </a:r>
            <a:r>
              <a:rPr lang="en-US" sz="2000" dirty="0">
                <a:latin typeface="Arial" pitchFamily="34" charset="0"/>
                <a:cs typeface="Arial" pitchFamily="34" charset="0"/>
              </a:rPr>
              <a:t>Budget Circular No. 425</a:t>
            </a:r>
            <a:endParaRPr lang="en-US" sz="2000" b="1" dirty="0">
              <a:latin typeface="Arial" pitchFamily="34" charset="0"/>
              <a:cs typeface="Arial" pitchFamily="34" charset="0"/>
            </a:endParaRPr>
          </a:p>
          <a:p>
            <a:pPr marL="18288" indent="0" algn="just" fontAlgn="auto">
              <a:lnSpc>
                <a:spcPct val="120000"/>
              </a:lnSpc>
              <a:spcBef>
                <a:spcPts val="0"/>
              </a:spcBef>
              <a:spcAft>
                <a:spcPts val="0"/>
              </a:spcAft>
              <a:buFont typeface="Wingdings 3" pitchFamily="18" charset="2"/>
              <a:buNone/>
              <a:defRPr/>
            </a:pPr>
            <a:endParaRPr lang="en-US" sz="1100" b="1" u="sng" dirty="0">
              <a:latin typeface="Clarendon" panose="02040604040505020204" pitchFamily="18" charset="0"/>
            </a:endParaRPr>
          </a:p>
          <a:p>
            <a:pPr marL="18288" indent="0" algn="just" fontAlgn="auto">
              <a:spcAft>
                <a:spcPts val="0"/>
              </a:spcAft>
              <a:buFont typeface="Wingdings 3" pitchFamily="18" charset="2"/>
              <a:buNone/>
              <a:defRPr/>
            </a:pPr>
            <a:endParaRPr lang="en-US" sz="1600" b="1" u="sng" dirty="0">
              <a:latin typeface="Clarendon" panose="02040604040505020204" pitchFamily="18" charset="0"/>
            </a:endParaRPr>
          </a:p>
          <a:p>
            <a:pPr indent="-274320" algn="just" fontAlgn="auto">
              <a:spcAft>
                <a:spcPts val="0"/>
              </a:spcAft>
              <a:defRPr/>
            </a:pPr>
            <a:endParaRPr lang="en-US" sz="1050" dirty="0">
              <a:latin typeface="Clarendon" panose="02040604040505020204" pitchFamily="18" charset="0"/>
            </a:endParaRPr>
          </a:p>
          <a:p>
            <a:pPr marL="0" indent="0" algn="just">
              <a:buClr>
                <a:schemeClr val="tx1">
                  <a:shade val="95000"/>
                </a:schemeClr>
              </a:buClr>
              <a:buNone/>
              <a:tabLst>
                <a:tab pos="347663" algn="l"/>
              </a:tabLst>
              <a:defRPr/>
            </a:pPr>
            <a:endParaRPr lang="en-US" sz="2000" dirty="0">
              <a:latin typeface="Clarendon" panose="02040604040505020204" pitchFamily="18" charset="0"/>
            </a:endParaRPr>
          </a:p>
        </p:txBody>
      </p:sp>
      <p:sp>
        <p:nvSpPr>
          <p:cNvPr id="2" name="Slide Number Placeholder 1"/>
          <p:cNvSpPr>
            <a:spLocks noGrp="1"/>
          </p:cNvSpPr>
          <p:nvPr>
            <p:ph type="sldNum" sz="quarter" idx="4294967295"/>
          </p:nvPr>
        </p:nvSpPr>
        <p:spPr>
          <a:xfrm>
            <a:off x="6553200" y="6356351"/>
            <a:ext cx="2133600" cy="365125"/>
          </a:xfrm>
          <a:prstGeom prst="rect">
            <a:avLst/>
          </a:prstGeom>
        </p:spPr>
        <p:txBody>
          <a:bodyPr/>
          <a:lstStyle/>
          <a:p>
            <a:fld id="{F3403E61-FE02-4BE1-92BA-D4DD5B313E27}" type="slidenum">
              <a:rPr lang="en-US" smtClean="0">
                <a:solidFill>
                  <a:prstClr val="black">
                    <a:tint val="75000"/>
                  </a:prstClr>
                </a:solidFill>
              </a:rPr>
              <a:pPr/>
              <a:t>25</a:t>
            </a:fld>
            <a:endParaRPr lang="en-US" dirty="0">
              <a:solidFill>
                <a:prstClr val="black">
                  <a:tint val="75000"/>
                </a:prstClr>
              </a:solidFill>
            </a:endParaRPr>
          </a:p>
        </p:txBody>
      </p:sp>
      <p:sp>
        <p:nvSpPr>
          <p:cNvPr id="7" name="Rectangle 6"/>
          <p:cNvSpPr/>
          <p:nvPr/>
        </p:nvSpPr>
        <p:spPr>
          <a:xfrm>
            <a:off x="152400" y="228600"/>
            <a:ext cx="8763000" cy="646331"/>
          </a:xfrm>
          <a:prstGeom prst="rect">
            <a:avLst/>
          </a:prstGeom>
        </p:spPr>
        <p:txBody>
          <a:bodyPr wrap="square">
            <a:spAutoFit/>
          </a:bodyPr>
          <a:lstStyle/>
          <a:p>
            <a:pPr algn="ctr"/>
            <a:r>
              <a:rPr lang="en-US" sz="3600" b="1" dirty="0" smtClean="0">
                <a:ln/>
                <a:solidFill>
                  <a:schemeClr val="bg1"/>
                </a:solidFill>
                <a:latin typeface="Clarendon" panose="02040604040505020204" pitchFamily="18" charset="0"/>
                <a:ea typeface="ＭＳ Ｐゴシック" pitchFamily="34" charset="-128"/>
              </a:rPr>
              <a:t>Scope and Coverage</a:t>
            </a:r>
            <a:endParaRPr lang="en-US" sz="3600"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734990510"/>
      </p:ext>
    </p:extLst>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0"/>
            <a:ext cx="8229600" cy="914400"/>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r>
              <a:rPr lang="en-US" sz="3600" b="1" dirty="0" smtClean="0">
                <a:ln/>
                <a:latin typeface="Clarendon" panose="02040604040505020204" pitchFamily="18" charset="0"/>
                <a:ea typeface="ＭＳ Ｐゴシック" pitchFamily="34" charset="-128"/>
              </a:rPr>
              <a:t>Mixed Procurement</a:t>
            </a:r>
            <a:endParaRPr lang="en-US" sz="3600" dirty="0">
              <a:solidFill>
                <a:schemeClr val="tx2">
                  <a:lumMod val="75000"/>
                </a:schemeClr>
              </a:solidFill>
              <a:effectLst>
                <a:outerShdw blurRad="38100" dist="38100" dir="2700000" algn="tl">
                  <a:srgbClr val="000000">
                    <a:alpha val="43137"/>
                  </a:srgbClr>
                </a:outerShdw>
              </a:effectLst>
            </a:endParaRPr>
          </a:p>
        </p:txBody>
      </p:sp>
      <p:sp>
        <p:nvSpPr>
          <p:cNvPr id="9" name="Content Placeholder 7"/>
          <p:cNvSpPr>
            <a:spLocks noGrp="1"/>
          </p:cNvSpPr>
          <p:nvPr>
            <p:ph idx="1"/>
          </p:nvPr>
        </p:nvSpPr>
        <p:spPr>
          <a:xfrm>
            <a:off x="152400" y="1600201"/>
            <a:ext cx="8534400" cy="4525963"/>
          </a:xfrm>
        </p:spPr>
        <p:txBody>
          <a:bodyPr>
            <a:noAutofit/>
          </a:bodyPr>
          <a:lstStyle/>
          <a:p>
            <a:pPr marL="862013" lvl="1" indent="-457200" algn="just">
              <a:lnSpc>
                <a:spcPct val="80000"/>
              </a:lnSpc>
              <a:buFont typeface="Wingdings" panose="05000000000000000000" pitchFamily="2" charset="2"/>
              <a:buChar char="v"/>
            </a:pPr>
            <a:endParaRPr lang="en-US" dirty="0" smtClean="0">
              <a:latin typeface="Clarendon" panose="02040604040505020204" pitchFamily="18" charset="0"/>
            </a:endParaRPr>
          </a:p>
          <a:p>
            <a:pPr marL="862013" lvl="1" indent="-457200" algn="just">
              <a:lnSpc>
                <a:spcPct val="80000"/>
              </a:lnSpc>
              <a:buFont typeface="Wingdings" panose="05000000000000000000" pitchFamily="2" charset="2"/>
              <a:buChar char="v"/>
            </a:pPr>
            <a:r>
              <a:rPr lang="en-US" sz="2400" dirty="0" smtClean="0">
                <a:ea typeface="Tahoma" pitchFamily="34" charset="0"/>
                <a:cs typeface="Tahoma" pitchFamily="34" charset="0"/>
              </a:rPr>
              <a:t>In </a:t>
            </a:r>
            <a:r>
              <a:rPr lang="en-US" sz="2400" dirty="0">
                <a:ea typeface="Tahoma" pitchFamily="34" charset="0"/>
                <a:cs typeface="Tahoma" pitchFamily="34" charset="0"/>
              </a:rPr>
              <a:t>case of projects involving mixed procurements, the nature of the procurement, </a:t>
            </a:r>
            <a:r>
              <a:rPr lang="en-US" sz="2400" dirty="0" smtClean="0">
                <a:ea typeface="Tahoma" pitchFamily="34" charset="0"/>
                <a:cs typeface="Tahoma" pitchFamily="34" charset="0"/>
              </a:rPr>
              <a:t>shall </a:t>
            </a:r>
            <a:r>
              <a:rPr lang="en-US" sz="2400" dirty="0">
                <a:ea typeface="Tahoma" pitchFamily="34" charset="0"/>
                <a:cs typeface="Tahoma" pitchFamily="34" charset="0"/>
              </a:rPr>
              <a:t>be determined </a:t>
            </a:r>
            <a:r>
              <a:rPr lang="en-US" sz="2400" b="1" dirty="0">
                <a:ea typeface="Tahoma" pitchFamily="34" charset="0"/>
                <a:cs typeface="Tahoma" pitchFamily="34" charset="0"/>
              </a:rPr>
              <a:t>based on the primary purpose of the contract</a:t>
            </a:r>
            <a:r>
              <a:rPr lang="en-US" sz="2400" dirty="0" smtClean="0">
                <a:ea typeface="Tahoma" pitchFamily="34" charset="0"/>
                <a:cs typeface="Tahoma" pitchFamily="34" charset="0"/>
              </a:rPr>
              <a:t>.</a:t>
            </a:r>
            <a:r>
              <a:rPr lang="en-US" altLang="en-US" sz="2400" dirty="0">
                <a:ea typeface="Tahoma" pitchFamily="34" charset="0"/>
                <a:cs typeface="Tahoma" pitchFamily="34" charset="0"/>
              </a:rPr>
              <a:t> </a:t>
            </a:r>
            <a:endParaRPr lang="en-US" altLang="en-US" sz="2400" dirty="0" smtClean="0">
              <a:ea typeface="Tahoma" pitchFamily="34" charset="0"/>
              <a:cs typeface="Tahoma" pitchFamily="34" charset="0"/>
            </a:endParaRPr>
          </a:p>
          <a:p>
            <a:pPr marL="404813" lvl="1" indent="0" algn="just">
              <a:lnSpc>
                <a:spcPct val="80000"/>
              </a:lnSpc>
              <a:buNone/>
            </a:pPr>
            <a:endParaRPr lang="en-US" altLang="en-US" sz="2400" dirty="0" smtClean="0">
              <a:ea typeface="Tahoma" pitchFamily="34" charset="0"/>
              <a:cs typeface="Tahoma" pitchFamily="34" charset="0"/>
            </a:endParaRPr>
          </a:p>
          <a:p>
            <a:pPr marL="862013" lvl="1" indent="-457200" algn="just">
              <a:lnSpc>
                <a:spcPct val="80000"/>
              </a:lnSpc>
              <a:buFont typeface="Wingdings" panose="05000000000000000000" pitchFamily="2" charset="2"/>
              <a:buChar char="v"/>
            </a:pPr>
            <a:r>
              <a:rPr lang="en-US" altLang="en-US" sz="2400" dirty="0" smtClean="0">
                <a:ea typeface="Tahoma" pitchFamily="34" charset="0"/>
                <a:cs typeface="Tahoma" pitchFamily="34" charset="0"/>
              </a:rPr>
              <a:t>Determination </a:t>
            </a:r>
            <a:r>
              <a:rPr lang="en-US" altLang="en-US" sz="2400" dirty="0">
                <a:ea typeface="Tahoma" pitchFamily="34" charset="0"/>
                <a:cs typeface="Tahoma" pitchFamily="34" charset="0"/>
              </a:rPr>
              <a:t>shall be made by the procuring </a:t>
            </a:r>
            <a:r>
              <a:rPr lang="en-US" altLang="en-US" sz="2400" dirty="0" smtClean="0">
                <a:ea typeface="Tahoma" pitchFamily="34" charset="0"/>
                <a:cs typeface="Tahoma" pitchFamily="34" charset="0"/>
              </a:rPr>
              <a:t>entity.</a:t>
            </a:r>
            <a:endParaRPr lang="en-US" altLang="en-US" sz="2400" dirty="0">
              <a:ea typeface="Tahoma" pitchFamily="34" charset="0"/>
              <a:cs typeface="Tahoma" pitchFamily="34" charset="0"/>
            </a:endParaRPr>
          </a:p>
          <a:p>
            <a:pPr marL="862013" lvl="1" indent="-457200" algn="just">
              <a:lnSpc>
                <a:spcPct val="80000"/>
              </a:lnSpc>
              <a:buFont typeface="Wingdings" panose="05000000000000000000" pitchFamily="2" charset="2"/>
              <a:buChar char="v"/>
            </a:pPr>
            <a:endParaRPr lang="en-US" altLang="en-US" sz="2400" dirty="0">
              <a:latin typeface="Clarendon" panose="02040604040505020204" pitchFamily="18" charset="0"/>
            </a:endParaRPr>
          </a:p>
        </p:txBody>
      </p:sp>
      <p:sp>
        <p:nvSpPr>
          <p:cNvPr id="2" name="Slide Number Placeholder 1"/>
          <p:cNvSpPr>
            <a:spLocks noGrp="1"/>
          </p:cNvSpPr>
          <p:nvPr>
            <p:ph type="sldNum" sz="quarter" idx="4294967295"/>
          </p:nvPr>
        </p:nvSpPr>
        <p:spPr>
          <a:xfrm>
            <a:off x="6553200" y="6356351"/>
            <a:ext cx="2133600" cy="365125"/>
          </a:xfrm>
          <a:prstGeom prst="rect">
            <a:avLst/>
          </a:prstGeom>
        </p:spPr>
        <p:txBody>
          <a:bodyPr/>
          <a:lstStyle/>
          <a:p>
            <a:fld id="{F3403E61-FE02-4BE1-92BA-D4DD5B313E27}" type="slidenum">
              <a:rPr lang="en-US" smtClean="0">
                <a:solidFill>
                  <a:prstClr val="black">
                    <a:tint val="75000"/>
                  </a:prstClr>
                </a:solidFill>
              </a:rPr>
              <a:pPr/>
              <a:t>26</a:t>
            </a:fld>
            <a:endParaRPr lang="en-US" dirty="0">
              <a:solidFill>
                <a:prstClr val="black">
                  <a:tint val="75000"/>
                </a:prstClr>
              </a:solidFill>
            </a:endParaRPr>
          </a:p>
        </p:txBody>
      </p:sp>
    </p:spTree>
    <p:extLst>
      <p:ext uri="{BB962C8B-B14F-4D97-AF65-F5344CB8AC3E}">
        <p14:creationId xmlns:p14="http://schemas.microsoft.com/office/powerpoint/2010/main" xmlns="" val="1896013128"/>
      </p:ext>
    </p:extLst>
  </p:cSld>
  <p:clrMapOvr>
    <a:masterClrMapping/>
  </p:clrMapOvr>
  <p:transition spd="slow"/>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124200"/>
            <a:ext cx="7772400" cy="2057400"/>
          </a:xfrm>
          <a:noFill/>
        </p:spPr>
        <p:style>
          <a:lnRef idx="1">
            <a:schemeClr val="accent1"/>
          </a:lnRef>
          <a:fillRef idx="2">
            <a:schemeClr val="accent1"/>
          </a:fillRef>
          <a:effectRef idx="1">
            <a:schemeClr val="accent1"/>
          </a:effectRef>
          <a:fontRef idx="minor">
            <a:schemeClr val="dk1"/>
          </a:fontRef>
        </p:style>
        <p:txBody>
          <a:bodyPr anchor="ctr">
            <a:noAutofit/>
          </a:bodyPr>
          <a:lstStyle/>
          <a:p>
            <a:pPr algn="ctr">
              <a:spcBef>
                <a:spcPts val="0"/>
              </a:spcBef>
              <a:defRPr/>
            </a:pPr>
            <a:r>
              <a:rPr lang="en-US" dirty="0" smtClean="0">
                <a:ln w="11430"/>
                <a:effectLst>
                  <a:outerShdw blurRad="50800" dist="39000" dir="5460000" algn="tl">
                    <a:srgbClr val="000000">
                      <a:alpha val="38000"/>
                    </a:srgbClr>
                  </a:outerShdw>
                </a:effectLst>
                <a:latin typeface="Clarendon" panose="02040604040505020204" pitchFamily="18" charset="0"/>
              </a:rPr>
              <a:t/>
            </a:r>
            <a:br>
              <a:rPr lang="en-US" dirty="0" smtClean="0">
                <a:ln w="11430"/>
                <a:effectLst>
                  <a:outerShdw blurRad="50800" dist="39000" dir="5460000" algn="tl">
                    <a:srgbClr val="000000">
                      <a:alpha val="38000"/>
                    </a:srgbClr>
                  </a:outerShdw>
                </a:effectLst>
                <a:latin typeface="Clarendon" panose="02040604040505020204" pitchFamily="18" charset="0"/>
              </a:rPr>
            </a:br>
            <a:r>
              <a:rPr lang="en-US" dirty="0" smtClean="0">
                <a:ln w="11430"/>
                <a:effectLst>
                  <a:outerShdw blurRad="50800" dist="39000" dir="5460000" algn="tl">
                    <a:srgbClr val="000000">
                      <a:alpha val="38000"/>
                    </a:srgbClr>
                  </a:outerShdw>
                </a:effectLst>
                <a:latin typeface="Clarendon" panose="02040604040505020204" pitchFamily="18" charset="0"/>
              </a:rPr>
              <a:t/>
            </a:r>
            <a:br>
              <a:rPr lang="en-US" dirty="0" smtClean="0">
                <a:ln w="11430"/>
                <a:effectLst>
                  <a:outerShdw blurRad="50800" dist="39000" dir="5460000" algn="tl">
                    <a:srgbClr val="000000">
                      <a:alpha val="38000"/>
                    </a:srgbClr>
                  </a:outerShdw>
                </a:effectLst>
                <a:latin typeface="Clarendon" panose="02040604040505020204" pitchFamily="18" charset="0"/>
              </a:rPr>
            </a:br>
            <a:r>
              <a:rPr lang="en-US" dirty="0" smtClean="0">
                <a:ln w="11430"/>
                <a:effectLst>
                  <a:outerShdw blurRad="50800" dist="39000" dir="5460000" algn="tl">
                    <a:srgbClr val="000000">
                      <a:alpha val="38000"/>
                    </a:srgbClr>
                  </a:outerShdw>
                </a:effectLst>
                <a:latin typeface="Clarendon" panose="02040604040505020204" pitchFamily="18" charset="0"/>
              </a:rPr>
              <a:t/>
            </a:r>
            <a:br>
              <a:rPr lang="en-US" dirty="0" smtClean="0">
                <a:ln w="11430"/>
                <a:effectLst>
                  <a:outerShdw blurRad="50800" dist="39000" dir="5460000" algn="tl">
                    <a:srgbClr val="000000">
                      <a:alpha val="38000"/>
                    </a:srgbClr>
                  </a:outerShdw>
                </a:effectLst>
                <a:latin typeface="Clarendon" panose="02040604040505020204" pitchFamily="18" charset="0"/>
              </a:rPr>
            </a:br>
            <a:r>
              <a:rPr lang="en-US" dirty="0" smtClean="0">
                <a:ln w="11430"/>
                <a:latin typeface="Bookman Old Style" pitchFamily="18" charset="0"/>
              </a:rPr>
              <a:t>Procurement ORGANIZATIONS</a:t>
            </a:r>
            <a:r>
              <a:rPr lang="en-US" dirty="0" smtClean="0">
                <a:ln w="11430"/>
                <a:effectLst>
                  <a:outerShdw blurRad="50800" dist="39000" dir="5460000" algn="tl">
                    <a:srgbClr val="000000">
                      <a:alpha val="38000"/>
                    </a:srgbClr>
                  </a:outerShdw>
                </a:effectLst>
                <a:latin typeface="Clarendon" panose="02040604040505020204" pitchFamily="18" charset="0"/>
              </a:rPr>
              <a:t/>
            </a:r>
            <a:br>
              <a:rPr lang="en-US" dirty="0" smtClean="0">
                <a:ln w="11430"/>
                <a:effectLst>
                  <a:outerShdw blurRad="50800" dist="39000" dir="5460000" algn="tl">
                    <a:srgbClr val="000000">
                      <a:alpha val="38000"/>
                    </a:srgbClr>
                  </a:outerShdw>
                </a:effectLst>
                <a:latin typeface="Clarendon" panose="02040604040505020204" pitchFamily="18" charset="0"/>
              </a:rPr>
            </a:br>
            <a:r>
              <a:rPr lang="en-US" dirty="0" smtClean="0">
                <a:ln w="11430"/>
                <a:effectLst>
                  <a:outerShdw blurRad="50800" dist="39000" dir="5460000" algn="tl">
                    <a:srgbClr val="000000">
                      <a:alpha val="38000"/>
                    </a:srgbClr>
                  </a:outerShdw>
                </a:effectLst>
                <a:latin typeface="Clarendon" panose="02040604040505020204" pitchFamily="18" charset="0"/>
              </a:rPr>
              <a:t/>
            </a:r>
            <a:br>
              <a:rPr lang="en-US" dirty="0" smtClean="0">
                <a:ln w="11430"/>
                <a:effectLst>
                  <a:outerShdw blurRad="50800" dist="39000" dir="5460000" algn="tl">
                    <a:srgbClr val="000000">
                      <a:alpha val="38000"/>
                    </a:srgbClr>
                  </a:outerShdw>
                </a:effectLst>
                <a:latin typeface="Clarendon" panose="02040604040505020204" pitchFamily="18" charset="0"/>
              </a:rPr>
            </a:br>
            <a:r>
              <a:rPr lang="en-GB" sz="3200" dirty="0" smtClean="0">
                <a:solidFill>
                  <a:srgbClr val="FF0000"/>
                </a:solidFill>
                <a:latin typeface="Candara" pitchFamily="34" charset="0"/>
              </a:rPr>
              <a:t>Sections 11-16, 63-64</a:t>
            </a:r>
            <a:br>
              <a:rPr lang="en-GB" sz="3200" dirty="0" smtClean="0">
                <a:solidFill>
                  <a:srgbClr val="FF0000"/>
                </a:solidFill>
                <a:latin typeface="Candara" pitchFamily="34" charset="0"/>
              </a:rPr>
            </a:br>
            <a:r>
              <a:rPr lang="en-US" dirty="0" smtClean="0">
                <a:ln w="11430"/>
                <a:effectLst>
                  <a:outerShdw blurRad="50800" dist="39000" dir="5460000" algn="tl">
                    <a:srgbClr val="000000">
                      <a:alpha val="38000"/>
                    </a:srgbClr>
                  </a:outerShdw>
                </a:effectLst>
                <a:latin typeface="Clarendon" panose="02040604040505020204" pitchFamily="18" charset="0"/>
              </a:rPr>
              <a:t> </a:t>
            </a:r>
            <a:endParaRPr lang="en-US" dirty="0">
              <a:ln w="11430"/>
              <a:effectLst>
                <a:outerShdw blurRad="50800" dist="39000" dir="5460000" algn="tl">
                  <a:srgbClr val="000000">
                    <a:alpha val="38000"/>
                  </a:srgbClr>
                </a:outerShdw>
              </a:effectLst>
              <a:latin typeface="Clarendon" panose="02040604040505020204" pitchFamily="18" charset="0"/>
            </a:endParaRPr>
          </a:p>
        </p:txBody>
      </p:sp>
      <p:sp>
        <p:nvSpPr>
          <p:cNvPr id="3" name="Slide Number Placeholder 2"/>
          <p:cNvSpPr>
            <a:spLocks noGrp="1"/>
          </p:cNvSpPr>
          <p:nvPr>
            <p:ph type="sldNum" sz="quarter" idx="4294967295"/>
          </p:nvPr>
        </p:nvSpPr>
        <p:spPr>
          <a:xfrm>
            <a:off x="6553200" y="6356351"/>
            <a:ext cx="2133600" cy="365125"/>
          </a:xfrm>
          <a:prstGeom prst="rect">
            <a:avLst/>
          </a:prstGeom>
        </p:spPr>
        <p:txBody>
          <a:bodyPr/>
          <a:lstStyle/>
          <a:p>
            <a:fld id="{F3403E61-FE02-4BE1-92BA-D4DD5B313E27}" type="slidenum">
              <a:rPr lang="en-US" smtClean="0">
                <a:solidFill>
                  <a:prstClr val="black">
                    <a:tint val="75000"/>
                  </a:prstClr>
                </a:solidFill>
              </a:rPr>
              <a:pPr/>
              <a:t>27</a:t>
            </a:fld>
            <a:endParaRPr lang="en-US" dirty="0">
              <a:solidFill>
                <a:prstClr val="black">
                  <a:tint val="75000"/>
                </a:prstClr>
              </a:solidFill>
            </a:endParaRPr>
          </a:p>
        </p:txBody>
      </p:sp>
    </p:spTree>
    <p:extLst>
      <p:ext uri="{BB962C8B-B14F-4D97-AF65-F5344CB8AC3E}">
        <p14:creationId xmlns:p14="http://schemas.microsoft.com/office/powerpoint/2010/main" xmlns="" val="3016718347"/>
      </p:ext>
    </p:extLst>
  </p:cSld>
  <p:clrMapOvr>
    <a:masterClrMapping/>
  </p:clrMapOvr>
  <p:transition spd="slow"/>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39940" name="Text Box 19"/>
          <p:cNvSpPr txBox="1">
            <a:spLocks noChangeArrowheads="1"/>
          </p:cNvSpPr>
          <p:nvPr/>
        </p:nvSpPr>
        <p:spPr bwMode="auto">
          <a:xfrm>
            <a:off x="539750" y="1952625"/>
            <a:ext cx="7812088" cy="3293209"/>
          </a:xfrm>
          <a:prstGeom prst="rect">
            <a:avLst/>
          </a:prstGeom>
          <a:noFill/>
          <a:ln w="76200" algn="ctr">
            <a:noFill/>
            <a:miter lim="800000"/>
            <a:headEnd/>
            <a:tailEnd/>
          </a:ln>
        </p:spPr>
        <p:txBody>
          <a:bodyPr>
            <a:spAutoFit/>
          </a:bodyPr>
          <a:lstStyle/>
          <a:p>
            <a:pPr marL="341313" indent="-341313" algn="ctr"/>
            <a:r>
              <a:rPr lang="en-GB" sz="3600" b="1" dirty="0">
                <a:solidFill>
                  <a:srgbClr val="C00000"/>
                </a:solidFill>
                <a:latin typeface="Candara" pitchFamily="34" charset="0"/>
              </a:rPr>
              <a:t>Bids and Awards Committee (BAC)</a:t>
            </a:r>
          </a:p>
          <a:p>
            <a:pPr marL="341313" indent="-341313" algn="ctr"/>
            <a:r>
              <a:rPr lang="en-GB" sz="3600" b="1" dirty="0" smtClean="0">
                <a:solidFill>
                  <a:srgbClr val="0070C0"/>
                </a:solidFill>
                <a:latin typeface="Candara" pitchFamily="34" charset="0"/>
              </a:rPr>
              <a:t>BAC </a:t>
            </a:r>
            <a:r>
              <a:rPr lang="en-GB" sz="3600" b="1" dirty="0">
                <a:solidFill>
                  <a:srgbClr val="0070C0"/>
                </a:solidFill>
                <a:latin typeface="Candara" pitchFamily="34" charset="0"/>
              </a:rPr>
              <a:t>Secretariat, </a:t>
            </a:r>
            <a:endParaRPr lang="en-GB" sz="3600" b="1" dirty="0" smtClean="0">
              <a:solidFill>
                <a:srgbClr val="0070C0"/>
              </a:solidFill>
              <a:latin typeface="Candara" pitchFamily="34" charset="0"/>
            </a:endParaRPr>
          </a:p>
          <a:p>
            <a:pPr marL="341313" indent="-341313" algn="ctr"/>
            <a:r>
              <a:rPr lang="en-GB" sz="3600" b="1" dirty="0" smtClean="0">
                <a:solidFill>
                  <a:srgbClr val="7030A0"/>
                </a:solidFill>
                <a:latin typeface="Candara" pitchFamily="34" charset="0"/>
              </a:rPr>
              <a:t>Technical Working Group (TWG),</a:t>
            </a:r>
            <a:endParaRPr lang="en-GB" sz="3600" b="1" dirty="0">
              <a:solidFill>
                <a:srgbClr val="7030A0"/>
              </a:solidFill>
              <a:latin typeface="Candara" pitchFamily="34" charset="0"/>
            </a:endParaRPr>
          </a:p>
          <a:p>
            <a:pPr marL="341313" indent="-341313" algn="ctr"/>
            <a:r>
              <a:rPr lang="en-GB" sz="3600" b="1" dirty="0" smtClean="0">
                <a:latin typeface="Candara" pitchFamily="34" charset="0"/>
              </a:rPr>
              <a:t>Head of Procuring Entity (HOPE)</a:t>
            </a:r>
          </a:p>
          <a:p>
            <a:pPr marL="341313" indent="-341313" algn="ctr"/>
            <a:r>
              <a:rPr lang="en-GB" sz="3600" b="1" dirty="0" smtClean="0">
                <a:latin typeface="Candara" pitchFamily="34" charset="0"/>
              </a:rPr>
              <a:t> &amp; </a:t>
            </a:r>
            <a:r>
              <a:rPr lang="en-GB" sz="3600" b="1" dirty="0">
                <a:latin typeface="Candara" pitchFamily="34" charset="0"/>
              </a:rPr>
              <a:t>Observers</a:t>
            </a:r>
            <a:endParaRPr lang="en-GB" sz="3600" dirty="0">
              <a:latin typeface="Candara" pitchFamily="34" charset="0"/>
            </a:endParaRPr>
          </a:p>
          <a:p>
            <a:pPr marL="798513" lvl="1" indent="-341313">
              <a:buFont typeface="Wingdings" pitchFamily="2" charset="2"/>
              <a:buChar char="§"/>
            </a:pPr>
            <a:endParaRPr lang="en-GB" sz="2800" dirty="0">
              <a:latin typeface="Candara" pitchFamily="34" charset="0"/>
            </a:endParaRP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40963"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
        <p:nvSpPr>
          <p:cNvPr id="40964" name="TextBox 6"/>
          <p:cNvSpPr txBox="1">
            <a:spLocks noChangeArrowheads="1"/>
          </p:cNvSpPr>
          <p:nvPr/>
        </p:nvSpPr>
        <p:spPr bwMode="auto">
          <a:xfrm>
            <a:off x="919320" y="2060575"/>
            <a:ext cx="2396810" cy="2092881"/>
          </a:xfrm>
          <a:prstGeom prst="rect">
            <a:avLst/>
          </a:prstGeom>
          <a:noFill/>
          <a:ln w="9525">
            <a:noFill/>
            <a:miter lim="800000"/>
            <a:headEnd/>
            <a:tailEnd/>
          </a:ln>
        </p:spPr>
        <p:txBody>
          <a:bodyPr wrap="none">
            <a:spAutoFit/>
          </a:bodyPr>
          <a:lstStyle/>
          <a:p>
            <a:pPr algn="ctr"/>
            <a:endParaRPr lang="fil-PH" sz="1100" b="1" dirty="0">
              <a:latin typeface="Candara" pitchFamily="34" charset="0"/>
            </a:endParaRPr>
          </a:p>
          <a:p>
            <a:pPr algn="ctr"/>
            <a:r>
              <a:rPr lang="fil-PH" sz="3600" b="1" dirty="0" smtClean="0">
                <a:solidFill>
                  <a:srgbClr val="C00000"/>
                </a:solidFill>
                <a:latin typeface="Candara" pitchFamily="34" charset="0"/>
              </a:rPr>
              <a:t>BAC</a:t>
            </a:r>
            <a:endParaRPr lang="fil-PH" sz="3600" b="1" dirty="0">
              <a:solidFill>
                <a:srgbClr val="C00000"/>
              </a:solidFill>
              <a:latin typeface="Candara" pitchFamily="34" charset="0"/>
            </a:endParaRPr>
          </a:p>
          <a:p>
            <a:pPr algn="ctr"/>
            <a:endParaRPr lang="fil-PH" sz="1100" dirty="0">
              <a:latin typeface="Candara" pitchFamily="34" charset="0"/>
            </a:endParaRPr>
          </a:p>
          <a:p>
            <a:pPr algn="ctr"/>
            <a:r>
              <a:rPr lang="fil-PH" sz="3600" b="1" dirty="0">
                <a:latin typeface="Candara" pitchFamily="34" charset="0"/>
              </a:rPr>
              <a:t>How many </a:t>
            </a:r>
          </a:p>
          <a:p>
            <a:pPr algn="ctr"/>
            <a:r>
              <a:rPr lang="fil-PH" sz="3600" b="1" dirty="0">
                <a:latin typeface="Candara" pitchFamily="34" charset="0"/>
              </a:rPr>
              <a:t>per PE?</a:t>
            </a:r>
          </a:p>
        </p:txBody>
      </p:sp>
      <p:sp>
        <p:nvSpPr>
          <p:cNvPr id="40965" name="TextBox 7"/>
          <p:cNvSpPr txBox="1">
            <a:spLocks noChangeArrowheads="1"/>
          </p:cNvSpPr>
          <p:nvPr/>
        </p:nvSpPr>
        <p:spPr bwMode="auto">
          <a:xfrm>
            <a:off x="3962400" y="1143000"/>
            <a:ext cx="4681538" cy="5493812"/>
          </a:xfrm>
          <a:prstGeom prst="rect">
            <a:avLst/>
          </a:prstGeom>
          <a:noFill/>
          <a:ln w="9525">
            <a:noFill/>
            <a:miter lim="800000"/>
            <a:headEnd/>
            <a:tailEnd/>
          </a:ln>
        </p:spPr>
        <p:txBody>
          <a:bodyPr>
            <a:spAutoFit/>
          </a:bodyPr>
          <a:lstStyle/>
          <a:p>
            <a:pPr algn="ctr"/>
            <a:r>
              <a:rPr lang="fil-PH" sz="2800" b="1" dirty="0">
                <a:latin typeface="Candara" pitchFamily="34" charset="0"/>
              </a:rPr>
              <a:t>One (1) BAC</a:t>
            </a:r>
          </a:p>
          <a:p>
            <a:pPr algn="ctr"/>
            <a:r>
              <a:rPr lang="fil-PH" sz="2800" dirty="0">
                <a:latin typeface="Candara" pitchFamily="34" charset="0"/>
              </a:rPr>
              <a:t>In PE’s head office</a:t>
            </a:r>
          </a:p>
          <a:p>
            <a:pPr algn="ctr"/>
            <a:r>
              <a:rPr lang="fil-PH" sz="2800" b="1" dirty="0">
                <a:latin typeface="Candara" pitchFamily="34" charset="0"/>
              </a:rPr>
              <a:t>BUT</a:t>
            </a:r>
          </a:p>
          <a:p>
            <a:pPr algn="ctr"/>
            <a:r>
              <a:rPr lang="fil-PH" sz="2800" b="1" dirty="0">
                <a:latin typeface="Candara" pitchFamily="34" charset="0"/>
              </a:rPr>
              <a:t>HOPE  may create Separate BACs</a:t>
            </a:r>
          </a:p>
          <a:p>
            <a:pPr>
              <a:buFontTx/>
              <a:buAutoNum type="alphaLcParenR"/>
            </a:pPr>
            <a:r>
              <a:rPr lang="fil-PH" sz="2400" dirty="0">
                <a:latin typeface="Candara" pitchFamily="34" charset="0"/>
              </a:rPr>
              <a:t>number and complexity of items to be procured so warrant</a:t>
            </a:r>
            <a:r>
              <a:rPr lang="fil-PH" sz="2400" dirty="0" smtClean="0">
                <a:latin typeface="Candara" pitchFamily="34" charset="0"/>
              </a:rPr>
              <a:t>;                          </a:t>
            </a:r>
          </a:p>
          <a:p>
            <a:pPr>
              <a:buFontTx/>
              <a:buAutoNum type="alphaLcParenR"/>
            </a:pPr>
            <a:endParaRPr lang="fil-PH" sz="2400" dirty="0" smtClean="0">
              <a:latin typeface="Candara" pitchFamily="34" charset="0"/>
            </a:endParaRPr>
          </a:p>
          <a:p>
            <a:pPr>
              <a:buFontTx/>
              <a:buAutoNum type="alphaLcParenR"/>
            </a:pPr>
            <a:r>
              <a:rPr lang="fil-PH" sz="2400" dirty="0" smtClean="0">
                <a:latin typeface="Candara" pitchFamily="34" charset="0"/>
              </a:rPr>
              <a:t>Single </a:t>
            </a:r>
            <a:r>
              <a:rPr lang="fil-PH" sz="2400" dirty="0">
                <a:latin typeface="Candara" pitchFamily="34" charset="0"/>
              </a:rPr>
              <a:t>BAC cannot reasonably manage the procurement process resulting to delay</a:t>
            </a:r>
          </a:p>
          <a:p>
            <a:pPr algn="ctr"/>
            <a:endParaRPr lang="fil-PH" sz="2800" dirty="0">
              <a:latin typeface="Candara" pitchFamily="34" charset="0"/>
            </a:endParaRPr>
          </a:p>
          <a:p>
            <a:pPr algn="ctr"/>
            <a:endParaRPr lang="fil-PH" sz="2800" dirty="0">
              <a:latin typeface="Candara" pitchFamily="34" charset="0"/>
            </a:endParaRPr>
          </a:p>
          <a:p>
            <a:pPr algn="ctr"/>
            <a:endParaRPr lang="fil-PH" sz="1100" dirty="0">
              <a:latin typeface="Candara" pitchFamily="34" charset="0"/>
            </a:endParaRPr>
          </a:p>
        </p:txBody>
      </p:sp>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41987"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
        <p:nvSpPr>
          <p:cNvPr id="41988" name="TextBox 6"/>
          <p:cNvSpPr txBox="1">
            <a:spLocks noChangeArrowheads="1"/>
          </p:cNvSpPr>
          <p:nvPr/>
        </p:nvSpPr>
        <p:spPr bwMode="auto">
          <a:xfrm>
            <a:off x="931343" y="2060575"/>
            <a:ext cx="2372764" cy="2092881"/>
          </a:xfrm>
          <a:prstGeom prst="rect">
            <a:avLst/>
          </a:prstGeom>
          <a:noFill/>
          <a:ln w="9525">
            <a:noFill/>
            <a:miter lim="800000"/>
            <a:headEnd/>
            <a:tailEnd/>
          </a:ln>
        </p:spPr>
        <p:txBody>
          <a:bodyPr wrap="none">
            <a:spAutoFit/>
          </a:bodyPr>
          <a:lstStyle/>
          <a:p>
            <a:pPr algn="ctr"/>
            <a:endParaRPr lang="fil-PH" sz="1100" b="1" dirty="0">
              <a:latin typeface="Candara" pitchFamily="34" charset="0"/>
            </a:endParaRPr>
          </a:p>
          <a:p>
            <a:pPr algn="ctr"/>
            <a:r>
              <a:rPr lang="fil-PH" sz="3600" b="1" dirty="0" smtClean="0">
                <a:solidFill>
                  <a:srgbClr val="C00000"/>
                </a:solidFill>
                <a:latin typeface="Candara" pitchFamily="34" charset="0"/>
              </a:rPr>
              <a:t>BAC</a:t>
            </a:r>
            <a:endParaRPr lang="fil-PH" sz="3600" b="1" dirty="0">
              <a:solidFill>
                <a:srgbClr val="C00000"/>
              </a:solidFill>
              <a:latin typeface="Candara" pitchFamily="34" charset="0"/>
            </a:endParaRPr>
          </a:p>
          <a:p>
            <a:pPr algn="ctr"/>
            <a:endParaRPr lang="fil-PH" sz="1100" dirty="0">
              <a:latin typeface="Candara" pitchFamily="34" charset="0"/>
            </a:endParaRPr>
          </a:p>
          <a:p>
            <a:pPr algn="ctr"/>
            <a:r>
              <a:rPr lang="fil-PH" sz="3600" b="1" dirty="0">
                <a:latin typeface="Candara" pitchFamily="34" charset="0"/>
              </a:rPr>
              <a:t>Who </a:t>
            </a:r>
          </a:p>
          <a:p>
            <a:pPr algn="ctr"/>
            <a:r>
              <a:rPr lang="fil-PH" sz="3600" b="1" dirty="0">
                <a:latin typeface="Candara" pitchFamily="34" charset="0"/>
              </a:rPr>
              <a:t>comprises?</a:t>
            </a:r>
          </a:p>
        </p:txBody>
      </p:sp>
      <p:sp>
        <p:nvSpPr>
          <p:cNvPr id="41989" name="TextBox 7"/>
          <p:cNvSpPr txBox="1">
            <a:spLocks noChangeArrowheads="1"/>
          </p:cNvSpPr>
          <p:nvPr/>
        </p:nvSpPr>
        <p:spPr bwMode="auto">
          <a:xfrm>
            <a:off x="4067175" y="1700213"/>
            <a:ext cx="4718050" cy="3570287"/>
          </a:xfrm>
          <a:prstGeom prst="rect">
            <a:avLst/>
          </a:prstGeom>
          <a:noFill/>
          <a:ln w="9525">
            <a:noFill/>
            <a:miter lim="800000"/>
            <a:headEnd/>
            <a:tailEnd/>
          </a:ln>
        </p:spPr>
        <p:txBody>
          <a:bodyPr>
            <a:spAutoFit/>
          </a:bodyPr>
          <a:lstStyle/>
          <a:p>
            <a:pPr algn="ctr"/>
            <a:endParaRPr lang="fil-PH" sz="1100" b="1" dirty="0">
              <a:latin typeface="Candara" pitchFamily="34" charset="0"/>
            </a:endParaRPr>
          </a:p>
          <a:p>
            <a:pPr algn="ctr"/>
            <a:r>
              <a:rPr lang="fil-PH" sz="3600" b="1" dirty="0">
                <a:latin typeface="Candara" pitchFamily="34" charset="0"/>
              </a:rPr>
              <a:t>5-7 members</a:t>
            </a:r>
          </a:p>
          <a:p>
            <a:pPr algn="ctr"/>
            <a:r>
              <a:rPr lang="fil-PH" sz="2800" dirty="0">
                <a:latin typeface="Candara" pitchFamily="34" charset="0"/>
              </a:rPr>
              <a:t>HOPE  designates</a:t>
            </a:r>
          </a:p>
          <a:p>
            <a:pPr algn="ctr"/>
            <a:endParaRPr lang="fil-PH" sz="2800" dirty="0">
              <a:latin typeface="Candara" pitchFamily="34" charset="0"/>
            </a:endParaRPr>
          </a:p>
          <a:p>
            <a:pPr algn="ctr"/>
            <a:endParaRPr lang="fil-PH" sz="2800" dirty="0">
              <a:latin typeface="Candara" pitchFamily="34" charset="0"/>
            </a:endParaRPr>
          </a:p>
          <a:p>
            <a:pPr algn="ctr"/>
            <a:r>
              <a:rPr lang="fil-PH" sz="2800" dirty="0">
                <a:latin typeface="Candara" pitchFamily="34" charset="0"/>
              </a:rPr>
              <a:t>*alternate  BAC </a:t>
            </a:r>
            <a:r>
              <a:rPr lang="fil-PH" sz="2800" dirty="0" smtClean="0">
                <a:latin typeface="Candara" pitchFamily="34" charset="0"/>
              </a:rPr>
              <a:t>members</a:t>
            </a:r>
          </a:p>
          <a:p>
            <a:pPr algn="ctr"/>
            <a:r>
              <a:rPr lang="fil-PH" sz="2800" dirty="0" smtClean="0">
                <a:latin typeface="Candara" pitchFamily="34" charset="0"/>
              </a:rPr>
              <a:t> </a:t>
            </a:r>
            <a:r>
              <a:rPr lang="fil-PH" sz="2800" dirty="0">
                <a:latin typeface="Candara" pitchFamily="34" charset="0"/>
              </a:rPr>
              <a:t>may be designated </a:t>
            </a:r>
          </a:p>
          <a:p>
            <a:pPr algn="ctr"/>
            <a:endParaRPr lang="fil-PH" sz="2800" dirty="0">
              <a:latin typeface="Candara" pitchFamily="34" charset="0"/>
            </a:endParaRPr>
          </a:p>
          <a:p>
            <a:pPr algn="ctr"/>
            <a:endParaRPr lang="fil-PH" sz="1100" dirty="0">
              <a:latin typeface="Candara" pitchFamily="34" charset="0"/>
            </a:endParaRPr>
          </a:p>
        </p:txBody>
      </p:sp>
    </p:spTree>
  </p:cSld>
  <p:clrMapOvr>
    <a:masterClrMapping/>
  </p:clrMapOvr>
  <p:transition spd="slow"/>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43011"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
        <p:nvSpPr>
          <p:cNvPr id="43012" name="TextBox 6"/>
          <p:cNvSpPr txBox="1">
            <a:spLocks noChangeArrowheads="1"/>
          </p:cNvSpPr>
          <p:nvPr/>
        </p:nvSpPr>
        <p:spPr bwMode="auto">
          <a:xfrm>
            <a:off x="609600" y="2057400"/>
            <a:ext cx="2372764" cy="2092881"/>
          </a:xfrm>
          <a:prstGeom prst="rect">
            <a:avLst/>
          </a:prstGeom>
          <a:noFill/>
          <a:ln w="9525">
            <a:noFill/>
            <a:miter lim="800000"/>
            <a:headEnd/>
            <a:tailEnd/>
          </a:ln>
        </p:spPr>
        <p:txBody>
          <a:bodyPr wrap="none">
            <a:spAutoFit/>
          </a:bodyPr>
          <a:lstStyle/>
          <a:p>
            <a:pPr algn="ctr"/>
            <a:endParaRPr lang="fil-PH" sz="1100" b="1" dirty="0">
              <a:latin typeface="Candara" pitchFamily="34" charset="0"/>
            </a:endParaRPr>
          </a:p>
          <a:p>
            <a:pPr algn="ctr"/>
            <a:r>
              <a:rPr lang="fil-PH" sz="3600" b="1" dirty="0" smtClean="0">
                <a:solidFill>
                  <a:srgbClr val="C00000"/>
                </a:solidFill>
                <a:latin typeface="Candara" pitchFamily="34" charset="0"/>
              </a:rPr>
              <a:t>BAC</a:t>
            </a:r>
            <a:endParaRPr lang="fil-PH" sz="3600" b="1" dirty="0">
              <a:solidFill>
                <a:srgbClr val="C00000"/>
              </a:solidFill>
              <a:latin typeface="Candara" pitchFamily="34" charset="0"/>
            </a:endParaRPr>
          </a:p>
          <a:p>
            <a:pPr algn="ctr"/>
            <a:endParaRPr lang="fil-PH" sz="1100" dirty="0">
              <a:latin typeface="Candara" pitchFamily="34" charset="0"/>
            </a:endParaRPr>
          </a:p>
          <a:p>
            <a:pPr algn="ctr"/>
            <a:r>
              <a:rPr lang="fil-PH" sz="3600" b="1" dirty="0">
                <a:latin typeface="Candara" pitchFamily="34" charset="0"/>
              </a:rPr>
              <a:t>Who </a:t>
            </a:r>
          </a:p>
          <a:p>
            <a:pPr algn="ctr"/>
            <a:r>
              <a:rPr lang="fil-PH" sz="3600" b="1" dirty="0">
                <a:latin typeface="Candara" pitchFamily="34" charset="0"/>
              </a:rPr>
              <a:t>comprises?</a:t>
            </a:r>
          </a:p>
        </p:txBody>
      </p:sp>
      <p:sp>
        <p:nvSpPr>
          <p:cNvPr id="43013" name="TextBox 7"/>
          <p:cNvSpPr txBox="1">
            <a:spLocks noChangeArrowheads="1"/>
          </p:cNvSpPr>
          <p:nvPr/>
        </p:nvSpPr>
        <p:spPr bwMode="auto">
          <a:xfrm>
            <a:off x="3581400" y="762000"/>
            <a:ext cx="5313363" cy="5570756"/>
          </a:xfrm>
          <a:prstGeom prst="rect">
            <a:avLst/>
          </a:prstGeom>
          <a:noFill/>
          <a:ln w="9525">
            <a:noFill/>
            <a:miter lim="800000"/>
            <a:headEnd/>
            <a:tailEnd/>
          </a:ln>
        </p:spPr>
        <p:txBody>
          <a:bodyPr wrap="square">
            <a:spAutoFit/>
          </a:bodyPr>
          <a:lstStyle/>
          <a:p>
            <a:pPr algn="ctr"/>
            <a:endParaRPr lang="fil-PH" sz="1100" b="1" dirty="0">
              <a:latin typeface="Candara" pitchFamily="34" charset="0"/>
            </a:endParaRPr>
          </a:p>
          <a:p>
            <a:pPr algn="ctr"/>
            <a:r>
              <a:rPr lang="fil-PH" sz="2800" dirty="0">
                <a:latin typeface="Candara" pitchFamily="34" charset="0"/>
              </a:rPr>
              <a:t>NGAs, GOCCs, GFIs, SUCs</a:t>
            </a:r>
            <a:endParaRPr lang="fil-PH" sz="3600" b="1" u="sng" dirty="0">
              <a:latin typeface="Candara" pitchFamily="34" charset="0"/>
            </a:endParaRPr>
          </a:p>
          <a:p>
            <a:pPr algn="ctr"/>
            <a:r>
              <a:rPr lang="fil-PH" sz="3600" b="1" u="sng" dirty="0">
                <a:latin typeface="Candara" pitchFamily="34" charset="0"/>
              </a:rPr>
              <a:t>Regular  Members</a:t>
            </a:r>
            <a:endParaRPr lang="fil-PH" sz="1000" b="1" u="sng" dirty="0">
              <a:latin typeface="Candara" pitchFamily="34" charset="0"/>
            </a:endParaRPr>
          </a:p>
          <a:p>
            <a:pPr algn="ctr"/>
            <a:r>
              <a:rPr lang="fil-PH" sz="2400" b="1" dirty="0">
                <a:latin typeface="Candara" pitchFamily="34" charset="0"/>
              </a:rPr>
              <a:t>Chairman </a:t>
            </a:r>
          </a:p>
          <a:p>
            <a:pPr algn="ctr">
              <a:buFont typeface="Wingdings" pitchFamily="2" charset="2"/>
              <a:buChar char="ü"/>
            </a:pPr>
            <a:r>
              <a:rPr lang="fil-PH" sz="2400" dirty="0" smtClean="0">
                <a:latin typeface="Candara" pitchFamily="34" charset="0"/>
              </a:rPr>
              <a:t>at </a:t>
            </a:r>
            <a:r>
              <a:rPr lang="fil-PH" sz="2400" dirty="0">
                <a:latin typeface="Candara" pitchFamily="34" charset="0"/>
              </a:rPr>
              <a:t>least 3rd ranking, </a:t>
            </a:r>
            <a:endParaRPr lang="fil-PH" sz="2400" dirty="0" smtClean="0">
              <a:latin typeface="Candara" pitchFamily="34" charset="0"/>
            </a:endParaRPr>
          </a:p>
          <a:p>
            <a:pPr algn="ctr">
              <a:buFont typeface="Wingdings" pitchFamily="2" charset="2"/>
              <a:buChar char="ü"/>
            </a:pPr>
            <a:r>
              <a:rPr lang="fil-PH" sz="2400" dirty="0" smtClean="0">
                <a:latin typeface="Candara" pitchFamily="34" charset="0"/>
              </a:rPr>
              <a:t>permanent </a:t>
            </a:r>
            <a:r>
              <a:rPr lang="fil-PH" sz="2400" dirty="0">
                <a:latin typeface="Candara" pitchFamily="34" charset="0"/>
              </a:rPr>
              <a:t>official</a:t>
            </a:r>
          </a:p>
          <a:p>
            <a:pPr algn="ctr"/>
            <a:endParaRPr lang="fil-PH" sz="1000" dirty="0">
              <a:latin typeface="Candara" pitchFamily="34" charset="0"/>
            </a:endParaRPr>
          </a:p>
          <a:p>
            <a:pPr algn="ctr"/>
            <a:r>
              <a:rPr lang="fil-PH" sz="2800" b="1" dirty="0">
                <a:latin typeface="Candara" pitchFamily="34" charset="0"/>
              </a:rPr>
              <a:t>2 Officers</a:t>
            </a:r>
          </a:p>
          <a:p>
            <a:pPr>
              <a:buFont typeface="Wingdings" pitchFamily="2" charset="2"/>
              <a:buChar char="ü"/>
            </a:pPr>
            <a:r>
              <a:rPr lang="fil-PH" sz="2000" dirty="0" smtClean="0">
                <a:latin typeface="Candara" pitchFamily="34" charset="0"/>
              </a:rPr>
              <a:t>5th </a:t>
            </a:r>
            <a:r>
              <a:rPr lang="fil-PH" sz="2000" dirty="0">
                <a:latin typeface="Candara" pitchFamily="34" charset="0"/>
              </a:rPr>
              <a:t>ranking  </a:t>
            </a:r>
            <a:r>
              <a:rPr lang="fil-PH" sz="2000" dirty="0" smtClean="0">
                <a:latin typeface="Candara" pitchFamily="34" charset="0"/>
              </a:rPr>
              <a:t>permanent, </a:t>
            </a:r>
            <a:r>
              <a:rPr lang="en-PH" sz="2000" b="1" u="sng" dirty="0" smtClean="0">
                <a:solidFill>
                  <a:srgbClr val="FF0000"/>
                </a:solidFill>
              </a:rPr>
              <a:t>or if not available, an officer of the next lower rank</a:t>
            </a:r>
            <a:r>
              <a:rPr lang="en-PH" sz="2000" dirty="0" smtClean="0">
                <a:solidFill>
                  <a:srgbClr val="FF0000"/>
                </a:solidFill>
              </a:rPr>
              <a:t> </a:t>
            </a:r>
            <a:endParaRPr lang="fil-PH" sz="2000" dirty="0">
              <a:solidFill>
                <a:srgbClr val="FF0000"/>
              </a:solidFill>
              <a:latin typeface="Candara" pitchFamily="34" charset="0"/>
            </a:endParaRPr>
          </a:p>
          <a:p>
            <a:pPr>
              <a:buFont typeface="Wingdings" pitchFamily="2" charset="2"/>
              <a:buChar char="ü"/>
            </a:pPr>
            <a:r>
              <a:rPr lang="fil-PH" sz="2000" dirty="0" smtClean="0">
                <a:latin typeface="Candara" pitchFamily="34" charset="0"/>
              </a:rPr>
              <a:t>w/knowledge</a:t>
            </a:r>
            <a:r>
              <a:rPr lang="fil-PH" sz="2000" dirty="0">
                <a:latin typeface="Candara" pitchFamily="34" charset="0"/>
              </a:rPr>
              <a:t>, experience, expertise</a:t>
            </a:r>
          </a:p>
          <a:p>
            <a:pPr>
              <a:buFont typeface="Wingdings" pitchFamily="2" charset="2"/>
              <a:buChar char="ü"/>
            </a:pPr>
            <a:r>
              <a:rPr lang="fil-PH" sz="2000" dirty="0" smtClean="0">
                <a:latin typeface="Candara" pitchFamily="34" charset="0"/>
              </a:rPr>
              <a:t>one </a:t>
            </a:r>
            <a:r>
              <a:rPr lang="fil-PH" sz="2000" dirty="0">
                <a:latin typeface="Candara" pitchFamily="34" charset="0"/>
              </a:rPr>
              <a:t>(1) each from  legal or admin, and finance</a:t>
            </a:r>
          </a:p>
          <a:p>
            <a:pPr>
              <a:buFont typeface="Wingdings" pitchFamily="2" charset="2"/>
              <a:buChar char="ü"/>
            </a:pPr>
            <a:r>
              <a:rPr lang="fil-PH" sz="2000" dirty="0" smtClean="0">
                <a:latin typeface="Candara" pitchFamily="34" charset="0"/>
              </a:rPr>
              <a:t> </a:t>
            </a:r>
            <a:r>
              <a:rPr lang="fil-PH" sz="2000" dirty="0">
                <a:latin typeface="Candara" pitchFamily="34" charset="0"/>
              </a:rPr>
              <a:t>In the case of bureaus, reg.offices and sub-regional/district  offices, BAC members shall be at least 3rd </a:t>
            </a:r>
            <a:r>
              <a:rPr lang="fil-PH" sz="2000" dirty="0" smtClean="0">
                <a:latin typeface="Candara" pitchFamily="34" charset="0"/>
              </a:rPr>
              <a:t>ranking, </a:t>
            </a:r>
            <a:r>
              <a:rPr lang="en-PH" sz="2000" b="1" u="sng" dirty="0" smtClean="0">
                <a:solidFill>
                  <a:srgbClr val="FF0000"/>
                </a:solidFill>
              </a:rPr>
              <a:t>or if not available, an officer of the next lower rank</a:t>
            </a:r>
            <a:r>
              <a:rPr lang="en-PH" sz="2000" dirty="0" smtClean="0">
                <a:solidFill>
                  <a:srgbClr val="FF0000"/>
                </a:solidFill>
              </a:rPr>
              <a:t> </a:t>
            </a:r>
            <a:endParaRPr lang="fil-PH" sz="2000" dirty="0">
              <a:latin typeface="Candara" pitchFamily="34" charset="0"/>
            </a:endParaRPr>
          </a:p>
          <a:p>
            <a:pPr algn="ctr"/>
            <a:endParaRPr lang="fil-PH" sz="1100" dirty="0">
              <a:latin typeface="Candara" pitchFamily="34" charset="0"/>
            </a:endParaRPr>
          </a:p>
        </p:txBody>
      </p:sp>
    </p:spTree>
  </p:cSld>
  <p:clrMapOvr>
    <a:masterClrMapping/>
  </p:clrMapOvr>
  <p:transition spd="slow"/>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44035"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
        <p:nvSpPr>
          <p:cNvPr id="44036" name="TextBox 6"/>
          <p:cNvSpPr txBox="1">
            <a:spLocks noChangeArrowheads="1"/>
          </p:cNvSpPr>
          <p:nvPr/>
        </p:nvSpPr>
        <p:spPr bwMode="auto">
          <a:xfrm>
            <a:off x="931343" y="2060575"/>
            <a:ext cx="2372764" cy="2092881"/>
          </a:xfrm>
          <a:prstGeom prst="rect">
            <a:avLst/>
          </a:prstGeom>
          <a:noFill/>
          <a:ln w="9525">
            <a:noFill/>
            <a:miter lim="800000"/>
            <a:headEnd/>
            <a:tailEnd/>
          </a:ln>
        </p:spPr>
        <p:txBody>
          <a:bodyPr wrap="none">
            <a:spAutoFit/>
          </a:bodyPr>
          <a:lstStyle/>
          <a:p>
            <a:pPr algn="ctr"/>
            <a:endParaRPr lang="fil-PH" sz="1100" b="1" dirty="0">
              <a:latin typeface="Candara" pitchFamily="34" charset="0"/>
            </a:endParaRPr>
          </a:p>
          <a:p>
            <a:pPr algn="ctr"/>
            <a:r>
              <a:rPr lang="fil-PH" sz="3600" b="1" dirty="0" smtClean="0">
                <a:solidFill>
                  <a:srgbClr val="C00000"/>
                </a:solidFill>
                <a:latin typeface="Candara" pitchFamily="34" charset="0"/>
              </a:rPr>
              <a:t>BAC</a:t>
            </a:r>
            <a:endParaRPr lang="fil-PH" sz="3600" b="1" dirty="0">
              <a:solidFill>
                <a:srgbClr val="C00000"/>
              </a:solidFill>
              <a:latin typeface="Candara" pitchFamily="34" charset="0"/>
            </a:endParaRPr>
          </a:p>
          <a:p>
            <a:pPr algn="ctr"/>
            <a:endParaRPr lang="fil-PH" sz="1100" dirty="0">
              <a:latin typeface="Candara" pitchFamily="34" charset="0"/>
            </a:endParaRPr>
          </a:p>
          <a:p>
            <a:pPr algn="ctr"/>
            <a:r>
              <a:rPr lang="fil-PH" sz="3600" b="1" dirty="0">
                <a:latin typeface="Candara" pitchFamily="34" charset="0"/>
              </a:rPr>
              <a:t>Who </a:t>
            </a:r>
          </a:p>
          <a:p>
            <a:pPr algn="ctr"/>
            <a:r>
              <a:rPr lang="fil-PH" sz="3600" b="1" dirty="0">
                <a:latin typeface="Candara" pitchFamily="34" charset="0"/>
              </a:rPr>
              <a:t>comprises?</a:t>
            </a:r>
          </a:p>
        </p:txBody>
      </p:sp>
      <p:sp>
        <p:nvSpPr>
          <p:cNvPr id="44037" name="TextBox 7"/>
          <p:cNvSpPr txBox="1">
            <a:spLocks noChangeArrowheads="1"/>
          </p:cNvSpPr>
          <p:nvPr/>
        </p:nvSpPr>
        <p:spPr bwMode="auto">
          <a:xfrm>
            <a:off x="3779838" y="1341438"/>
            <a:ext cx="5364162" cy="4770437"/>
          </a:xfrm>
          <a:prstGeom prst="rect">
            <a:avLst/>
          </a:prstGeom>
          <a:noFill/>
          <a:ln w="9525">
            <a:noFill/>
            <a:miter lim="800000"/>
            <a:headEnd/>
            <a:tailEnd/>
          </a:ln>
        </p:spPr>
        <p:txBody>
          <a:bodyPr>
            <a:spAutoFit/>
          </a:bodyPr>
          <a:lstStyle/>
          <a:p>
            <a:pPr algn="ctr"/>
            <a:endParaRPr lang="fil-PH" sz="1100" b="1">
              <a:latin typeface="Candara" pitchFamily="34" charset="0"/>
            </a:endParaRPr>
          </a:p>
          <a:p>
            <a:pPr algn="ctr"/>
            <a:r>
              <a:rPr lang="fil-PH" sz="2800">
                <a:latin typeface="Candara" pitchFamily="34" charset="0"/>
              </a:rPr>
              <a:t>NGAs, GOCCs, GFIs, SUCs</a:t>
            </a:r>
          </a:p>
          <a:p>
            <a:pPr algn="ctr"/>
            <a:endParaRPr lang="fil-PH" sz="1000">
              <a:latin typeface="Candara" pitchFamily="34" charset="0"/>
            </a:endParaRPr>
          </a:p>
          <a:p>
            <a:pPr algn="ctr"/>
            <a:endParaRPr lang="fil-PH" sz="1000">
              <a:latin typeface="Candara" pitchFamily="34" charset="0"/>
            </a:endParaRPr>
          </a:p>
          <a:p>
            <a:pPr algn="ctr"/>
            <a:endParaRPr lang="fil-PH" sz="1000">
              <a:latin typeface="Candara" pitchFamily="34" charset="0"/>
            </a:endParaRPr>
          </a:p>
          <a:p>
            <a:pPr algn="ctr"/>
            <a:r>
              <a:rPr lang="fil-PH" sz="2800" b="1">
                <a:latin typeface="Candara" pitchFamily="34" charset="0"/>
              </a:rPr>
              <a:t>Provisional Members</a:t>
            </a:r>
          </a:p>
          <a:p>
            <a:pPr algn="ctr"/>
            <a:r>
              <a:rPr lang="fil-PH" sz="2800">
                <a:latin typeface="Candara" pitchFamily="34" charset="0"/>
              </a:rPr>
              <a:t>*</a:t>
            </a:r>
            <a:r>
              <a:rPr lang="fil-PH" sz="2400">
                <a:latin typeface="Candara" pitchFamily="34" charset="0"/>
              </a:rPr>
              <a:t>w/  technical experience</a:t>
            </a:r>
          </a:p>
          <a:p>
            <a:pPr algn="ctr">
              <a:buFont typeface="Arial" pitchFamily="34" charset="0"/>
              <a:buChar char="•"/>
            </a:pPr>
            <a:r>
              <a:rPr lang="fil-PH" sz="2400">
                <a:latin typeface="Candara" pitchFamily="34" charset="0"/>
              </a:rPr>
              <a:t>w/knowledge, experience, expertise</a:t>
            </a:r>
          </a:p>
          <a:p>
            <a:pPr algn="ctr">
              <a:buFont typeface="Arial" pitchFamily="34" charset="0"/>
              <a:buChar char="•"/>
            </a:pPr>
            <a:endParaRPr lang="fil-PH" sz="2400">
              <a:latin typeface="Candara" pitchFamily="34" charset="0"/>
            </a:endParaRPr>
          </a:p>
          <a:p>
            <a:pPr algn="ctr"/>
            <a:r>
              <a:rPr lang="fil-PH" sz="2400" b="1">
                <a:latin typeface="Candara" pitchFamily="34" charset="0"/>
              </a:rPr>
              <a:t>Rep from end-user unit</a:t>
            </a:r>
          </a:p>
          <a:p>
            <a:pPr algn="ctr"/>
            <a:r>
              <a:rPr lang="fil-PH" sz="2000">
                <a:latin typeface="Candara" pitchFamily="34" charset="0"/>
              </a:rPr>
              <a:t>* w/knowledge, experience, expertise</a:t>
            </a:r>
          </a:p>
          <a:p>
            <a:pPr algn="ctr"/>
            <a:endParaRPr lang="fil-PH" sz="2400">
              <a:latin typeface="Candara" pitchFamily="34" charset="0"/>
            </a:endParaRPr>
          </a:p>
          <a:p>
            <a:pPr algn="ctr"/>
            <a:endParaRPr lang="fil-PH" sz="2400">
              <a:latin typeface="Candara" pitchFamily="34" charset="0"/>
            </a:endParaRPr>
          </a:p>
          <a:p>
            <a:pPr algn="ctr"/>
            <a:endParaRPr lang="fil-PH" sz="2800">
              <a:latin typeface="Candara" pitchFamily="34" charset="0"/>
            </a:endParaRPr>
          </a:p>
          <a:p>
            <a:pPr algn="ctr"/>
            <a:endParaRPr lang="fil-PH" sz="1100">
              <a:latin typeface="Candara" pitchFamily="34" charset="0"/>
            </a:endParaRPr>
          </a:p>
        </p:txBody>
      </p:sp>
    </p:spTree>
  </p:cSld>
  <p:clrMapOvr>
    <a:masterClrMapping/>
  </p:clrMapOvr>
  <p:transition spd="slow"/>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3" name="Content Placeholder 2"/>
          <p:cNvSpPr>
            <a:spLocks noGrp="1"/>
          </p:cNvSpPr>
          <p:nvPr>
            <p:ph sz="half" idx="1"/>
          </p:nvPr>
        </p:nvSpPr>
        <p:spPr/>
        <p:txBody>
          <a:bodyPr>
            <a:normAutofit fontScale="92500" lnSpcReduction="10000"/>
          </a:bodyPr>
          <a:lstStyle/>
          <a:p>
            <a:pPr lvl="2">
              <a:buFontTx/>
              <a:buNone/>
            </a:pPr>
            <a:endParaRPr lang="fil-PH" dirty="0" smtClean="0"/>
          </a:p>
          <a:p>
            <a:pPr lvl="2">
              <a:buFontTx/>
              <a:buNone/>
            </a:pPr>
            <a:endParaRPr lang="fil-PH" sz="3200" dirty="0" smtClean="0"/>
          </a:p>
          <a:p>
            <a:pPr lvl="2">
              <a:buFontTx/>
              <a:buNone/>
            </a:pPr>
            <a:endParaRPr lang="fil-PH" sz="3200" dirty="0" smtClean="0"/>
          </a:p>
        </p:txBody>
      </p:sp>
      <p:sp>
        <p:nvSpPr>
          <p:cNvPr id="46084" name="Content Placeholder 3"/>
          <p:cNvSpPr>
            <a:spLocks noGrp="1"/>
          </p:cNvSpPr>
          <p:nvPr>
            <p:ph sz="half" idx="2"/>
          </p:nvPr>
        </p:nvSpPr>
        <p:spPr>
          <a:xfrm>
            <a:off x="3657600" y="1066800"/>
            <a:ext cx="5029200" cy="5333999"/>
          </a:xfrm>
        </p:spPr>
        <p:txBody>
          <a:bodyPr>
            <a:normAutofit fontScale="92500" lnSpcReduction="10000"/>
          </a:bodyPr>
          <a:lstStyle/>
          <a:p>
            <a:pPr algn="ctr"/>
            <a:r>
              <a:rPr lang="fil-PH" sz="3600" b="1" dirty="0" smtClean="0">
                <a:latin typeface="Candara" pitchFamily="34" charset="0"/>
              </a:rPr>
              <a:t>One (1) year</a:t>
            </a:r>
          </a:p>
          <a:p>
            <a:pPr algn="ctr">
              <a:buNone/>
            </a:pPr>
            <a:r>
              <a:rPr lang="fil-PH" sz="2400" dirty="0" smtClean="0">
                <a:latin typeface="Candara" pitchFamily="34" charset="0"/>
              </a:rPr>
              <a:t>*from date of appointment</a:t>
            </a:r>
          </a:p>
          <a:p>
            <a:pPr algn="ctr">
              <a:buNone/>
            </a:pPr>
            <a:r>
              <a:rPr lang="fil-PH" sz="2400" dirty="0" smtClean="0">
                <a:latin typeface="Candara" pitchFamily="34" charset="0"/>
              </a:rPr>
              <a:t>*renewable </a:t>
            </a:r>
          </a:p>
          <a:p>
            <a:pPr algn="ctr">
              <a:buNone/>
            </a:pPr>
            <a:endParaRPr lang="fil-PH" sz="2400" dirty="0" smtClean="0">
              <a:latin typeface="Candara" pitchFamily="34" charset="0"/>
            </a:endParaRPr>
          </a:p>
          <a:p>
            <a:r>
              <a:rPr lang="fil-PH" sz="2400" i="1" dirty="0" smtClean="0">
                <a:solidFill>
                  <a:schemeClr val="tx1"/>
                </a:solidFill>
              </a:rPr>
              <a:t>Once term expired, BAC  shall continue to exercise functions until designation of new members</a:t>
            </a:r>
          </a:p>
          <a:p>
            <a:endParaRPr lang="fil-PH" sz="2400" i="1" dirty="0" smtClean="0">
              <a:solidFill>
                <a:schemeClr val="tx1"/>
              </a:solidFill>
            </a:endParaRPr>
          </a:p>
          <a:p>
            <a:r>
              <a:rPr lang="fil-PH" sz="2400" i="1" dirty="0" smtClean="0">
                <a:solidFill>
                  <a:schemeClr val="tx1"/>
                </a:solidFill>
              </a:rPr>
              <a:t>In cases of resignation, retirement, separation, transfer, re-assignment, removal, or death, the replacement shall serve only the unfinished term</a:t>
            </a:r>
          </a:p>
          <a:p>
            <a:endParaRPr lang="fil-PH" sz="2400" i="1" dirty="0" smtClean="0">
              <a:solidFill>
                <a:schemeClr val="tx1"/>
              </a:solidFill>
            </a:endParaRPr>
          </a:p>
          <a:p>
            <a:r>
              <a:rPr lang="fil-PH" sz="2400" i="1" dirty="0" smtClean="0">
                <a:solidFill>
                  <a:schemeClr val="tx1"/>
                </a:solidFill>
              </a:rPr>
              <a:t>For suspension,only for duration of leave</a:t>
            </a:r>
          </a:p>
        </p:txBody>
      </p:sp>
      <p:sp>
        <p:nvSpPr>
          <p:cNvPr id="5" name="TextBox 6"/>
          <p:cNvSpPr txBox="1">
            <a:spLocks noChangeArrowheads="1"/>
          </p:cNvSpPr>
          <p:nvPr/>
        </p:nvSpPr>
        <p:spPr bwMode="auto">
          <a:xfrm>
            <a:off x="1368962" y="2060575"/>
            <a:ext cx="1497526" cy="2646878"/>
          </a:xfrm>
          <a:prstGeom prst="rect">
            <a:avLst/>
          </a:prstGeom>
          <a:noFill/>
          <a:ln w="9525">
            <a:noFill/>
            <a:miter lim="800000"/>
            <a:headEnd/>
            <a:tailEnd/>
          </a:ln>
        </p:spPr>
        <p:txBody>
          <a:bodyPr wrap="none">
            <a:spAutoFit/>
          </a:bodyPr>
          <a:lstStyle/>
          <a:p>
            <a:pPr algn="ctr"/>
            <a:endParaRPr lang="fil-PH" sz="1100" b="1" dirty="0">
              <a:latin typeface="Candara" pitchFamily="34" charset="0"/>
            </a:endParaRPr>
          </a:p>
          <a:p>
            <a:pPr algn="ctr"/>
            <a:r>
              <a:rPr lang="fil-PH" sz="3600" b="1" dirty="0" smtClean="0">
                <a:solidFill>
                  <a:srgbClr val="C00000"/>
                </a:solidFill>
                <a:latin typeface="Candara" pitchFamily="34" charset="0"/>
              </a:rPr>
              <a:t>BAC</a:t>
            </a:r>
            <a:endParaRPr lang="fil-PH" sz="3600" b="1" dirty="0">
              <a:solidFill>
                <a:srgbClr val="C00000"/>
              </a:solidFill>
              <a:latin typeface="Candara" pitchFamily="34" charset="0"/>
            </a:endParaRPr>
          </a:p>
          <a:p>
            <a:pPr algn="ctr"/>
            <a:endParaRPr lang="fil-PH" sz="1100" dirty="0">
              <a:latin typeface="Candara" pitchFamily="34" charset="0"/>
            </a:endParaRPr>
          </a:p>
          <a:p>
            <a:pPr algn="ctr"/>
            <a:r>
              <a:rPr lang="fil-PH" sz="3600" b="1" dirty="0">
                <a:latin typeface="Candara" pitchFamily="34" charset="0"/>
              </a:rPr>
              <a:t>Term</a:t>
            </a:r>
          </a:p>
          <a:p>
            <a:pPr algn="ctr"/>
            <a:r>
              <a:rPr lang="fil-PH" sz="3600" b="1" dirty="0">
                <a:latin typeface="Candara" pitchFamily="34" charset="0"/>
              </a:rPr>
              <a:t>of </a:t>
            </a:r>
          </a:p>
          <a:p>
            <a:pPr algn="ctr"/>
            <a:r>
              <a:rPr lang="fil-PH" sz="3600" b="1" dirty="0">
                <a:latin typeface="Candara" pitchFamily="34" charset="0"/>
              </a:rPr>
              <a:t>office?</a:t>
            </a:r>
          </a:p>
        </p:txBody>
      </p:sp>
      <p:sp>
        <p:nvSpPr>
          <p:cNvPr id="7"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Tree>
  </p:cSld>
  <p:clrMapOvr>
    <a:masterClrMapping/>
  </p:clrMapOvr>
  <p:transition spd="slow"/>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7" name="Content Placeholder 2"/>
          <p:cNvSpPr>
            <a:spLocks noGrp="1"/>
          </p:cNvSpPr>
          <p:nvPr>
            <p:ph sz="half" idx="1"/>
          </p:nvPr>
        </p:nvSpPr>
        <p:spPr>
          <a:xfrm>
            <a:off x="457200" y="1295400"/>
            <a:ext cx="3505200" cy="4830763"/>
          </a:xfrm>
        </p:spPr>
        <p:txBody>
          <a:bodyPr>
            <a:normAutofit fontScale="85000" lnSpcReduction="10000"/>
          </a:bodyPr>
          <a:lstStyle/>
          <a:p>
            <a:pPr algn="ctr">
              <a:buFontTx/>
              <a:buNone/>
            </a:pPr>
            <a:r>
              <a:rPr lang="fil-PH" dirty="0" smtClean="0"/>
              <a:t> </a:t>
            </a:r>
          </a:p>
          <a:p>
            <a:pPr algn="ctr">
              <a:buFontTx/>
              <a:buNone/>
            </a:pPr>
            <a:endParaRPr lang="fil-PH" dirty="0" smtClean="0"/>
          </a:p>
          <a:p>
            <a:pPr algn="ctr">
              <a:buFontTx/>
              <a:buNone/>
            </a:pPr>
            <a:r>
              <a:rPr lang="fil-PH" b="1" dirty="0" smtClean="0">
                <a:solidFill>
                  <a:schemeClr val="tx1"/>
                </a:solidFill>
              </a:rPr>
              <a:t>	</a:t>
            </a:r>
            <a:r>
              <a:rPr lang="fil-PH" sz="3300" b="1" dirty="0" smtClean="0">
                <a:solidFill>
                  <a:schemeClr val="tx1"/>
                </a:solidFill>
              </a:rPr>
              <a:t>Who are disqualified   from membership </a:t>
            </a:r>
          </a:p>
          <a:p>
            <a:pPr algn="ctr">
              <a:buFontTx/>
              <a:buNone/>
            </a:pPr>
            <a:r>
              <a:rPr lang="fil-PH" sz="3300" b="1" dirty="0" smtClean="0">
                <a:solidFill>
                  <a:schemeClr val="tx1"/>
                </a:solidFill>
              </a:rPr>
              <a:t>		in the BAC?</a:t>
            </a:r>
          </a:p>
        </p:txBody>
      </p:sp>
      <p:sp>
        <p:nvSpPr>
          <p:cNvPr id="47108" name="Content Placeholder 3"/>
          <p:cNvSpPr>
            <a:spLocks noGrp="1"/>
          </p:cNvSpPr>
          <p:nvPr>
            <p:ph sz="half" idx="2"/>
          </p:nvPr>
        </p:nvSpPr>
        <p:spPr>
          <a:xfrm>
            <a:off x="4114800" y="1066800"/>
            <a:ext cx="4648200" cy="5029200"/>
          </a:xfrm>
        </p:spPr>
        <p:txBody>
          <a:bodyPr>
            <a:normAutofit fontScale="85000" lnSpcReduction="10000"/>
          </a:bodyPr>
          <a:lstStyle/>
          <a:p>
            <a:endParaRPr lang="fil-PH" sz="2400" dirty="0" smtClean="0">
              <a:solidFill>
                <a:schemeClr val="tx1"/>
              </a:solidFill>
            </a:endParaRPr>
          </a:p>
          <a:p>
            <a:r>
              <a:rPr lang="fil-PH" i="1" dirty="0" smtClean="0">
                <a:solidFill>
                  <a:schemeClr val="tx1"/>
                </a:solidFill>
                <a:latin typeface="Clarendon"/>
              </a:rPr>
              <a:t> </a:t>
            </a:r>
            <a:r>
              <a:rPr lang="fil-PH" sz="2400" b="1" i="1" dirty="0" smtClean="0">
                <a:solidFill>
                  <a:schemeClr val="tx1"/>
                </a:solidFill>
                <a:latin typeface="Clarendon"/>
              </a:rPr>
              <a:t>Official who approves   </a:t>
            </a:r>
          </a:p>
          <a:p>
            <a:pPr>
              <a:buNone/>
            </a:pPr>
            <a:r>
              <a:rPr lang="fil-PH" sz="2400" b="1" i="1" dirty="0" smtClean="0">
                <a:latin typeface="Clarendon"/>
              </a:rPr>
              <a:t>       </a:t>
            </a:r>
            <a:r>
              <a:rPr lang="fil-PH" sz="2400" b="1" i="1" dirty="0" smtClean="0">
                <a:solidFill>
                  <a:schemeClr val="tx1"/>
                </a:solidFill>
                <a:latin typeface="Clarendon"/>
              </a:rPr>
              <a:t>procurement contracts</a:t>
            </a:r>
          </a:p>
          <a:p>
            <a:endParaRPr lang="fil-PH" sz="2400" i="1" dirty="0" smtClean="0">
              <a:solidFill>
                <a:schemeClr val="tx1"/>
              </a:solidFill>
              <a:latin typeface="Clarendon"/>
            </a:endParaRPr>
          </a:p>
          <a:p>
            <a:pPr marL="525780" indent="-457200">
              <a:defRPr/>
            </a:pPr>
            <a:r>
              <a:rPr lang="en-US" sz="2400" u="sng" dirty="0" smtClean="0">
                <a:latin typeface="Clarendon" panose="02040604040505020204" pitchFamily="18" charset="0"/>
              </a:rPr>
              <a:t>Chief Accountant or Head of the Provincial/City/Municipal Accounting Office and his/her staff</a:t>
            </a:r>
            <a:r>
              <a:rPr lang="en-US" sz="2400" dirty="0" smtClean="0">
                <a:latin typeface="Clarendon" panose="02040604040505020204" pitchFamily="18" charset="0"/>
              </a:rPr>
              <a:t>, unless the Accounting Department is the end-user unit, in which case the Chief Accountant, Head of the Accounting Department or his/her staff may be designated as an end-user member. (COA Circular Letter No. 2004 – 3)</a:t>
            </a:r>
            <a:endParaRPr lang="en-US" sz="2400" dirty="0">
              <a:latin typeface="Clarendon" panose="02040604040505020204" pitchFamily="18" charset="0"/>
            </a:endParaRPr>
          </a:p>
        </p:txBody>
      </p:sp>
      <p:sp>
        <p:nvSpPr>
          <p:cNvPr id="6"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Tree>
  </p:cSld>
  <p:clrMapOvr>
    <a:masterClrMapping/>
  </p:clrMapOvr>
  <p:transition spd="slow"/>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48131"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
        <p:nvSpPr>
          <p:cNvPr id="48132" name="TextBox 6"/>
          <p:cNvSpPr txBox="1">
            <a:spLocks noChangeArrowheads="1"/>
          </p:cNvSpPr>
          <p:nvPr/>
        </p:nvSpPr>
        <p:spPr bwMode="auto">
          <a:xfrm>
            <a:off x="381000" y="2362200"/>
            <a:ext cx="3078086" cy="2215991"/>
          </a:xfrm>
          <a:prstGeom prst="rect">
            <a:avLst/>
          </a:prstGeom>
          <a:noFill/>
          <a:ln w="9525">
            <a:noFill/>
            <a:miter lim="800000"/>
            <a:headEnd/>
            <a:tailEnd/>
          </a:ln>
        </p:spPr>
        <p:txBody>
          <a:bodyPr wrap="none">
            <a:spAutoFit/>
          </a:bodyPr>
          <a:lstStyle/>
          <a:p>
            <a:pPr algn="ctr"/>
            <a:endParaRPr lang="fil-PH" sz="1100" b="1" dirty="0">
              <a:latin typeface="Candara" pitchFamily="34" charset="0"/>
            </a:endParaRPr>
          </a:p>
          <a:p>
            <a:pPr algn="ctr"/>
            <a:r>
              <a:rPr lang="fil-PH" sz="3600" b="1" dirty="0" smtClean="0">
                <a:solidFill>
                  <a:srgbClr val="C00000"/>
                </a:solidFill>
                <a:latin typeface="Candara" pitchFamily="34" charset="0"/>
              </a:rPr>
              <a:t>BAC</a:t>
            </a:r>
            <a:endParaRPr lang="fil-PH" sz="3600" b="1" dirty="0">
              <a:solidFill>
                <a:srgbClr val="C00000"/>
              </a:solidFill>
              <a:latin typeface="Candara" pitchFamily="34" charset="0"/>
            </a:endParaRPr>
          </a:p>
          <a:p>
            <a:pPr algn="ctr"/>
            <a:endParaRPr lang="fil-PH" sz="1100" dirty="0">
              <a:latin typeface="Candara" pitchFamily="34" charset="0"/>
            </a:endParaRPr>
          </a:p>
          <a:p>
            <a:pPr algn="ctr"/>
            <a:r>
              <a:rPr lang="fil-PH" sz="4000" b="1" dirty="0">
                <a:latin typeface="Candara" pitchFamily="34" charset="0"/>
              </a:rPr>
              <a:t>What are </a:t>
            </a:r>
          </a:p>
          <a:p>
            <a:pPr algn="ctr"/>
            <a:r>
              <a:rPr lang="fil-PH" sz="4000" b="1" dirty="0">
                <a:latin typeface="Candara" pitchFamily="34" charset="0"/>
              </a:rPr>
              <a:t>its functions?</a:t>
            </a:r>
          </a:p>
        </p:txBody>
      </p:sp>
      <p:sp>
        <p:nvSpPr>
          <p:cNvPr id="48133" name="TextBox 7"/>
          <p:cNvSpPr txBox="1">
            <a:spLocks noChangeArrowheads="1"/>
          </p:cNvSpPr>
          <p:nvPr/>
        </p:nvSpPr>
        <p:spPr bwMode="auto">
          <a:xfrm>
            <a:off x="3962400" y="838200"/>
            <a:ext cx="4800601" cy="5416868"/>
          </a:xfrm>
          <a:prstGeom prst="rect">
            <a:avLst/>
          </a:prstGeom>
          <a:noFill/>
          <a:ln w="9525">
            <a:noFill/>
            <a:miter lim="800000"/>
            <a:headEnd/>
            <a:tailEnd/>
          </a:ln>
        </p:spPr>
        <p:txBody>
          <a:bodyPr wrap="square">
            <a:spAutoFit/>
          </a:bodyPr>
          <a:lstStyle/>
          <a:p>
            <a:pPr algn="ctr"/>
            <a:endParaRPr lang="fil-PH" sz="1100" b="1" dirty="0">
              <a:latin typeface="Candara" pitchFamily="34" charset="0"/>
            </a:endParaRPr>
          </a:p>
          <a:p>
            <a:pPr>
              <a:buFont typeface="Wingdings" pitchFamily="2" charset="2"/>
              <a:buChar char="§"/>
            </a:pPr>
            <a:r>
              <a:rPr lang="fil-PH" sz="2400" dirty="0" smtClean="0">
                <a:latin typeface="Candara" pitchFamily="34" charset="0"/>
              </a:rPr>
              <a:t>  advertises </a:t>
            </a:r>
            <a:r>
              <a:rPr lang="fil-PH" sz="2400" dirty="0">
                <a:latin typeface="Candara" pitchFamily="34" charset="0"/>
              </a:rPr>
              <a:t>and/or </a:t>
            </a:r>
            <a:r>
              <a:rPr lang="fil-PH" sz="2400" dirty="0" smtClean="0">
                <a:latin typeface="Candara" pitchFamily="34" charset="0"/>
              </a:rPr>
              <a:t>posts  IB/REI</a:t>
            </a:r>
            <a:endParaRPr lang="fil-PH" sz="2400" dirty="0">
              <a:latin typeface="Candara" pitchFamily="34" charset="0"/>
            </a:endParaRPr>
          </a:p>
          <a:p>
            <a:pPr>
              <a:buFont typeface="Wingdings" pitchFamily="2" charset="2"/>
              <a:buChar char="§"/>
            </a:pPr>
            <a:endParaRPr lang="fil-PH" sz="1000" dirty="0">
              <a:latin typeface="Candara" pitchFamily="34" charset="0"/>
            </a:endParaRPr>
          </a:p>
          <a:p>
            <a:pPr>
              <a:buFont typeface="Wingdings" pitchFamily="2" charset="2"/>
              <a:buChar char="§"/>
            </a:pPr>
            <a:r>
              <a:rPr lang="fil-PH" sz="2400" dirty="0" smtClean="0">
                <a:latin typeface="Candara" pitchFamily="34" charset="0"/>
              </a:rPr>
              <a:t>  conducts </a:t>
            </a:r>
            <a:r>
              <a:rPr lang="fil-PH" sz="2400" dirty="0">
                <a:latin typeface="Candara" pitchFamily="34" charset="0"/>
              </a:rPr>
              <a:t>pre-proc &amp; pre-bid conferences</a:t>
            </a:r>
          </a:p>
          <a:p>
            <a:pPr>
              <a:buFont typeface="Wingdings" pitchFamily="2" charset="2"/>
              <a:buChar char="§"/>
            </a:pPr>
            <a:endParaRPr lang="fil-PH" sz="1000" dirty="0">
              <a:latin typeface="Candara" pitchFamily="34" charset="0"/>
            </a:endParaRPr>
          </a:p>
          <a:p>
            <a:pPr>
              <a:buFont typeface="Wingdings" pitchFamily="2" charset="2"/>
              <a:buChar char="§"/>
            </a:pPr>
            <a:r>
              <a:rPr lang="fil-PH" sz="2400" dirty="0" smtClean="0">
                <a:latin typeface="Candara" pitchFamily="34" charset="0"/>
              </a:rPr>
              <a:t>  receives bids</a:t>
            </a:r>
          </a:p>
          <a:p>
            <a:pPr>
              <a:buFont typeface="Wingdings" pitchFamily="2" charset="2"/>
              <a:buChar char="§"/>
            </a:pPr>
            <a:endParaRPr lang="fil-PH" sz="1000" dirty="0" smtClean="0">
              <a:latin typeface="Candara" pitchFamily="34" charset="0"/>
            </a:endParaRPr>
          </a:p>
          <a:p>
            <a:pPr>
              <a:buFont typeface="Wingdings" pitchFamily="2" charset="2"/>
              <a:buChar char="§"/>
            </a:pPr>
            <a:r>
              <a:rPr lang="fil-PH" sz="2400" dirty="0" smtClean="0">
                <a:latin typeface="Candara" pitchFamily="34" charset="0"/>
              </a:rPr>
              <a:t>  determines </a:t>
            </a:r>
            <a:r>
              <a:rPr lang="fil-PH" sz="2400" dirty="0">
                <a:latin typeface="Candara" pitchFamily="34" charset="0"/>
              </a:rPr>
              <a:t>eligibility of prospective </a:t>
            </a:r>
            <a:r>
              <a:rPr lang="fil-PH" sz="2400" dirty="0" smtClean="0">
                <a:latin typeface="Candara" pitchFamily="34" charset="0"/>
              </a:rPr>
              <a:t>bidders</a:t>
            </a:r>
          </a:p>
          <a:p>
            <a:pPr>
              <a:buFont typeface="Wingdings" pitchFamily="2" charset="2"/>
              <a:buChar char="§"/>
            </a:pPr>
            <a:endParaRPr lang="fil-PH" sz="1000" dirty="0" smtClean="0">
              <a:latin typeface="Candara" pitchFamily="34" charset="0"/>
            </a:endParaRPr>
          </a:p>
          <a:p>
            <a:pPr>
              <a:buFont typeface="Wingdings" pitchFamily="2" charset="2"/>
              <a:buChar char="§"/>
            </a:pPr>
            <a:r>
              <a:rPr lang="fil-PH" sz="2400" dirty="0" smtClean="0">
                <a:latin typeface="Candara" pitchFamily="34" charset="0"/>
              </a:rPr>
              <a:t>  conducts evaluation of bids</a:t>
            </a:r>
          </a:p>
          <a:p>
            <a:pPr>
              <a:buFont typeface="Wingdings" pitchFamily="2" charset="2"/>
              <a:buChar char="§"/>
            </a:pPr>
            <a:endParaRPr lang="fil-PH" sz="1000" dirty="0" smtClean="0">
              <a:latin typeface="Candara" pitchFamily="34" charset="0"/>
            </a:endParaRPr>
          </a:p>
          <a:p>
            <a:pPr>
              <a:buFont typeface="Wingdings" pitchFamily="2" charset="2"/>
              <a:buChar char="§"/>
            </a:pPr>
            <a:r>
              <a:rPr lang="fil-PH" sz="2400" dirty="0" smtClean="0">
                <a:latin typeface="Candara" pitchFamily="34" charset="0"/>
              </a:rPr>
              <a:t>  undertakes post-qualification proceedings</a:t>
            </a:r>
          </a:p>
          <a:p>
            <a:pPr>
              <a:buFont typeface="Wingdings" pitchFamily="2" charset="2"/>
              <a:buChar char="§"/>
            </a:pPr>
            <a:endParaRPr lang="fil-PH" sz="1000" dirty="0" smtClean="0">
              <a:latin typeface="Candara" pitchFamily="34" charset="0"/>
            </a:endParaRPr>
          </a:p>
          <a:p>
            <a:pPr>
              <a:buFont typeface="Wingdings" pitchFamily="2" charset="2"/>
              <a:buChar char="§"/>
            </a:pPr>
            <a:r>
              <a:rPr lang="fil-PH" sz="2400" dirty="0" smtClean="0">
                <a:latin typeface="Candara" pitchFamily="34" charset="0"/>
              </a:rPr>
              <a:t>  recommends awards of contracts to HoPE</a:t>
            </a:r>
            <a:endParaRPr lang="fil-PH" sz="2800" dirty="0">
              <a:latin typeface="Candara" pitchFamily="34" charset="0"/>
            </a:endParaRPr>
          </a:p>
          <a:p>
            <a:pPr algn="ctr"/>
            <a:endParaRPr lang="fil-PH" sz="1100" dirty="0">
              <a:latin typeface="Candara" pitchFamily="34" charset="0"/>
            </a:endParaRP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51203"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
        <p:nvSpPr>
          <p:cNvPr id="51205" name="TextBox 7"/>
          <p:cNvSpPr txBox="1">
            <a:spLocks noChangeArrowheads="1"/>
          </p:cNvSpPr>
          <p:nvPr/>
        </p:nvSpPr>
        <p:spPr bwMode="auto">
          <a:xfrm>
            <a:off x="4191000" y="914400"/>
            <a:ext cx="4578350" cy="6263253"/>
          </a:xfrm>
          <a:prstGeom prst="rect">
            <a:avLst/>
          </a:prstGeom>
          <a:noFill/>
          <a:ln w="9525">
            <a:noFill/>
            <a:miter lim="800000"/>
            <a:headEnd/>
            <a:tailEnd/>
          </a:ln>
        </p:spPr>
        <p:txBody>
          <a:bodyPr wrap="square">
            <a:spAutoFit/>
          </a:bodyPr>
          <a:lstStyle/>
          <a:p>
            <a:pPr algn="ctr"/>
            <a:endParaRPr lang="fil-PH" sz="1100" b="1" dirty="0">
              <a:latin typeface="Candara" pitchFamily="34" charset="0"/>
            </a:endParaRPr>
          </a:p>
          <a:p>
            <a:pPr>
              <a:buFont typeface="Wingdings" pitchFamily="2" charset="2"/>
              <a:buChar char="§"/>
            </a:pPr>
            <a:r>
              <a:rPr lang="fil-PH" sz="2400" dirty="0" smtClean="0">
                <a:latin typeface="Candara" pitchFamily="34" charset="0"/>
              </a:rPr>
              <a:t>  resolves MRs</a:t>
            </a:r>
          </a:p>
          <a:p>
            <a:pPr>
              <a:buFont typeface="Wingdings" pitchFamily="2" charset="2"/>
              <a:buChar char="§"/>
            </a:pPr>
            <a:endParaRPr lang="fil-PH" sz="1000" dirty="0" smtClean="0">
              <a:latin typeface="Candara" pitchFamily="34" charset="0"/>
            </a:endParaRPr>
          </a:p>
          <a:p>
            <a:pPr>
              <a:buFont typeface="Wingdings" pitchFamily="2" charset="2"/>
              <a:buChar char="§"/>
            </a:pPr>
            <a:r>
              <a:rPr lang="fil-PH" sz="2400" dirty="0" smtClean="0">
                <a:latin typeface="Candara" pitchFamily="34" charset="0"/>
              </a:rPr>
              <a:t>  recommends imposition of sanctions</a:t>
            </a:r>
          </a:p>
          <a:p>
            <a:pPr>
              <a:buFont typeface="Wingdings" pitchFamily="2" charset="2"/>
              <a:buChar char="§"/>
            </a:pPr>
            <a:endParaRPr lang="fil-PH" sz="1000" dirty="0" smtClean="0">
              <a:latin typeface="Candara" pitchFamily="34" charset="0"/>
            </a:endParaRPr>
          </a:p>
          <a:p>
            <a:pPr>
              <a:buFont typeface="Wingdings" pitchFamily="2" charset="2"/>
              <a:buChar char="§"/>
            </a:pPr>
            <a:r>
              <a:rPr lang="fil-PH" sz="2400" dirty="0" smtClean="0">
                <a:latin typeface="Candara" pitchFamily="34" charset="0"/>
              </a:rPr>
              <a:t>  recommends </a:t>
            </a:r>
            <a:r>
              <a:rPr lang="fil-PH" sz="2400" dirty="0">
                <a:latin typeface="Candara" pitchFamily="34" charset="0"/>
              </a:rPr>
              <a:t>use of alternative methods of </a:t>
            </a:r>
            <a:r>
              <a:rPr lang="fil-PH" sz="2400" dirty="0" smtClean="0">
                <a:latin typeface="Candara" pitchFamily="34" charset="0"/>
              </a:rPr>
              <a:t>procurement</a:t>
            </a:r>
          </a:p>
          <a:p>
            <a:pPr>
              <a:buFont typeface="Wingdings" pitchFamily="2" charset="2"/>
              <a:buChar char="§"/>
            </a:pPr>
            <a:endParaRPr lang="fil-PH" sz="1000" dirty="0">
              <a:latin typeface="Candara" pitchFamily="34" charset="0"/>
            </a:endParaRPr>
          </a:p>
          <a:p>
            <a:pPr>
              <a:buFont typeface="Wingdings" pitchFamily="2" charset="2"/>
              <a:buChar char="§"/>
            </a:pPr>
            <a:r>
              <a:rPr lang="fil-PH" sz="2400" dirty="0" smtClean="0">
                <a:latin typeface="Candara" pitchFamily="34" charset="0"/>
              </a:rPr>
              <a:t>  performs </a:t>
            </a:r>
            <a:r>
              <a:rPr lang="fil-PH" sz="2400" dirty="0">
                <a:latin typeface="Candara" pitchFamily="34" charset="0"/>
              </a:rPr>
              <a:t>such other functions, including creation of </a:t>
            </a:r>
            <a:r>
              <a:rPr lang="fil-PH" sz="2400" dirty="0" smtClean="0">
                <a:latin typeface="Candara" pitchFamily="34" charset="0"/>
              </a:rPr>
              <a:t>TWG</a:t>
            </a:r>
          </a:p>
          <a:p>
            <a:pPr>
              <a:buFont typeface="Wingdings" pitchFamily="2" charset="2"/>
              <a:buChar char="§"/>
            </a:pPr>
            <a:endParaRPr lang="fil-PH" sz="2400" dirty="0">
              <a:latin typeface="Candara" pitchFamily="34" charset="0"/>
            </a:endParaRPr>
          </a:p>
          <a:p>
            <a:pPr>
              <a:buFont typeface="Wingdings" pitchFamily="2" charset="2"/>
              <a:buChar char="§"/>
            </a:pPr>
            <a:r>
              <a:rPr lang="fil-PH" sz="2400" dirty="0" smtClean="0">
                <a:latin typeface="Candara" pitchFamily="34" charset="0"/>
              </a:rPr>
              <a:t>  ensures </a:t>
            </a:r>
            <a:r>
              <a:rPr lang="fil-PH" sz="2400" dirty="0">
                <a:latin typeface="Candara" pitchFamily="34" charset="0"/>
              </a:rPr>
              <a:t>that PE abides by standards, prepares </a:t>
            </a:r>
            <a:r>
              <a:rPr lang="fil-PH" sz="2400" dirty="0" smtClean="0">
                <a:latin typeface="Candara" pitchFamily="34" charset="0"/>
              </a:rPr>
              <a:t>PMR </a:t>
            </a:r>
            <a:r>
              <a:rPr lang="fil-PH" sz="2400" dirty="0">
                <a:latin typeface="Candara" pitchFamily="34" charset="0"/>
              </a:rPr>
              <a:t>for submission to GPPB-TSO </a:t>
            </a:r>
            <a:r>
              <a:rPr lang="fil-PH" sz="2400" dirty="0" smtClean="0">
                <a:latin typeface="Candara" pitchFamily="34" charset="0"/>
              </a:rPr>
              <a:t>within  14 </a:t>
            </a:r>
            <a:r>
              <a:rPr lang="fil-PH" sz="2400" dirty="0">
                <a:latin typeface="Candara" pitchFamily="34" charset="0"/>
              </a:rPr>
              <a:t>days after </a:t>
            </a:r>
            <a:r>
              <a:rPr lang="fil-PH" sz="2400" dirty="0" smtClean="0">
                <a:latin typeface="Candara" pitchFamily="34" charset="0"/>
              </a:rPr>
              <a:t>the end </a:t>
            </a:r>
            <a:r>
              <a:rPr lang="fil-PH" sz="2400" dirty="0">
                <a:latin typeface="Candara" pitchFamily="34" charset="0"/>
              </a:rPr>
              <a:t>of each semester</a:t>
            </a:r>
          </a:p>
          <a:p>
            <a:pPr algn="ctr"/>
            <a:endParaRPr lang="fil-PH" sz="2400" dirty="0">
              <a:latin typeface="Candara" pitchFamily="34" charset="0"/>
            </a:endParaRPr>
          </a:p>
          <a:p>
            <a:pPr algn="ctr"/>
            <a:endParaRPr lang="fil-PH" sz="2400" dirty="0">
              <a:latin typeface="Candara" pitchFamily="34" charset="0"/>
            </a:endParaRPr>
          </a:p>
        </p:txBody>
      </p:sp>
      <p:sp>
        <p:nvSpPr>
          <p:cNvPr id="6" name="TextBox 6"/>
          <p:cNvSpPr txBox="1">
            <a:spLocks noChangeArrowheads="1"/>
          </p:cNvSpPr>
          <p:nvPr/>
        </p:nvSpPr>
        <p:spPr bwMode="auto">
          <a:xfrm>
            <a:off x="761068" y="2060575"/>
            <a:ext cx="2786340" cy="2092881"/>
          </a:xfrm>
          <a:prstGeom prst="rect">
            <a:avLst/>
          </a:prstGeom>
          <a:noFill/>
          <a:ln w="9525">
            <a:noFill/>
            <a:miter lim="800000"/>
            <a:headEnd/>
            <a:tailEnd/>
          </a:ln>
        </p:spPr>
        <p:txBody>
          <a:bodyPr wrap="none">
            <a:spAutoFit/>
          </a:bodyPr>
          <a:lstStyle/>
          <a:p>
            <a:pPr algn="ctr"/>
            <a:endParaRPr lang="fil-PH" sz="1100" b="1" dirty="0">
              <a:latin typeface="Candara" pitchFamily="34" charset="0"/>
            </a:endParaRPr>
          </a:p>
          <a:p>
            <a:pPr algn="ctr"/>
            <a:r>
              <a:rPr lang="fil-PH" sz="3600" b="1" dirty="0" smtClean="0">
                <a:solidFill>
                  <a:srgbClr val="C00000"/>
                </a:solidFill>
                <a:latin typeface="Candara" pitchFamily="34" charset="0"/>
              </a:rPr>
              <a:t>BAC</a:t>
            </a:r>
            <a:endParaRPr lang="fil-PH" sz="3600" b="1" dirty="0">
              <a:solidFill>
                <a:srgbClr val="C00000"/>
              </a:solidFill>
              <a:latin typeface="Candara" pitchFamily="34" charset="0"/>
            </a:endParaRPr>
          </a:p>
          <a:p>
            <a:pPr algn="ctr"/>
            <a:endParaRPr lang="fil-PH" sz="1100" dirty="0">
              <a:latin typeface="Candara" pitchFamily="34" charset="0"/>
            </a:endParaRPr>
          </a:p>
          <a:p>
            <a:pPr algn="ctr"/>
            <a:r>
              <a:rPr lang="fil-PH" sz="3600" b="1" dirty="0">
                <a:latin typeface="Candara" pitchFamily="34" charset="0"/>
              </a:rPr>
              <a:t>What are </a:t>
            </a:r>
          </a:p>
          <a:p>
            <a:pPr algn="ctr"/>
            <a:r>
              <a:rPr lang="fil-PH" sz="3600" b="1" dirty="0">
                <a:latin typeface="Candara" pitchFamily="34" charset="0"/>
              </a:rPr>
              <a:t>its functions?</a:t>
            </a:r>
          </a:p>
        </p:txBody>
      </p:sp>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52227"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
        <p:nvSpPr>
          <p:cNvPr id="52228" name="TextBox 6"/>
          <p:cNvSpPr txBox="1">
            <a:spLocks noChangeArrowheads="1"/>
          </p:cNvSpPr>
          <p:nvPr/>
        </p:nvSpPr>
        <p:spPr bwMode="auto">
          <a:xfrm>
            <a:off x="839623" y="2060575"/>
            <a:ext cx="2627642" cy="2646878"/>
          </a:xfrm>
          <a:prstGeom prst="rect">
            <a:avLst/>
          </a:prstGeom>
          <a:noFill/>
          <a:ln w="9525">
            <a:noFill/>
            <a:miter lim="800000"/>
            <a:headEnd/>
            <a:tailEnd/>
          </a:ln>
        </p:spPr>
        <p:txBody>
          <a:bodyPr wrap="none">
            <a:spAutoFit/>
          </a:bodyPr>
          <a:lstStyle/>
          <a:p>
            <a:pPr algn="ctr"/>
            <a:endParaRPr lang="fil-PH" sz="1100" b="1" dirty="0">
              <a:latin typeface="Candara" pitchFamily="34" charset="0"/>
            </a:endParaRPr>
          </a:p>
          <a:p>
            <a:pPr algn="ctr"/>
            <a:r>
              <a:rPr lang="fil-PH" sz="3600" b="1" dirty="0" smtClean="0">
                <a:solidFill>
                  <a:srgbClr val="C00000"/>
                </a:solidFill>
                <a:latin typeface="Candara" pitchFamily="34" charset="0"/>
              </a:rPr>
              <a:t>BAC</a:t>
            </a:r>
            <a:endParaRPr lang="fil-PH" sz="3600" b="1" dirty="0">
              <a:solidFill>
                <a:srgbClr val="C00000"/>
              </a:solidFill>
              <a:latin typeface="Candara" pitchFamily="34" charset="0"/>
            </a:endParaRPr>
          </a:p>
          <a:p>
            <a:pPr algn="ctr"/>
            <a:endParaRPr lang="fil-PH" sz="1100" dirty="0">
              <a:latin typeface="Candara" pitchFamily="34" charset="0"/>
            </a:endParaRPr>
          </a:p>
          <a:p>
            <a:pPr algn="ctr"/>
            <a:r>
              <a:rPr lang="fil-PH" sz="3600" b="1" dirty="0">
                <a:latin typeface="Candara" pitchFamily="34" charset="0"/>
              </a:rPr>
              <a:t>How many </a:t>
            </a:r>
          </a:p>
          <a:p>
            <a:pPr algn="ctr"/>
            <a:r>
              <a:rPr lang="fil-PH" sz="3600" b="1" dirty="0">
                <a:latin typeface="Candara" pitchFamily="34" charset="0"/>
              </a:rPr>
              <a:t>required </a:t>
            </a:r>
          </a:p>
          <a:p>
            <a:pPr algn="ctr"/>
            <a:r>
              <a:rPr lang="fil-PH" sz="3600" b="1" dirty="0">
                <a:latin typeface="Candara" pitchFamily="34" charset="0"/>
              </a:rPr>
              <a:t>for quorum?</a:t>
            </a:r>
          </a:p>
        </p:txBody>
      </p:sp>
      <p:sp>
        <p:nvSpPr>
          <p:cNvPr id="52229" name="TextBox 7"/>
          <p:cNvSpPr txBox="1">
            <a:spLocks noChangeArrowheads="1"/>
          </p:cNvSpPr>
          <p:nvPr/>
        </p:nvSpPr>
        <p:spPr bwMode="auto">
          <a:xfrm>
            <a:off x="3962400" y="773113"/>
            <a:ext cx="4987925" cy="6084887"/>
          </a:xfrm>
          <a:prstGeom prst="rect">
            <a:avLst/>
          </a:prstGeom>
          <a:noFill/>
          <a:ln w="9525">
            <a:noFill/>
            <a:miter lim="800000"/>
            <a:headEnd/>
            <a:tailEnd/>
          </a:ln>
        </p:spPr>
        <p:txBody>
          <a:bodyPr wrap="square">
            <a:spAutoFit/>
          </a:bodyPr>
          <a:lstStyle/>
          <a:p>
            <a:pPr algn="ctr"/>
            <a:endParaRPr lang="fil-PH" sz="1000" b="1" dirty="0">
              <a:latin typeface="Candara" pitchFamily="34" charset="0"/>
            </a:endParaRPr>
          </a:p>
          <a:p>
            <a:pPr algn="ctr"/>
            <a:r>
              <a:rPr lang="fil-PH" sz="3200" b="1" i="1" dirty="0">
                <a:solidFill>
                  <a:srgbClr val="0A85FF"/>
                </a:solidFill>
                <a:latin typeface="Candara" pitchFamily="34" charset="0"/>
              </a:rPr>
              <a:t>Quorum</a:t>
            </a:r>
          </a:p>
          <a:p>
            <a:endParaRPr lang="fil-PH" sz="1000" dirty="0">
              <a:latin typeface="Candara" pitchFamily="34" charset="0"/>
            </a:endParaRPr>
          </a:p>
          <a:p>
            <a:pPr algn="ctr"/>
            <a:r>
              <a:rPr lang="fil-PH" sz="2800" b="1" dirty="0">
                <a:latin typeface="Candara" pitchFamily="34" charset="0"/>
              </a:rPr>
              <a:t>Simple Majority</a:t>
            </a:r>
            <a:r>
              <a:rPr lang="fil-PH" sz="2800" dirty="0">
                <a:latin typeface="Candara" pitchFamily="34" charset="0"/>
              </a:rPr>
              <a:t> of total BAC composition</a:t>
            </a:r>
          </a:p>
          <a:p>
            <a:pPr algn="ctr"/>
            <a:r>
              <a:rPr lang="fil-PH" sz="2800" b="1" dirty="0">
                <a:latin typeface="Candara" pitchFamily="34" charset="0"/>
              </a:rPr>
              <a:t>Chair/Vice -Chair </a:t>
            </a:r>
            <a:r>
              <a:rPr lang="fil-PH" sz="2800" dirty="0">
                <a:latin typeface="Candara" pitchFamily="34" charset="0"/>
              </a:rPr>
              <a:t>must be present</a:t>
            </a:r>
          </a:p>
          <a:p>
            <a:endParaRPr lang="fil-PH" sz="3200" dirty="0">
              <a:latin typeface="Candara" pitchFamily="34" charset="0"/>
            </a:endParaRPr>
          </a:p>
          <a:p>
            <a:pPr algn="ctr"/>
            <a:r>
              <a:rPr lang="fil-PH" sz="3200" b="1" i="1" dirty="0">
                <a:solidFill>
                  <a:srgbClr val="0A85FF"/>
                </a:solidFill>
                <a:latin typeface="Candara" pitchFamily="34" charset="0"/>
              </a:rPr>
              <a:t>Valid and binding act</a:t>
            </a:r>
          </a:p>
          <a:p>
            <a:endParaRPr lang="fil-PH" sz="1000" dirty="0">
              <a:latin typeface="Candara" pitchFamily="34" charset="0"/>
            </a:endParaRPr>
          </a:p>
          <a:p>
            <a:pPr algn="ctr"/>
            <a:r>
              <a:rPr lang="fil-PH" sz="2800" b="1" dirty="0">
                <a:latin typeface="Candara" pitchFamily="34" charset="0"/>
              </a:rPr>
              <a:t>At least a majority </a:t>
            </a:r>
            <a:r>
              <a:rPr lang="fil-PH" sz="2800" dirty="0">
                <a:latin typeface="Candara" pitchFamily="34" charset="0"/>
              </a:rPr>
              <a:t>of those present</a:t>
            </a:r>
          </a:p>
          <a:p>
            <a:pPr algn="ctr"/>
            <a:r>
              <a:rPr lang="fil-PH" sz="2800" b="1" dirty="0">
                <a:latin typeface="Candara" pitchFamily="34" charset="0"/>
              </a:rPr>
              <a:t>Chair/Vice Chair </a:t>
            </a:r>
            <a:r>
              <a:rPr lang="fil-PH" sz="2800" dirty="0">
                <a:latin typeface="Candara" pitchFamily="34" charset="0"/>
              </a:rPr>
              <a:t>votes in </a:t>
            </a:r>
          </a:p>
          <a:p>
            <a:pPr algn="ctr"/>
            <a:r>
              <a:rPr lang="fil-PH" sz="2800" dirty="0">
                <a:latin typeface="Candara" pitchFamily="34" charset="0"/>
              </a:rPr>
              <a:t>case of tie</a:t>
            </a:r>
          </a:p>
          <a:p>
            <a:pPr algn="ctr"/>
            <a:endParaRPr lang="fil-PH" sz="2800" dirty="0">
              <a:latin typeface="Candara" pitchFamily="34" charset="0"/>
            </a:endParaRPr>
          </a:p>
          <a:p>
            <a:pPr algn="ctr"/>
            <a:endParaRPr lang="fil-PH" sz="1100" dirty="0">
              <a:latin typeface="Candara" pitchFamily="34" charset="0"/>
            </a:endParaRPr>
          </a:p>
        </p:txBody>
      </p:sp>
    </p:spTree>
  </p:cSld>
  <p:clrMapOvr>
    <a:masterClrMapping/>
  </p:clrMapOvr>
  <p:transition spd="slow"/>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53251"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
        <p:nvSpPr>
          <p:cNvPr id="53252" name="TextBox 6"/>
          <p:cNvSpPr txBox="1">
            <a:spLocks noChangeArrowheads="1"/>
          </p:cNvSpPr>
          <p:nvPr/>
        </p:nvSpPr>
        <p:spPr bwMode="auto">
          <a:xfrm>
            <a:off x="276225" y="1600200"/>
            <a:ext cx="4043363" cy="3754874"/>
          </a:xfrm>
          <a:prstGeom prst="rect">
            <a:avLst/>
          </a:prstGeom>
          <a:noFill/>
          <a:ln w="9525">
            <a:noFill/>
            <a:miter lim="800000"/>
            <a:headEnd/>
            <a:tailEnd/>
          </a:ln>
        </p:spPr>
        <p:txBody>
          <a:bodyPr wrap="square">
            <a:spAutoFit/>
          </a:bodyPr>
          <a:lstStyle/>
          <a:p>
            <a:pPr algn="ctr"/>
            <a:endParaRPr lang="fil-PH" sz="1100" b="1" dirty="0">
              <a:latin typeface="Candara" pitchFamily="34" charset="0"/>
            </a:endParaRPr>
          </a:p>
          <a:p>
            <a:pPr algn="ctr"/>
            <a:r>
              <a:rPr lang="fil-PH" sz="3600" b="1" dirty="0" smtClean="0">
                <a:solidFill>
                  <a:srgbClr val="0A85FF"/>
                </a:solidFill>
                <a:latin typeface="Candara" pitchFamily="34" charset="0"/>
              </a:rPr>
              <a:t>BAC </a:t>
            </a:r>
            <a:r>
              <a:rPr lang="fil-PH" sz="3600" b="1" dirty="0">
                <a:solidFill>
                  <a:srgbClr val="0A85FF"/>
                </a:solidFill>
                <a:latin typeface="Candara" pitchFamily="34" charset="0"/>
              </a:rPr>
              <a:t>Secretariat</a:t>
            </a:r>
          </a:p>
          <a:p>
            <a:pPr algn="ctr"/>
            <a:endParaRPr lang="fil-PH" sz="1100" dirty="0">
              <a:latin typeface="Candara" pitchFamily="34" charset="0"/>
            </a:endParaRPr>
          </a:p>
          <a:p>
            <a:pPr algn="ctr"/>
            <a:r>
              <a:rPr lang="fil-PH" sz="4400" b="1" dirty="0">
                <a:latin typeface="Candara" pitchFamily="34" charset="0"/>
              </a:rPr>
              <a:t>How formed?</a:t>
            </a:r>
          </a:p>
          <a:p>
            <a:pPr algn="ctr"/>
            <a:endParaRPr lang="fil-PH" sz="3200" b="1" dirty="0" smtClean="0">
              <a:latin typeface="Candara" pitchFamily="34" charset="0"/>
            </a:endParaRPr>
          </a:p>
          <a:p>
            <a:pPr algn="ctr"/>
            <a:endParaRPr lang="fil-PH" sz="3200" b="1" dirty="0">
              <a:latin typeface="Candara" pitchFamily="34" charset="0"/>
            </a:endParaRPr>
          </a:p>
          <a:p>
            <a:pPr algn="ctr"/>
            <a:r>
              <a:rPr lang="fil-PH" sz="3600" b="1" dirty="0">
                <a:latin typeface="Candara" pitchFamily="34" charset="0"/>
              </a:rPr>
              <a:t>Factors in selecting</a:t>
            </a:r>
          </a:p>
          <a:p>
            <a:pPr algn="ctr"/>
            <a:r>
              <a:rPr lang="fil-PH" sz="3600" b="1" dirty="0">
                <a:latin typeface="Candara" pitchFamily="34" charset="0"/>
              </a:rPr>
              <a:t>BAC Secretariat</a:t>
            </a:r>
          </a:p>
        </p:txBody>
      </p:sp>
      <p:sp>
        <p:nvSpPr>
          <p:cNvPr id="53253" name="TextBox 7"/>
          <p:cNvSpPr txBox="1">
            <a:spLocks noChangeArrowheads="1"/>
          </p:cNvSpPr>
          <p:nvPr/>
        </p:nvSpPr>
        <p:spPr bwMode="auto">
          <a:xfrm>
            <a:off x="4343400" y="838200"/>
            <a:ext cx="4495800" cy="5247590"/>
          </a:xfrm>
          <a:prstGeom prst="rect">
            <a:avLst/>
          </a:prstGeom>
          <a:noFill/>
          <a:ln w="9525">
            <a:noFill/>
            <a:miter lim="800000"/>
            <a:headEnd/>
            <a:tailEnd/>
          </a:ln>
        </p:spPr>
        <p:txBody>
          <a:bodyPr wrap="square">
            <a:spAutoFit/>
          </a:bodyPr>
          <a:lstStyle/>
          <a:p>
            <a:pPr marL="457200" indent="-228600" algn="ctr"/>
            <a:r>
              <a:rPr lang="fil-PH" sz="3200" b="1" dirty="0">
                <a:latin typeface="Candara" pitchFamily="34" charset="0"/>
              </a:rPr>
              <a:t>HOPE</a:t>
            </a:r>
            <a:r>
              <a:rPr lang="fil-PH" sz="2400" dirty="0">
                <a:latin typeface="Candara" pitchFamily="34" charset="0"/>
              </a:rPr>
              <a:t> may</a:t>
            </a:r>
          </a:p>
          <a:p>
            <a:pPr marL="457200" indent="-228600" algn="ctr"/>
            <a:endParaRPr lang="fil-PH" sz="2800" b="1" dirty="0">
              <a:latin typeface="Candara" pitchFamily="34" charset="0"/>
            </a:endParaRPr>
          </a:p>
          <a:p>
            <a:pPr marL="457200" indent="-228600" algn="ctr"/>
            <a:r>
              <a:rPr lang="fil-PH" sz="2800" b="1" dirty="0">
                <a:latin typeface="Candara" pitchFamily="34" charset="0"/>
              </a:rPr>
              <a:t>designate existing organic office </a:t>
            </a:r>
          </a:p>
          <a:p>
            <a:pPr marL="457200" indent="-228600" algn="ctr"/>
            <a:r>
              <a:rPr lang="fil-PH" sz="2400" dirty="0">
                <a:latin typeface="Candara" pitchFamily="34" charset="0"/>
              </a:rPr>
              <a:t>within PE</a:t>
            </a:r>
          </a:p>
          <a:p>
            <a:pPr marL="457200" indent="-228600" algn="ctr"/>
            <a:r>
              <a:rPr lang="fil-PH" sz="2800" b="1" dirty="0">
                <a:latin typeface="Candara" pitchFamily="34" charset="0"/>
              </a:rPr>
              <a:t>create procurement units </a:t>
            </a:r>
          </a:p>
          <a:p>
            <a:pPr marL="457200" indent="-228600" algn="ctr"/>
            <a:r>
              <a:rPr lang="fil-PH" sz="2800" dirty="0">
                <a:latin typeface="Candara" pitchFamily="34" charset="0"/>
              </a:rPr>
              <a:t>to serve as BAC Sec</a:t>
            </a:r>
          </a:p>
          <a:p>
            <a:pPr marL="457200" indent="-228600" algn="ctr"/>
            <a:r>
              <a:rPr lang="fil-PH" sz="2800" b="1" dirty="0">
                <a:latin typeface="Candara" pitchFamily="34" charset="0"/>
              </a:rPr>
              <a:t> </a:t>
            </a:r>
          </a:p>
          <a:p>
            <a:pPr marL="457200" indent="-228600">
              <a:buFont typeface="Wingdings" pitchFamily="2" charset="2"/>
              <a:buChar char="ü"/>
            </a:pPr>
            <a:r>
              <a:rPr lang="fil-PH" sz="2400" b="1" dirty="0">
                <a:latin typeface="Candara" pitchFamily="34" charset="0"/>
              </a:rPr>
              <a:t>Integrity</a:t>
            </a:r>
          </a:p>
          <a:p>
            <a:pPr marL="457200" indent="-228600">
              <a:buFont typeface="Wingdings" pitchFamily="2" charset="2"/>
              <a:buChar char="ü"/>
            </a:pPr>
            <a:r>
              <a:rPr lang="fil-PH" sz="2400" b="1" dirty="0">
                <a:latin typeface="Candara" pitchFamily="34" charset="0"/>
              </a:rPr>
              <a:t>Procurement proficiency</a:t>
            </a:r>
          </a:p>
          <a:p>
            <a:pPr marL="457200" indent="-228600">
              <a:buFont typeface="Wingdings" pitchFamily="2" charset="2"/>
              <a:buChar char="ü"/>
            </a:pPr>
            <a:r>
              <a:rPr lang="fil-PH" sz="2400" b="1" dirty="0">
                <a:latin typeface="Candara" pitchFamily="34" charset="0"/>
              </a:rPr>
              <a:t>Appropriate CS qualification </a:t>
            </a:r>
            <a:r>
              <a:rPr lang="fil-PH" sz="2400" b="1" dirty="0" smtClean="0">
                <a:latin typeface="Candara" pitchFamily="34" charset="0"/>
              </a:rPr>
              <a:t>standard</a:t>
            </a:r>
            <a:r>
              <a:rPr lang="fil-PH" sz="2800" b="1" dirty="0" smtClean="0">
                <a:latin typeface="Candara" pitchFamily="34" charset="0"/>
              </a:rPr>
              <a:t>s</a:t>
            </a:r>
            <a:endParaRPr lang="fil-PH" sz="2800" b="1" dirty="0">
              <a:latin typeface="Candara" pitchFamily="34" charset="0"/>
            </a:endParaRPr>
          </a:p>
          <a:p>
            <a:pPr marL="457200" indent="-228600" algn="ctr"/>
            <a:endParaRPr lang="fil-PH" sz="1100" dirty="0">
              <a:latin typeface="Candara" pitchFamily="34" charset="0"/>
            </a:endParaRPr>
          </a:p>
        </p:txBody>
      </p:sp>
    </p:spTree>
  </p:cSld>
  <p:clrMapOvr>
    <a:masterClrMapping/>
  </p:clrMapOvr>
  <p:transition spd="slow"/>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54275"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
        <p:nvSpPr>
          <p:cNvPr id="54276" name="TextBox 6"/>
          <p:cNvSpPr txBox="1">
            <a:spLocks noChangeArrowheads="1"/>
          </p:cNvSpPr>
          <p:nvPr/>
        </p:nvSpPr>
        <p:spPr bwMode="auto">
          <a:xfrm>
            <a:off x="276225" y="1752600"/>
            <a:ext cx="4043363" cy="2339102"/>
          </a:xfrm>
          <a:prstGeom prst="rect">
            <a:avLst/>
          </a:prstGeom>
          <a:noFill/>
          <a:ln w="9525">
            <a:noFill/>
            <a:miter lim="800000"/>
            <a:headEnd/>
            <a:tailEnd/>
          </a:ln>
        </p:spPr>
        <p:txBody>
          <a:bodyPr wrap="square">
            <a:spAutoFit/>
          </a:bodyPr>
          <a:lstStyle/>
          <a:p>
            <a:pPr algn="ctr"/>
            <a:endParaRPr lang="fil-PH" sz="1100" b="1" dirty="0">
              <a:latin typeface="Candara" pitchFamily="34" charset="0"/>
            </a:endParaRPr>
          </a:p>
          <a:p>
            <a:pPr algn="ctr"/>
            <a:r>
              <a:rPr lang="fil-PH" sz="3600" b="1" dirty="0" smtClean="0">
                <a:solidFill>
                  <a:srgbClr val="0A85FF"/>
                </a:solidFill>
                <a:latin typeface="Candara" pitchFamily="34" charset="0"/>
              </a:rPr>
              <a:t>BAC </a:t>
            </a:r>
            <a:r>
              <a:rPr lang="fil-PH" sz="3600" b="1" dirty="0">
                <a:solidFill>
                  <a:srgbClr val="0A85FF"/>
                </a:solidFill>
                <a:latin typeface="Candara" pitchFamily="34" charset="0"/>
              </a:rPr>
              <a:t>Secretariat</a:t>
            </a:r>
          </a:p>
          <a:p>
            <a:pPr algn="ctr"/>
            <a:endParaRPr lang="fil-PH" sz="1100" dirty="0">
              <a:latin typeface="Candara" pitchFamily="34" charset="0"/>
            </a:endParaRPr>
          </a:p>
          <a:p>
            <a:pPr algn="ctr"/>
            <a:r>
              <a:rPr lang="fil-PH" sz="4400" b="1" dirty="0">
                <a:latin typeface="Candara" pitchFamily="34" charset="0"/>
              </a:rPr>
              <a:t>Who heads </a:t>
            </a:r>
          </a:p>
          <a:p>
            <a:pPr algn="ctr"/>
            <a:r>
              <a:rPr lang="fil-PH" sz="4400" b="1" dirty="0">
                <a:latin typeface="Candara" pitchFamily="34" charset="0"/>
              </a:rPr>
              <a:t>the BAC Sec?</a:t>
            </a:r>
          </a:p>
        </p:txBody>
      </p:sp>
      <p:sp>
        <p:nvSpPr>
          <p:cNvPr id="54277" name="TextBox 7"/>
          <p:cNvSpPr txBox="1">
            <a:spLocks noChangeArrowheads="1"/>
          </p:cNvSpPr>
          <p:nvPr/>
        </p:nvSpPr>
        <p:spPr bwMode="auto">
          <a:xfrm>
            <a:off x="4267200" y="838200"/>
            <a:ext cx="4695825" cy="5909310"/>
          </a:xfrm>
          <a:prstGeom prst="rect">
            <a:avLst/>
          </a:prstGeom>
          <a:noFill/>
          <a:ln w="9525">
            <a:noFill/>
            <a:miter lim="800000"/>
            <a:headEnd/>
            <a:tailEnd/>
          </a:ln>
        </p:spPr>
        <p:txBody>
          <a:bodyPr wrap="square">
            <a:spAutoFit/>
          </a:bodyPr>
          <a:lstStyle/>
          <a:p>
            <a:pPr algn="ctr"/>
            <a:endParaRPr lang="fil-PH" sz="1000" b="1" dirty="0">
              <a:latin typeface="Candara" pitchFamily="34" charset="0"/>
            </a:endParaRPr>
          </a:p>
          <a:p>
            <a:pPr algn="ctr"/>
            <a:r>
              <a:rPr lang="fil-PH" sz="3200" dirty="0">
                <a:latin typeface="Candara" pitchFamily="34" charset="0"/>
              </a:rPr>
              <a:t>In Central Offices</a:t>
            </a:r>
          </a:p>
          <a:p>
            <a:pPr algn="ctr"/>
            <a:r>
              <a:rPr lang="fil-PH" sz="2400" dirty="0">
                <a:latin typeface="Candara" pitchFamily="34" charset="0"/>
              </a:rPr>
              <a:t>*At least </a:t>
            </a:r>
            <a:r>
              <a:rPr lang="fil-PH" sz="2400" b="1" dirty="0">
                <a:latin typeface="Candara" pitchFamily="34" charset="0"/>
              </a:rPr>
              <a:t>5th ranking</a:t>
            </a:r>
          </a:p>
          <a:p>
            <a:pPr algn="ctr"/>
            <a:r>
              <a:rPr lang="fil-PH" sz="2400" dirty="0">
                <a:latin typeface="Candara" pitchFamily="34" charset="0"/>
              </a:rPr>
              <a:t>permanent employee</a:t>
            </a:r>
          </a:p>
          <a:p>
            <a:pPr algn="ctr"/>
            <a:endParaRPr lang="fil-PH" sz="2000" dirty="0">
              <a:latin typeface="Candara" pitchFamily="34" charset="0"/>
            </a:endParaRPr>
          </a:p>
          <a:p>
            <a:pPr algn="ctr"/>
            <a:r>
              <a:rPr lang="fil-PH" sz="2400" dirty="0">
                <a:latin typeface="Candara" pitchFamily="34" charset="0"/>
              </a:rPr>
              <a:t>*if not available, permanent official of </a:t>
            </a:r>
            <a:r>
              <a:rPr lang="fil-PH" sz="2400" b="1" dirty="0">
                <a:latin typeface="Candara" pitchFamily="34" charset="0"/>
              </a:rPr>
              <a:t>next lower rank</a:t>
            </a:r>
          </a:p>
          <a:p>
            <a:pPr algn="ctr"/>
            <a:endParaRPr lang="fil-PH" sz="2400" b="1" dirty="0">
              <a:latin typeface="Candara" pitchFamily="34" charset="0"/>
            </a:endParaRPr>
          </a:p>
          <a:p>
            <a:pPr algn="ctr"/>
            <a:r>
              <a:rPr lang="fil-PH" sz="2400" b="1" dirty="0">
                <a:latin typeface="Candara" pitchFamily="34" charset="0"/>
              </a:rPr>
              <a:t>In bureaus, reg. Offices, subregional/district offices</a:t>
            </a:r>
          </a:p>
          <a:p>
            <a:pPr algn="ctr"/>
            <a:r>
              <a:rPr lang="fil-PH" sz="2400" b="1" dirty="0">
                <a:latin typeface="Candara" pitchFamily="34" charset="0"/>
              </a:rPr>
              <a:t>	*</a:t>
            </a:r>
            <a:r>
              <a:rPr lang="fil-PH" sz="2000" dirty="0">
                <a:latin typeface="Candara" pitchFamily="34" charset="0"/>
              </a:rPr>
              <a:t>at least 3rd ranking permanent employee</a:t>
            </a:r>
          </a:p>
          <a:p>
            <a:pPr algn="ctr"/>
            <a:endParaRPr lang="fil-PH" sz="2000" dirty="0">
              <a:latin typeface="Candara" pitchFamily="34" charset="0"/>
            </a:endParaRPr>
          </a:p>
          <a:p>
            <a:pPr algn="ctr"/>
            <a:r>
              <a:rPr lang="fil-PH" sz="2000" dirty="0">
                <a:latin typeface="Candara" pitchFamily="34" charset="0"/>
              </a:rPr>
              <a:t>*if not available, permanent offi</a:t>
            </a:r>
            <a:r>
              <a:rPr lang="fil-PH" sz="2000" b="1" dirty="0">
                <a:latin typeface="Candara" pitchFamily="34" charset="0"/>
              </a:rPr>
              <a:t>cial  of </a:t>
            </a:r>
            <a:r>
              <a:rPr lang="fil-PH" sz="2000" dirty="0">
                <a:latin typeface="Candara" pitchFamily="34" charset="0"/>
              </a:rPr>
              <a:t>next lower rank</a:t>
            </a:r>
          </a:p>
          <a:p>
            <a:pPr algn="ctr">
              <a:buFont typeface="Arial" pitchFamily="34" charset="0"/>
              <a:buChar char="•"/>
            </a:pPr>
            <a:endParaRPr lang="fil-PH" sz="2000" b="1" dirty="0">
              <a:latin typeface="Candara" pitchFamily="34" charset="0"/>
            </a:endParaRPr>
          </a:p>
          <a:p>
            <a:pPr algn="ctr">
              <a:buFont typeface="Arial" pitchFamily="34" charset="0"/>
              <a:buChar char="•"/>
            </a:pPr>
            <a:endParaRPr lang="fil-PH" sz="2400" b="1" dirty="0">
              <a:latin typeface="Candara" pitchFamily="34" charset="0"/>
            </a:endParaRPr>
          </a:p>
        </p:txBody>
      </p:sp>
      <p:sp>
        <p:nvSpPr>
          <p:cNvPr id="6" name="Rectangle 5"/>
          <p:cNvSpPr/>
          <p:nvPr/>
        </p:nvSpPr>
        <p:spPr>
          <a:xfrm>
            <a:off x="152400" y="5029200"/>
            <a:ext cx="4191000" cy="1138773"/>
          </a:xfrm>
          <a:prstGeom prst="rect">
            <a:avLst/>
          </a:prstGeom>
        </p:spPr>
        <p:txBody>
          <a:bodyPr wrap="square">
            <a:spAutoFit/>
          </a:bodyPr>
          <a:lstStyle/>
          <a:p>
            <a:r>
              <a:rPr lang="en-PH" dirty="0" smtClean="0">
                <a:solidFill>
                  <a:srgbClr val="FF0000"/>
                </a:solidFill>
              </a:rPr>
              <a:t>Section 14.2,</a:t>
            </a:r>
            <a:r>
              <a:rPr lang="en-PH" u="sng" dirty="0" smtClean="0">
                <a:solidFill>
                  <a:srgbClr val="FF0000"/>
                </a:solidFill>
              </a:rPr>
              <a:t> </a:t>
            </a:r>
            <a:r>
              <a:rPr lang="en-US" dirty="0" smtClean="0">
                <a:solidFill>
                  <a:srgbClr val="FF0000"/>
                </a:solidFill>
                <a:latin typeface="Clarendon" pitchFamily="18" charset="0"/>
              </a:rPr>
              <a:t>2016 Revised IRR </a:t>
            </a:r>
            <a:endParaRPr lang="en-PH" u="sng" dirty="0" smtClean="0">
              <a:solidFill>
                <a:srgbClr val="FF0000"/>
              </a:solidFill>
            </a:endParaRPr>
          </a:p>
          <a:p>
            <a:r>
              <a:rPr lang="en-PH" sz="1600" u="sng" dirty="0" smtClean="0">
                <a:solidFill>
                  <a:srgbClr val="FF0000"/>
                </a:solidFill>
              </a:rPr>
              <a:t>In case of an existing </a:t>
            </a:r>
            <a:r>
              <a:rPr lang="en-PH" sz="1600" i="1" u="sng" dirty="0" smtClean="0">
                <a:solidFill>
                  <a:srgbClr val="FF0000"/>
                </a:solidFill>
              </a:rPr>
              <a:t>ad hoc</a:t>
            </a:r>
            <a:r>
              <a:rPr lang="en-PH" sz="1600" u="sng" dirty="0" smtClean="0">
                <a:solidFill>
                  <a:srgbClr val="FF0000"/>
                </a:solidFill>
              </a:rPr>
              <a:t> secretariat,</a:t>
            </a:r>
          </a:p>
          <a:p>
            <a:r>
              <a:rPr lang="en-PH" sz="1600" u="sng" dirty="0" smtClean="0">
                <a:solidFill>
                  <a:srgbClr val="FF0000"/>
                </a:solidFill>
              </a:rPr>
              <a:t>the HoPE shall assign full-time support staff to their BAC Secretariat</a:t>
            </a:r>
            <a:r>
              <a:rPr lang="en-PH" dirty="0" smtClean="0">
                <a:solidFill>
                  <a:srgbClr val="FF0000"/>
                </a:solidFill>
              </a:rPr>
              <a:t>. </a:t>
            </a:r>
            <a:endParaRPr lang="fil-PH" dirty="0">
              <a:solidFill>
                <a:srgbClr val="FF0000"/>
              </a:solidFill>
            </a:endParaRPr>
          </a:p>
        </p:txBody>
      </p:sp>
    </p:spTree>
  </p:cSld>
  <p:clrMapOvr>
    <a:masterClrMapping/>
  </p:clrMapOvr>
  <p:transition spd="slow"/>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55299"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
        <p:nvSpPr>
          <p:cNvPr id="55300" name="TextBox 6"/>
          <p:cNvSpPr txBox="1">
            <a:spLocks noChangeArrowheads="1"/>
          </p:cNvSpPr>
          <p:nvPr/>
        </p:nvSpPr>
        <p:spPr bwMode="auto">
          <a:xfrm>
            <a:off x="304800" y="2438400"/>
            <a:ext cx="3369833" cy="2339102"/>
          </a:xfrm>
          <a:prstGeom prst="rect">
            <a:avLst/>
          </a:prstGeom>
          <a:noFill/>
          <a:ln w="9525">
            <a:noFill/>
            <a:miter lim="800000"/>
            <a:headEnd/>
            <a:tailEnd/>
          </a:ln>
        </p:spPr>
        <p:txBody>
          <a:bodyPr wrap="none">
            <a:spAutoFit/>
          </a:bodyPr>
          <a:lstStyle/>
          <a:p>
            <a:pPr algn="ctr"/>
            <a:endParaRPr lang="fil-PH" sz="1100" b="1" dirty="0">
              <a:latin typeface="Candara" pitchFamily="34" charset="0"/>
            </a:endParaRPr>
          </a:p>
          <a:p>
            <a:pPr algn="ctr"/>
            <a:r>
              <a:rPr lang="fil-PH" sz="3600" dirty="0" smtClean="0">
                <a:solidFill>
                  <a:srgbClr val="0A85FF"/>
                </a:solidFill>
                <a:latin typeface="Candara" pitchFamily="34" charset="0"/>
              </a:rPr>
              <a:t>BAC </a:t>
            </a:r>
            <a:r>
              <a:rPr lang="fil-PH" sz="3600" dirty="0">
                <a:solidFill>
                  <a:srgbClr val="0A85FF"/>
                </a:solidFill>
                <a:latin typeface="Candara" pitchFamily="34" charset="0"/>
              </a:rPr>
              <a:t>Secretariat</a:t>
            </a:r>
          </a:p>
          <a:p>
            <a:pPr algn="ctr"/>
            <a:endParaRPr lang="fil-PH" sz="1100" dirty="0">
              <a:latin typeface="Candara" pitchFamily="34" charset="0"/>
            </a:endParaRPr>
          </a:p>
          <a:p>
            <a:pPr algn="ctr"/>
            <a:r>
              <a:rPr lang="fil-PH" sz="4400" b="1" dirty="0">
                <a:latin typeface="Candara" pitchFamily="34" charset="0"/>
              </a:rPr>
              <a:t>What are </a:t>
            </a:r>
          </a:p>
          <a:p>
            <a:pPr algn="ctr"/>
            <a:r>
              <a:rPr lang="fil-PH" sz="4400" b="1" dirty="0">
                <a:latin typeface="Candara" pitchFamily="34" charset="0"/>
              </a:rPr>
              <a:t>its functions?</a:t>
            </a:r>
          </a:p>
        </p:txBody>
      </p:sp>
      <p:sp>
        <p:nvSpPr>
          <p:cNvPr id="55301" name="TextBox 7"/>
          <p:cNvSpPr txBox="1">
            <a:spLocks noChangeArrowheads="1"/>
          </p:cNvSpPr>
          <p:nvPr/>
        </p:nvSpPr>
        <p:spPr bwMode="auto">
          <a:xfrm>
            <a:off x="4038600" y="914400"/>
            <a:ext cx="4997450" cy="4708981"/>
          </a:xfrm>
          <a:prstGeom prst="rect">
            <a:avLst/>
          </a:prstGeom>
          <a:noFill/>
          <a:ln w="9525">
            <a:noFill/>
            <a:miter lim="800000"/>
            <a:headEnd/>
            <a:tailEnd/>
          </a:ln>
        </p:spPr>
        <p:txBody>
          <a:bodyPr wrap="square">
            <a:spAutoFit/>
          </a:bodyPr>
          <a:lstStyle/>
          <a:p>
            <a:pPr algn="ctr"/>
            <a:endParaRPr lang="fil-PH" sz="1000" b="1" dirty="0">
              <a:latin typeface="Candara" pitchFamily="34" charset="0"/>
            </a:endParaRPr>
          </a:p>
          <a:p>
            <a:endParaRPr lang="fil-PH" sz="1000" dirty="0">
              <a:latin typeface="Candara" pitchFamily="34" charset="0"/>
            </a:endParaRPr>
          </a:p>
          <a:p>
            <a:pPr>
              <a:buFont typeface="Arial" pitchFamily="34" charset="0"/>
              <a:buChar char="•"/>
            </a:pPr>
            <a:r>
              <a:rPr lang="fil-PH" sz="2400" dirty="0" smtClean="0">
                <a:latin typeface="Candara" pitchFamily="34" charset="0"/>
              </a:rPr>
              <a:t>  provides </a:t>
            </a:r>
            <a:r>
              <a:rPr lang="fil-PH" sz="2400" dirty="0">
                <a:latin typeface="Candara" pitchFamily="34" charset="0"/>
              </a:rPr>
              <a:t>admin support to BAC</a:t>
            </a:r>
          </a:p>
          <a:p>
            <a:pPr>
              <a:buFont typeface="Arial" pitchFamily="34" charset="0"/>
              <a:buChar char="•"/>
            </a:pPr>
            <a:endParaRPr lang="fil-PH" sz="1000" dirty="0">
              <a:latin typeface="Candara" pitchFamily="34" charset="0"/>
            </a:endParaRPr>
          </a:p>
          <a:p>
            <a:pPr>
              <a:buFont typeface="Arial" pitchFamily="34" charset="0"/>
              <a:buChar char="•"/>
            </a:pPr>
            <a:r>
              <a:rPr lang="fil-PH" sz="2400" dirty="0" smtClean="0">
                <a:latin typeface="Candara" pitchFamily="34" charset="0"/>
              </a:rPr>
              <a:t>  organizes </a:t>
            </a:r>
            <a:r>
              <a:rPr lang="fil-PH" sz="2400" dirty="0">
                <a:latin typeface="Candara" pitchFamily="34" charset="0"/>
              </a:rPr>
              <a:t>and makes all necessary </a:t>
            </a:r>
            <a:r>
              <a:rPr lang="fil-PH" sz="2400" dirty="0" smtClean="0">
                <a:latin typeface="Candara" pitchFamily="34" charset="0"/>
              </a:rPr>
              <a:t>arrangements for </a:t>
            </a:r>
            <a:r>
              <a:rPr lang="fil-PH" sz="2400" dirty="0">
                <a:latin typeface="Candara" pitchFamily="34" charset="0"/>
              </a:rPr>
              <a:t>BAC meetings, conferences</a:t>
            </a:r>
          </a:p>
          <a:p>
            <a:pPr>
              <a:buFont typeface="Arial" pitchFamily="34" charset="0"/>
              <a:buChar char="•"/>
            </a:pPr>
            <a:endParaRPr lang="fil-PH" sz="1000" dirty="0">
              <a:latin typeface="Candara" pitchFamily="34" charset="0"/>
            </a:endParaRPr>
          </a:p>
          <a:p>
            <a:pPr>
              <a:buFont typeface="Arial" pitchFamily="34" charset="0"/>
              <a:buChar char="•"/>
            </a:pPr>
            <a:r>
              <a:rPr lang="fil-PH" sz="2400" dirty="0" smtClean="0">
                <a:latin typeface="Candara" pitchFamily="34" charset="0"/>
              </a:rPr>
              <a:t>  advertises and/or post bidding opportunities</a:t>
            </a:r>
          </a:p>
          <a:p>
            <a:pPr>
              <a:buFont typeface="Arial" pitchFamily="34" charset="0"/>
              <a:buChar char="•"/>
            </a:pPr>
            <a:endParaRPr lang="fil-PH" sz="1000" dirty="0" smtClean="0">
              <a:latin typeface="Candara" pitchFamily="34" charset="0"/>
            </a:endParaRPr>
          </a:p>
          <a:p>
            <a:pPr>
              <a:buFont typeface="Arial" pitchFamily="34" charset="0"/>
              <a:buChar char="•"/>
            </a:pPr>
            <a:r>
              <a:rPr lang="fil-PH" sz="2400" dirty="0" smtClean="0">
                <a:latin typeface="Candara" pitchFamily="34" charset="0"/>
              </a:rPr>
              <a:t>  manages sale &amp; distribution</a:t>
            </a:r>
          </a:p>
          <a:p>
            <a:r>
              <a:rPr lang="fil-PH" sz="2400" dirty="0" smtClean="0">
                <a:latin typeface="Candara" pitchFamily="34" charset="0"/>
              </a:rPr>
              <a:t>of Bidding Documents</a:t>
            </a:r>
          </a:p>
          <a:p>
            <a:pPr>
              <a:buFont typeface="Arial" pitchFamily="34" charset="0"/>
              <a:buChar char="•"/>
            </a:pPr>
            <a:endParaRPr lang="fil-PH" sz="1000" dirty="0" smtClean="0">
              <a:latin typeface="Candara" pitchFamily="34" charset="0"/>
            </a:endParaRPr>
          </a:p>
          <a:p>
            <a:pPr>
              <a:buFont typeface="Arial" pitchFamily="34" charset="0"/>
              <a:buChar char="•"/>
            </a:pPr>
            <a:r>
              <a:rPr lang="fil-PH" sz="2400" dirty="0" smtClean="0">
                <a:latin typeface="Candara" pitchFamily="34" charset="0"/>
              </a:rPr>
              <a:t>  prepares </a:t>
            </a:r>
            <a:r>
              <a:rPr lang="fil-PH" sz="2400" dirty="0">
                <a:latin typeface="Candara" pitchFamily="34" charset="0"/>
              </a:rPr>
              <a:t>minutes </a:t>
            </a:r>
            <a:r>
              <a:rPr lang="fil-PH" sz="2400" dirty="0" smtClean="0">
                <a:latin typeface="Candara" pitchFamily="34" charset="0"/>
              </a:rPr>
              <a:t>of </a:t>
            </a:r>
            <a:r>
              <a:rPr lang="fil-PH" sz="2400" dirty="0">
                <a:latin typeface="Candara" pitchFamily="34" charset="0"/>
              </a:rPr>
              <a:t>BAC meetings and </a:t>
            </a:r>
            <a:r>
              <a:rPr lang="fil-PH" sz="2400" dirty="0" smtClean="0">
                <a:latin typeface="Candara" pitchFamily="34" charset="0"/>
              </a:rPr>
              <a:t>draft BAC Resolutions</a:t>
            </a:r>
            <a:endParaRPr lang="fil-PH" sz="2400" b="1" dirty="0">
              <a:latin typeface="Candara" pitchFamily="34" charset="0"/>
            </a:endParaRPr>
          </a:p>
        </p:txBody>
      </p:sp>
    </p:spTree>
  </p:cSld>
  <p:clrMapOvr>
    <a:masterClrMapping/>
  </p:clrMapOvr>
  <p:transition spd="slow"/>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57347"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
        <p:nvSpPr>
          <p:cNvPr id="57348" name="TextBox 6"/>
          <p:cNvSpPr txBox="1">
            <a:spLocks noChangeArrowheads="1"/>
          </p:cNvSpPr>
          <p:nvPr/>
        </p:nvSpPr>
        <p:spPr bwMode="auto">
          <a:xfrm>
            <a:off x="228600" y="2057400"/>
            <a:ext cx="3352801" cy="2339102"/>
          </a:xfrm>
          <a:prstGeom prst="rect">
            <a:avLst/>
          </a:prstGeom>
          <a:noFill/>
          <a:ln w="9525">
            <a:noFill/>
            <a:miter lim="800000"/>
            <a:headEnd/>
            <a:tailEnd/>
          </a:ln>
        </p:spPr>
        <p:txBody>
          <a:bodyPr wrap="square">
            <a:spAutoFit/>
          </a:bodyPr>
          <a:lstStyle/>
          <a:p>
            <a:pPr algn="ctr"/>
            <a:endParaRPr lang="fil-PH" sz="1100" b="1" dirty="0">
              <a:latin typeface="Candara" pitchFamily="34" charset="0"/>
            </a:endParaRPr>
          </a:p>
          <a:p>
            <a:pPr algn="ctr"/>
            <a:r>
              <a:rPr lang="fil-PH" sz="3600" b="1" dirty="0" smtClean="0">
                <a:solidFill>
                  <a:srgbClr val="0A85FF"/>
                </a:solidFill>
                <a:latin typeface="Candara" pitchFamily="34" charset="0"/>
              </a:rPr>
              <a:t>BAC </a:t>
            </a:r>
            <a:r>
              <a:rPr lang="fil-PH" sz="3600" b="1" dirty="0">
                <a:solidFill>
                  <a:srgbClr val="0A85FF"/>
                </a:solidFill>
                <a:latin typeface="Candara" pitchFamily="34" charset="0"/>
              </a:rPr>
              <a:t>Secretariat</a:t>
            </a:r>
          </a:p>
          <a:p>
            <a:pPr algn="ctr"/>
            <a:endParaRPr lang="fil-PH" sz="1100" dirty="0">
              <a:latin typeface="Candara" pitchFamily="34" charset="0"/>
            </a:endParaRPr>
          </a:p>
          <a:p>
            <a:pPr algn="ctr"/>
            <a:r>
              <a:rPr lang="fil-PH" sz="4400" b="1" dirty="0">
                <a:latin typeface="Candara" pitchFamily="34" charset="0"/>
              </a:rPr>
              <a:t>What are </a:t>
            </a:r>
          </a:p>
          <a:p>
            <a:pPr algn="ctr"/>
            <a:r>
              <a:rPr lang="fil-PH" sz="4400" b="1" dirty="0">
                <a:latin typeface="Candara" pitchFamily="34" charset="0"/>
              </a:rPr>
              <a:t>its functions?</a:t>
            </a:r>
          </a:p>
        </p:txBody>
      </p:sp>
      <p:sp>
        <p:nvSpPr>
          <p:cNvPr id="57349" name="TextBox 7"/>
          <p:cNvSpPr txBox="1">
            <a:spLocks noChangeArrowheads="1"/>
          </p:cNvSpPr>
          <p:nvPr/>
        </p:nvSpPr>
        <p:spPr bwMode="auto">
          <a:xfrm>
            <a:off x="3886200" y="914401"/>
            <a:ext cx="5029200" cy="4555093"/>
          </a:xfrm>
          <a:prstGeom prst="rect">
            <a:avLst/>
          </a:prstGeom>
          <a:noFill/>
          <a:ln w="9525">
            <a:noFill/>
            <a:miter lim="800000"/>
            <a:headEnd/>
            <a:tailEnd/>
          </a:ln>
        </p:spPr>
        <p:txBody>
          <a:bodyPr wrap="square">
            <a:spAutoFit/>
          </a:bodyPr>
          <a:lstStyle/>
          <a:p>
            <a:pPr algn="ctr"/>
            <a:endParaRPr lang="fil-PH" sz="1000" b="1" dirty="0">
              <a:latin typeface="Candara" pitchFamily="34" charset="0"/>
            </a:endParaRPr>
          </a:p>
          <a:p>
            <a:endParaRPr lang="fil-PH" sz="1000" dirty="0">
              <a:latin typeface="Candara" pitchFamily="34" charset="0"/>
            </a:endParaRPr>
          </a:p>
          <a:p>
            <a:pPr>
              <a:buFont typeface="Arial" pitchFamily="34" charset="0"/>
              <a:buChar char="•"/>
            </a:pPr>
            <a:r>
              <a:rPr lang="fil-PH" sz="2400" dirty="0" smtClean="0">
                <a:latin typeface="Candara" pitchFamily="34" charset="0"/>
              </a:rPr>
              <a:t>  takes custody of procurement docs and other record</a:t>
            </a:r>
          </a:p>
          <a:p>
            <a:pPr>
              <a:buFont typeface="Arial" pitchFamily="34" charset="0"/>
              <a:buChar char="•"/>
            </a:pPr>
            <a:endParaRPr lang="fil-PH" sz="1000" dirty="0" smtClean="0">
              <a:latin typeface="Candara" pitchFamily="34" charset="0"/>
            </a:endParaRPr>
          </a:p>
          <a:p>
            <a:pPr>
              <a:buFont typeface="Arial" pitchFamily="34" charset="0"/>
              <a:buChar char="•"/>
            </a:pPr>
            <a:r>
              <a:rPr lang="fil-PH" sz="2400" dirty="0" smtClean="0">
                <a:latin typeface="Candara" pitchFamily="34" charset="0"/>
              </a:rPr>
              <a:t>  assists in </a:t>
            </a:r>
            <a:r>
              <a:rPr lang="fil-PH" sz="2400" dirty="0">
                <a:latin typeface="Candara" pitchFamily="34" charset="0"/>
              </a:rPr>
              <a:t>managing the procurement process</a:t>
            </a:r>
          </a:p>
          <a:p>
            <a:pPr>
              <a:buFont typeface="Arial" pitchFamily="34" charset="0"/>
              <a:buChar char="•"/>
            </a:pPr>
            <a:endParaRPr lang="fil-PH" sz="1000" dirty="0">
              <a:latin typeface="Candara" pitchFamily="34" charset="0"/>
            </a:endParaRPr>
          </a:p>
          <a:p>
            <a:pPr>
              <a:buFont typeface="Arial" pitchFamily="34" charset="0"/>
              <a:buChar char="•"/>
            </a:pPr>
            <a:r>
              <a:rPr lang="fil-PH" sz="2400" dirty="0" smtClean="0">
                <a:latin typeface="Candara" pitchFamily="34" charset="0"/>
              </a:rPr>
              <a:t>  monitors </a:t>
            </a:r>
            <a:r>
              <a:rPr lang="fil-PH" sz="2400" dirty="0">
                <a:latin typeface="Candara" pitchFamily="34" charset="0"/>
              </a:rPr>
              <a:t>procurement activities &amp; </a:t>
            </a:r>
            <a:r>
              <a:rPr lang="fil-PH" sz="2400" dirty="0" smtClean="0">
                <a:latin typeface="Candara" pitchFamily="34" charset="0"/>
              </a:rPr>
              <a:t>milestones for </a:t>
            </a:r>
            <a:r>
              <a:rPr lang="fil-PH" sz="2400" dirty="0">
                <a:latin typeface="Candara" pitchFamily="34" charset="0"/>
              </a:rPr>
              <a:t>proper reporting to relevant agencies, when required</a:t>
            </a:r>
          </a:p>
          <a:p>
            <a:pPr>
              <a:buFont typeface="Arial" pitchFamily="34" charset="0"/>
              <a:buChar char="•"/>
            </a:pPr>
            <a:endParaRPr lang="fil-PH" sz="1000" dirty="0">
              <a:latin typeface="Candara" pitchFamily="34" charset="0"/>
            </a:endParaRPr>
          </a:p>
          <a:p>
            <a:pPr>
              <a:buFont typeface="Arial" pitchFamily="34" charset="0"/>
              <a:buChar char="•"/>
            </a:pPr>
            <a:r>
              <a:rPr lang="fil-PH" sz="2400" dirty="0" smtClean="0">
                <a:latin typeface="Candara" pitchFamily="34" charset="0"/>
              </a:rPr>
              <a:t>  consolidates </a:t>
            </a:r>
            <a:r>
              <a:rPr lang="fil-PH" sz="2400" dirty="0">
                <a:latin typeface="Candara" pitchFamily="34" charset="0"/>
              </a:rPr>
              <a:t>PPMPs from various units of PE, to make them available for review</a:t>
            </a:r>
          </a:p>
        </p:txBody>
      </p:sp>
    </p:spTree>
  </p:cSld>
  <p:clrMapOvr>
    <a:masterClrMapping/>
  </p:clrMapOvr>
  <p:transition spd="slow"/>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58371"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
        <p:nvSpPr>
          <p:cNvPr id="58372" name="TextBox 6"/>
          <p:cNvSpPr txBox="1">
            <a:spLocks noChangeArrowheads="1"/>
          </p:cNvSpPr>
          <p:nvPr/>
        </p:nvSpPr>
        <p:spPr bwMode="auto">
          <a:xfrm>
            <a:off x="304800" y="2438400"/>
            <a:ext cx="3369833" cy="2339102"/>
          </a:xfrm>
          <a:prstGeom prst="rect">
            <a:avLst/>
          </a:prstGeom>
          <a:noFill/>
          <a:ln w="9525">
            <a:noFill/>
            <a:miter lim="800000"/>
            <a:headEnd/>
            <a:tailEnd/>
          </a:ln>
        </p:spPr>
        <p:txBody>
          <a:bodyPr wrap="none">
            <a:spAutoFit/>
          </a:bodyPr>
          <a:lstStyle/>
          <a:p>
            <a:pPr algn="ctr"/>
            <a:endParaRPr lang="fil-PH" sz="1100" b="1" dirty="0">
              <a:latin typeface="Candara" pitchFamily="34" charset="0"/>
            </a:endParaRPr>
          </a:p>
          <a:p>
            <a:pPr algn="ctr"/>
            <a:r>
              <a:rPr lang="fil-PH" sz="3600" b="1" dirty="0" smtClean="0">
                <a:solidFill>
                  <a:srgbClr val="0A85FF"/>
                </a:solidFill>
                <a:latin typeface="Candara" pitchFamily="34" charset="0"/>
              </a:rPr>
              <a:t>BAC </a:t>
            </a:r>
            <a:r>
              <a:rPr lang="fil-PH" sz="3600" b="1" dirty="0">
                <a:solidFill>
                  <a:srgbClr val="0A85FF"/>
                </a:solidFill>
                <a:latin typeface="Candara" pitchFamily="34" charset="0"/>
              </a:rPr>
              <a:t>Secretariat</a:t>
            </a:r>
          </a:p>
          <a:p>
            <a:pPr algn="ctr"/>
            <a:endParaRPr lang="fil-PH" sz="1100" dirty="0">
              <a:latin typeface="Candara" pitchFamily="34" charset="0"/>
            </a:endParaRPr>
          </a:p>
          <a:p>
            <a:pPr algn="ctr"/>
            <a:r>
              <a:rPr lang="fil-PH" sz="4400" b="1" dirty="0">
                <a:latin typeface="Candara" pitchFamily="34" charset="0"/>
              </a:rPr>
              <a:t>What are </a:t>
            </a:r>
          </a:p>
          <a:p>
            <a:pPr algn="ctr"/>
            <a:r>
              <a:rPr lang="fil-PH" sz="4400" b="1" dirty="0">
                <a:latin typeface="Candara" pitchFamily="34" charset="0"/>
              </a:rPr>
              <a:t>its functions?</a:t>
            </a:r>
          </a:p>
        </p:txBody>
      </p:sp>
      <p:sp>
        <p:nvSpPr>
          <p:cNvPr id="58373" name="TextBox 7"/>
          <p:cNvSpPr txBox="1">
            <a:spLocks noChangeArrowheads="1"/>
          </p:cNvSpPr>
          <p:nvPr/>
        </p:nvSpPr>
        <p:spPr bwMode="auto">
          <a:xfrm>
            <a:off x="4267200" y="1219200"/>
            <a:ext cx="4616450" cy="4462760"/>
          </a:xfrm>
          <a:prstGeom prst="rect">
            <a:avLst/>
          </a:prstGeom>
          <a:noFill/>
          <a:ln w="9525">
            <a:noFill/>
            <a:miter lim="800000"/>
            <a:headEnd/>
            <a:tailEnd/>
          </a:ln>
        </p:spPr>
        <p:txBody>
          <a:bodyPr wrap="square">
            <a:spAutoFit/>
          </a:bodyPr>
          <a:lstStyle/>
          <a:p>
            <a:pPr algn="ctr"/>
            <a:endParaRPr lang="fil-PH" sz="1000" b="1" dirty="0">
              <a:latin typeface="Candara" pitchFamily="34" charset="0"/>
            </a:endParaRPr>
          </a:p>
          <a:p>
            <a:endParaRPr lang="fil-PH" sz="1000" dirty="0">
              <a:latin typeface="Candara" pitchFamily="34" charset="0"/>
            </a:endParaRPr>
          </a:p>
          <a:p>
            <a:pPr>
              <a:buFont typeface="Arial" pitchFamily="34" charset="0"/>
              <a:buChar char="•"/>
            </a:pPr>
            <a:r>
              <a:rPr lang="fil-PH" sz="2400" dirty="0" smtClean="0">
                <a:latin typeface="Candara" pitchFamily="34" charset="0"/>
              </a:rPr>
              <a:t>  acts </a:t>
            </a:r>
            <a:r>
              <a:rPr lang="fil-PH" sz="2400" dirty="0">
                <a:latin typeface="Candara" pitchFamily="34" charset="0"/>
              </a:rPr>
              <a:t>as central channel of </a:t>
            </a:r>
            <a:r>
              <a:rPr lang="fil-PH" sz="2400" dirty="0" smtClean="0">
                <a:latin typeface="Candara" pitchFamily="34" charset="0"/>
              </a:rPr>
              <a:t>communications</a:t>
            </a:r>
            <a:endParaRPr lang="fil-PH" sz="2400" dirty="0">
              <a:latin typeface="Candara" pitchFamily="34" charset="0"/>
            </a:endParaRPr>
          </a:p>
          <a:p>
            <a:endParaRPr lang="fil-PH" sz="2400" dirty="0" smtClean="0">
              <a:latin typeface="Candara" pitchFamily="34" charset="0"/>
            </a:endParaRPr>
          </a:p>
          <a:p>
            <a:r>
              <a:rPr lang="fil-PH" sz="2400" dirty="0" smtClean="0">
                <a:latin typeface="Candara" pitchFamily="34" charset="0"/>
              </a:rPr>
              <a:t>*</a:t>
            </a:r>
            <a:r>
              <a:rPr lang="fil-PH" sz="2400" dirty="0">
                <a:latin typeface="Candara" pitchFamily="34" charset="0"/>
              </a:rPr>
              <a:t>for BAC </a:t>
            </a:r>
            <a:r>
              <a:rPr lang="fil-PH" sz="2400" dirty="0" smtClean="0">
                <a:latin typeface="Candara" pitchFamily="34" charset="0"/>
              </a:rPr>
              <a:t>with</a:t>
            </a:r>
            <a:endParaRPr lang="fil-PH" sz="2400" dirty="0">
              <a:latin typeface="Candara" pitchFamily="34" charset="0"/>
            </a:endParaRPr>
          </a:p>
          <a:p>
            <a:pPr algn="ctr"/>
            <a:endParaRPr lang="fil-PH" sz="2400" dirty="0">
              <a:latin typeface="Candara" pitchFamily="34" charset="0"/>
            </a:endParaRPr>
          </a:p>
          <a:p>
            <a:r>
              <a:rPr lang="fil-PH" sz="2400" dirty="0">
                <a:latin typeface="Candara" pitchFamily="34" charset="0"/>
              </a:rPr>
              <a:t>*end users, PMOs, other units of line agency, other government agencies, </a:t>
            </a:r>
            <a:r>
              <a:rPr lang="fil-PH" sz="2400" dirty="0" smtClean="0">
                <a:latin typeface="Candara" pitchFamily="34" charset="0"/>
              </a:rPr>
              <a:t>providers </a:t>
            </a:r>
            <a:r>
              <a:rPr lang="fil-PH" sz="2400" dirty="0">
                <a:latin typeface="Candara" pitchFamily="34" charset="0"/>
              </a:rPr>
              <a:t>of goods, infrastructure projects, and consulting services, observers, general public</a:t>
            </a:r>
            <a:endParaRPr lang="fil-PH" sz="2400" b="1" dirty="0">
              <a:latin typeface="Candara" pitchFamily="34" charset="0"/>
            </a:endParaRPr>
          </a:p>
        </p:txBody>
      </p:sp>
    </p:spTree>
  </p:cSld>
  <p:clrMapOvr>
    <a:masterClrMapping/>
  </p:clrMapOvr>
  <p:transition spd="slow"/>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59395"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
        <p:nvSpPr>
          <p:cNvPr id="59396" name="TextBox 6"/>
          <p:cNvSpPr txBox="1">
            <a:spLocks noChangeArrowheads="1"/>
          </p:cNvSpPr>
          <p:nvPr/>
        </p:nvSpPr>
        <p:spPr bwMode="auto">
          <a:xfrm>
            <a:off x="228600" y="1752600"/>
            <a:ext cx="3803961" cy="4139595"/>
          </a:xfrm>
          <a:prstGeom prst="rect">
            <a:avLst/>
          </a:prstGeom>
          <a:noFill/>
          <a:ln w="9525">
            <a:noFill/>
            <a:miter lim="800000"/>
            <a:headEnd/>
            <a:tailEnd/>
          </a:ln>
        </p:spPr>
        <p:txBody>
          <a:bodyPr wrap="square">
            <a:spAutoFit/>
          </a:bodyPr>
          <a:lstStyle/>
          <a:p>
            <a:pPr algn="ctr"/>
            <a:endParaRPr lang="fil-PH" sz="1100" b="1" dirty="0">
              <a:latin typeface="Candara" pitchFamily="34" charset="0"/>
            </a:endParaRPr>
          </a:p>
          <a:p>
            <a:pPr algn="ctr"/>
            <a:r>
              <a:rPr lang="fil-PH" sz="3600" dirty="0">
                <a:solidFill>
                  <a:srgbClr val="0A85FF"/>
                </a:solidFill>
                <a:latin typeface="Candara" pitchFamily="34" charset="0"/>
              </a:rPr>
              <a:t> </a:t>
            </a:r>
            <a:r>
              <a:rPr lang="fil-PH" sz="3600" b="1" dirty="0">
                <a:solidFill>
                  <a:srgbClr val="7030A0"/>
                </a:solidFill>
                <a:latin typeface="Candara" pitchFamily="34" charset="0"/>
              </a:rPr>
              <a:t>Technical Working </a:t>
            </a:r>
          </a:p>
          <a:p>
            <a:pPr algn="ctr"/>
            <a:r>
              <a:rPr lang="fil-PH" sz="3600" b="1" dirty="0">
                <a:solidFill>
                  <a:srgbClr val="7030A0"/>
                </a:solidFill>
                <a:latin typeface="Candara" pitchFamily="34" charset="0"/>
              </a:rPr>
              <a:t>Group (TWG)</a:t>
            </a:r>
          </a:p>
          <a:p>
            <a:pPr algn="ctr"/>
            <a:endParaRPr lang="fil-PH" sz="3600" b="1" dirty="0">
              <a:latin typeface="Candara" pitchFamily="34" charset="0"/>
            </a:endParaRPr>
          </a:p>
          <a:p>
            <a:pPr algn="ctr"/>
            <a:r>
              <a:rPr lang="fil-PH" sz="3600" b="1" dirty="0">
                <a:latin typeface="Candara" pitchFamily="34" charset="0"/>
              </a:rPr>
              <a:t>Who </a:t>
            </a:r>
          </a:p>
          <a:p>
            <a:pPr algn="ctr"/>
            <a:r>
              <a:rPr lang="fil-PH" sz="3600" b="1" dirty="0">
                <a:latin typeface="Candara" pitchFamily="34" charset="0"/>
              </a:rPr>
              <a:t>comprises?</a:t>
            </a:r>
          </a:p>
          <a:p>
            <a:pPr algn="ctr"/>
            <a:endParaRPr lang="fil-PH" sz="3600" dirty="0">
              <a:latin typeface="Candara" pitchFamily="34" charset="0"/>
            </a:endParaRPr>
          </a:p>
        </p:txBody>
      </p:sp>
      <p:sp>
        <p:nvSpPr>
          <p:cNvPr id="59397" name="TextBox 7"/>
          <p:cNvSpPr txBox="1">
            <a:spLocks noChangeArrowheads="1"/>
          </p:cNvSpPr>
          <p:nvPr/>
        </p:nvSpPr>
        <p:spPr bwMode="auto">
          <a:xfrm>
            <a:off x="4419600" y="1676400"/>
            <a:ext cx="4140200" cy="3970318"/>
          </a:xfrm>
          <a:prstGeom prst="rect">
            <a:avLst/>
          </a:prstGeom>
          <a:noFill/>
          <a:ln w="9525">
            <a:noFill/>
            <a:miter lim="800000"/>
            <a:headEnd/>
            <a:tailEnd/>
          </a:ln>
        </p:spPr>
        <p:txBody>
          <a:bodyPr>
            <a:spAutoFit/>
          </a:bodyPr>
          <a:lstStyle/>
          <a:p>
            <a:pPr algn="ctr"/>
            <a:endParaRPr lang="fil-PH" sz="1000" b="1" dirty="0">
              <a:latin typeface="Candara" pitchFamily="34" charset="0"/>
            </a:endParaRPr>
          </a:p>
          <a:p>
            <a:endParaRPr lang="fil-PH" sz="1000" dirty="0">
              <a:latin typeface="Candara" pitchFamily="34" charset="0"/>
            </a:endParaRPr>
          </a:p>
          <a:p>
            <a:pPr>
              <a:buFont typeface="Arial" pitchFamily="34" charset="0"/>
              <a:buChar char="•"/>
            </a:pPr>
            <a:r>
              <a:rPr lang="fil-PH" sz="2600" dirty="0">
                <a:latin typeface="Candara" pitchFamily="34" charset="0"/>
              </a:rPr>
              <a:t>Created by BAC </a:t>
            </a:r>
          </a:p>
          <a:p>
            <a:endParaRPr lang="fil-PH" sz="2600" dirty="0">
              <a:latin typeface="Candara" pitchFamily="34" charset="0"/>
            </a:endParaRPr>
          </a:p>
          <a:p>
            <a:pPr>
              <a:buFont typeface="Arial" pitchFamily="34" charset="0"/>
              <a:buChar char="•"/>
            </a:pPr>
            <a:r>
              <a:rPr lang="fil-PH" sz="2600" dirty="0">
                <a:latin typeface="Candara" pitchFamily="34" charset="0"/>
              </a:rPr>
              <a:t>Pool  who are experts in  various disciplines who can handle different aspects of procurement (goods, infrastructure, consulting services</a:t>
            </a:r>
            <a:r>
              <a:rPr lang="fil-PH" sz="2600" dirty="0" smtClean="0">
                <a:latin typeface="Candara" pitchFamily="34" charset="0"/>
              </a:rPr>
              <a:t>)</a:t>
            </a:r>
          </a:p>
          <a:p>
            <a:pPr algn="ctr"/>
            <a:endParaRPr lang="fil-PH" sz="2400" dirty="0">
              <a:latin typeface="Candara" pitchFamily="34" charset="0"/>
            </a:endParaRPr>
          </a:p>
        </p:txBody>
      </p:sp>
    </p:spTree>
  </p:cSld>
  <p:clrMapOvr>
    <a:masterClrMapping/>
  </p:clrMapOvr>
  <p:transition spd="slow"/>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Content Placeholder 2"/>
          <p:cNvSpPr>
            <a:spLocks noGrp="1"/>
          </p:cNvSpPr>
          <p:nvPr>
            <p:ph sz="half" idx="1"/>
          </p:nvPr>
        </p:nvSpPr>
        <p:spPr>
          <a:xfrm>
            <a:off x="228600" y="1600201"/>
            <a:ext cx="3581400" cy="3276599"/>
          </a:xfrm>
        </p:spPr>
        <p:txBody>
          <a:bodyPr>
            <a:normAutofit/>
          </a:bodyPr>
          <a:lstStyle/>
          <a:p>
            <a:endParaRPr lang="fil-PH" dirty="0" smtClean="0"/>
          </a:p>
          <a:p>
            <a:endParaRPr lang="fil-PH" dirty="0" smtClean="0"/>
          </a:p>
          <a:p>
            <a:pPr algn="ctr">
              <a:buNone/>
            </a:pPr>
            <a:r>
              <a:rPr lang="fil-PH" sz="3600" b="1" dirty="0" smtClean="0">
                <a:solidFill>
                  <a:srgbClr val="7030A0"/>
                </a:solidFill>
                <a:latin typeface="Candara" pitchFamily="34" charset="0"/>
              </a:rPr>
              <a:t>TWG</a:t>
            </a:r>
            <a:endParaRPr lang="fil-PH" b="1" dirty="0" smtClean="0">
              <a:solidFill>
                <a:srgbClr val="7030A0"/>
              </a:solidFill>
              <a:latin typeface="Candara" pitchFamily="34" charset="0"/>
            </a:endParaRPr>
          </a:p>
          <a:p>
            <a:pPr algn="ctr">
              <a:buFontTx/>
              <a:buNone/>
            </a:pPr>
            <a:r>
              <a:rPr lang="fil-PH" dirty="0" smtClean="0">
                <a:solidFill>
                  <a:schemeClr val="tx1"/>
                </a:solidFill>
                <a:latin typeface="Candara" pitchFamily="34" charset="0"/>
              </a:rPr>
              <a:t>	</a:t>
            </a:r>
            <a:r>
              <a:rPr lang="fil-PH" sz="3600" dirty="0" smtClean="0">
                <a:solidFill>
                  <a:schemeClr val="tx1"/>
                </a:solidFill>
                <a:latin typeface="Candara" pitchFamily="34" charset="0"/>
              </a:rPr>
              <a:t>What are its responsibilities?</a:t>
            </a:r>
          </a:p>
          <a:p>
            <a:pPr algn="ctr">
              <a:buFontTx/>
              <a:buNone/>
            </a:pPr>
            <a:endParaRPr lang="fil-PH" sz="3600" dirty="0" smtClean="0">
              <a:solidFill>
                <a:schemeClr val="tx1"/>
              </a:solidFill>
              <a:latin typeface="Candara" pitchFamily="34" charset="0"/>
            </a:endParaRPr>
          </a:p>
        </p:txBody>
      </p:sp>
      <p:sp>
        <p:nvSpPr>
          <p:cNvPr id="60420" name="Content Placeholder 3"/>
          <p:cNvSpPr>
            <a:spLocks noGrp="1"/>
          </p:cNvSpPr>
          <p:nvPr>
            <p:ph sz="half" idx="2"/>
          </p:nvPr>
        </p:nvSpPr>
        <p:spPr>
          <a:xfrm>
            <a:off x="4267200" y="914401"/>
            <a:ext cx="4419600" cy="5211764"/>
          </a:xfrm>
        </p:spPr>
        <p:txBody>
          <a:bodyPr>
            <a:noAutofit/>
          </a:bodyPr>
          <a:lstStyle/>
          <a:p>
            <a:pPr>
              <a:buNone/>
            </a:pPr>
            <a:r>
              <a:rPr lang="en-PH" sz="2000" b="1" dirty="0" smtClean="0">
                <a:solidFill>
                  <a:srgbClr val="FF0000"/>
                </a:solidFill>
                <a:latin typeface="Candara" pitchFamily="34" charset="0"/>
              </a:rPr>
              <a:t>Section 12.1, </a:t>
            </a:r>
            <a:r>
              <a:rPr lang="en-US" sz="2000" b="1" dirty="0" smtClean="0">
                <a:solidFill>
                  <a:srgbClr val="FF0000"/>
                </a:solidFill>
                <a:latin typeface="Candara" pitchFamily="34" charset="0"/>
              </a:rPr>
              <a:t>May 10, 2016</a:t>
            </a:r>
          </a:p>
          <a:p>
            <a:pPr>
              <a:buNone/>
            </a:pPr>
            <a:r>
              <a:rPr lang="en-US" sz="2000" b="1" dirty="0" smtClean="0">
                <a:solidFill>
                  <a:srgbClr val="FF0000"/>
                </a:solidFill>
                <a:latin typeface="Candara" pitchFamily="34" charset="0"/>
              </a:rPr>
              <a:t> Revised IRR</a:t>
            </a:r>
            <a:endParaRPr lang="fil-PH" sz="2000" dirty="0" smtClean="0">
              <a:solidFill>
                <a:srgbClr val="FF0000"/>
              </a:solidFill>
              <a:latin typeface="Candara" pitchFamily="34" charset="0"/>
            </a:endParaRPr>
          </a:p>
          <a:p>
            <a:pPr>
              <a:buNone/>
            </a:pPr>
            <a:endParaRPr lang="en-US" sz="2000" b="1" dirty="0" smtClean="0">
              <a:solidFill>
                <a:srgbClr val="FF0000"/>
              </a:solidFill>
              <a:latin typeface="Candara" pitchFamily="34" charset="0"/>
            </a:endParaRPr>
          </a:p>
          <a:p>
            <a:pPr>
              <a:buNone/>
            </a:pPr>
            <a:r>
              <a:rPr lang="en-US" sz="2200" b="1" dirty="0" smtClean="0">
                <a:solidFill>
                  <a:srgbClr val="FF0000"/>
                </a:solidFill>
                <a:latin typeface="Candara" pitchFamily="34" charset="0"/>
              </a:rPr>
              <a:t>Duties of TWG:</a:t>
            </a:r>
            <a:endParaRPr lang="fil-PH" sz="2200" dirty="0" smtClean="0">
              <a:solidFill>
                <a:srgbClr val="FF0000"/>
              </a:solidFill>
              <a:latin typeface="Candara" pitchFamily="34" charset="0"/>
            </a:endParaRPr>
          </a:p>
          <a:p>
            <a:pPr>
              <a:buNone/>
            </a:pPr>
            <a:r>
              <a:rPr lang="en-PH" sz="2200" dirty="0" smtClean="0">
                <a:solidFill>
                  <a:srgbClr val="FF0000"/>
                </a:solidFill>
                <a:latin typeface="Candara" pitchFamily="34" charset="0"/>
              </a:rPr>
              <a:t>1.) Review of the Technical Specifications, Scope of Work, and Terms of Reference; </a:t>
            </a:r>
            <a:endParaRPr lang="fil-PH" sz="2200" dirty="0" smtClean="0">
              <a:solidFill>
                <a:srgbClr val="FF0000"/>
              </a:solidFill>
              <a:latin typeface="Candara" pitchFamily="34" charset="0"/>
            </a:endParaRPr>
          </a:p>
          <a:p>
            <a:pPr>
              <a:buNone/>
            </a:pPr>
            <a:r>
              <a:rPr lang="en-PH" sz="2200" dirty="0" smtClean="0">
                <a:solidFill>
                  <a:srgbClr val="FF0000"/>
                </a:solidFill>
                <a:latin typeface="Candara" pitchFamily="34" charset="0"/>
              </a:rPr>
              <a:t>2.) Review of Bidding Documents; </a:t>
            </a:r>
            <a:endParaRPr lang="fil-PH" sz="2200" dirty="0" smtClean="0">
              <a:solidFill>
                <a:srgbClr val="FF0000"/>
              </a:solidFill>
              <a:latin typeface="Candara" pitchFamily="34" charset="0"/>
            </a:endParaRPr>
          </a:p>
          <a:p>
            <a:pPr>
              <a:buNone/>
            </a:pPr>
            <a:r>
              <a:rPr lang="en-PH" sz="2200" dirty="0" smtClean="0">
                <a:solidFill>
                  <a:srgbClr val="FF0000"/>
                </a:solidFill>
                <a:latin typeface="Candara" pitchFamily="34" charset="0"/>
              </a:rPr>
              <a:t>3.) Shortlisting of Consultants; </a:t>
            </a:r>
            <a:endParaRPr lang="fil-PH" sz="2200" dirty="0" smtClean="0">
              <a:solidFill>
                <a:srgbClr val="FF0000"/>
              </a:solidFill>
              <a:latin typeface="Candara" pitchFamily="34" charset="0"/>
            </a:endParaRPr>
          </a:p>
          <a:p>
            <a:pPr>
              <a:buNone/>
            </a:pPr>
            <a:r>
              <a:rPr lang="en-PH" sz="2200" dirty="0" smtClean="0">
                <a:solidFill>
                  <a:srgbClr val="FF0000"/>
                </a:solidFill>
                <a:latin typeface="Candara" pitchFamily="34" charset="0"/>
              </a:rPr>
              <a:t>4.) Eligibility Screening; </a:t>
            </a:r>
            <a:endParaRPr lang="fil-PH" sz="2200" dirty="0" smtClean="0">
              <a:solidFill>
                <a:srgbClr val="FF0000"/>
              </a:solidFill>
              <a:latin typeface="Candara" pitchFamily="34" charset="0"/>
            </a:endParaRPr>
          </a:p>
          <a:p>
            <a:pPr>
              <a:buNone/>
            </a:pPr>
            <a:r>
              <a:rPr lang="en-PH" sz="2200" dirty="0" smtClean="0">
                <a:solidFill>
                  <a:srgbClr val="FF0000"/>
                </a:solidFill>
                <a:latin typeface="Candara" pitchFamily="34" charset="0"/>
              </a:rPr>
              <a:t>5.) Evaluation of Bids; </a:t>
            </a:r>
            <a:endParaRPr lang="fil-PH" sz="2200" dirty="0" smtClean="0">
              <a:solidFill>
                <a:srgbClr val="FF0000"/>
              </a:solidFill>
              <a:latin typeface="Candara" pitchFamily="34" charset="0"/>
            </a:endParaRPr>
          </a:p>
          <a:p>
            <a:pPr>
              <a:buNone/>
            </a:pPr>
            <a:r>
              <a:rPr lang="en-PH" sz="2200" dirty="0" smtClean="0">
                <a:solidFill>
                  <a:srgbClr val="FF0000"/>
                </a:solidFill>
                <a:latin typeface="Candara" pitchFamily="34" charset="0"/>
              </a:rPr>
              <a:t>6.) Post-Qualification; and </a:t>
            </a:r>
            <a:endParaRPr lang="fil-PH" sz="2200" dirty="0" smtClean="0">
              <a:solidFill>
                <a:srgbClr val="FF0000"/>
              </a:solidFill>
              <a:latin typeface="Candara" pitchFamily="34" charset="0"/>
            </a:endParaRPr>
          </a:p>
          <a:p>
            <a:pPr>
              <a:buNone/>
            </a:pPr>
            <a:r>
              <a:rPr lang="en-PH" sz="2200" dirty="0" smtClean="0">
                <a:solidFill>
                  <a:srgbClr val="FF0000"/>
                </a:solidFill>
                <a:latin typeface="Candara" pitchFamily="34" charset="0"/>
              </a:rPr>
              <a:t>7.) Resolution of Request for Reconsideration </a:t>
            </a:r>
            <a:endParaRPr lang="fil-PH" sz="2200" dirty="0">
              <a:solidFill>
                <a:srgbClr val="FF0000"/>
              </a:solidFill>
              <a:latin typeface="Candara" pitchFamily="34" charset="0"/>
            </a:endParaRPr>
          </a:p>
        </p:txBody>
      </p:sp>
      <p:sp>
        <p:nvSpPr>
          <p:cNvPr id="6" name="Text Box 19"/>
          <p:cNvSpPr txBox="1">
            <a:spLocks noChangeArrowheads="1"/>
          </p:cNvSpPr>
          <p:nvPr/>
        </p:nvSpPr>
        <p:spPr bwMode="auto">
          <a:xfrm>
            <a:off x="304799" y="296863"/>
            <a:ext cx="7904163" cy="522287"/>
          </a:xfrm>
          <a:prstGeom prst="rect">
            <a:avLst/>
          </a:prstGeom>
          <a:noFill/>
          <a:ln w="76200" algn="ctr">
            <a:noFill/>
            <a:miter lim="800000"/>
            <a:headEnd/>
            <a:tailEnd/>
          </a:ln>
        </p:spPr>
        <p:txBody>
          <a:bodyPr wrap="square">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Tree>
  </p:cSld>
  <p:clrMapOvr>
    <a:masterClrMapping/>
  </p:clrMapOvr>
  <p:transition spd="slow"/>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503238" y="1628775"/>
          <a:ext cx="8028892" cy="2845017"/>
        </p:xfrm>
        <a:graphic>
          <a:graphicData uri="http://schemas.openxmlformats.org/drawingml/2006/table">
            <a:tbl>
              <a:tblPr firstRow="1" bandRow="1">
                <a:tableStyleId>{5C22544A-7EE6-4342-B048-85BDC9FD1C3A}</a:tableStyleId>
              </a:tblPr>
              <a:tblGrid>
                <a:gridCol w="3971280"/>
                <a:gridCol w="4057612"/>
              </a:tblGrid>
              <a:tr h="756084">
                <a:tc>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2000" dirty="0" smtClean="0">
                          <a:solidFill>
                            <a:schemeClr val="bg1"/>
                          </a:solidFill>
                        </a:rPr>
                        <a:t>Maximum Honorarium rate per  procurement project</a:t>
                      </a:r>
                      <a:endParaRPr lang="en-US" sz="2000" dirty="0">
                        <a:solidFill>
                          <a:schemeClr val="bg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2604">
                <a:tc>
                  <a:txBody>
                    <a:bodyPr/>
                    <a:lstStyle/>
                    <a:p>
                      <a:pPr algn="ctr"/>
                      <a:r>
                        <a:rPr lang="en-US" dirty="0" smtClean="0">
                          <a:solidFill>
                            <a:schemeClr val="tx1"/>
                          </a:solidFill>
                        </a:rPr>
                        <a:t>BAC Chair</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rPr>
                        <a:t>Php</a:t>
                      </a:r>
                      <a:r>
                        <a:rPr lang="en-US" baseline="0" dirty="0" smtClean="0">
                          <a:solidFill>
                            <a:schemeClr val="tx1"/>
                          </a:solidFill>
                        </a:rPr>
                        <a:t> 3,000.00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40060">
                <a:tc>
                  <a:txBody>
                    <a:bodyPr/>
                    <a:lstStyle/>
                    <a:p>
                      <a:pPr algn="ctr"/>
                      <a:r>
                        <a:rPr lang="en-US" dirty="0" smtClean="0">
                          <a:solidFill>
                            <a:schemeClr val="tx1"/>
                          </a:solidFill>
                        </a:rPr>
                        <a:t>BAC Members</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rPr>
                        <a:t>Php 2,500.00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846269">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BAC Secretariat</a:t>
                      </a:r>
                    </a:p>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solidFill>
                            <a:schemeClr val="tx1"/>
                          </a:solidFill>
                        </a:rPr>
                        <a:t>TWG Chair</a:t>
                      </a:r>
                      <a:r>
                        <a:rPr lang="en-US" baseline="0" dirty="0" smtClean="0">
                          <a:solidFill>
                            <a:schemeClr val="tx1"/>
                          </a:solidFill>
                        </a:rPr>
                        <a:t> and Members</a:t>
                      </a:r>
                      <a:endParaRPr lang="en-US" dirty="0" smtClean="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dirty="0" smtClean="0">
                          <a:solidFill>
                            <a:schemeClr val="tx1"/>
                          </a:solidFill>
                        </a:rPr>
                        <a:t>Php 2,000.00</a:t>
                      </a:r>
                      <a:endParaRPr lang="en-US" dirty="0">
                        <a:solidFill>
                          <a:schemeClr val="tx1"/>
                        </a:solidFil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61459" name="Rectangle 2"/>
          <p:cNvSpPr>
            <a:spLocks noChangeArrowheads="1"/>
          </p:cNvSpPr>
          <p:nvPr/>
        </p:nvSpPr>
        <p:spPr bwMode="auto">
          <a:xfrm>
            <a:off x="539750" y="5373688"/>
            <a:ext cx="8027988" cy="922337"/>
          </a:xfrm>
          <a:prstGeom prst="rect">
            <a:avLst/>
          </a:prstGeom>
          <a:noFill/>
          <a:ln w="9525">
            <a:noFill/>
            <a:miter lim="800000"/>
            <a:headEnd/>
            <a:tailEnd/>
          </a:ln>
        </p:spPr>
        <p:txBody>
          <a:bodyPr>
            <a:spAutoFit/>
          </a:bodyPr>
          <a:lstStyle/>
          <a:p>
            <a:pPr algn="just"/>
            <a:r>
              <a:rPr lang="en-US" i="1" dirty="0"/>
              <a:t>Members of the BAC Secretariat whose positions are in the Procurement Unit of the agency shall not be entitled to honoraria although the payment of overtime services may be allowed, subject to existing policy on the matter.</a:t>
            </a:r>
          </a:p>
        </p:txBody>
      </p:sp>
      <p:sp>
        <p:nvSpPr>
          <p:cNvPr id="61460" name="Slide Number Placeholder 4"/>
          <p:cNvSpPr>
            <a:spLocks noGrp="1"/>
          </p:cNvSpPr>
          <p:nvPr>
            <p:ph type="sldNum" sz="quarter" idx="4294967295"/>
          </p:nvPr>
        </p:nvSpPr>
        <p:spPr>
          <a:xfrm>
            <a:off x="6553200" y="6356351"/>
            <a:ext cx="2133600" cy="365125"/>
          </a:xfrm>
          <a:prstGeom prst="rect">
            <a:avLst/>
          </a:prstGeom>
          <a:noFill/>
        </p:spPr>
        <p:txBody>
          <a:bodyPr/>
          <a:lstStyle/>
          <a:p>
            <a:fld id="{EB977C3A-8B83-485A-8282-D963C50DA744}" type="slidenum">
              <a:rPr lang="en-US" smtClean="0">
                <a:solidFill>
                  <a:srgbClr val="898989"/>
                </a:solidFill>
                <a:latin typeface="Arial" pitchFamily="34" charset="0"/>
                <a:cs typeface="Arial" pitchFamily="34" charset="0"/>
              </a:rPr>
              <a:pPr/>
              <a:t>45</a:t>
            </a:fld>
            <a:endParaRPr lang="en-US" dirty="0" smtClean="0">
              <a:solidFill>
                <a:srgbClr val="898989"/>
              </a:solidFill>
              <a:latin typeface="Arial" pitchFamily="34" charset="0"/>
              <a:cs typeface="Arial" pitchFamily="34" charset="0"/>
            </a:endParaRPr>
          </a:p>
        </p:txBody>
      </p:sp>
      <p:sp>
        <p:nvSpPr>
          <p:cNvPr id="61461" name="Rectangle 5"/>
          <p:cNvSpPr>
            <a:spLocks noChangeArrowheads="1"/>
          </p:cNvSpPr>
          <p:nvPr/>
        </p:nvSpPr>
        <p:spPr bwMode="auto">
          <a:xfrm>
            <a:off x="900113" y="225425"/>
            <a:ext cx="6911975" cy="646113"/>
          </a:xfrm>
          <a:prstGeom prst="rect">
            <a:avLst/>
          </a:prstGeom>
          <a:noFill/>
          <a:ln w="9525">
            <a:noFill/>
            <a:miter lim="800000"/>
            <a:headEnd/>
            <a:tailEnd/>
          </a:ln>
        </p:spPr>
        <p:txBody>
          <a:bodyPr>
            <a:spAutoFit/>
          </a:bodyPr>
          <a:lstStyle/>
          <a:p>
            <a:pPr algn="ctr"/>
            <a:r>
              <a:rPr lang="en-US" sz="3600" dirty="0">
                <a:solidFill>
                  <a:schemeClr val="tx2"/>
                </a:solidFill>
                <a:latin typeface="Clarendon"/>
              </a:rPr>
              <a:t>Ceiling for Honoraria</a:t>
            </a:r>
            <a:endParaRPr lang="fil-PH" sz="3600">
              <a:solidFill>
                <a:schemeClr val="tx2"/>
              </a:solidFill>
              <a:latin typeface="Clarendon"/>
            </a:endParaRPr>
          </a:p>
        </p:txBody>
      </p:sp>
      <p:sp>
        <p:nvSpPr>
          <p:cNvPr id="6" name="Title 1"/>
          <p:cNvSpPr>
            <a:spLocks noGrp="1"/>
          </p:cNvSpPr>
          <p:nvPr>
            <p:ph type="title"/>
          </p:nvPr>
        </p:nvSpPr>
        <p:spPr>
          <a:xfrm>
            <a:off x="457200" y="76200"/>
            <a:ext cx="8229600" cy="7620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3400" b="1" dirty="0" smtClean="0">
                <a:effectLst>
                  <a:outerShdw blurRad="38100" dist="38100" dir="2700000" algn="tl">
                    <a:srgbClr val="000000">
                      <a:alpha val="43137"/>
                    </a:srgbClr>
                  </a:outerShdw>
                </a:effectLst>
              </a:rPr>
              <a:t>GRANT OF HONORARIA</a:t>
            </a:r>
            <a:endParaRPr lang="en-US" sz="3400" b="1" dirty="0">
              <a:ln/>
              <a:effectLst>
                <a:outerShdw blurRad="38100" dist="38100" dir="2700000" algn="tl">
                  <a:srgbClr val="000000">
                    <a:alpha val="43137"/>
                  </a:srgbClr>
                </a:outerShdw>
              </a:effectLst>
            </a:endParaRPr>
          </a:p>
        </p:txBody>
      </p:sp>
    </p:spTree>
  </p:cSld>
  <p:clrMapOvr>
    <a:masterClrMapping/>
  </p:clrMapOvr>
  <p:transition spd="slow"/>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76200"/>
            <a:ext cx="8458200" cy="8382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2800" b="1" dirty="0" smtClean="0">
                <a:effectLst>
                  <a:outerShdw blurRad="38100" dist="38100" dir="2700000" algn="tl">
                    <a:srgbClr val="000000">
                      <a:alpha val="43137"/>
                    </a:srgbClr>
                  </a:outerShdw>
                </a:effectLst>
              </a:rPr>
              <a:t>GUIDELINES ON THE GRANT OF HONORARIA</a:t>
            </a:r>
            <a:endParaRPr lang="en-US" sz="2800" b="1" dirty="0">
              <a:ln/>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381000" y="1371600"/>
            <a:ext cx="8001000" cy="4602163"/>
          </a:xfrm>
        </p:spPr>
        <p:txBody>
          <a:bodyPr>
            <a:noAutofit/>
          </a:bodyPr>
          <a:lstStyle/>
          <a:p>
            <a:pPr marL="361188" algn="just">
              <a:buFont typeface="Wingdings" panose="05000000000000000000" pitchFamily="2" charset="2"/>
              <a:buChar char="v"/>
            </a:pPr>
            <a:r>
              <a:rPr lang="en-US" sz="2400" b="1" dirty="0" smtClean="0">
                <a:latin typeface="Candara" pitchFamily="34" charset="0"/>
              </a:rPr>
              <a:t>Budget </a:t>
            </a:r>
            <a:r>
              <a:rPr lang="en-US" sz="2400" b="1" dirty="0">
                <a:latin typeface="Candara" pitchFamily="34" charset="0"/>
              </a:rPr>
              <a:t>Circular No. 2004-5A, dated 7 October 2005 As amended by Budget Circular No. 2007-3, dated 29 November 2007.</a:t>
            </a:r>
          </a:p>
          <a:p>
            <a:pPr marL="189738" indent="-171450" algn="just"/>
            <a:endParaRPr lang="en-US" sz="2400" dirty="0">
              <a:latin typeface="Candara" pitchFamily="34" charset="0"/>
            </a:endParaRPr>
          </a:p>
          <a:p>
            <a:pPr marL="806450" algn="just">
              <a:buFont typeface="Wingdings" panose="05000000000000000000" pitchFamily="2" charset="2"/>
              <a:buChar char="§"/>
            </a:pPr>
            <a:r>
              <a:rPr lang="en-US" sz="2400" b="1" dirty="0">
                <a:latin typeface="Candara" pitchFamily="34" charset="0"/>
              </a:rPr>
              <a:t>Only for successfully completed procurement </a:t>
            </a:r>
            <a:r>
              <a:rPr lang="en-US" sz="2400" b="1" dirty="0" smtClean="0">
                <a:latin typeface="Candara" pitchFamily="34" charset="0"/>
              </a:rPr>
              <a:t>projects that </a:t>
            </a:r>
            <a:r>
              <a:rPr lang="en-US" sz="2400" b="1" dirty="0">
                <a:latin typeface="Candara" pitchFamily="34" charset="0"/>
              </a:rPr>
              <a:t>involves competitive </a:t>
            </a:r>
            <a:r>
              <a:rPr lang="en-US" sz="2400" b="1" dirty="0" smtClean="0">
                <a:latin typeface="Candara" pitchFamily="34" charset="0"/>
              </a:rPr>
              <a:t>bidding – Competitive Bidding, LSB and Nego Proc-Two Failed Bidding.</a:t>
            </a:r>
            <a:endParaRPr lang="en-US" sz="2400" b="1" dirty="0">
              <a:latin typeface="Candara" pitchFamily="34" charset="0"/>
            </a:endParaRPr>
          </a:p>
          <a:p>
            <a:pPr marL="914400" indent="-450850" algn="just">
              <a:buFont typeface="Wingdings" panose="05000000000000000000" pitchFamily="2" charset="2"/>
              <a:buChar char="§"/>
            </a:pPr>
            <a:r>
              <a:rPr lang="en-US" sz="2400" dirty="0">
                <a:latin typeface="Candara" pitchFamily="34" charset="0"/>
              </a:rPr>
              <a:t>Granted to </a:t>
            </a:r>
            <a:r>
              <a:rPr lang="en-US" sz="2400" b="1" dirty="0">
                <a:latin typeface="Candara" pitchFamily="34" charset="0"/>
              </a:rPr>
              <a:t>Chair or Members of the </a:t>
            </a:r>
            <a:r>
              <a:rPr lang="en-US" sz="2400" b="1" dirty="0" smtClean="0">
                <a:latin typeface="Candara" pitchFamily="34" charset="0"/>
              </a:rPr>
              <a:t>BAC, BAC Secretariat and </a:t>
            </a:r>
            <a:r>
              <a:rPr lang="en-US" sz="2400" b="1" dirty="0">
                <a:latin typeface="Candara" pitchFamily="34" charset="0"/>
              </a:rPr>
              <a:t>the TWG</a:t>
            </a:r>
            <a:r>
              <a:rPr lang="en-US" sz="2400" dirty="0">
                <a:latin typeface="Candara" pitchFamily="34" charset="0"/>
              </a:rPr>
              <a:t> </a:t>
            </a:r>
            <a:r>
              <a:rPr lang="en-US" sz="2400" dirty="0" smtClean="0">
                <a:latin typeface="Candara" pitchFamily="34" charset="0"/>
              </a:rPr>
              <a:t>(if any) by </a:t>
            </a:r>
            <a:r>
              <a:rPr lang="en-US" sz="2400" dirty="0">
                <a:latin typeface="Candara" pitchFamily="34" charset="0"/>
              </a:rPr>
              <a:t>the </a:t>
            </a:r>
            <a:r>
              <a:rPr lang="en-US" sz="2400" dirty="0" smtClean="0">
                <a:latin typeface="Candara" pitchFamily="34" charset="0"/>
              </a:rPr>
              <a:t>PE concerned.</a:t>
            </a:r>
            <a:endParaRPr lang="en-US" sz="2400" dirty="0">
              <a:latin typeface="Candara" pitchFamily="34" charset="0"/>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46</a:t>
            </a:fld>
            <a:endParaRPr lang="en-US" dirty="0">
              <a:solidFill>
                <a:prstClr val="black">
                  <a:tint val="75000"/>
                </a:prstClr>
              </a:solidFill>
            </a:endParaRPr>
          </a:p>
        </p:txBody>
      </p:sp>
    </p:spTree>
    <p:extLst>
      <p:ext uri="{BB962C8B-B14F-4D97-AF65-F5344CB8AC3E}">
        <p14:creationId xmlns:p14="http://schemas.microsoft.com/office/powerpoint/2010/main" xmlns="" val="4014206530"/>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2800" b="1" dirty="0" smtClean="0">
                <a:effectLst>
                  <a:outerShdw blurRad="38100" dist="38100" dir="2700000" algn="tl">
                    <a:srgbClr val="000000">
                      <a:alpha val="43137"/>
                    </a:srgbClr>
                  </a:outerShdw>
                </a:effectLst>
              </a:rPr>
              <a:t>GUIDELINES ON THE GRANT OF HONORARIA </a:t>
            </a:r>
            <a:endParaRPr lang="en-US" sz="2800" b="1" dirty="0">
              <a:ln/>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57200" y="1524000"/>
            <a:ext cx="8001000" cy="4602163"/>
          </a:xfrm>
        </p:spPr>
        <p:txBody>
          <a:bodyPr>
            <a:noAutofit/>
          </a:bodyPr>
          <a:lstStyle/>
          <a:p>
            <a:pPr marL="361188" algn="just">
              <a:buFont typeface="Wingdings" panose="05000000000000000000" pitchFamily="2" charset="2"/>
              <a:buChar char="v"/>
            </a:pPr>
            <a:r>
              <a:rPr lang="en-US" sz="2400" b="1" dirty="0" smtClean="0">
                <a:latin typeface="Candara" pitchFamily="34" charset="0"/>
              </a:rPr>
              <a:t>PE </a:t>
            </a:r>
            <a:r>
              <a:rPr lang="en-US" sz="2400" b="1" dirty="0">
                <a:latin typeface="Candara" pitchFamily="34" charset="0"/>
              </a:rPr>
              <a:t>is authorized to grant honoraria</a:t>
            </a:r>
            <a:r>
              <a:rPr lang="en-US" sz="2400" dirty="0">
                <a:latin typeface="Candara" pitchFamily="34" charset="0"/>
              </a:rPr>
              <a:t> to the members of the </a:t>
            </a:r>
            <a:r>
              <a:rPr lang="en-US" sz="2400" b="1" dirty="0">
                <a:latin typeface="Candara" pitchFamily="34" charset="0"/>
              </a:rPr>
              <a:t>BAC, the TWG, and the BAC Secretariat</a:t>
            </a:r>
            <a:r>
              <a:rPr lang="en-US" sz="2400" dirty="0">
                <a:latin typeface="Candara" pitchFamily="34" charset="0"/>
              </a:rPr>
              <a:t> provided the amount so granted </a:t>
            </a:r>
            <a:r>
              <a:rPr lang="en-US" sz="2400" b="1" dirty="0">
                <a:latin typeface="Candara" pitchFamily="34" charset="0"/>
              </a:rPr>
              <a:t>does not exceed twenty-five percent (25%) of their respective basic monthly salary</a:t>
            </a:r>
            <a:r>
              <a:rPr lang="en-US" sz="2400" dirty="0">
                <a:latin typeface="Candara" pitchFamily="34" charset="0"/>
              </a:rPr>
              <a:t>, subject to the following conditions:</a:t>
            </a:r>
          </a:p>
          <a:p>
            <a:pPr marL="18288" indent="0" algn="just">
              <a:buNone/>
            </a:pPr>
            <a:endParaRPr lang="en-US" sz="2400" dirty="0">
              <a:latin typeface="Candara" pitchFamily="34" charset="0"/>
            </a:endParaRPr>
          </a:p>
          <a:p>
            <a:pPr lvl="2" algn="just"/>
            <a:r>
              <a:rPr lang="en-US" dirty="0">
                <a:latin typeface="Candara" pitchFamily="34" charset="0"/>
              </a:rPr>
              <a:t>funds are available for the purpose; and</a:t>
            </a:r>
          </a:p>
          <a:p>
            <a:pPr lvl="2" algn="just"/>
            <a:r>
              <a:rPr lang="en-US" dirty="0">
                <a:latin typeface="Candara" pitchFamily="34" charset="0"/>
              </a:rPr>
              <a:t>the grant of honoraria conforms to the guidelines promulgated by the DBM.  </a:t>
            </a:r>
            <a:r>
              <a:rPr lang="en-US" b="1" dirty="0" smtClean="0">
                <a:latin typeface="Candara" pitchFamily="34" charset="0"/>
              </a:rPr>
              <a:t>(</a:t>
            </a:r>
            <a:r>
              <a:rPr lang="en-US" b="1" dirty="0">
                <a:latin typeface="Candara" pitchFamily="34" charset="0"/>
              </a:rPr>
              <a:t>Section 15, IRR of R.A. 9184)</a:t>
            </a:r>
            <a:endParaRPr lang="en-US" dirty="0">
              <a:latin typeface="Candara" pitchFamily="34" charset="0"/>
              <a:ea typeface="ＭＳ Ｐゴシック" pitchFamily="34" charset="-128"/>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pPr algn="r"/>
            <a:fld id="{F3403E61-FE02-4BE1-92BA-D4DD5B313E27}" type="slidenum">
              <a:rPr lang="en-US" smtClean="0">
                <a:solidFill>
                  <a:prstClr val="black">
                    <a:tint val="75000"/>
                  </a:prstClr>
                </a:solidFill>
              </a:rPr>
              <a:pPr algn="r"/>
              <a:t>47</a:t>
            </a:fld>
            <a:endParaRPr lang="en-US" dirty="0">
              <a:solidFill>
                <a:prstClr val="black">
                  <a:tint val="75000"/>
                </a:prstClr>
              </a:solidFill>
            </a:endParaRPr>
          </a:p>
        </p:txBody>
      </p:sp>
    </p:spTree>
    <p:extLst>
      <p:ext uri="{BB962C8B-B14F-4D97-AF65-F5344CB8AC3E}">
        <p14:creationId xmlns:p14="http://schemas.microsoft.com/office/powerpoint/2010/main" xmlns="" val="99861106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524000"/>
            <a:ext cx="8001000" cy="4449763"/>
          </a:xfrm>
        </p:spPr>
        <p:txBody>
          <a:bodyPr>
            <a:noAutofit/>
          </a:bodyPr>
          <a:lstStyle/>
          <a:p>
            <a:pPr marL="361188" lvl="0" algn="just">
              <a:buFont typeface="Wingdings" panose="05000000000000000000" pitchFamily="2" charset="2"/>
              <a:buChar char="v"/>
            </a:pPr>
            <a:r>
              <a:rPr lang="en-US" sz="2400" b="1" u="sng" dirty="0">
                <a:latin typeface="Candara" pitchFamily="34" charset="0"/>
              </a:rPr>
              <a:t>Collections from successfully completed procurement projects</a:t>
            </a:r>
            <a:r>
              <a:rPr lang="en-US" sz="2400" dirty="0">
                <a:latin typeface="Candara" pitchFamily="34" charset="0"/>
              </a:rPr>
              <a:t>, limited  to activities prior to the awarding of contracts to winning bidders:</a:t>
            </a:r>
          </a:p>
          <a:p>
            <a:pPr marL="18288" indent="0" algn="just">
              <a:buNone/>
            </a:pPr>
            <a:endParaRPr lang="en-US" sz="2200" dirty="0">
              <a:latin typeface="Candara" pitchFamily="34" charset="0"/>
            </a:endParaRPr>
          </a:p>
          <a:p>
            <a:pPr marL="914400" lvl="0" indent="-450850" algn="just">
              <a:buFont typeface="Wingdings" panose="05000000000000000000" pitchFamily="2" charset="2"/>
              <a:buChar char="§"/>
            </a:pPr>
            <a:r>
              <a:rPr lang="en-US" sz="2400" dirty="0">
                <a:latin typeface="Candara" pitchFamily="34" charset="0"/>
              </a:rPr>
              <a:t>proceeds from sale of bid documents;</a:t>
            </a:r>
          </a:p>
          <a:p>
            <a:pPr marL="914400" lvl="0" indent="-450850" algn="just">
              <a:buFont typeface="Wingdings" panose="05000000000000000000" pitchFamily="2" charset="2"/>
              <a:buChar char="§"/>
            </a:pPr>
            <a:r>
              <a:rPr lang="en-US" sz="2400" dirty="0">
                <a:latin typeface="Candara" pitchFamily="34" charset="0"/>
              </a:rPr>
              <a:t>fees from contractor/supplier registry;</a:t>
            </a:r>
          </a:p>
          <a:p>
            <a:pPr marL="920750" lvl="0" indent="-457200" algn="just">
              <a:buFont typeface="Wingdings" panose="05000000000000000000" pitchFamily="2" charset="2"/>
              <a:buChar char="§"/>
            </a:pPr>
            <a:r>
              <a:rPr lang="en-US" sz="2400" dirty="0">
                <a:latin typeface="Candara" pitchFamily="34" charset="0"/>
              </a:rPr>
              <a:t>fees charged for copies of minutes of bid openings, BAC resolutions and other BAC documents;</a:t>
            </a:r>
          </a:p>
          <a:p>
            <a:pPr marL="914400" lvl="0" indent="-450850" algn="just">
              <a:buFont typeface="Wingdings" panose="05000000000000000000" pitchFamily="2" charset="2"/>
              <a:buChar char="§"/>
            </a:pPr>
            <a:r>
              <a:rPr lang="en-US" sz="2400" dirty="0">
                <a:latin typeface="Candara" pitchFamily="34" charset="0"/>
              </a:rPr>
              <a:t>protest fees; </a:t>
            </a:r>
            <a:r>
              <a:rPr lang="en-US" sz="2400" dirty="0" smtClean="0">
                <a:latin typeface="Candara" pitchFamily="34" charset="0"/>
              </a:rPr>
              <a:t>and</a:t>
            </a:r>
          </a:p>
          <a:p>
            <a:pPr marL="914400" lvl="0" indent="-450850" algn="just">
              <a:buFont typeface="Wingdings" panose="05000000000000000000" pitchFamily="2" charset="2"/>
              <a:buChar char="§"/>
            </a:pPr>
            <a:r>
              <a:rPr lang="en-US" sz="2400" dirty="0" smtClean="0">
                <a:latin typeface="Candara" pitchFamily="34" charset="0"/>
              </a:rPr>
              <a:t>proceeds from bid security forfeiture</a:t>
            </a: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48</a:t>
            </a:fld>
            <a:endParaRPr lang="en-US" dirty="0">
              <a:solidFill>
                <a:prstClr val="black">
                  <a:tint val="75000"/>
                </a:prstClr>
              </a:solidFill>
            </a:endParaRPr>
          </a:p>
        </p:txBody>
      </p:sp>
      <p:sp>
        <p:nvSpPr>
          <p:cNvPr id="6" name="Title 1"/>
          <p:cNvSpPr txBox="1">
            <a:spLocks/>
          </p:cNvSpPr>
          <p:nvPr/>
        </p:nvSpPr>
        <p:spPr>
          <a:xfrm>
            <a:off x="228600" y="76200"/>
            <a:ext cx="8458200" cy="838200"/>
          </a:xfrm>
          <a:prstGeom prst="rect">
            <a:avLst/>
          </a:prstGeom>
          <a:noFill/>
          <a:ln w="9525" cap="flat" cmpd="sng" algn="ctr">
            <a:noFill/>
            <a:prstDash val="solid"/>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smtClean="0">
                <a:ln>
                  <a:noFill/>
                </a:ln>
                <a:solidFill>
                  <a:schemeClr val="bg1"/>
                </a:solidFill>
                <a:effectLst>
                  <a:outerShdw blurRad="38100" dist="38100" dir="2700000" algn="tl">
                    <a:srgbClr val="000000">
                      <a:alpha val="43137"/>
                    </a:srgbClr>
                  </a:outerShdw>
                </a:effectLst>
                <a:uLnTx/>
                <a:uFillTx/>
                <a:latin typeface="+mn-lt"/>
                <a:ea typeface="+mn-ea"/>
                <a:cs typeface="+mn-cs"/>
              </a:rPr>
              <a:t>GUIDELINES ON THE GRANT OF HONORARIA</a:t>
            </a:r>
            <a:endParaRPr kumimoji="0" lang="en-US" sz="2800" b="1" i="0" u="none" strike="noStrike" kern="1200" cap="none" spc="0" normalizeH="0" baseline="0" noProof="0" dirty="0">
              <a:ln/>
              <a:solidFill>
                <a:schemeClr val="bg1"/>
              </a:solidFill>
              <a:effectLst>
                <a:outerShdw blurRad="38100" dist="38100" dir="2700000" algn="tl">
                  <a:srgbClr val="000000">
                    <a:alpha val="43137"/>
                  </a:srgbClr>
                </a:outerShdw>
              </a:effectLst>
              <a:uLnTx/>
              <a:uFillTx/>
              <a:latin typeface="+mn-lt"/>
              <a:ea typeface="+mn-ea"/>
              <a:cs typeface="+mn-cs"/>
            </a:endParaRPr>
          </a:p>
        </p:txBody>
      </p:sp>
    </p:spTree>
    <p:extLst>
      <p:ext uri="{BB962C8B-B14F-4D97-AF65-F5344CB8AC3E}">
        <p14:creationId xmlns:p14="http://schemas.microsoft.com/office/powerpoint/2010/main" xmlns="" val="2937797764"/>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7" name="Content Placeholder 2"/>
          <p:cNvSpPr>
            <a:spLocks noGrp="1"/>
          </p:cNvSpPr>
          <p:nvPr>
            <p:ph sz="half" idx="1"/>
          </p:nvPr>
        </p:nvSpPr>
        <p:spPr>
          <a:xfrm>
            <a:off x="323850" y="1484313"/>
            <a:ext cx="4202113" cy="4608512"/>
          </a:xfrm>
        </p:spPr>
        <p:txBody>
          <a:bodyPr/>
          <a:lstStyle/>
          <a:p>
            <a:pPr>
              <a:buFontTx/>
              <a:buNone/>
            </a:pPr>
            <a:endParaRPr lang="fil-PH" dirty="0" smtClean="0"/>
          </a:p>
          <a:p>
            <a:pPr>
              <a:buFontTx/>
              <a:buNone/>
            </a:pPr>
            <a:endParaRPr lang="fil-PH" dirty="0" smtClean="0"/>
          </a:p>
          <a:p>
            <a:pPr algn="ctr">
              <a:buFontTx/>
              <a:buNone/>
            </a:pPr>
            <a:r>
              <a:rPr lang="fil-PH" b="1" dirty="0" smtClean="0">
                <a:solidFill>
                  <a:schemeClr val="tx1"/>
                </a:solidFill>
              </a:rPr>
              <a:t>Head of Procuring Entity </a:t>
            </a:r>
            <a:r>
              <a:rPr lang="fil-PH" dirty="0" smtClean="0"/>
              <a:t>(HoPE)</a:t>
            </a:r>
            <a:endParaRPr lang="fil-PH" dirty="0" smtClean="0">
              <a:solidFill>
                <a:schemeClr val="tx1"/>
              </a:solidFill>
            </a:endParaRPr>
          </a:p>
          <a:p>
            <a:pPr algn="ctr">
              <a:buFontTx/>
              <a:buNone/>
            </a:pPr>
            <a:endParaRPr lang="fil-PH" dirty="0" smtClean="0"/>
          </a:p>
          <a:p>
            <a:pPr algn="ctr">
              <a:buFontTx/>
              <a:buNone/>
            </a:pPr>
            <a:r>
              <a:rPr lang="fil-PH" dirty="0" smtClean="0"/>
              <a:t>	</a:t>
            </a:r>
            <a:r>
              <a:rPr lang="fil-PH" sz="3600" dirty="0" smtClean="0">
                <a:solidFill>
                  <a:srgbClr val="0A85FF"/>
                </a:solidFill>
              </a:rPr>
              <a:t>What are the responsibilities ?</a:t>
            </a:r>
          </a:p>
        </p:txBody>
      </p:sp>
      <p:sp>
        <p:nvSpPr>
          <p:cNvPr id="62468" name="Content Placeholder 3"/>
          <p:cNvSpPr>
            <a:spLocks noGrp="1"/>
          </p:cNvSpPr>
          <p:nvPr>
            <p:ph sz="half" idx="2"/>
          </p:nvPr>
        </p:nvSpPr>
        <p:spPr>
          <a:xfrm>
            <a:off x="4648200" y="1066801"/>
            <a:ext cx="4038600" cy="5059364"/>
          </a:xfrm>
        </p:spPr>
        <p:txBody>
          <a:bodyPr/>
          <a:lstStyle/>
          <a:p>
            <a:r>
              <a:rPr lang="fil-PH" sz="2400" dirty="0" smtClean="0">
                <a:latin typeface="Candara" pitchFamily="34" charset="0"/>
              </a:rPr>
              <a:t>Designate the BAC and create BAC Secretariat</a:t>
            </a:r>
          </a:p>
          <a:p>
            <a:endParaRPr lang="fil-PH" sz="1000" dirty="0" smtClean="0">
              <a:latin typeface="Candara" pitchFamily="34" charset="0"/>
            </a:endParaRPr>
          </a:p>
          <a:p>
            <a:r>
              <a:rPr lang="fil-PH" sz="2400" dirty="0" smtClean="0">
                <a:solidFill>
                  <a:schemeClr val="tx1"/>
                </a:solidFill>
                <a:latin typeface="Candara" pitchFamily="34" charset="0"/>
              </a:rPr>
              <a:t>Approves the APP</a:t>
            </a:r>
          </a:p>
          <a:p>
            <a:endParaRPr lang="fil-PH" sz="1000" dirty="0" smtClean="0">
              <a:solidFill>
                <a:schemeClr val="tx1"/>
              </a:solidFill>
              <a:latin typeface="Candara" pitchFamily="34" charset="0"/>
            </a:endParaRPr>
          </a:p>
          <a:p>
            <a:r>
              <a:rPr lang="fil-PH" sz="2400" dirty="0" smtClean="0">
                <a:solidFill>
                  <a:schemeClr val="tx1"/>
                </a:solidFill>
                <a:latin typeface="Candara" pitchFamily="34" charset="0"/>
              </a:rPr>
              <a:t>Approves/disapproves RTA and Contracts and ensure that  all procurement abides by the IRR</a:t>
            </a:r>
          </a:p>
          <a:p>
            <a:endParaRPr lang="fil-PH" sz="1000" dirty="0" smtClean="0">
              <a:solidFill>
                <a:schemeClr val="tx1"/>
              </a:solidFill>
              <a:latin typeface="Candara" pitchFamily="34" charset="0"/>
            </a:endParaRPr>
          </a:p>
          <a:p>
            <a:r>
              <a:rPr lang="fil-PH" sz="2400" dirty="0" smtClean="0">
                <a:solidFill>
                  <a:schemeClr val="tx1"/>
                </a:solidFill>
                <a:latin typeface="Candara" pitchFamily="34" charset="0"/>
              </a:rPr>
              <a:t>Promptly act on BAC recommendation (approve/disapprove)</a:t>
            </a:r>
          </a:p>
          <a:p>
            <a:endParaRPr lang="fil-PH" sz="1600" dirty="0" smtClean="0">
              <a:solidFill>
                <a:schemeClr val="tx1"/>
              </a:solidFill>
              <a:latin typeface="Candara" pitchFamily="34" charset="0"/>
            </a:endParaRPr>
          </a:p>
        </p:txBody>
      </p:sp>
      <p:sp>
        <p:nvSpPr>
          <p:cNvPr id="7"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Tree>
  </p:cSld>
  <p:clrMapOvr>
    <a:masterClrMapping/>
  </p:clrMapOvr>
  <p:transition spd="slow"/>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Content Placeholder 3"/>
          <p:cNvSpPr>
            <a:spLocks noGrp="1"/>
          </p:cNvSpPr>
          <p:nvPr>
            <p:ph sz="half" idx="2"/>
          </p:nvPr>
        </p:nvSpPr>
        <p:spPr>
          <a:xfrm>
            <a:off x="4648200" y="1219201"/>
            <a:ext cx="4038600" cy="4906964"/>
          </a:xfrm>
        </p:spPr>
        <p:txBody>
          <a:bodyPr>
            <a:normAutofit/>
          </a:bodyPr>
          <a:lstStyle/>
          <a:p>
            <a:r>
              <a:rPr lang="fil-PH" sz="2400" dirty="0" smtClean="0">
                <a:latin typeface="Candara" pitchFamily="34" charset="0"/>
              </a:rPr>
              <a:t>Approve the extension of post-qual period</a:t>
            </a:r>
          </a:p>
          <a:p>
            <a:endParaRPr lang="fil-PH" sz="1000" dirty="0" smtClean="0">
              <a:latin typeface="Candara" pitchFamily="34" charset="0"/>
            </a:endParaRPr>
          </a:p>
          <a:p>
            <a:r>
              <a:rPr lang="fil-PH" sz="2400" dirty="0" smtClean="0">
                <a:solidFill>
                  <a:schemeClr val="tx1"/>
                </a:solidFill>
                <a:latin typeface="Candara" pitchFamily="34" charset="0"/>
              </a:rPr>
              <a:t>Impose the necessary sanctions</a:t>
            </a:r>
          </a:p>
          <a:p>
            <a:endParaRPr lang="fil-PH" sz="1000" dirty="0" smtClean="0">
              <a:solidFill>
                <a:schemeClr val="tx1"/>
              </a:solidFill>
              <a:latin typeface="Candara" pitchFamily="34" charset="0"/>
            </a:endParaRPr>
          </a:p>
          <a:p>
            <a:r>
              <a:rPr lang="fil-PH" sz="2400" dirty="0" smtClean="0">
                <a:solidFill>
                  <a:schemeClr val="tx1"/>
                </a:solidFill>
                <a:latin typeface="Candara" pitchFamily="34" charset="0"/>
              </a:rPr>
              <a:t>Resolve protest strictly on the basis of records of the BAC</a:t>
            </a:r>
          </a:p>
          <a:p>
            <a:endParaRPr lang="fil-PH" sz="1000" dirty="0" smtClean="0">
              <a:solidFill>
                <a:schemeClr val="tx1"/>
              </a:solidFill>
              <a:latin typeface="Candara" pitchFamily="34" charset="0"/>
            </a:endParaRPr>
          </a:p>
          <a:p>
            <a:r>
              <a:rPr lang="fil-PH" sz="2400" dirty="0" smtClean="0">
                <a:latin typeface="Candara" pitchFamily="34" charset="0"/>
              </a:rPr>
              <a:t>Ensure  the BAC,  BAC Secretariat  and  TWG  receive their  incentives</a:t>
            </a:r>
          </a:p>
          <a:p>
            <a:endParaRPr lang="fil-PH" sz="2400" dirty="0" smtClean="0"/>
          </a:p>
        </p:txBody>
      </p:sp>
      <p:sp>
        <p:nvSpPr>
          <p:cNvPr id="63492" name="Content Placeholder 2"/>
          <p:cNvSpPr>
            <a:spLocks noGrp="1"/>
          </p:cNvSpPr>
          <p:nvPr>
            <p:ph sz="half" idx="1"/>
          </p:nvPr>
        </p:nvSpPr>
        <p:spPr>
          <a:xfrm>
            <a:off x="228600" y="1295400"/>
            <a:ext cx="4038600" cy="4830763"/>
          </a:xfrm>
        </p:spPr>
        <p:txBody>
          <a:bodyPr>
            <a:normAutofit/>
          </a:bodyPr>
          <a:lstStyle/>
          <a:p>
            <a:pPr>
              <a:buFontTx/>
              <a:buNone/>
            </a:pPr>
            <a:endParaRPr lang="fil-PH" dirty="0" smtClean="0"/>
          </a:p>
          <a:p>
            <a:pPr>
              <a:buFontTx/>
              <a:buNone/>
            </a:pPr>
            <a:endParaRPr lang="fil-PH" dirty="0" smtClean="0"/>
          </a:p>
          <a:p>
            <a:pPr algn="ctr">
              <a:buFontTx/>
              <a:buNone/>
            </a:pPr>
            <a:r>
              <a:rPr lang="fil-PH" sz="3200" b="1" dirty="0" smtClean="0">
                <a:solidFill>
                  <a:schemeClr val="tx1"/>
                </a:solidFill>
              </a:rPr>
              <a:t>HoPE</a:t>
            </a:r>
          </a:p>
          <a:p>
            <a:pPr algn="ctr">
              <a:buFontTx/>
              <a:buNone/>
            </a:pPr>
            <a:endParaRPr lang="fil-PH" dirty="0" smtClean="0"/>
          </a:p>
          <a:p>
            <a:pPr algn="ctr">
              <a:buFontTx/>
              <a:buNone/>
            </a:pPr>
            <a:r>
              <a:rPr lang="fil-PH" sz="3600" dirty="0" smtClean="0">
                <a:solidFill>
                  <a:srgbClr val="0A85FF"/>
                </a:solidFill>
              </a:rPr>
              <a:t>What are the responsibilities ?</a:t>
            </a:r>
          </a:p>
        </p:txBody>
      </p:sp>
      <p:sp>
        <p:nvSpPr>
          <p:cNvPr id="5"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Content Placeholder 3"/>
          <p:cNvSpPr>
            <a:spLocks noGrp="1"/>
          </p:cNvSpPr>
          <p:nvPr>
            <p:ph sz="half" idx="2"/>
          </p:nvPr>
        </p:nvSpPr>
        <p:spPr>
          <a:xfrm>
            <a:off x="4343400" y="1219200"/>
            <a:ext cx="4343400" cy="5105399"/>
          </a:xfrm>
        </p:spPr>
        <p:txBody>
          <a:bodyPr>
            <a:normAutofit fontScale="85000" lnSpcReduction="20000"/>
          </a:bodyPr>
          <a:lstStyle/>
          <a:p>
            <a:r>
              <a:rPr lang="fil-PH" sz="2400" dirty="0" smtClean="0">
                <a:solidFill>
                  <a:schemeClr val="tx1"/>
                </a:solidFill>
                <a:latin typeface="Candara" pitchFamily="34" charset="0"/>
              </a:rPr>
              <a:t>Ensure attendance of procurement  staff in trainings</a:t>
            </a:r>
          </a:p>
          <a:p>
            <a:endParaRPr lang="fil-PH" sz="2400" dirty="0" smtClean="0">
              <a:solidFill>
                <a:schemeClr val="tx1"/>
              </a:solidFill>
              <a:latin typeface="Candara" pitchFamily="34" charset="0"/>
            </a:endParaRPr>
          </a:p>
          <a:p>
            <a:pPr>
              <a:buNone/>
            </a:pPr>
            <a:r>
              <a:rPr lang="fil-PH" sz="2400" dirty="0" smtClean="0">
                <a:solidFill>
                  <a:srgbClr val="FF0000"/>
                </a:solidFill>
                <a:latin typeface="Candara" pitchFamily="34" charset="0"/>
              </a:rPr>
              <a:t>Section 16, May 10, 2016 new IRR</a:t>
            </a:r>
          </a:p>
          <a:p>
            <a:pPr lvl="1"/>
            <a:r>
              <a:rPr lang="en-PH" dirty="0" smtClean="0">
                <a:solidFill>
                  <a:srgbClr val="FF0000"/>
                </a:solidFill>
              </a:rPr>
              <a:t>Within six (6) months upon designation, the BAC, its Secretariat and TWG members should have satisfactorily completed such training or  program conducted, authorized or accredited by the GPPB through its Technical Support Office. </a:t>
            </a:r>
            <a:endParaRPr lang="fil-PH" dirty="0" smtClean="0">
              <a:solidFill>
                <a:srgbClr val="FF0000"/>
              </a:solidFill>
            </a:endParaRPr>
          </a:p>
          <a:p>
            <a:pPr lvl="1"/>
            <a:endParaRPr lang="fil-PH" dirty="0" smtClean="0">
              <a:solidFill>
                <a:srgbClr val="FF0000"/>
              </a:solidFill>
            </a:endParaRPr>
          </a:p>
          <a:p>
            <a:pPr lvl="1"/>
            <a:r>
              <a:rPr lang="en-PH" dirty="0" smtClean="0">
                <a:solidFill>
                  <a:srgbClr val="FF0000"/>
                </a:solidFill>
              </a:rPr>
              <a:t>The HoPE is encouraged to attend similar procurement training and capacity development activities </a:t>
            </a:r>
            <a:endParaRPr lang="fil-PH" dirty="0" smtClean="0">
              <a:solidFill>
                <a:srgbClr val="FF0000"/>
              </a:solidFill>
            </a:endParaRPr>
          </a:p>
          <a:p>
            <a:endParaRPr lang="fil-PH" sz="2400" dirty="0" smtClean="0"/>
          </a:p>
        </p:txBody>
      </p:sp>
      <p:sp>
        <p:nvSpPr>
          <p:cNvPr id="63492" name="Content Placeholder 2"/>
          <p:cNvSpPr>
            <a:spLocks noGrp="1"/>
          </p:cNvSpPr>
          <p:nvPr>
            <p:ph sz="half" idx="1"/>
          </p:nvPr>
        </p:nvSpPr>
        <p:spPr>
          <a:xfrm>
            <a:off x="457200" y="1295400"/>
            <a:ext cx="3581400" cy="4830763"/>
          </a:xfrm>
        </p:spPr>
        <p:txBody>
          <a:bodyPr>
            <a:normAutofit fontScale="85000" lnSpcReduction="20000"/>
          </a:bodyPr>
          <a:lstStyle/>
          <a:p>
            <a:pPr>
              <a:buFontTx/>
              <a:buNone/>
            </a:pPr>
            <a:endParaRPr lang="fil-PH" dirty="0" smtClean="0"/>
          </a:p>
          <a:p>
            <a:pPr>
              <a:buFontTx/>
              <a:buNone/>
            </a:pPr>
            <a:endParaRPr lang="fil-PH" dirty="0" smtClean="0"/>
          </a:p>
          <a:p>
            <a:pPr algn="ctr">
              <a:buFontTx/>
              <a:buNone/>
            </a:pPr>
            <a:endParaRPr lang="fil-PH" sz="3800" b="1" dirty="0" smtClean="0">
              <a:solidFill>
                <a:schemeClr val="tx1"/>
              </a:solidFill>
            </a:endParaRPr>
          </a:p>
          <a:p>
            <a:pPr algn="ctr">
              <a:buFontTx/>
              <a:buNone/>
            </a:pPr>
            <a:r>
              <a:rPr lang="fil-PH" sz="3800" b="1" dirty="0" smtClean="0">
                <a:solidFill>
                  <a:schemeClr val="tx1"/>
                </a:solidFill>
              </a:rPr>
              <a:t>HoPE</a:t>
            </a:r>
          </a:p>
          <a:p>
            <a:pPr algn="ctr">
              <a:buFontTx/>
              <a:buNone/>
            </a:pPr>
            <a:endParaRPr lang="fil-PH" sz="3300" dirty="0" smtClean="0"/>
          </a:p>
          <a:p>
            <a:pPr algn="ctr">
              <a:buFontTx/>
              <a:buNone/>
            </a:pPr>
            <a:r>
              <a:rPr lang="fil-PH" sz="3300" dirty="0" smtClean="0"/>
              <a:t>	</a:t>
            </a:r>
            <a:r>
              <a:rPr lang="fil-PH" sz="3800" dirty="0" smtClean="0">
                <a:solidFill>
                  <a:srgbClr val="0A85FF"/>
                </a:solidFill>
              </a:rPr>
              <a:t>What are the responsibilities ?</a:t>
            </a:r>
          </a:p>
        </p:txBody>
      </p:sp>
      <p:sp>
        <p:nvSpPr>
          <p:cNvPr id="5" name="Text Box 19"/>
          <p:cNvSpPr txBox="1">
            <a:spLocks noChangeArrowheads="1"/>
          </p:cNvSpPr>
          <p:nvPr/>
        </p:nvSpPr>
        <p:spPr bwMode="auto">
          <a:xfrm>
            <a:off x="142875" y="296863"/>
            <a:ext cx="8066088" cy="522287"/>
          </a:xfrm>
          <a:prstGeom prst="rect">
            <a:avLst/>
          </a:prstGeom>
          <a:noFill/>
          <a:ln w="76200" algn="ctr">
            <a:noFill/>
            <a:miter lim="800000"/>
            <a:headEnd/>
            <a:tailEnd/>
          </a:ln>
        </p:spPr>
        <p:txBody>
          <a:bodyPr>
            <a:spAutoFit/>
          </a:bodyPr>
          <a:lstStyle/>
          <a:p>
            <a:r>
              <a:rPr lang="en-GB" sz="2800" b="1" dirty="0">
                <a:solidFill>
                  <a:schemeClr val="tx2"/>
                </a:solidFill>
                <a:latin typeface="Candara" pitchFamily="34" charset="0"/>
              </a:rPr>
              <a:t>Procurement Organization</a:t>
            </a:r>
            <a:endParaRPr lang="en-US" sz="2000" b="1" dirty="0">
              <a:solidFill>
                <a:schemeClr val="tx2"/>
              </a:solidFill>
              <a:latin typeface="Candara" pitchFamily="34" charset="0"/>
            </a:endParaRPr>
          </a:p>
        </p:txBody>
      </p:sp>
    </p:spTree>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64515" name="TextBox 6"/>
          <p:cNvSpPr txBox="1">
            <a:spLocks noChangeArrowheads="1"/>
          </p:cNvSpPr>
          <p:nvPr/>
        </p:nvSpPr>
        <p:spPr bwMode="auto">
          <a:xfrm>
            <a:off x="685800" y="1066800"/>
            <a:ext cx="3095625" cy="2646363"/>
          </a:xfrm>
          <a:prstGeom prst="rect">
            <a:avLst/>
          </a:prstGeom>
          <a:noFill/>
          <a:ln w="9525">
            <a:noFill/>
            <a:miter lim="800000"/>
            <a:headEnd/>
            <a:tailEnd/>
          </a:ln>
        </p:spPr>
        <p:txBody>
          <a:bodyPr>
            <a:spAutoFit/>
          </a:bodyPr>
          <a:lstStyle/>
          <a:p>
            <a:pPr algn="ctr"/>
            <a:endParaRPr lang="fil-PH" sz="1100" b="1" dirty="0">
              <a:latin typeface="Candara" pitchFamily="34" charset="0"/>
            </a:endParaRPr>
          </a:p>
          <a:p>
            <a:pPr algn="ctr"/>
            <a:r>
              <a:rPr lang="fil-PH" sz="3600" dirty="0">
                <a:solidFill>
                  <a:srgbClr val="0A85FF"/>
                </a:solidFill>
                <a:latin typeface="Candara" pitchFamily="34" charset="0"/>
              </a:rPr>
              <a:t>The Observers</a:t>
            </a:r>
          </a:p>
          <a:p>
            <a:pPr algn="ctr"/>
            <a:endParaRPr lang="fil-PH" sz="1100" dirty="0">
              <a:latin typeface="Candara" pitchFamily="34" charset="0"/>
            </a:endParaRPr>
          </a:p>
          <a:p>
            <a:pPr algn="ctr"/>
            <a:r>
              <a:rPr lang="fil-PH" sz="3600" b="1" dirty="0">
                <a:latin typeface="Candara" pitchFamily="34" charset="0"/>
              </a:rPr>
              <a:t>What are</a:t>
            </a:r>
          </a:p>
          <a:p>
            <a:pPr algn="ctr"/>
            <a:r>
              <a:rPr lang="fil-PH" sz="3600" b="1" dirty="0">
                <a:latin typeface="Candara" pitchFamily="34" charset="0"/>
              </a:rPr>
              <a:t>the</a:t>
            </a:r>
          </a:p>
          <a:p>
            <a:pPr algn="ctr"/>
            <a:r>
              <a:rPr lang="fil-PH" sz="3600" b="1" dirty="0">
                <a:latin typeface="Candara" pitchFamily="34" charset="0"/>
              </a:rPr>
              <a:t>requirements?</a:t>
            </a:r>
          </a:p>
        </p:txBody>
      </p:sp>
      <p:sp>
        <p:nvSpPr>
          <p:cNvPr id="49157" name="TextBox 7"/>
          <p:cNvSpPr txBox="1">
            <a:spLocks noChangeArrowheads="1"/>
          </p:cNvSpPr>
          <p:nvPr/>
        </p:nvSpPr>
        <p:spPr bwMode="auto">
          <a:xfrm>
            <a:off x="4724400" y="762000"/>
            <a:ext cx="4225925" cy="5740033"/>
          </a:xfrm>
          <a:prstGeom prst="rect">
            <a:avLst/>
          </a:prstGeom>
          <a:noFill/>
          <a:ln w="9525">
            <a:noFill/>
            <a:miter lim="800000"/>
            <a:headEnd/>
            <a:tailEnd/>
          </a:ln>
        </p:spPr>
        <p:txBody>
          <a:bodyPr wrap="square">
            <a:spAutoFit/>
          </a:bodyPr>
          <a:lstStyle/>
          <a:p>
            <a:pPr algn="ctr">
              <a:defRPr/>
            </a:pPr>
            <a:endParaRPr lang="fil-PH" sz="1000" b="1" dirty="0">
              <a:latin typeface="Candara" pitchFamily="34" charset="0"/>
              <a:cs typeface="Arial" charset="0"/>
            </a:endParaRPr>
          </a:p>
          <a:p>
            <a:pPr>
              <a:defRPr/>
            </a:pPr>
            <a:endParaRPr lang="fil-PH" sz="1000" dirty="0">
              <a:latin typeface="Candara" pitchFamily="34" charset="0"/>
              <a:cs typeface="Arial" charset="0"/>
            </a:endParaRPr>
          </a:p>
          <a:p>
            <a:pPr marL="514350" indent="-514350">
              <a:buFont typeface="+mj-lt"/>
              <a:buAutoNum type="alphaLcPeriod"/>
              <a:defRPr/>
            </a:pPr>
            <a:r>
              <a:rPr lang="fil-PH" sz="2400" dirty="0" smtClean="0">
                <a:latin typeface="Candara" pitchFamily="34" charset="0"/>
                <a:cs typeface="Arial" charset="0"/>
              </a:rPr>
              <a:t>COA and</a:t>
            </a:r>
          </a:p>
          <a:p>
            <a:pPr marL="514350" indent="-514350">
              <a:buFont typeface="+mj-lt"/>
              <a:buAutoNum type="alphaLcPeriod"/>
              <a:defRPr/>
            </a:pPr>
            <a:r>
              <a:rPr lang="fil-PH" sz="2400" dirty="0" smtClean="0">
                <a:latin typeface="Candara" pitchFamily="34" charset="0"/>
                <a:cs typeface="Arial" charset="0"/>
              </a:rPr>
              <a:t>Two (2) organization duly </a:t>
            </a:r>
            <a:r>
              <a:rPr lang="fil-PH" sz="2400" b="1" dirty="0" smtClean="0">
                <a:latin typeface="Candara" pitchFamily="34" charset="0"/>
                <a:cs typeface="Arial" charset="0"/>
              </a:rPr>
              <a:t>registered with</a:t>
            </a:r>
            <a:r>
              <a:rPr lang="fil-PH" sz="2400" dirty="0" smtClean="0">
                <a:latin typeface="Candara" pitchFamily="34" charset="0"/>
                <a:cs typeface="Arial" charset="0"/>
              </a:rPr>
              <a:t> </a:t>
            </a:r>
            <a:r>
              <a:rPr lang="fil-PH" sz="2400" b="1" dirty="0" smtClean="0">
                <a:latin typeface="Candara" pitchFamily="34" charset="0"/>
                <a:cs typeface="Arial" charset="0"/>
              </a:rPr>
              <a:t>SEC or CDA,</a:t>
            </a:r>
            <a:endParaRPr lang="fil-PH" sz="2400" b="1" dirty="0">
              <a:latin typeface="Candara" pitchFamily="34" charset="0"/>
              <a:cs typeface="Arial" charset="0"/>
            </a:endParaRPr>
          </a:p>
          <a:p>
            <a:pPr marL="514350" indent="-514350">
              <a:buFont typeface="+mj-lt"/>
              <a:buAutoNum type="alphaLcPeriod" startAt="2"/>
              <a:defRPr/>
            </a:pPr>
            <a:endParaRPr lang="fil-PH" sz="2400" dirty="0">
              <a:latin typeface="Candara" pitchFamily="34" charset="0"/>
              <a:cs typeface="Arial" charset="0"/>
            </a:endParaRPr>
          </a:p>
          <a:p>
            <a:pPr>
              <a:buFont typeface="Arial" pitchFamily="34" charset="0"/>
              <a:buChar char="•"/>
              <a:defRPr/>
            </a:pPr>
            <a:r>
              <a:rPr lang="fil-PH" sz="2400" b="1" dirty="0">
                <a:latin typeface="Candara" pitchFamily="34" charset="0"/>
                <a:cs typeface="Arial" charset="0"/>
              </a:rPr>
              <a:t>   Knowledge, experience, expertise </a:t>
            </a:r>
            <a:r>
              <a:rPr lang="fil-PH" sz="2400" dirty="0">
                <a:latin typeface="Candara" pitchFamily="34" charset="0"/>
                <a:cs typeface="Arial" charset="0"/>
              </a:rPr>
              <a:t>in subject matter of contract</a:t>
            </a:r>
          </a:p>
          <a:p>
            <a:pPr>
              <a:defRPr/>
            </a:pPr>
            <a:endParaRPr lang="fil-PH" sz="2400" dirty="0">
              <a:latin typeface="Candara" pitchFamily="34" charset="0"/>
              <a:cs typeface="Arial" charset="0"/>
            </a:endParaRPr>
          </a:p>
          <a:p>
            <a:pPr>
              <a:buFont typeface="Arial" pitchFamily="34" charset="0"/>
              <a:buChar char="•"/>
              <a:defRPr/>
            </a:pPr>
            <a:r>
              <a:rPr lang="fil-PH" sz="2400" b="1" dirty="0">
                <a:latin typeface="Candara" pitchFamily="34" charset="0"/>
                <a:cs typeface="Arial" charset="0"/>
              </a:rPr>
              <a:t>  Absence </a:t>
            </a:r>
            <a:r>
              <a:rPr lang="fil-PH" sz="2400" dirty="0">
                <a:latin typeface="Candara" pitchFamily="34" charset="0"/>
                <a:cs typeface="Arial" charset="0"/>
              </a:rPr>
              <a:t>of actual or potential conflicts of interest</a:t>
            </a:r>
          </a:p>
          <a:p>
            <a:pPr>
              <a:defRPr/>
            </a:pPr>
            <a:endParaRPr lang="fil-PH" sz="2400" dirty="0">
              <a:latin typeface="Candara" pitchFamily="34" charset="0"/>
              <a:cs typeface="Arial" charset="0"/>
            </a:endParaRPr>
          </a:p>
          <a:p>
            <a:pPr>
              <a:buFont typeface="Arial" pitchFamily="34" charset="0"/>
              <a:buChar char="•"/>
              <a:defRPr/>
            </a:pPr>
            <a:r>
              <a:rPr lang="fil-PH" sz="2400" b="1" dirty="0">
                <a:latin typeface="Candara" pitchFamily="34" charset="0"/>
                <a:cs typeface="Arial" charset="0"/>
              </a:rPr>
              <a:t>  Any other relevant criteria </a:t>
            </a:r>
          </a:p>
          <a:p>
            <a:pPr>
              <a:defRPr/>
            </a:pPr>
            <a:r>
              <a:rPr lang="fil-PH" sz="2400" dirty="0">
                <a:latin typeface="Candara" pitchFamily="34" charset="0"/>
                <a:cs typeface="Arial" charset="0"/>
              </a:rPr>
              <a:t>*BAC determines this</a:t>
            </a:r>
          </a:p>
          <a:p>
            <a:pPr algn="ctr">
              <a:defRPr/>
            </a:pPr>
            <a:endParaRPr lang="fil-PH" sz="1100" dirty="0">
              <a:latin typeface="Candara" pitchFamily="34" charset="0"/>
              <a:cs typeface="Arial" charset="0"/>
            </a:endParaRPr>
          </a:p>
        </p:txBody>
      </p:sp>
      <p:sp>
        <p:nvSpPr>
          <p:cNvPr id="5" name="Rectangle 4"/>
          <p:cNvSpPr/>
          <p:nvPr/>
        </p:nvSpPr>
        <p:spPr>
          <a:xfrm>
            <a:off x="152400" y="4724400"/>
            <a:ext cx="4343400" cy="1569660"/>
          </a:xfrm>
          <a:prstGeom prst="rect">
            <a:avLst/>
          </a:prstGeom>
        </p:spPr>
        <p:txBody>
          <a:bodyPr wrap="square">
            <a:spAutoFit/>
          </a:bodyPr>
          <a:lstStyle/>
          <a:p>
            <a:r>
              <a:rPr lang="en-PH" sz="1600" u="sng" dirty="0" smtClean="0"/>
              <a:t>The Procuring Entities should ensure that the invitation is received at least </a:t>
            </a:r>
            <a:r>
              <a:rPr lang="en-PH" sz="1600" b="1" u="sng" dirty="0" smtClean="0">
                <a:solidFill>
                  <a:srgbClr val="FF0000"/>
                </a:solidFill>
              </a:rPr>
              <a:t>five(5) </a:t>
            </a:r>
            <a:r>
              <a:rPr lang="en-PH" sz="1600" u="sng" dirty="0" smtClean="0"/>
              <a:t>calendar days before each procurement activity. In the event that a procurement activity has to be postponed, the observers shall be notified immediately of the change in schedule. (a)</a:t>
            </a:r>
            <a:r>
              <a:rPr lang="en-PH" sz="1600" dirty="0" smtClean="0"/>
              <a:t>  </a:t>
            </a:r>
            <a:endParaRPr lang="fil-PH" sz="1600" dirty="0"/>
          </a:p>
        </p:txBody>
      </p:sp>
    </p:spTree>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txBox="1">
            <a:spLocks noChangeArrowheads="1"/>
          </p:cNvSpPr>
          <p:nvPr/>
        </p:nvSpPr>
        <p:spPr bwMode="auto">
          <a:xfrm>
            <a:off x="1154113" y="6453188"/>
            <a:ext cx="7989887" cy="549275"/>
          </a:xfrm>
          <a:prstGeom prst="rect">
            <a:avLst/>
          </a:prstGeom>
          <a:noFill/>
          <a:ln w="9525">
            <a:noFill/>
            <a:miter lim="800000"/>
            <a:headEnd/>
            <a:tailEnd/>
          </a:ln>
        </p:spPr>
        <p:txBody>
          <a:bodyPr anchor="ctr"/>
          <a:lstStyle/>
          <a:p>
            <a:pPr algn="r"/>
            <a:r>
              <a:rPr lang="en-GB" sz="900" b="1" dirty="0">
                <a:solidFill>
                  <a:srgbClr val="333399"/>
                </a:solidFill>
                <a:latin typeface="Candara" pitchFamily="34" charset="0"/>
              </a:rPr>
              <a:t>Government Procurement Reform Act</a:t>
            </a:r>
            <a:br>
              <a:rPr lang="en-GB" sz="900" b="1" dirty="0">
                <a:solidFill>
                  <a:srgbClr val="333399"/>
                </a:solidFill>
                <a:latin typeface="Candara" pitchFamily="34" charset="0"/>
              </a:rPr>
            </a:br>
            <a:r>
              <a:rPr lang="en-GB" sz="900" b="1" dirty="0">
                <a:solidFill>
                  <a:srgbClr val="333399"/>
                </a:solidFill>
                <a:latin typeface="Candara" pitchFamily="34" charset="0"/>
              </a:rPr>
              <a:t>RA 9184</a:t>
            </a:r>
            <a:endParaRPr lang="en-US" sz="900" b="1" dirty="0">
              <a:solidFill>
                <a:srgbClr val="333399"/>
              </a:solidFill>
              <a:latin typeface="Candara" pitchFamily="34" charset="0"/>
            </a:endParaRPr>
          </a:p>
        </p:txBody>
      </p:sp>
      <p:sp>
        <p:nvSpPr>
          <p:cNvPr id="65539" name="TextBox 6"/>
          <p:cNvSpPr txBox="1">
            <a:spLocks noChangeArrowheads="1"/>
          </p:cNvSpPr>
          <p:nvPr/>
        </p:nvSpPr>
        <p:spPr bwMode="auto">
          <a:xfrm>
            <a:off x="654050" y="2060575"/>
            <a:ext cx="3000375" cy="2462213"/>
          </a:xfrm>
          <a:prstGeom prst="rect">
            <a:avLst/>
          </a:prstGeom>
          <a:noFill/>
          <a:ln w="9525">
            <a:noFill/>
            <a:miter lim="800000"/>
            <a:headEnd/>
            <a:tailEnd/>
          </a:ln>
        </p:spPr>
        <p:txBody>
          <a:bodyPr wrap="none">
            <a:spAutoFit/>
          </a:bodyPr>
          <a:lstStyle/>
          <a:p>
            <a:pPr algn="ctr"/>
            <a:endParaRPr lang="fil-PH" sz="1100" b="1">
              <a:latin typeface="Candara" pitchFamily="34" charset="0"/>
            </a:endParaRPr>
          </a:p>
          <a:p>
            <a:pPr algn="ctr"/>
            <a:r>
              <a:rPr lang="fil-PH" sz="3600">
                <a:solidFill>
                  <a:srgbClr val="0A85FF"/>
                </a:solidFill>
                <a:latin typeface="Candara" pitchFamily="34" charset="0"/>
              </a:rPr>
              <a:t>The Observers</a:t>
            </a:r>
          </a:p>
          <a:p>
            <a:pPr algn="ctr"/>
            <a:endParaRPr lang="fil-PH" sz="1100">
              <a:latin typeface="Candara" pitchFamily="34" charset="0"/>
            </a:endParaRPr>
          </a:p>
          <a:p>
            <a:pPr algn="ctr"/>
            <a:r>
              <a:rPr lang="fil-PH" sz="3200" b="1">
                <a:latin typeface="Candara" pitchFamily="34" charset="0"/>
              </a:rPr>
              <a:t>What are</a:t>
            </a:r>
          </a:p>
          <a:p>
            <a:pPr algn="ctr"/>
            <a:r>
              <a:rPr lang="fil-PH" sz="3200" b="1">
                <a:latin typeface="Candara" pitchFamily="34" charset="0"/>
              </a:rPr>
              <a:t>the</a:t>
            </a:r>
          </a:p>
          <a:p>
            <a:pPr algn="ctr"/>
            <a:r>
              <a:rPr lang="fil-PH" sz="3200" b="1">
                <a:latin typeface="Candara" pitchFamily="34" charset="0"/>
              </a:rPr>
              <a:t>responsibilities?</a:t>
            </a:r>
          </a:p>
        </p:txBody>
      </p:sp>
      <p:sp>
        <p:nvSpPr>
          <p:cNvPr id="65540" name="TextBox 7"/>
          <p:cNvSpPr txBox="1">
            <a:spLocks noChangeArrowheads="1"/>
          </p:cNvSpPr>
          <p:nvPr/>
        </p:nvSpPr>
        <p:spPr bwMode="auto">
          <a:xfrm>
            <a:off x="4114800" y="838200"/>
            <a:ext cx="4724400" cy="5570756"/>
          </a:xfrm>
          <a:prstGeom prst="rect">
            <a:avLst/>
          </a:prstGeom>
          <a:noFill/>
          <a:ln w="9525">
            <a:noFill/>
            <a:miter lim="800000"/>
            <a:headEnd/>
            <a:tailEnd/>
          </a:ln>
        </p:spPr>
        <p:txBody>
          <a:bodyPr wrap="square">
            <a:spAutoFit/>
          </a:bodyPr>
          <a:lstStyle/>
          <a:p>
            <a:pPr algn="ctr"/>
            <a:endParaRPr lang="fil-PH" sz="1000" b="1" dirty="0">
              <a:latin typeface="Candara" pitchFamily="34" charset="0"/>
            </a:endParaRPr>
          </a:p>
          <a:p>
            <a:endParaRPr lang="fil-PH" sz="1000" dirty="0">
              <a:latin typeface="Candara" pitchFamily="34" charset="0"/>
            </a:endParaRPr>
          </a:p>
          <a:p>
            <a:pPr>
              <a:buFont typeface="Arial" pitchFamily="34" charset="0"/>
              <a:buChar char="•"/>
            </a:pPr>
            <a:r>
              <a:rPr lang="fil-PH" sz="2400" b="1" dirty="0" smtClean="0">
                <a:latin typeface="Candara" pitchFamily="34" charset="0"/>
              </a:rPr>
              <a:t>  Prepares </a:t>
            </a:r>
            <a:r>
              <a:rPr lang="fil-PH" sz="2400" b="1" dirty="0">
                <a:latin typeface="Candara" pitchFamily="34" charset="0"/>
              </a:rPr>
              <a:t>report </a:t>
            </a:r>
            <a:r>
              <a:rPr lang="fil-PH" sz="2400" b="1" dirty="0" smtClean="0">
                <a:latin typeface="Candara" pitchFamily="34" charset="0"/>
              </a:rPr>
              <a:t> </a:t>
            </a:r>
          </a:p>
          <a:p>
            <a:r>
              <a:rPr lang="fil-PH" sz="2400" b="1" dirty="0" smtClean="0">
                <a:latin typeface="Candara" pitchFamily="34" charset="0"/>
              </a:rPr>
              <a:t>         (</a:t>
            </a:r>
            <a:r>
              <a:rPr lang="fil-PH" sz="2400" b="1" dirty="0">
                <a:latin typeface="Candara" pitchFamily="34" charset="0"/>
              </a:rPr>
              <a:t>jointly/separately)</a:t>
            </a:r>
          </a:p>
          <a:p>
            <a:pPr lvl="1"/>
            <a:r>
              <a:rPr lang="fil-PH" sz="2400" dirty="0">
                <a:latin typeface="Candara" pitchFamily="34" charset="0"/>
              </a:rPr>
              <a:t>*assess extent of BAC’s compliance</a:t>
            </a:r>
          </a:p>
          <a:p>
            <a:pPr lvl="1"/>
            <a:r>
              <a:rPr lang="fil-PH" sz="2400" dirty="0">
                <a:latin typeface="Candara" pitchFamily="34" charset="0"/>
              </a:rPr>
              <a:t>*submit to LCE; cc BAC Chair</a:t>
            </a:r>
          </a:p>
          <a:p>
            <a:endParaRPr lang="fil-PH" sz="2400" dirty="0">
              <a:latin typeface="Candara" pitchFamily="34" charset="0"/>
            </a:endParaRPr>
          </a:p>
          <a:p>
            <a:pPr>
              <a:buFont typeface="Arial" pitchFamily="34" charset="0"/>
              <a:buChar char="•"/>
            </a:pPr>
            <a:r>
              <a:rPr lang="fil-PH" sz="2400" b="1" dirty="0" smtClean="0">
                <a:latin typeface="Candara" pitchFamily="34" charset="0"/>
              </a:rPr>
              <a:t>  Submit </a:t>
            </a:r>
            <a:r>
              <a:rPr lang="fil-PH" sz="2400" b="1" dirty="0">
                <a:latin typeface="Candara" pitchFamily="34" charset="0"/>
              </a:rPr>
              <a:t>report to PE, cc GPPB &amp; Ombudsman</a:t>
            </a:r>
          </a:p>
          <a:p>
            <a:pPr lvl="1"/>
            <a:r>
              <a:rPr lang="fil-PH" sz="2400" b="1" dirty="0">
                <a:latin typeface="Candara" pitchFamily="34" charset="0"/>
              </a:rPr>
              <a:t>*</a:t>
            </a:r>
            <a:r>
              <a:rPr lang="fil-PH" sz="2400" dirty="0">
                <a:latin typeface="Candara" pitchFamily="34" charset="0"/>
              </a:rPr>
              <a:t>no report = correct procedure </a:t>
            </a:r>
            <a:r>
              <a:rPr lang="fil-PH" sz="2400" dirty="0" smtClean="0">
                <a:latin typeface="Candara" pitchFamily="34" charset="0"/>
              </a:rPr>
              <a:t> followed</a:t>
            </a:r>
            <a:endParaRPr lang="fil-PH" sz="2400" dirty="0">
              <a:latin typeface="Candara" pitchFamily="34" charset="0"/>
            </a:endParaRPr>
          </a:p>
          <a:p>
            <a:endParaRPr lang="fil-PH" sz="2400" dirty="0">
              <a:latin typeface="Candara" pitchFamily="34" charset="0"/>
            </a:endParaRPr>
          </a:p>
          <a:p>
            <a:pPr>
              <a:buFont typeface="Arial" pitchFamily="34" charset="0"/>
              <a:buChar char="•"/>
            </a:pPr>
            <a:r>
              <a:rPr lang="fil-PH" sz="2400" b="1" dirty="0" smtClean="0">
                <a:latin typeface="Candara" pitchFamily="34" charset="0"/>
              </a:rPr>
              <a:t>  Inhibit </a:t>
            </a:r>
            <a:r>
              <a:rPr lang="fil-PH" sz="2400" b="1" dirty="0">
                <a:latin typeface="Candara" pitchFamily="34" charset="0"/>
              </a:rPr>
              <a:t>&amp; notify in writing the PE of actual/potential conflict of interest</a:t>
            </a:r>
            <a:endParaRPr lang="fil-PH" sz="2400" dirty="0">
              <a:latin typeface="Candara" pitchFamily="34" charset="0"/>
            </a:endParaRPr>
          </a:p>
        </p:txBody>
      </p:sp>
    </p:spTree>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1295401"/>
            <a:ext cx="8229600" cy="4830764"/>
          </a:xfrm>
        </p:spPr>
        <p:txBody>
          <a:bodyPr>
            <a:noAutofit/>
          </a:bodyPr>
          <a:lstStyle/>
          <a:p>
            <a:pPr marL="68580" indent="0" algn="just">
              <a:lnSpc>
                <a:spcPct val="90000"/>
              </a:lnSpc>
              <a:buNone/>
              <a:defRPr/>
            </a:pPr>
            <a:r>
              <a:rPr lang="en-US" sz="2400" dirty="0">
                <a:latin typeface="Clarendon" panose="02040604040505020204" pitchFamily="18" charset="0"/>
                <a:ea typeface="ＭＳ Ｐゴシック" pitchFamily="34" charset="-128"/>
              </a:rPr>
              <a:t>Observers shall be allowed access to the following documents </a:t>
            </a:r>
            <a:r>
              <a:rPr lang="en-US" sz="2400" dirty="0" smtClean="0">
                <a:solidFill>
                  <a:srgbClr val="FF0000"/>
                </a:solidFill>
                <a:latin typeface="Clarendon" panose="02040604040505020204" pitchFamily="18" charset="0"/>
                <a:ea typeface="ＭＳ Ｐゴシック" pitchFamily="34" charset="-128"/>
              </a:rPr>
              <a:t>FREE of charge </a:t>
            </a:r>
            <a:r>
              <a:rPr lang="en-US" sz="2400" dirty="0" smtClean="0">
                <a:latin typeface="Clarendon" panose="02040604040505020204" pitchFamily="18" charset="0"/>
                <a:ea typeface="ＭＳ Ｐゴシック" pitchFamily="34" charset="-128"/>
              </a:rPr>
              <a:t>upon </a:t>
            </a:r>
            <a:r>
              <a:rPr lang="en-US" sz="2400" dirty="0">
                <a:latin typeface="Clarendon" panose="02040604040505020204" pitchFamily="18" charset="0"/>
                <a:ea typeface="ＭＳ Ｐゴシック" pitchFamily="34" charset="-128"/>
              </a:rPr>
              <a:t>their request, subject to signing of a confidentiality agreement: </a:t>
            </a:r>
            <a:endParaRPr lang="en-US" sz="2400" dirty="0" smtClean="0">
              <a:latin typeface="Clarendon" panose="02040604040505020204" pitchFamily="18" charset="0"/>
              <a:ea typeface="ＭＳ Ｐゴシック" pitchFamily="34" charset="-128"/>
            </a:endParaRPr>
          </a:p>
          <a:p>
            <a:pPr marL="411480" algn="just">
              <a:lnSpc>
                <a:spcPct val="90000"/>
              </a:lnSpc>
              <a:buFont typeface="Wingdings" panose="05000000000000000000" pitchFamily="2" charset="2"/>
              <a:buChar char="v"/>
              <a:defRPr/>
            </a:pPr>
            <a:endParaRPr lang="en-US" sz="2400" dirty="0">
              <a:latin typeface="Clarendon" panose="02040604040505020204" pitchFamily="18" charset="0"/>
              <a:ea typeface="ＭＳ Ｐゴシック" pitchFamily="34" charset="-128"/>
            </a:endParaRPr>
          </a:p>
          <a:p>
            <a:pPr marL="568325" indent="-331788" algn="just">
              <a:lnSpc>
                <a:spcPct val="90000"/>
              </a:lnSpc>
              <a:buFont typeface="+mj-lt"/>
              <a:buAutoNum type="arabicPeriod"/>
              <a:defRPr/>
            </a:pPr>
            <a:r>
              <a:rPr lang="en-US" sz="2400" dirty="0">
                <a:latin typeface="Clarendon" panose="02040604040505020204" pitchFamily="18" charset="0"/>
                <a:ea typeface="ＭＳ Ｐゴシック" pitchFamily="34" charset="-128"/>
              </a:rPr>
              <a:t>Minutes of BAC meetings; </a:t>
            </a:r>
          </a:p>
          <a:p>
            <a:pPr marL="568325" indent="-331788" algn="just">
              <a:lnSpc>
                <a:spcPct val="90000"/>
              </a:lnSpc>
              <a:buFont typeface="+mj-lt"/>
              <a:buAutoNum type="arabicPeriod"/>
              <a:defRPr/>
            </a:pPr>
            <a:r>
              <a:rPr lang="en-US" sz="2400" dirty="0">
                <a:latin typeface="Clarendon" panose="02040604040505020204" pitchFamily="18" charset="0"/>
                <a:ea typeface="ＭＳ Ｐゴシック" pitchFamily="34" charset="-128"/>
              </a:rPr>
              <a:t>Abstract of Bids; </a:t>
            </a:r>
          </a:p>
          <a:p>
            <a:pPr marL="568325" indent="-331788" algn="just">
              <a:lnSpc>
                <a:spcPct val="90000"/>
              </a:lnSpc>
              <a:buFont typeface="+mj-lt"/>
              <a:buAutoNum type="arabicPeriod"/>
              <a:defRPr/>
            </a:pPr>
            <a:r>
              <a:rPr lang="en-US" sz="2400" dirty="0">
                <a:latin typeface="Clarendon" panose="02040604040505020204" pitchFamily="18" charset="0"/>
                <a:ea typeface="ＭＳ Ｐゴシック" pitchFamily="34" charset="-128"/>
              </a:rPr>
              <a:t>Post-qualification summary report; </a:t>
            </a:r>
          </a:p>
          <a:p>
            <a:pPr marL="568325" indent="-331788" algn="just">
              <a:lnSpc>
                <a:spcPct val="90000"/>
              </a:lnSpc>
              <a:buFont typeface="+mj-lt"/>
              <a:buAutoNum type="arabicPeriod"/>
              <a:defRPr/>
            </a:pPr>
            <a:r>
              <a:rPr lang="en-US" sz="2400" dirty="0">
                <a:latin typeface="Clarendon" panose="02040604040505020204" pitchFamily="18" charset="0"/>
                <a:ea typeface="ＭＳ Ｐゴシック" pitchFamily="34" charset="-128"/>
              </a:rPr>
              <a:t>APP and related PPMP; and </a:t>
            </a:r>
          </a:p>
          <a:p>
            <a:pPr marL="568325" indent="-331788" algn="just">
              <a:lnSpc>
                <a:spcPct val="90000"/>
              </a:lnSpc>
              <a:buFont typeface="+mj-lt"/>
              <a:buAutoNum type="arabicPeriod"/>
              <a:defRPr/>
            </a:pPr>
            <a:r>
              <a:rPr lang="en-US" sz="2400" dirty="0">
                <a:latin typeface="Clarendon" panose="02040604040505020204" pitchFamily="18" charset="0"/>
                <a:ea typeface="ＭＳ Ｐゴシック" pitchFamily="34" charset="-128"/>
              </a:rPr>
              <a:t>Opened proposals  </a:t>
            </a:r>
          </a:p>
        </p:txBody>
      </p:sp>
      <p:sp>
        <p:nvSpPr>
          <p:cNvPr id="2" name="Slide Number Placeholder 1"/>
          <p:cNvSpPr>
            <a:spLocks noGrp="1"/>
          </p:cNvSpPr>
          <p:nvPr>
            <p:ph type="sldNum" sz="quarter" idx="4294967295"/>
          </p:nvPr>
        </p:nvSpPr>
        <p:spPr>
          <a:xfrm>
            <a:off x="6553200" y="6356351"/>
            <a:ext cx="2133600" cy="365125"/>
          </a:xfrm>
          <a:prstGeom prst="rect">
            <a:avLst/>
          </a:prstGeom>
        </p:spPr>
        <p:txBody>
          <a:bodyPr/>
          <a:lstStyle/>
          <a:p>
            <a:fld id="{F3403E61-FE02-4BE1-92BA-D4DD5B313E27}" type="slidenum">
              <a:rPr lang="en-US" smtClean="0">
                <a:solidFill>
                  <a:prstClr val="black">
                    <a:tint val="75000"/>
                  </a:prstClr>
                </a:solidFill>
              </a:rPr>
              <a:pPr/>
              <a:t>54</a:t>
            </a:fld>
            <a:endParaRPr lang="en-US" dirty="0">
              <a:solidFill>
                <a:prstClr val="black">
                  <a:tint val="75000"/>
                </a:prstClr>
              </a:solidFill>
            </a:endParaRPr>
          </a:p>
        </p:txBody>
      </p:sp>
      <p:sp>
        <p:nvSpPr>
          <p:cNvPr id="5" name="Rectangle 4"/>
          <p:cNvSpPr/>
          <p:nvPr/>
        </p:nvSpPr>
        <p:spPr>
          <a:xfrm>
            <a:off x="533400" y="5257800"/>
            <a:ext cx="7924800" cy="1077218"/>
          </a:xfrm>
          <a:prstGeom prst="rect">
            <a:avLst/>
          </a:prstGeom>
        </p:spPr>
        <p:txBody>
          <a:bodyPr wrap="square">
            <a:spAutoFit/>
          </a:bodyPr>
          <a:lstStyle/>
          <a:p>
            <a:r>
              <a:rPr lang="en-PH" sz="1600" b="1" dirty="0" smtClean="0">
                <a:solidFill>
                  <a:srgbClr val="FF0000"/>
                </a:solidFill>
                <a:latin typeface="Clarendon" pitchFamily="18" charset="0"/>
              </a:rPr>
              <a:t>Section 13, May 10, 2016 New IRR</a:t>
            </a:r>
          </a:p>
          <a:p>
            <a:r>
              <a:rPr lang="en-PH" sz="1600" dirty="0" smtClean="0">
                <a:solidFill>
                  <a:srgbClr val="FF0000"/>
                </a:solidFill>
                <a:latin typeface="Clarendon" pitchFamily="18" charset="0"/>
              </a:rPr>
              <a:t>In all instances, observers shall be required to enter into a confidentiality agreement with the concerned Procuring Entity in accordance with the form prescribed by the GPPB. </a:t>
            </a:r>
            <a:endParaRPr lang="fil-PH" sz="1600" dirty="0">
              <a:solidFill>
                <a:srgbClr val="FF0000"/>
              </a:solidFill>
              <a:latin typeface="Clarendon" pitchFamily="18" charset="0"/>
            </a:endParaRPr>
          </a:p>
        </p:txBody>
      </p:sp>
    </p:spTree>
    <p:extLst>
      <p:ext uri="{BB962C8B-B14F-4D97-AF65-F5344CB8AC3E}">
        <p14:creationId xmlns:p14="http://schemas.microsoft.com/office/powerpoint/2010/main" xmlns="" val="1772452125"/>
      </p:ext>
    </p:extLst>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Title 1"/>
          <p:cNvSpPr>
            <a:spLocks noGrp="1"/>
          </p:cNvSpPr>
          <p:nvPr>
            <p:ph type="title"/>
          </p:nvPr>
        </p:nvSpPr>
        <p:spPr>
          <a:xfrm>
            <a:off x="179389" y="260350"/>
            <a:ext cx="4164012" cy="720725"/>
          </a:xfrm>
        </p:spPr>
        <p:txBody>
          <a:bodyPr>
            <a:normAutofit fontScale="90000"/>
          </a:bodyPr>
          <a:lstStyle/>
          <a:p>
            <a:r>
              <a:rPr lang="fil-PH" sz="2400" b="1" dirty="0" smtClean="0"/>
              <a:t>Transportation Expenses </a:t>
            </a:r>
            <a:br>
              <a:rPr lang="fil-PH" sz="2400" b="1" dirty="0" smtClean="0"/>
            </a:br>
            <a:r>
              <a:rPr lang="fil-PH" sz="2400" b="1" dirty="0" smtClean="0"/>
              <a:t>for Observers</a:t>
            </a:r>
            <a:endParaRPr lang="fil-PH" sz="2400" dirty="0" smtClean="0"/>
          </a:p>
        </p:txBody>
      </p:sp>
      <p:sp>
        <p:nvSpPr>
          <p:cNvPr id="1028" name="Content Placeholder 2"/>
          <p:cNvSpPr>
            <a:spLocks noGrp="1"/>
          </p:cNvSpPr>
          <p:nvPr>
            <p:ph sz="half" idx="1"/>
          </p:nvPr>
        </p:nvSpPr>
        <p:spPr>
          <a:xfrm>
            <a:off x="0" y="1484313"/>
            <a:ext cx="4211638" cy="4608512"/>
          </a:xfrm>
        </p:spPr>
        <p:txBody>
          <a:bodyPr/>
          <a:lstStyle/>
          <a:p>
            <a:pPr>
              <a:buFontTx/>
              <a:buNone/>
            </a:pPr>
            <a:r>
              <a:rPr lang="fil-PH" smtClean="0"/>
              <a:t>   </a:t>
            </a:r>
            <a:r>
              <a:rPr lang="fil-PH" sz="2000" smtClean="0">
                <a:solidFill>
                  <a:schemeClr val="tx1"/>
                </a:solidFill>
              </a:rPr>
              <a:t> </a:t>
            </a:r>
            <a:r>
              <a:rPr lang="fil-PH" sz="2400" i="1" u="sng" smtClean="0">
                <a:solidFill>
                  <a:schemeClr val="tx1"/>
                </a:solidFill>
              </a:rPr>
              <a:t>FY2016 GAA</a:t>
            </a:r>
          </a:p>
          <a:p>
            <a:pPr>
              <a:buFontTx/>
              <a:buNone/>
            </a:pPr>
            <a:r>
              <a:rPr lang="fil-PH" sz="2400" i="1" smtClean="0">
                <a:solidFill>
                  <a:schemeClr val="tx1"/>
                </a:solidFill>
              </a:rPr>
              <a:t>    </a:t>
            </a:r>
            <a:r>
              <a:rPr lang="fil-PH" sz="2400" i="1" u="sng" smtClean="0">
                <a:solidFill>
                  <a:schemeClr val="tx1"/>
                </a:solidFill>
              </a:rPr>
              <a:t>Gen. Provision, Sec. 64</a:t>
            </a:r>
          </a:p>
          <a:p>
            <a:pPr>
              <a:buFontTx/>
              <a:buNone/>
            </a:pPr>
            <a:endParaRPr lang="fil-PH" sz="2400" smtClean="0">
              <a:solidFill>
                <a:schemeClr val="tx1"/>
              </a:solidFill>
            </a:endParaRPr>
          </a:p>
          <a:p>
            <a:pPr>
              <a:buFontTx/>
              <a:buNone/>
            </a:pPr>
            <a:r>
              <a:rPr lang="fil-PH" sz="2400" smtClean="0">
                <a:solidFill>
                  <a:schemeClr val="tx1"/>
                </a:solidFill>
              </a:rPr>
              <a:t>    Reimbursement allowed for not more than P800/meeting attended, not to exceed P3,200/month/observer, </a:t>
            </a:r>
          </a:p>
          <a:p>
            <a:pPr>
              <a:buFontTx/>
              <a:buNone/>
            </a:pPr>
            <a:r>
              <a:rPr lang="fil-PH" sz="2400" smtClean="0">
                <a:solidFill>
                  <a:schemeClr val="tx1"/>
                </a:solidFill>
              </a:rPr>
              <a:t>    charge against MOOE of agencies.</a:t>
            </a:r>
          </a:p>
        </p:txBody>
      </p:sp>
      <p:graphicFrame>
        <p:nvGraphicFramePr>
          <p:cNvPr id="1026" name="Object 2"/>
          <p:cNvGraphicFramePr>
            <a:graphicFrameLocks noChangeAspect="1"/>
          </p:cNvGraphicFramePr>
          <p:nvPr/>
        </p:nvGraphicFramePr>
        <p:xfrm>
          <a:off x="4427538" y="0"/>
          <a:ext cx="4716462" cy="6597650"/>
        </p:xfrm>
        <a:graphic>
          <a:graphicData uri="http://schemas.openxmlformats.org/presentationml/2006/ole">
            <p:oleObj spid="_x0000_s1034" name="Acrobat Document" r:id="rId3" imgW="5667300" imgH="8019870" progId="AcroExch.Document.7">
              <p:embed/>
            </p:oleObj>
          </a:graphicData>
        </a:graphic>
      </p:graphicFrame>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3581400"/>
            <a:ext cx="7772400" cy="1828800"/>
          </a:xfrm>
          <a:noFill/>
        </p:spPr>
        <p:style>
          <a:lnRef idx="1">
            <a:schemeClr val="accent1"/>
          </a:lnRef>
          <a:fillRef idx="2">
            <a:schemeClr val="accent1"/>
          </a:fillRef>
          <a:effectRef idx="1">
            <a:schemeClr val="accent1"/>
          </a:effectRef>
          <a:fontRef idx="minor">
            <a:schemeClr val="dk1"/>
          </a:fontRef>
        </p:style>
        <p:txBody>
          <a:bodyPr>
            <a:noAutofit/>
          </a:bodyPr>
          <a:lstStyle/>
          <a:p>
            <a:pPr algn="ctr" fontAlgn="auto">
              <a:spcBef>
                <a:spcPts val="0"/>
              </a:spcBef>
              <a:spcAft>
                <a:spcPts val="0"/>
              </a:spcAft>
              <a:defRPr/>
            </a:pPr>
            <a:r>
              <a:rPr lang="en-US" sz="2400" dirty="0" smtClean="0">
                <a:ln w="11430"/>
                <a:effectLst>
                  <a:outerShdw blurRad="50800" dist="39000" dir="5460000" algn="tl">
                    <a:srgbClr val="000000">
                      <a:alpha val="38000"/>
                    </a:srgbClr>
                  </a:outerShdw>
                </a:effectLst>
                <a:latin typeface="Clarendon" panose="02040604040505020204" pitchFamily="18" charset="0"/>
              </a:rPr>
              <a:t/>
            </a:r>
            <a:br>
              <a:rPr lang="en-US" sz="2400" dirty="0" smtClean="0">
                <a:ln w="11430"/>
                <a:effectLst>
                  <a:outerShdw blurRad="50800" dist="39000" dir="5460000" algn="tl">
                    <a:srgbClr val="000000">
                      <a:alpha val="38000"/>
                    </a:srgbClr>
                  </a:outerShdw>
                </a:effectLst>
                <a:latin typeface="Clarendon" panose="02040604040505020204" pitchFamily="18" charset="0"/>
              </a:rPr>
            </a:br>
            <a:r>
              <a:rPr lang="en-US" dirty="0" smtClean="0">
                <a:ln w="11430"/>
                <a:latin typeface="Bookman Old Style" pitchFamily="18" charset="0"/>
              </a:rPr>
              <a:t>Procurement methods and procedures</a:t>
            </a:r>
            <a:endParaRPr lang="en-US" dirty="0">
              <a:ln w="11430"/>
              <a:latin typeface="Bookman Old Style" pitchFamily="18" charset="0"/>
            </a:endParaRPr>
          </a:p>
        </p:txBody>
      </p:sp>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56</a:t>
            </a:fld>
            <a:endParaRPr lang="en-US" dirty="0">
              <a:solidFill>
                <a:prstClr val="black">
                  <a:tint val="75000"/>
                </a:prstClr>
              </a:solidFill>
            </a:endParaRPr>
          </a:p>
        </p:txBody>
      </p:sp>
      <p:sp>
        <p:nvSpPr>
          <p:cNvPr id="4" name="Rectangle 3"/>
          <p:cNvSpPr/>
          <p:nvPr/>
        </p:nvSpPr>
        <p:spPr>
          <a:xfrm>
            <a:off x="3429000" y="5562600"/>
            <a:ext cx="2717411" cy="584775"/>
          </a:xfrm>
          <a:prstGeom prst="rect">
            <a:avLst/>
          </a:prstGeom>
        </p:spPr>
        <p:txBody>
          <a:bodyPr wrap="none">
            <a:spAutoFit/>
          </a:bodyPr>
          <a:lstStyle/>
          <a:p>
            <a:r>
              <a:rPr lang="en-GB" sz="3200" b="1" dirty="0" smtClean="0">
                <a:solidFill>
                  <a:srgbClr val="FF0000"/>
                </a:solidFill>
                <a:latin typeface="Candara" pitchFamily="34" charset="0"/>
              </a:rPr>
              <a:t>Sections 48-54</a:t>
            </a:r>
            <a:endParaRPr lang="fil-PH" sz="3200" b="1" dirty="0"/>
          </a:p>
        </p:txBody>
      </p:sp>
    </p:spTree>
    <p:extLst>
      <p:ext uri="{BB962C8B-B14F-4D97-AF65-F5344CB8AC3E}">
        <p14:creationId xmlns:p14="http://schemas.microsoft.com/office/powerpoint/2010/main" xmlns="" val="2564662547"/>
      </p:ext>
    </p:extLst>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3600" b="1" dirty="0" smtClean="0">
                <a:ln/>
                <a:ea typeface="ＭＳ Ｐゴシック" pitchFamily="34" charset="-128"/>
              </a:rPr>
              <a:t>PROCUREMENT STANDARD</a:t>
            </a:r>
            <a:endParaRPr lang="en-US" sz="3600" b="1" dirty="0">
              <a:ln/>
            </a:endParaRPr>
          </a:p>
        </p:txBody>
      </p:sp>
      <p:sp>
        <p:nvSpPr>
          <p:cNvPr id="3" name="Content Placeholder 2"/>
          <p:cNvSpPr>
            <a:spLocks noGrp="1"/>
          </p:cNvSpPr>
          <p:nvPr>
            <p:ph idx="1"/>
          </p:nvPr>
        </p:nvSpPr>
        <p:spPr>
          <a:xfrm>
            <a:off x="457200" y="1143000"/>
            <a:ext cx="8229600" cy="4830763"/>
          </a:xfrm>
        </p:spPr>
        <p:txBody>
          <a:bodyPr>
            <a:normAutofit fontScale="77500" lnSpcReduction="20000"/>
          </a:bodyPr>
          <a:lstStyle/>
          <a:p>
            <a:pPr marL="0" indent="0" algn="just" fontAlgn="auto">
              <a:lnSpc>
                <a:spcPct val="80000"/>
              </a:lnSpc>
              <a:spcBef>
                <a:spcPct val="0"/>
              </a:spcBef>
              <a:spcAft>
                <a:spcPts val="0"/>
              </a:spcAft>
              <a:buClr>
                <a:schemeClr val="tx1"/>
              </a:buClr>
              <a:buNone/>
              <a:defRPr/>
            </a:pPr>
            <a:endParaRPr lang="en-US" sz="2400" dirty="0"/>
          </a:p>
          <a:p>
            <a:pPr algn="just" fontAlgn="auto">
              <a:lnSpc>
                <a:spcPct val="160000"/>
              </a:lnSpc>
              <a:spcBef>
                <a:spcPct val="0"/>
              </a:spcBef>
              <a:spcAft>
                <a:spcPts val="0"/>
              </a:spcAft>
              <a:buClr>
                <a:schemeClr val="tx1"/>
              </a:buClr>
              <a:buFont typeface="Wingdings" panose="05000000000000000000" pitchFamily="2" charset="2"/>
              <a:buChar char="v"/>
              <a:defRPr/>
            </a:pPr>
            <a:r>
              <a:rPr lang="en-US" sz="2400" dirty="0" smtClean="0"/>
              <a:t>Procuring </a:t>
            </a:r>
            <a:r>
              <a:rPr lang="en-US" sz="2400" dirty="0"/>
              <a:t>Entities shall adopt </a:t>
            </a:r>
            <a:r>
              <a:rPr lang="en-US" sz="2400" b="1" u="sng" dirty="0" smtClean="0"/>
              <a:t>competitive </a:t>
            </a:r>
            <a:r>
              <a:rPr lang="en-US" sz="2400" b="1" u="sng" dirty="0"/>
              <a:t>bidding as the general mode of </a:t>
            </a:r>
            <a:r>
              <a:rPr lang="en-US" sz="2400" b="1" u="sng" dirty="0" smtClean="0"/>
              <a:t>procurement</a:t>
            </a:r>
            <a:r>
              <a:rPr lang="en-US" sz="2400" dirty="0" smtClean="0"/>
              <a:t> (Section 10 of IRR)</a:t>
            </a:r>
          </a:p>
          <a:p>
            <a:pPr marL="0" indent="0" algn="just" fontAlgn="auto">
              <a:lnSpc>
                <a:spcPct val="80000"/>
              </a:lnSpc>
              <a:spcBef>
                <a:spcPct val="0"/>
              </a:spcBef>
              <a:spcAft>
                <a:spcPts val="0"/>
              </a:spcAft>
              <a:buClr>
                <a:schemeClr val="tx1"/>
              </a:buClr>
              <a:buNone/>
              <a:defRPr/>
            </a:pPr>
            <a:endParaRPr lang="en-US" sz="2400" dirty="0" smtClean="0"/>
          </a:p>
          <a:p>
            <a:pPr marL="0" indent="0" algn="just" fontAlgn="auto">
              <a:lnSpc>
                <a:spcPct val="80000"/>
              </a:lnSpc>
              <a:spcBef>
                <a:spcPct val="0"/>
              </a:spcBef>
              <a:spcAft>
                <a:spcPts val="0"/>
              </a:spcAft>
              <a:buClr>
                <a:schemeClr val="tx1"/>
              </a:buClr>
              <a:buNone/>
              <a:defRPr/>
            </a:pPr>
            <a:endParaRPr lang="en-US" sz="2400" b="1" u="sng" dirty="0" smtClean="0"/>
          </a:p>
          <a:p>
            <a:pPr marL="0" indent="0" algn="just" fontAlgn="auto">
              <a:lnSpc>
                <a:spcPct val="80000"/>
              </a:lnSpc>
              <a:spcBef>
                <a:spcPct val="0"/>
              </a:spcBef>
              <a:spcAft>
                <a:spcPts val="0"/>
              </a:spcAft>
              <a:buClr>
                <a:schemeClr val="tx1"/>
              </a:buClr>
              <a:buNone/>
              <a:defRPr/>
            </a:pPr>
            <a:r>
              <a:rPr lang="en-US" sz="2400" b="1" u="sng" dirty="0" smtClean="0"/>
              <a:t>EXCEPTION (Rule XVI)</a:t>
            </a:r>
          </a:p>
          <a:p>
            <a:pPr marL="0" indent="0" algn="just" fontAlgn="auto">
              <a:lnSpc>
                <a:spcPct val="80000"/>
              </a:lnSpc>
              <a:spcBef>
                <a:spcPct val="0"/>
              </a:spcBef>
              <a:spcAft>
                <a:spcPts val="0"/>
              </a:spcAft>
              <a:buClr>
                <a:schemeClr val="tx1"/>
              </a:buClr>
              <a:buNone/>
              <a:defRPr/>
            </a:pPr>
            <a:endParaRPr lang="en-US" sz="2400" dirty="0"/>
          </a:p>
          <a:p>
            <a:pPr marL="0" indent="0" algn="just" fontAlgn="auto">
              <a:lnSpc>
                <a:spcPct val="80000"/>
              </a:lnSpc>
              <a:spcBef>
                <a:spcPct val="0"/>
              </a:spcBef>
              <a:spcAft>
                <a:spcPts val="0"/>
              </a:spcAft>
              <a:buClr>
                <a:schemeClr val="tx1"/>
              </a:buClr>
              <a:buNone/>
              <a:defRPr/>
            </a:pPr>
            <a:r>
              <a:rPr lang="en-US" sz="2400" dirty="0" smtClean="0"/>
              <a:t>Alternative </a:t>
            </a:r>
            <a:r>
              <a:rPr lang="en-US" sz="2400" dirty="0"/>
              <a:t>methods </a:t>
            </a:r>
            <a:r>
              <a:rPr lang="en-US" sz="2400" dirty="0" smtClean="0"/>
              <a:t>may </a:t>
            </a:r>
            <a:r>
              <a:rPr lang="en-US" sz="2400" dirty="0"/>
              <a:t>be resorted </a:t>
            </a:r>
            <a:r>
              <a:rPr lang="en-US" sz="2400" dirty="0" smtClean="0"/>
              <a:t>only:</a:t>
            </a:r>
          </a:p>
          <a:p>
            <a:pPr marL="0" indent="0" algn="just" fontAlgn="auto">
              <a:lnSpc>
                <a:spcPct val="80000"/>
              </a:lnSpc>
              <a:spcBef>
                <a:spcPct val="0"/>
              </a:spcBef>
              <a:spcAft>
                <a:spcPts val="0"/>
              </a:spcAft>
              <a:buClr>
                <a:schemeClr val="tx1"/>
              </a:buClr>
              <a:buNone/>
              <a:defRPr/>
            </a:pPr>
            <a:endParaRPr lang="en-US" sz="2400" dirty="0"/>
          </a:p>
          <a:p>
            <a:pPr marL="857250" lvl="1" indent="-457200" algn="just">
              <a:lnSpc>
                <a:spcPct val="120000"/>
              </a:lnSpc>
              <a:spcBef>
                <a:spcPct val="0"/>
              </a:spcBef>
              <a:buClr>
                <a:schemeClr val="tx1"/>
              </a:buClr>
              <a:buFont typeface="+mj-lt"/>
              <a:buAutoNum type="arabicPeriod"/>
              <a:defRPr/>
            </a:pPr>
            <a:r>
              <a:rPr lang="en-US" sz="2400" dirty="0" smtClean="0"/>
              <a:t>In </a:t>
            </a:r>
            <a:r>
              <a:rPr lang="en-US" sz="2400" b="1" dirty="0"/>
              <a:t>highly</a:t>
            </a:r>
            <a:r>
              <a:rPr lang="en-US" sz="2400" dirty="0"/>
              <a:t> exceptional </a:t>
            </a:r>
            <a:r>
              <a:rPr lang="en-US" sz="2400" dirty="0" smtClean="0"/>
              <a:t>case</a:t>
            </a:r>
          </a:p>
          <a:p>
            <a:pPr marL="857250" lvl="1" indent="-457200" algn="just">
              <a:lnSpc>
                <a:spcPct val="120000"/>
              </a:lnSpc>
              <a:spcBef>
                <a:spcPct val="0"/>
              </a:spcBef>
              <a:buClr>
                <a:schemeClr val="tx1"/>
              </a:buClr>
              <a:buFont typeface="+mj-lt"/>
              <a:buAutoNum type="arabicPeriod"/>
              <a:defRPr/>
            </a:pPr>
            <a:r>
              <a:rPr lang="en-US" sz="2400" dirty="0" smtClean="0"/>
              <a:t>To </a:t>
            </a:r>
            <a:r>
              <a:rPr lang="en-US" sz="2400" dirty="0"/>
              <a:t>promote </a:t>
            </a:r>
            <a:r>
              <a:rPr lang="en-US" sz="2400" b="1" dirty="0" smtClean="0"/>
              <a:t>economy and efficiency</a:t>
            </a:r>
          </a:p>
          <a:p>
            <a:pPr marL="857250" lvl="1" indent="-457200" algn="just">
              <a:lnSpc>
                <a:spcPct val="120000"/>
              </a:lnSpc>
              <a:spcBef>
                <a:spcPct val="0"/>
              </a:spcBef>
              <a:buClr>
                <a:schemeClr val="tx1"/>
              </a:buClr>
              <a:buFont typeface="+mj-lt"/>
              <a:buAutoNum type="arabicPeriod"/>
              <a:defRPr/>
            </a:pPr>
            <a:r>
              <a:rPr lang="en-US" sz="2400" b="1" dirty="0" smtClean="0"/>
              <a:t>Justified by conditions </a:t>
            </a:r>
            <a:r>
              <a:rPr lang="en-US" sz="2400" dirty="0" smtClean="0"/>
              <a:t>specified in IRR</a:t>
            </a:r>
          </a:p>
          <a:p>
            <a:pPr marL="857250" lvl="1" indent="-457200" algn="just">
              <a:lnSpc>
                <a:spcPct val="120000"/>
              </a:lnSpc>
              <a:spcBef>
                <a:spcPct val="0"/>
              </a:spcBef>
              <a:buClr>
                <a:schemeClr val="tx1"/>
              </a:buClr>
              <a:buFont typeface="+mj-lt"/>
              <a:buAutoNum type="arabicPeriod"/>
              <a:defRPr/>
            </a:pPr>
            <a:r>
              <a:rPr lang="en-US" sz="2400" b="1" dirty="0" smtClean="0"/>
              <a:t>GPPB </a:t>
            </a:r>
            <a:r>
              <a:rPr lang="en-US" sz="2400" b="1" dirty="0"/>
              <a:t>approval </a:t>
            </a:r>
            <a:r>
              <a:rPr lang="en-US" sz="2400" dirty="0"/>
              <a:t>as required under EO 423, S. 2005 </a:t>
            </a:r>
            <a:r>
              <a:rPr lang="en-US" sz="2400" dirty="0" smtClean="0"/>
              <a:t>   </a:t>
            </a:r>
          </a:p>
          <a:p>
            <a:pPr marL="857250" lvl="1" indent="-457200" algn="just">
              <a:lnSpc>
                <a:spcPct val="120000"/>
              </a:lnSpc>
              <a:spcBef>
                <a:spcPct val="0"/>
              </a:spcBef>
              <a:buClr>
                <a:schemeClr val="tx1"/>
              </a:buClr>
              <a:buNone/>
              <a:defRPr/>
            </a:pPr>
            <a:r>
              <a:rPr lang="en-US" sz="2400" dirty="0" smtClean="0"/>
              <a:t>       (</a:t>
            </a:r>
            <a:r>
              <a:rPr lang="en-US" sz="2400" dirty="0"/>
              <a:t>as amended)</a:t>
            </a:r>
          </a:p>
          <a:p>
            <a:pPr marL="0" indent="0" algn="just" fontAlgn="auto">
              <a:lnSpc>
                <a:spcPct val="120000"/>
              </a:lnSpc>
              <a:spcBef>
                <a:spcPct val="0"/>
              </a:spcBef>
              <a:spcAft>
                <a:spcPts val="0"/>
              </a:spcAft>
              <a:buClr>
                <a:schemeClr val="tx1"/>
              </a:buClr>
              <a:buNone/>
              <a:defRPr/>
            </a:pPr>
            <a:r>
              <a:rPr lang="en-US" sz="2400" dirty="0" smtClean="0"/>
              <a:t> </a:t>
            </a:r>
          </a:p>
          <a:p>
            <a:pPr marL="0" indent="0" algn="just" fontAlgn="auto">
              <a:lnSpc>
                <a:spcPct val="120000"/>
              </a:lnSpc>
              <a:spcBef>
                <a:spcPct val="0"/>
              </a:spcBef>
              <a:spcAft>
                <a:spcPts val="0"/>
              </a:spcAft>
              <a:buClr>
                <a:schemeClr val="tx1"/>
              </a:buClr>
              <a:buNone/>
              <a:defRPr/>
            </a:pPr>
            <a:endParaRPr lang="en-US" sz="2400" dirty="0" smtClean="0"/>
          </a:p>
          <a:p>
            <a:pPr algn="just" fontAlgn="auto">
              <a:lnSpc>
                <a:spcPct val="120000"/>
              </a:lnSpc>
              <a:spcBef>
                <a:spcPct val="0"/>
              </a:spcBef>
              <a:spcAft>
                <a:spcPts val="0"/>
              </a:spcAft>
              <a:buClr>
                <a:schemeClr val="tx1"/>
              </a:buClr>
              <a:buFont typeface="Wingdings" panose="05000000000000000000" pitchFamily="2" charset="2"/>
              <a:buChar char="v"/>
              <a:defRPr/>
            </a:pPr>
            <a:r>
              <a:rPr lang="en-US" sz="2400" dirty="0"/>
              <a:t>No government procurement shall be undertaken </a:t>
            </a:r>
            <a:r>
              <a:rPr lang="en-US" sz="2400" b="1" u="sng" dirty="0"/>
              <a:t>unless it is in accordance with the approved APP</a:t>
            </a:r>
            <a:r>
              <a:rPr lang="en-US" sz="2400" u="sng" dirty="0"/>
              <a:t> </a:t>
            </a:r>
            <a:r>
              <a:rPr lang="en-US" sz="2400" dirty="0"/>
              <a:t>of the </a:t>
            </a:r>
            <a:r>
              <a:rPr lang="en-US" sz="2400" dirty="0" smtClean="0"/>
              <a:t>PE (Section 7.2).</a:t>
            </a:r>
            <a:endParaRPr lang="en-US" sz="2400" dirty="0"/>
          </a:p>
          <a:p>
            <a:pPr marL="0" indent="0" algn="just" fontAlgn="auto">
              <a:lnSpc>
                <a:spcPct val="80000"/>
              </a:lnSpc>
              <a:spcBef>
                <a:spcPct val="0"/>
              </a:spcBef>
              <a:spcAft>
                <a:spcPts val="0"/>
              </a:spcAft>
              <a:buClr>
                <a:schemeClr val="tx1"/>
              </a:buClr>
              <a:buNone/>
              <a:defRPr/>
            </a:pPr>
            <a:endParaRPr lang="en-US" sz="2000" dirty="0"/>
          </a:p>
          <a:p>
            <a:pPr marL="0" indent="0" algn="just" fontAlgn="auto">
              <a:lnSpc>
                <a:spcPct val="80000"/>
              </a:lnSpc>
              <a:spcBef>
                <a:spcPct val="0"/>
              </a:spcBef>
              <a:spcAft>
                <a:spcPts val="0"/>
              </a:spcAft>
              <a:buClr>
                <a:schemeClr val="tx1"/>
              </a:buClr>
              <a:buNone/>
              <a:defRPr/>
            </a:pPr>
            <a:endParaRPr lang="en-US" sz="2400" b="1" dirty="0">
              <a:ea typeface="ＭＳ Ｐゴシック" pitchFamily="34" charset="-128"/>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57</a:t>
            </a:fld>
            <a:endParaRPr lang="en-US" dirty="0">
              <a:solidFill>
                <a:prstClr val="black">
                  <a:tint val="75000"/>
                </a:prstClr>
              </a:solidFill>
            </a:endParaRPr>
          </a:p>
        </p:txBody>
      </p:sp>
    </p:spTree>
    <p:extLst>
      <p:ext uri="{BB962C8B-B14F-4D97-AF65-F5344CB8AC3E}">
        <p14:creationId xmlns:p14="http://schemas.microsoft.com/office/powerpoint/2010/main" xmlns="" val="3735035838"/>
      </p:ext>
    </p:extLst>
  </p:cSld>
  <p:clrMapOvr>
    <a:masterClrMapping/>
  </p:clrMapOvr>
  <p:transition spd="slow"/>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3600" b="1" dirty="0">
                <a:latin typeface="Clarendon"/>
              </a:rPr>
              <a:t>Bidding Process (Goods &amp; Infra)</a:t>
            </a:r>
            <a:endParaRPr lang="en-US" sz="3600" b="1" dirty="0">
              <a:ln/>
              <a:latin typeface="Clarendon"/>
            </a:endParaRPr>
          </a:p>
        </p:txBody>
      </p:sp>
      <p:sp>
        <p:nvSpPr>
          <p:cNvPr id="5" name="AutoShape 8"/>
          <p:cNvSpPr>
            <a:spLocks noChangeArrowheads="1"/>
          </p:cNvSpPr>
          <p:nvPr/>
        </p:nvSpPr>
        <p:spPr bwMode="auto">
          <a:xfrm>
            <a:off x="6477000" y="1905000"/>
            <a:ext cx="1981200" cy="762000"/>
          </a:xfrm>
          <a:prstGeom prst="flowChartProcess">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fontAlgn="base">
              <a:spcBef>
                <a:spcPct val="0"/>
              </a:spcBef>
              <a:spcAft>
                <a:spcPct val="0"/>
              </a:spcAft>
              <a:defRPr/>
            </a:pPr>
            <a:r>
              <a:rPr lang="en-US" dirty="0">
                <a:solidFill>
                  <a:srgbClr val="000000"/>
                </a:solidFill>
                <a:cs typeface="Arial" charset="0"/>
              </a:rPr>
              <a:t>Pre-Bid</a:t>
            </a:r>
          </a:p>
          <a:p>
            <a:pPr algn="ctr" fontAlgn="base">
              <a:spcBef>
                <a:spcPct val="0"/>
              </a:spcBef>
              <a:spcAft>
                <a:spcPct val="0"/>
              </a:spcAft>
              <a:defRPr/>
            </a:pPr>
            <a:r>
              <a:rPr lang="en-US" dirty="0">
                <a:solidFill>
                  <a:srgbClr val="000000"/>
                </a:solidFill>
                <a:cs typeface="Arial" charset="0"/>
              </a:rPr>
              <a:t>Conference</a:t>
            </a:r>
          </a:p>
        </p:txBody>
      </p:sp>
      <p:sp>
        <p:nvSpPr>
          <p:cNvPr id="6" name="Flowchart: Preparation 5"/>
          <p:cNvSpPr>
            <a:spLocks noChangeArrowheads="1"/>
          </p:cNvSpPr>
          <p:nvPr/>
        </p:nvSpPr>
        <p:spPr bwMode="auto">
          <a:xfrm>
            <a:off x="457200" y="1828800"/>
            <a:ext cx="2514600" cy="914400"/>
          </a:xfrm>
          <a:prstGeom prst="flowChartPreparation">
            <a:avLst/>
          </a:prstGeom>
          <a:ln>
            <a:headEnd/>
            <a:tailEnd/>
          </a:ln>
        </p:spPr>
        <p:style>
          <a:lnRef idx="2">
            <a:schemeClr val="accent1"/>
          </a:lnRef>
          <a:fillRef idx="1">
            <a:schemeClr val="lt1"/>
          </a:fillRef>
          <a:effectRef idx="0">
            <a:schemeClr val="accent1"/>
          </a:effectRef>
          <a:fontRef idx="minor">
            <a:schemeClr val="dk1"/>
          </a:fontRef>
        </p:style>
        <p:txBody>
          <a:bodyPr anchor="ctr"/>
          <a:lstStyle/>
          <a:p>
            <a:pPr algn="ctr" eaLnBrk="0" fontAlgn="base" hangingPunct="0">
              <a:spcBef>
                <a:spcPct val="0"/>
              </a:spcBef>
              <a:spcAft>
                <a:spcPct val="0"/>
              </a:spcAft>
              <a:defRPr/>
            </a:pPr>
            <a:r>
              <a:rPr lang="en-US" sz="1600" dirty="0">
                <a:solidFill>
                  <a:srgbClr val="000000"/>
                </a:solidFill>
              </a:rPr>
              <a:t>Pre-Procurement Conference</a:t>
            </a:r>
          </a:p>
        </p:txBody>
      </p:sp>
      <p:sp>
        <p:nvSpPr>
          <p:cNvPr id="7" name="Flowchart: Document 6"/>
          <p:cNvSpPr>
            <a:spLocks noChangeArrowheads="1"/>
          </p:cNvSpPr>
          <p:nvPr/>
        </p:nvSpPr>
        <p:spPr bwMode="auto">
          <a:xfrm>
            <a:off x="3810000" y="1790700"/>
            <a:ext cx="1676400" cy="990600"/>
          </a:xfrm>
          <a:prstGeom prst="flowChartDocument">
            <a:avLst/>
          </a:prstGeom>
          <a:ln>
            <a:headEnd/>
            <a:tailEnd/>
          </a:ln>
        </p:spPr>
        <p:style>
          <a:lnRef idx="2">
            <a:schemeClr val="accent1"/>
          </a:lnRef>
          <a:fillRef idx="1">
            <a:schemeClr val="lt1"/>
          </a:fillRef>
          <a:effectRef idx="0">
            <a:schemeClr val="accent1"/>
          </a:effectRef>
          <a:fontRef idx="minor">
            <a:schemeClr val="dk1"/>
          </a:fontRef>
        </p:style>
        <p:txBody>
          <a:bodyPr anchor="ctr"/>
          <a:lstStyle/>
          <a:p>
            <a:pPr algn="ctr" eaLnBrk="0" fontAlgn="base" hangingPunct="0">
              <a:spcBef>
                <a:spcPct val="0"/>
              </a:spcBef>
              <a:spcAft>
                <a:spcPct val="0"/>
              </a:spcAft>
              <a:defRPr/>
            </a:pPr>
            <a:r>
              <a:rPr lang="en-US" sz="1500" dirty="0">
                <a:solidFill>
                  <a:srgbClr val="000000"/>
                </a:solidFill>
              </a:rPr>
              <a:t>Advertisement</a:t>
            </a:r>
            <a:r>
              <a:rPr lang="en-US" sz="1600" dirty="0">
                <a:solidFill>
                  <a:srgbClr val="000000"/>
                </a:solidFill>
              </a:rPr>
              <a:t> and/or </a:t>
            </a:r>
          </a:p>
          <a:p>
            <a:pPr algn="ctr" eaLnBrk="0" fontAlgn="base" hangingPunct="0">
              <a:spcBef>
                <a:spcPct val="0"/>
              </a:spcBef>
              <a:spcAft>
                <a:spcPct val="0"/>
              </a:spcAft>
              <a:defRPr/>
            </a:pPr>
            <a:r>
              <a:rPr lang="en-US" sz="1600" dirty="0">
                <a:solidFill>
                  <a:srgbClr val="000000"/>
                </a:solidFill>
              </a:rPr>
              <a:t>Posting</a:t>
            </a:r>
          </a:p>
        </p:txBody>
      </p:sp>
      <p:sp>
        <p:nvSpPr>
          <p:cNvPr id="10" name="AutoShape 15"/>
          <p:cNvSpPr>
            <a:spLocks noChangeArrowheads="1"/>
          </p:cNvSpPr>
          <p:nvPr/>
        </p:nvSpPr>
        <p:spPr bwMode="auto">
          <a:xfrm>
            <a:off x="685800" y="5232075"/>
            <a:ext cx="1981200" cy="762000"/>
          </a:xfrm>
          <a:prstGeom prst="flowChartProcess">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fontAlgn="base">
              <a:spcBef>
                <a:spcPct val="0"/>
              </a:spcBef>
              <a:spcAft>
                <a:spcPct val="0"/>
              </a:spcAft>
              <a:defRPr/>
            </a:pPr>
            <a:r>
              <a:rPr lang="en-US" dirty="0">
                <a:solidFill>
                  <a:srgbClr val="000000"/>
                </a:solidFill>
                <a:cs typeface="Arial" charset="0"/>
              </a:rPr>
              <a:t>Bid Evaluation</a:t>
            </a:r>
          </a:p>
        </p:txBody>
      </p:sp>
      <p:sp>
        <p:nvSpPr>
          <p:cNvPr id="11" name="AutoShape 18"/>
          <p:cNvSpPr>
            <a:spLocks noChangeArrowheads="1"/>
          </p:cNvSpPr>
          <p:nvPr/>
        </p:nvSpPr>
        <p:spPr bwMode="auto">
          <a:xfrm>
            <a:off x="3267700" y="5267700"/>
            <a:ext cx="1981200" cy="762000"/>
          </a:xfrm>
          <a:prstGeom prst="flowChartProcess">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fontAlgn="base">
              <a:spcBef>
                <a:spcPct val="0"/>
              </a:spcBef>
              <a:spcAft>
                <a:spcPct val="0"/>
              </a:spcAft>
              <a:defRPr/>
            </a:pPr>
            <a:r>
              <a:rPr lang="en-US" dirty="0">
                <a:solidFill>
                  <a:srgbClr val="000000"/>
                </a:solidFill>
                <a:cs typeface="Arial" charset="0"/>
              </a:rPr>
              <a:t>Post-qualification</a:t>
            </a:r>
          </a:p>
        </p:txBody>
      </p:sp>
      <p:sp>
        <p:nvSpPr>
          <p:cNvPr id="12" name="Flowchart: Decision 11"/>
          <p:cNvSpPr>
            <a:spLocks noChangeArrowheads="1"/>
          </p:cNvSpPr>
          <p:nvPr/>
        </p:nvSpPr>
        <p:spPr bwMode="auto">
          <a:xfrm>
            <a:off x="5685325" y="4779825"/>
            <a:ext cx="2362200" cy="1524000"/>
          </a:xfrm>
          <a:prstGeom prst="flowChartDecision">
            <a:avLst/>
          </a:prstGeom>
          <a:ln>
            <a:headEnd/>
            <a:tailEnd/>
          </a:ln>
        </p:spPr>
        <p:style>
          <a:lnRef idx="2">
            <a:schemeClr val="accent1"/>
          </a:lnRef>
          <a:fillRef idx="1">
            <a:schemeClr val="lt1"/>
          </a:fillRef>
          <a:effectRef idx="0">
            <a:schemeClr val="accent1"/>
          </a:effectRef>
          <a:fontRef idx="minor">
            <a:schemeClr val="dk1"/>
          </a:fontRef>
        </p:style>
        <p:txBody>
          <a:bodyPr anchor="ctr"/>
          <a:lstStyle/>
          <a:p>
            <a:pPr algn="ctr" eaLnBrk="0" fontAlgn="base" hangingPunct="0">
              <a:spcBef>
                <a:spcPct val="0"/>
              </a:spcBef>
              <a:spcAft>
                <a:spcPct val="0"/>
              </a:spcAft>
              <a:defRPr/>
            </a:pPr>
            <a:r>
              <a:rPr lang="en-US" dirty="0">
                <a:solidFill>
                  <a:srgbClr val="000000"/>
                </a:solidFill>
              </a:rPr>
              <a:t>Contract Award</a:t>
            </a:r>
          </a:p>
        </p:txBody>
      </p:sp>
      <p:sp>
        <p:nvSpPr>
          <p:cNvPr id="13" name="AutoShape 9"/>
          <p:cNvSpPr>
            <a:spLocks noChangeArrowheads="1"/>
          </p:cNvSpPr>
          <p:nvPr/>
        </p:nvSpPr>
        <p:spPr bwMode="auto">
          <a:xfrm>
            <a:off x="685800" y="3252975"/>
            <a:ext cx="7772400" cy="1524000"/>
          </a:xfrm>
          <a:prstGeom prst="flowChart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algn="ctr" fontAlgn="base">
              <a:spcBef>
                <a:spcPct val="0"/>
              </a:spcBef>
              <a:spcAft>
                <a:spcPct val="0"/>
              </a:spcAft>
              <a:defRPr/>
            </a:pPr>
            <a:endParaRPr lang="en-US" dirty="0">
              <a:solidFill>
                <a:srgbClr val="000000"/>
              </a:solidFill>
              <a:cs typeface="Arial" charset="0"/>
            </a:endParaRPr>
          </a:p>
        </p:txBody>
      </p:sp>
      <p:sp>
        <p:nvSpPr>
          <p:cNvPr id="14" name="Rectangle 12"/>
          <p:cNvSpPr>
            <a:spLocks noChangeArrowheads="1"/>
          </p:cNvSpPr>
          <p:nvPr/>
        </p:nvSpPr>
        <p:spPr bwMode="auto">
          <a:xfrm>
            <a:off x="3200400" y="3505200"/>
            <a:ext cx="2590800" cy="11430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fontAlgn="base">
              <a:spcBef>
                <a:spcPct val="0"/>
              </a:spcBef>
              <a:spcAft>
                <a:spcPct val="0"/>
              </a:spcAft>
              <a:defRPr/>
            </a:pPr>
            <a:r>
              <a:rPr lang="en-US" dirty="0">
                <a:solidFill>
                  <a:srgbClr val="000000"/>
                </a:solidFill>
                <a:cs typeface="Arial" charset="0"/>
              </a:rPr>
              <a:t>Opening of</a:t>
            </a:r>
          </a:p>
          <a:p>
            <a:pPr algn="ctr" fontAlgn="base">
              <a:spcBef>
                <a:spcPct val="0"/>
              </a:spcBef>
              <a:spcAft>
                <a:spcPct val="0"/>
              </a:spcAft>
              <a:defRPr/>
            </a:pPr>
            <a:r>
              <a:rPr lang="en-US" dirty="0">
                <a:solidFill>
                  <a:srgbClr val="000000"/>
                </a:solidFill>
                <a:cs typeface="Arial" charset="0"/>
              </a:rPr>
              <a:t>Technical Proposal </a:t>
            </a:r>
          </a:p>
          <a:p>
            <a:pPr algn="ctr" fontAlgn="base">
              <a:spcBef>
                <a:spcPct val="0"/>
              </a:spcBef>
              <a:spcAft>
                <a:spcPct val="0"/>
              </a:spcAft>
              <a:defRPr/>
            </a:pPr>
            <a:r>
              <a:rPr lang="en-US" dirty="0">
                <a:solidFill>
                  <a:srgbClr val="000000"/>
                </a:solidFill>
                <a:cs typeface="Arial" charset="0"/>
              </a:rPr>
              <a:t>(incl. eligibility docs)</a:t>
            </a:r>
          </a:p>
        </p:txBody>
      </p:sp>
      <p:sp>
        <p:nvSpPr>
          <p:cNvPr id="15" name="Rectangle 13"/>
          <p:cNvSpPr>
            <a:spLocks noChangeArrowheads="1"/>
          </p:cNvSpPr>
          <p:nvPr/>
        </p:nvSpPr>
        <p:spPr bwMode="auto">
          <a:xfrm>
            <a:off x="6019800" y="3505200"/>
            <a:ext cx="2133600" cy="11430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fontAlgn="base">
              <a:spcBef>
                <a:spcPct val="0"/>
              </a:spcBef>
              <a:spcAft>
                <a:spcPct val="0"/>
              </a:spcAft>
              <a:defRPr/>
            </a:pPr>
            <a:r>
              <a:rPr lang="en-US" dirty="0">
                <a:solidFill>
                  <a:srgbClr val="000000"/>
                </a:solidFill>
                <a:cs typeface="Arial" charset="0"/>
              </a:rPr>
              <a:t>Opening of</a:t>
            </a:r>
          </a:p>
          <a:p>
            <a:pPr algn="ctr" fontAlgn="base">
              <a:spcBef>
                <a:spcPct val="0"/>
              </a:spcBef>
              <a:spcAft>
                <a:spcPct val="0"/>
              </a:spcAft>
              <a:defRPr/>
            </a:pPr>
            <a:r>
              <a:rPr lang="en-US" dirty="0">
                <a:solidFill>
                  <a:srgbClr val="000000"/>
                </a:solidFill>
                <a:cs typeface="Arial" charset="0"/>
              </a:rPr>
              <a:t>Financial Proposal</a:t>
            </a:r>
          </a:p>
        </p:txBody>
      </p:sp>
      <p:sp>
        <p:nvSpPr>
          <p:cNvPr id="16" name="Flowchart: Multidocument 15"/>
          <p:cNvSpPr>
            <a:spLocks noChangeArrowheads="1"/>
          </p:cNvSpPr>
          <p:nvPr/>
        </p:nvSpPr>
        <p:spPr bwMode="auto">
          <a:xfrm>
            <a:off x="990600" y="3505200"/>
            <a:ext cx="1981200" cy="1143000"/>
          </a:xfrm>
          <a:prstGeom prst="flowChartMultidocument">
            <a:avLst/>
          </a:prstGeom>
          <a:ln>
            <a:headEnd/>
            <a:tailEnd/>
          </a:ln>
        </p:spPr>
        <p:style>
          <a:lnRef idx="2">
            <a:schemeClr val="accent1"/>
          </a:lnRef>
          <a:fillRef idx="1">
            <a:schemeClr val="lt1"/>
          </a:fillRef>
          <a:effectRef idx="0">
            <a:schemeClr val="accent1"/>
          </a:effectRef>
          <a:fontRef idx="minor">
            <a:schemeClr val="dk1"/>
          </a:fontRef>
        </p:style>
        <p:txBody>
          <a:bodyPr anchor="ctr"/>
          <a:lstStyle/>
          <a:p>
            <a:pPr algn="ctr" eaLnBrk="0" fontAlgn="base" hangingPunct="0">
              <a:spcBef>
                <a:spcPct val="0"/>
              </a:spcBef>
              <a:spcAft>
                <a:spcPct val="0"/>
              </a:spcAft>
              <a:defRPr/>
            </a:pPr>
            <a:r>
              <a:rPr lang="en-US" dirty="0">
                <a:solidFill>
                  <a:srgbClr val="000000"/>
                </a:solidFill>
              </a:rPr>
              <a:t>Bid Submission</a:t>
            </a:r>
          </a:p>
        </p:txBody>
      </p:sp>
      <p:cxnSp>
        <p:nvCxnSpPr>
          <p:cNvPr id="17" name="AutoShape 10"/>
          <p:cNvCxnSpPr>
            <a:cxnSpLocks noChangeShapeType="1"/>
          </p:cNvCxnSpPr>
          <p:nvPr/>
        </p:nvCxnSpPr>
        <p:spPr bwMode="auto">
          <a:xfrm rot="5400000">
            <a:off x="5691186" y="1547813"/>
            <a:ext cx="657225" cy="2895600"/>
          </a:xfrm>
          <a:prstGeom prst="bentConnector3">
            <a:avLst>
              <a:gd name="adj1" fmla="val 50000"/>
            </a:avLst>
          </a:prstGeom>
          <a:ln>
            <a:headEnd/>
            <a:tailEnd type="arrow" w="med" len="med"/>
          </a:ln>
        </p:spPr>
        <p:style>
          <a:lnRef idx="2">
            <a:schemeClr val="accent2"/>
          </a:lnRef>
          <a:fillRef idx="0">
            <a:schemeClr val="accent2"/>
          </a:fillRef>
          <a:effectRef idx="1">
            <a:schemeClr val="accent2"/>
          </a:effectRef>
          <a:fontRef idx="minor">
            <a:schemeClr val="tx1"/>
          </a:fontRef>
        </p:style>
      </p:cxnSp>
      <p:cxnSp>
        <p:nvCxnSpPr>
          <p:cNvPr id="18" name="AutoShape 16"/>
          <p:cNvCxnSpPr>
            <a:cxnSpLocks noChangeShapeType="1"/>
          </p:cNvCxnSpPr>
          <p:nvPr/>
        </p:nvCxnSpPr>
        <p:spPr bwMode="auto">
          <a:xfrm rot="5400000">
            <a:off x="2843212" y="3681413"/>
            <a:ext cx="561975" cy="2895600"/>
          </a:xfrm>
          <a:prstGeom prst="bentConnector3">
            <a:avLst>
              <a:gd name="adj1" fmla="val 50000"/>
            </a:avLst>
          </a:prstGeom>
          <a:ln>
            <a:headEnd/>
            <a:tailEnd type="arrow" w="med" len="med"/>
          </a:ln>
        </p:spPr>
        <p:style>
          <a:lnRef idx="2">
            <a:schemeClr val="accent2"/>
          </a:lnRef>
          <a:fillRef idx="0">
            <a:schemeClr val="accent2"/>
          </a:fillRef>
          <a:effectRef idx="1">
            <a:schemeClr val="accent2"/>
          </a:effectRef>
          <a:fontRef idx="minor">
            <a:schemeClr val="tx1"/>
          </a:fontRef>
        </p:style>
      </p:cxnSp>
      <p:cxnSp>
        <p:nvCxnSpPr>
          <p:cNvPr id="19" name="Straight Arrow Connector 18"/>
          <p:cNvCxnSpPr>
            <a:cxnSpLocks noChangeShapeType="1"/>
          </p:cNvCxnSpPr>
          <p:nvPr/>
        </p:nvCxnSpPr>
        <p:spPr bwMode="auto">
          <a:xfrm>
            <a:off x="2971800" y="2286000"/>
            <a:ext cx="838200" cy="1588"/>
          </a:xfrm>
          <a:prstGeom prst="straightConnector1">
            <a:avLst/>
          </a:prstGeom>
          <a:ln>
            <a:headEnd/>
            <a:tailEnd type="arrow" w="med" len="med"/>
          </a:ln>
        </p:spPr>
        <p:style>
          <a:lnRef idx="2">
            <a:schemeClr val="accent2"/>
          </a:lnRef>
          <a:fillRef idx="0">
            <a:schemeClr val="accent2"/>
          </a:fillRef>
          <a:effectRef idx="1">
            <a:schemeClr val="accent2"/>
          </a:effectRef>
          <a:fontRef idx="minor">
            <a:schemeClr val="tx1"/>
          </a:fontRef>
        </p:style>
      </p:cxnSp>
      <p:cxnSp>
        <p:nvCxnSpPr>
          <p:cNvPr id="20" name="Straight Arrow Connector 19"/>
          <p:cNvCxnSpPr>
            <a:cxnSpLocks noChangeShapeType="1"/>
          </p:cNvCxnSpPr>
          <p:nvPr/>
        </p:nvCxnSpPr>
        <p:spPr bwMode="auto">
          <a:xfrm>
            <a:off x="5486400" y="2286000"/>
            <a:ext cx="990600" cy="1588"/>
          </a:xfrm>
          <a:prstGeom prst="straightConnector1">
            <a:avLst/>
          </a:prstGeom>
          <a:ln>
            <a:headEnd/>
            <a:tailEnd type="arrow" w="med" len="med"/>
          </a:ln>
        </p:spPr>
        <p:style>
          <a:lnRef idx="2">
            <a:schemeClr val="accent2"/>
          </a:lnRef>
          <a:fillRef idx="0">
            <a:schemeClr val="accent2"/>
          </a:fillRef>
          <a:effectRef idx="1">
            <a:schemeClr val="accent2"/>
          </a:effectRef>
          <a:fontRef idx="minor">
            <a:schemeClr val="tx1"/>
          </a:fontRef>
        </p:style>
      </p:cxnSp>
      <p:cxnSp>
        <p:nvCxnSpPr>
          <p:cNvPr id="21" name="Straight Arrow Connector 20"/>
          <p:cNvCxnSpPr>
            <a:cxnSpLocks noChangeShapeType="1"/>
          </p:cNvCxnSpPr>
          <p:nvPr/>
        </p:nvCxnSpPr>
        <p:spPr bwMode="auto">
          <a:xfrm flipV="1">
            <a:off x="2667000" y="5783283"/>
            <a:ext cx="586839" cy="7917"/>
          </a:xfrm>
          <a:prstGeom prst="straightConnector1">
            <a:avLst/>
          </a:prstGeom>
          <a:ln>
            <a:headEnd/>
            <a:tailEnd type="arrow" w="med" len="med"/>
          </a:ln>
        </p:spPr>
        <p:style>
          <a:lnRef idx="2">
            <a:schemeClr val="accent2"/>
          </a:lnRef>
          <a:fillRef idx="0">
            <a:schemeClr val="accent2"/>
          </a:fillRef>
          <a:effectRef idx="1">
            <a:schemeClr val="accent2"/>
          </a:effectRef>
          <a:fontRef idx="minor">
            <a:schemeClr val="tx1"/>
          </a:fontRef>
        </p:style>
      </p:cxnSp>
      <p:cxnSp>
        <p:nvCxnSpPr>
          <p:cNvPr id="22" name="Straight Arrow Connector 21"/>
          <p:cNvCxnSpPr>
            <a:cxnSpLocks noChangeShapeType="1"/>
          </p:cNvCxnSpPr>
          <p:nvPr/>
        </p:nvCxnSpPr>
        <p:spPr bwMode="auto">
          <a:xfrm>
            <a:off x="5283543" y="5791200"/>
            <a:ext cx="685800" cy="1588"/>
          </a:xfrm>
          <a:prstGeom prst="straightConnector1">
            <a:avLst/>
          </a:prstGeom>
          <a:ln>
            <a:headEnd/>
            <a:tailEnd type="arrow" w="med" len="med"/>
          </a:ln>
        </p:spPr>
        <p:style>
          <a:lnRef idx="2">
            <a:schemeClr val="accent2"/>
          </a:lnRef>
          <a:fillRef idx="0">
            <a:schemeClr val="accent2"/>
          </a:fillRef>
          <a:effectRef idx="1">
            <a:schemeClr val="accent2"/>
          </a:effectRef>
          <a:fontRef idx="minor">
            <a:schemeClr val="tx1"/>
          </a:fontRef>
        </p:style>
      </p:cxnSp>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58</a:t>
            </a:fld>
            <a:endParaRPr lang="en-US" dirty="0">
              <a:solidFill>
                <a:prstClr val="black">
                  <a:tint val="75000"/>
                </a:prstClr>
              </a:solidFill>
            </a:endParaRPr>
          </a:p>
        </p:txBody>
      </p:sp>
    </p:spTree>
    <p:extLst>
      <p:ext uri="{BB962C8B-B14F-4D97-AF65-F5344CB8AC3E}">
        <p14:creationId xmlns:p14="http://schemas.microsoft.com/office/powerpoint/2010/main" xmlns="" val="379427337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1000"/>
                                        <p:tgtEl>
                                          <p:spTgt spid="6"/>
                                        </p:tgtEl>
                                      </p:cBhvr>
                                    </p:animEffect>
                                  </p:childTnLst>
                                </p:cTn>
                              </p:par>
                            </p:childTnLst>
                          </p:cTn>
                        </p:par>
                        <p:par>
                          <p:cTn id="8" fill="hold">
                            <p:stCondLst>
                              <p:cond delay="1000"/>
                            </p:stCondLst>
                            <p:childTnLst>
                              <p:par>
                                <p:cTn id="9" presetID="14" presetClass="entr" presetSubtype="1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randombar(horizontal)">
                                      <p:cBhvr>
                                        <p:cTn id="11" dur="1000"/>
                                        <p:tgtEl>
                                          <p:spTgt spid="7"/>
                                        </p:tgtEl>
                                      </p:cBhvr>
                                    </p:animEffect>
                                  </p:childTnLst>
                                </p:cTn>
                              </p:par>
                            </p:childTnLst>
                          </p:cTn>
                        </p:par>
                        <p:par>
                          <p:cTn id="12" fill="hold">
                            <p:stCondLst>
                              <p:cond delay="2000"/>
                            </p:stCondLst>
                            <p:childTnLst>
                              <p:par>
                                <p:cTn id="13" presetID="14" presetClass="entr" presetSubtype="1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1000"/>
                                        <p:tgtEl>
                                          <p:spTgt spid="5"/>
                                        </p:tgtEl>
                                      </p:cBhvr>
                                    </p:animEffect>
                                  </p:childTnLst>
                                </p:cTn>
                              </p:par>
                            </p:childTnLst>
                          </p:cTn>
                        </p:par>
                        <p:par>
                          <p:cTn id="16" fill="hold">
                            <p:stCondLst>
                              <p:cond delay="3000"/>
                            </p:stCondLst>
                            <p:childTnLst>
                              <p:par>
                                <p:cTn id="17" presetID="14" presetClass="entr" presetSubtype="1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randombar(horizontal)">
                                      <p:cBhvr>
                                        <p:cTn id="19" dur="1000"/>
                                        <p:tgtEl>
                                          <p:spTgt spid="10"/>
                                        </p:tgtEl>
                                      </p:cBhvr>
                                    </p:animEffect>
                                  </p:childTnLst>
                                </p:cTn>
                              </p:par>
                            </p:childTnLst>
                          </p:cTn>
                        </p:par>
                        <p:par>
                          <p:cTn id="20" fill="hold">
                            <p:stCondLst>
                              <p:cond delay="4000"/>
                            </p:stCondLst>
                            <p:childTnLst>
                              <p:par>
                                <p:cTn id="21" presetID="14" presetClass="entr" presetSubtype="1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randombar(horizontal)">
                                      <p:cBhvr>
                                        <p:cTn id="23" dur="1000"/>
                                        <p:tgtEl>
                                          <p:spTgt spid="11"/>
                                        </p:tgtEl>
                                      </p:cBhvr>
                                    </p:animEffect>
                                  </p:childTnLst>
                                </p:cTn>
                              </p:par>
                            </p:childTnLst>
                          </p:cTn>
                        </p:par>
                        <p:par>
                          <p:cTn id="24" fill="hold">
                            <p:stCondLst>
                              <p:cond delay="5000"/>
                            </p:stCondLst>
                            <p:childTnLst>
                              <p:par>
                                <p:cTn id="25" presetID="14" presetClass="entr" presetSubtype="1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1000"/>
                                        <p:tgtEl>
                                          <p:spTgt spid="12"/>
                                        </p:tgtEl>
                                      </p:cBhvr>
                                    </p:animEffect>
                                  </p:childTnLst>
                                </p:cTn>
                              </p:par>
                            </p:childTnLst>
                          </p:cTn>
                        </p:par>
                        <p:par>
                          <p:cTn id="28" fill="hold">
                            <p:stCondLst>
                              <p:cond delay="6000"/>
                            </p:stCondLst>
                            <p:childTnLst>
                              <p:par>
                                <p:cTn id="29" presetID="4" presetClass="entr" presetSubtype="32" fill="hold" grpId="0" nodeType="after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box(out)">
                                      <p:cBhvr>
                                        <p:cTn id="31" dur="2000"/>
                                        <p:tgtEl>
                                          <p:spTgt spid="13"/>
                                        </p:tgtEl>
                                      </p:cBhvr>
                                    </p:animEffect>
                                  </p:childTnLst>
                                </p:cTn>
                              </p:par>
                            </p:childTnLst>
                          </p:cTn>
                        </p:par>
                        <p:par>
                          <p:cTn id="32" fill="hold">
                            <p:stCondLst>
                              <p:cond delay="8000"/>
                            </p:stCondLst>
                            <p:childTnLst>
                              <p:par>
                                <p:cTn id="33" presetID="14" presetClass="entr" presetSubtype="10" fill="hold" grpId="0" nodeType="afterEffect">
                                  <p:stCondLst>
                                    <p:cond delay="0"/>
                                  </p:stCondLst>
                                  <p:childTnLst>
                                    <p:set>
                                      <p:cBhvr>
                                        <p:cTn id="34" dur="1" fill="hold">
                                          <p:stCondLst>
                                            <p:cond delay="0"/>
                                          </p:stCondLst>
                                        </p:cTn>
                                        <p:tgtEl>
                                          <p:spTgt spid="16"/>
                                        </p:tgtEl>
                                        <p:attrNameLst>
                                          <p:attrName>style.visibility</p:attrName>
                                        </p:attrNameLst>
                                      </p:cBhvr>
                                      <p:to>
                                        <p:strVal val="visible"/>
                                      </p:to>
                                    </p:set>
                                    <p:animEffect transition="in" filter="randombar(horizontal)">
                                      <p:cBhvr>
                                        <p:cTn id="35" dur="1000"/>
                                        <p:tgtEl>
                                          <p:spTgt spid="16"/>
                                        </p:tgtEl>
                                      </p:cBhvr>
                                    </p:animEffect>
                                  </p:childTnLst>
                                </p:cTn>
                              </p:par>
                            </p:childTnLst>
                          </p:cTn>
                        </p:par>
                        <p:par>
                          <p:cTn id="36" fill="hold">
                            <p:stCondLst>
                              <p:cond delay="9000"/>
                            </p:stCondLst>
                            <p:childTnLst>
                              <p:par>
                                <p:cTn id="37" presetID="14" presetClass="entr" presetSubtype="10" fill="hold" grpId="0" nodeType="after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randombar(horizontal)">
                                      <p:cBhvr>
                                        <p:cTn id="39" dur="1000"/>
                                        <p:tgtEl>
                                          <p:spTgt spid="14"/>
                                        </p:tgtEl>
                                      </p:cBhvr>
                                    </p:animEffect>
                                  </p:childTnLst>
                                </p:cTn>
                              </p:par>
                            </p:childTnLst>
                          </p:cTn>
                        </p:par>
                        <p:par>
                          <p:cTn id="40" fill="hold">
                            <p:stCondLst>
                              <p:cond delay="10000"/>
                            </p:stCondLst>
                            <p:childTnLst>
                              <p:par>
                                <p:cTn id="41" presetID="14" presetClass="entr" presetSubtype="1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randombar(horizontal)">
                                      <p:cBhvr>
                                        <p:cTn id="43" dur="1000"/>
                                        <p:tgtEl>
                                          <p:spTgt spid="15"/>
                                        </p:tgtEl>
                                      </p:cBhvr>
                                    </p:animEffect>
                                  </p:childTnLst>
                                </p:cTn>
                              </p:par>
                            </p:childTnLst>
                          </p:cTn>
                        </p:par>
                      </p:childTnLst>
                    </p:cTn>
                  </p:par>
                  <p:par>
                    <p:cTn id="44" fill="hold">
                      <p:stCondLst>
                        <p:cond delay="indefinite"/>
                      </p:stCondLst>
                      <p:childTnLst>
                        <p:par>
                          <p:cTn id="45" fill="hold">
                            <p:stCondLst>
                              <p:cond delay="0"/>
                            </p:stCondLst>
                            <p:childTnLst>
                              <p:par>
                                <p:cTn id="46" presetID="54" presetClass="entr" presetSubtype="0" accel="100000" fill="hold" nodeType="click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p:cTn id="48" dur="500" fill="hold"/>
                                        <p:tgtEl>
                                          <p:spTgt spid="19"/>
                                        </p:tgtEl>
                                        <p:attrNameLst>
                                          <p:attrName>ppt_w</p:attrName>
                                        </p:attrNameLst>
                                      </p:cBhvr>
                                      <p:tavLst>
                                        <p:tav tm="0">
                                          <p:val>
                                            <p:strVal val="#ppt_w*0.05"/>
                                          </p:val>
                                        </p:tav>
                                        <p:tav tm="100000">
                                          <p:val>
                                            <p:strVal val="#ppt_w"/>
                                          </p:val>
                                        </p:tav>
                                      </p:tavLst>
                                    </p:anim>
                                    <p:anim calcmode="lin" valueType="num">
                                      <p:cBhvr>
                                        <p:cTn id="49" dur="500" fill="hold"/>
                                        <p:tgtEl>
                                          <p:spTgt spid="19"/>
                                        </p:tgtEl>
                                        <p:attrNameLst>
                                          <p:attrName>ppt_h</p:attrName>
                                        </p:attrNameLst>
                                      </p:cBhvr>
                                      <p:tavLst>
                                        <p:tav tm="0">
                                          <p:val>
                                            <p:strVal val="#ppt_h"/>
                                          </p:val>
                                        </p:tav>
                                        <p:tav tm="100000">
                                          <p:val>
                                            <p:strVal val="#ppt_h"/>
                                          </p:val>
                                        </p:tav>
                                      </p:tavLst>
                                    </p:anim>
                                    <p:anim calcmode="lin" valueType="num">
                                      <p:cBhvr>
                                        <p:cTn id="50" dur="500" fill="hold"/>
                                        <p:tgtEl>
                                          <p:spTgt spid="19"/>
                                        </p:tgtEl>
                                        <p:attrNameLst>
                                          <p:attrName>ppt_x</p:attrName>
                                        </p:attrNameLst>
                                      </p:cBhvr>
                                      <p:tavLst>
                                        <p:tav tm="0">
                                          <p:val>
                                            <p:strVal val="#ppt_x-.2"/>
                                          </p:val>
                                        </p:tav>
                                        <p:tav tm="100000">
                                          <p:val>
                                            <p:strVal val="#ppt_x"/>
                                          </p:val>
                                        </p:tav>
                                      </p:tavLst>
                                    </p:anim>
                                    <p:anim calcmode="lin" valueType="num">
                                      <p:cBhvr>
                                        <p:cTn id="51" dur="500" fill="hold"/>
                                        <p:tgtEl>
                                          <p:spTgt spid="19"/>
                                        </p:tgtEl>
                                        <p:attrNameLst>
                                          <p:attrName>ppt_y</p:attrName>
                                        </p:attrNameLst>
                                      </p:cBhvr>
                                      <p:tavLst>
                                        <p:tav tm="0">
                                          <p:val>
                                            <p:strVal val="#ppt_y"/>
                                          </p:val>
                                        </p:tav>
                                        <p:tav tm="100000">
                                          <p:val>
                                            <p:strVal val="#ppt_y"/>
                                          </p:val>
                                        </p:tav>
                                      </p:tavLst>
                                    </p:anim>
                                    <p:animEffect transition="in" filter="fade">
                                      <p:cBhvr>
                                        <p:cTn id="52" dur="500"/>
                                        <p:tgtEl>
                                          <p:spTgt spid="19"/>
                                        </p:tgtEl>
                                      </p:cBhvr>
                                    </p:animEffect>
                                  </p:childTnLst>
                                </p:cTn>
                              </p:par>
                            </p:childTnLst>
                          </p:cTn>
                        </p:par>
                      </p:childTnLst>
                    </p:cTn>
                  </p:par>
                  <p:par>
                    <p:cTn id="53" fill="hold">
                      <p:stCondLst>
                        <p:cond delay="indefinite"/>
                      </p:stCondLst>
                      <p:childTnLst>
                        <p:par>
                          <p:cTn id="54" fill="hold">
                            <p:stCondLst>
                              <p:cond delay="0"/>
                            </p:stCondLst>
                            <p:childTnLst>
                              <p:par>
                                <p:cTn id="55" presetID="54" presetClass="entr" presetSubtype="0" accel="100000" fill="hold" nodeType="click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strVal val="#ppt_w*0.05"/>
                                          </p:val>
                                        </p:tav>
                                        <p:tav tm="100000">
                                          <p:val>
                                            <p:strVal val="#ppt_w"/>
                                          </p:val>
                                        </p:tav>
                                      </p:tavLst>
                                    </p:anim>
                                    <p:anim calcmode="lin" valueType="num">
                                      <p:cBhvr>
                                        <p:cTn id="58" dur="500" fill="hold"/>
                                        <p:tgtEl>
                                          <p:spTgt spid="20"/>
                                        </p:tgtEl>
                                        <p:attrNameLst>
                                          <p:attrName>ppt_h</p:attrName>
                                        </p:attrNameLst>
                                      </p:cBhvr>
                                      <p:tavLst>
                                        <p:tav tm="0">
                                          <p:val>
                                            <p:strVal val="#ppt_h"/>
                                          </p:val>
                                        </p:tav>
                                        <p:tav tm="100000">
                                          <p:val>
                                            <p:strVal val="#ppt_h"/>
                                          </p:val>
                                        </p:tav>
                                      </p:tavLst>
                                    </p:anim>
                                    <p:anim calcmode="lin" valueType="num">
                                      <p:cBhvr>
                                        <p:cTn id="59" dur="500" fill="hold"/>
                                        <p:tgtEl>
                                          <p:spTgt spid="20"/>
                                        </p:tgtEl>
                                        <p:attrNameLst>
                                          <p:attrName>ppt_x</p:attrName>
                                        </p:attrNameLst>
                                      </p:cBhvr>
                                      <p:tavLst>
                                        <p:tav tm="0">
                                          <p:val>
                                            <p:strVal val="#ppt_x-.2"/>
                                          </p:val>
                                        </p:tav>
                                        <p:tav tm="100000">
                                          <p:val>
                                            <p:strVal val="#ppt_x"/>
                                          </p:val>
                                        </p:tav>
                                      </p:tavLst>
                                    </p:anim>
                                    <p:anim calcmode="lin" valueType="num">
                                      <p:cBhvr>
                                        <p:cTn id="60" dur="500" fill="hold"/>
                                        <p:tgtEl>
                                          <p:spTgt spid="20"/>
                                        </p:tgtEl>
                                        <p:attrNameLst>
                                          <p:attrName>ppt_y</p:attrName>
                                        </p:attrNameLst>
                                      </p:cBhvr>
                                      <p:tavLst>
                                        <p:tav tm="0">
                                          <p:val>
                                            <p:strVal val="#ppt_y"/>
                                          </p:val>
                                        </p:tav>
                                        <p:tav tm="100000">
                                          <p:val>
                                            <p:strVal val="#ppt_y"/>
                                          </p:val>
                                        </p:tav>
                                      </p:tavLst>
                                    </p:anim>
                                    <p:animEffect transition="in" filter="fade">
                                      <p:cBhvr>
                                        <p:cTn id="61" dur="500"/>
                                        <p:tgtEl>
                                          <p:spTgt spid="20"/>
                                        </p:tgtEl>
                                      </p:cBhvr>
                                    </p:animEffect>
                                  </p:childTnLst>
                                </p:cTn>
                              </p:par>
                            </p:childTnLst>
                          </p:cTn>
                        </p:par>
                      </p:childTnLst>
                    </p:cTn>
                  </p:par>
                  <p:par>
                    <p:cTn id="62" fill="hold">
                      <p:stCondLst>
                        <p:cond delay="indefinite"/>
                      </p:stCondLst>
                      <p:childTnLst>
                        <p:par>
                          <p:cTn id="63" fill="hold">
                            <p:stCondLst>
                              <p:cond delay="0"/>
                            </p:stCondLst>
                            <p:childTnLst>
                              <p:par>
                                <p:cTn id="64" presetID="9" presetClass="entr" presetSubtype="0" fill="hold" nodeType="click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dissolve">
                                      <p:cBhvr>
                                        <p:cTn id="66" dur="500"/>
                                        <p:tgtEl>
                                          <p:spTgt spid="17"/>
                                        </p:tgtEl>
                                      </p:cBhvr>
                                    </p:animEffect>
                                  </p:childTnLst>
                                </p:cTn>
                              </p:par>
                            </p:childTnLst>
                          </p:cTn>
                        </p:par>
                      </p:childTnLst>
                    </p:cTn>
                  </p:par>
                  <p:par>
                    <p:cTn id="67" fill="hold">
                      <p:stCondLst>
                        <p:cond delay="indefinite"/>
                      </p:stCondLst>
                      <p:childTnLst>
                        <p:par>
                          <p:cTn id="68" fill="hold">
                            <p:stCondLst>
                              <p:cond delay="0"/>
                            </p:stCondLst>
                            <p:childTnLst>
                              <p:par>
                                <p:cTn id="69" presetID="9" presetClass="entr" presetSubtype="0" fill="hold" nodeType="clickEffect">
                                  <p:stCondLst>
                                    <p:cond delay="0"/>
                                  </p:stCondLst>
                                  <p:childTnLst>
                                    <p:set>
                                      <p:cBhvr>
                                        <p:cTn id="70" dur="1" fill="hold">
                                          <p:stCondLst>
                                            <p:cond delay="0"/>
                                          </p:stCondLst>
                                        </p:cTn>
                                        <p:tgtEl>
                                          <p:spTgt spid="18"/>
                                        </p:tgtEl>
                                        <p:attrNameLst>
                                          <p:attrName>style.visibility</p:attrName>
                                        </p:attrNameLst>
                                      </p:cBhvr>
                                      <p:to>
                                        <p:strVal val="visible"/>
                                      </p:to>
                                    </p:set>
                                    <p:animEffect transition="in" filter="dissolve">
                                      <p:cBhvr>
                                        <p:cTn id="71" dur="500"/>
                                        <p:tgtEl>
                                          <p:spTgt spid="18"/>
                                        </p:tgtEl>
                                      </p:cBhvr>
                                    </p:animEffect>
                                  </p:childTnLst>
                                </p:cTn>
                              </p:par>
                            </p:childTnLst>
                          </p:cTn>
                        </p:par>
                      </p:childTnLst>
                    </p:cTn>
                  </p:par>
                  <p:par>
                    <p:cTn id="72" fill="hold">
                      <p:stCondLst>
                        <p:cond delay="indefinite"/>
                      </p:stCondLst>
                      <p:childTnLst>
                        <p:par>
                          <p:cTn id="73" fill="hold">
                            <p:stCondLst>
                              <p:cond delay="0"/>
                            </p:stCondLst>
                            <p:childTnLst>
                              <p:par>
                                <p:cTn id="74" presetID="54" presetClass="entr" presetSubtype="0" accel="100000" fill="hold" nodeType="clickEffect">
                                  <p:stCondLst>
                                    <p:cond delay="0"/>
                                  </p:stCondLst>
                                  <p:childTnLst>
                                    <p:set>
                                      <p:cBhvr>
                                        <p:cTn id="75" dur="1" fill="hold">
                                          <p:stCondLst>
                                            <p:cond delay="0"/>
                                          </p:stCondLst>
                                        </p:cTn>
                                        <p:tgtEl>
                                          <p:spTgt spid="21"/>
                                        </p:tgtEl>
                                        <p:attrNameLst>
                                          <p:attrName>style.visibility</p:attrName>
                                        </p:attrNameLst>
                                      </p:cBhvr>
                                      <p:to>
                                        <p:strVal val="visible"/>
                                      </p:to>
                                    </p:set>
                                    <p:anim calcmode="lin" valueType="num">
                                      <p:cBhvr>
                                        <p:cTn id="76" dur="500" fill="hold"/>
                                        <p:tgtEl>
                                          <p:spTgt spid="21"/>
                                        </p:tgtEl>
                                        <p:attrNameLst>
                                          <p:attrName>ppt_w</p:attrName>
                                        </p:attrNameLst>
                                      </p:cBhvr>
                                      <p:tavLst>
                                        <p:tav tm="0">
                                          <p:val>
                                            <p:strVal val="#ppt_w*0.05"/>
                                          </p:val>
                                        </p:tav>
                                        <p:tav tm="100000">
                                          <p:val>
                                            <p:strVal val="#ppt_w"/>
                                          </p:val>
                                        </p:tav>
                                      </p:tavLst>
                                    </p:anim>
                                    <p:anim calcmode="lin" valueType="num">
                                      <p:cBhvr>
                                        <p:cTn id="77" dur="500" fill="hold"/>
                                        <p:tgtEl>
                                          <p:spTgt spid="21"/>
                                        </p:tgtEl>
                                        <p:attrNameLst>
                                          <p:attrName>ppt_h</p:attrName>
                                        </p:attrNameLst>
                                      </p:cBhvr>
                                      <p:tavLst>
                                        <p:tav tm="0">
                                          <p:val>
                                            <p:strVal val="#ppt_h"/>
                                          </p:val>
                                        </p:tav>
                                        <p:tav tm="100000">
                                          <p:val>
                                            <p:strVal val="#ppt_h"/>
                                          </p:val>
                                        </p:tav>
                                      </p:tavLst>
                                    </p:anim>
                                    <p:anim calcmode="lin" valueType="num">
                                      <p:cBhvr>
                                        <p:cTn id="78" dur="500" fill="hold"/>
                                        <p:tgtEl>
                                          <p:spTgt spid="21"/>
                                        </p:tgtEl>
                                        <p:attrNameLst>
                                          <p:attrName>ppt_x</p:attrName>
                                        </p:attrNameLst>
                                      </p:cBhvr>
                                      <p:tavLst>
                                        <p:tav tm="0">
                                          <p:val>
                                            <p:strVal val="#ppt_x-.2"/>
                                          </p:val>
                                        </p:tav>
                                        <p:tav tm="100000">
                                          <p:val>
                                            <p:strVal val="#ppt_x"/>
                                          </p:val>
                                        </p:tav>
                                      </p:tavLst>
                                    </p:anim>
                                    <p:anim calcmode="lin" valueType="num">
                                      <p:cBhvr>
                                        <p:cTn id="79" dur="500" fill="hold"/>
                                        <p:tgtEl>
                                          <p:spTgt spid="21"/>
                                        </p:tgtEl>
                                        <p:attrNameLst>
                                          <p:attrName>ppt_y</p:attrName>
                                        </p:attrNameLst>
                                      </p:cBhvr>
                                      <p:tavLst>
                                        <p:tav tm="0">
                                          <p:val>
                                            <p:strVal val="#ppt_y"/>
                                          </p:val>
                                        </p:tav>
                                        <p:tav tm="100000">
                                          <p:val>
                                            <p:strVal val="#ppt_y"/>
                                          </p:val>
                                        </p:tav>
                                      </p:tavLst>
                                    </p:anim>
                                    <p:animEffect transition="in" filter="fade">
                                      <p:cBhvr>
                                        <p:cTn id="80" dur="500"/>
                                        <p:tgtEl>
                                          <p:spTgt spid="21"/>
                                        </p:tgtEl>
                                      </p:cBhvr>
                                    </p:animEffect>
                                  </p:childTnLst>
                                </p:cTn>
                              </p:par>
                            </p:childTnLst>
                          </p:cTn>
                        </p:par>
                      </p:childTnLst>
                    </p:cTn>
                  </p:par>
                  <p:par>
                    <p:cTn id="81" fill="hold">
                      <p:stCondLst>
                        <p:cond delay="indefinite"/>
                      </p:stCondLst>
                      <p:childTnLst>
                        <p:par>
                          <p:cTn id="82" fill="hold">
                            <p:stCondLst>
                              <p:cond delay="0"/>
                            </p:stCondLst>
                            <p:childTnLst>
                              <p:par>
                                <p:cTn id="83" presetID="54" presetClass="entr" presetSubtype="0" accel="100000" fill="hold" nodeType="clickEffect">
                                  <p:stCondLst>
                                    <p:cond delay="0"/>
                                  </p:stCondLst>
                                  <p:childTnLst>
                                    <p:set>
                                      <p:cBhvr>
                                        <p:cTn id="84" dur="1" fill="hold">
                                          <p:stCondLst>
                                            <p:cond delay="0"/>
                                          </p:stCondLst>
                                        </p:cTn>
                                        <p:tgtEl>
                                          <p:spTgt spid="22"/>
                                        </p:tgtEl>
                                        <p:attrNameLst>
                                          <p:attrName>style.visibility</p:attrName>
                                        </p:attrNameLst>
                                      </p:cBhvr>
                                      <p:to>
                                        <p:strVal val="visible"/>
                                      </p:to>
                                    </p:set>
                                    <p:anim calcmode="lin" valueType="num">
                                      <p:cBhvr>
                                        <p:cTn id="85" dur="500" fill="hold"/>
                                        <p:tgtEl>
                                          <p:spTgt spid="22"/>
                                        </p:tgtEl>
                                        <p:attrNameLst>
                                          <p:attrName>ppt_w</p:attrName>
                                        </p:attrNameLst>
                                      </p:cBhvr>
                                      <p:tavLst>
                                        <p:tav tm="0">
                                          <p:val>
                                            <p:strVal val="#ppt_w*0.05"/>
                                          </p:val>
                                        </p:tav>
                                        <p:tav tm="100000">
                                          <p:val>
                                            <p:strVal val="#ppt_w"/>
                                          </p:val>
                                        </p:tav>
                                      </p:tavLst>
                                    </p:anim>
                                    <p:anim calcmode="lin" valueType="num">
                                      <p:cBhvr>
                                        <p:cTn id="86" dur="500" fill="hold"/>
                                        <p:tgtEl>
                                          <p:spTgt spid="22"/>
                                        </p:tgtEl>
                                        <p:attrNameLst>
                                          <p:attrName>ppt_h</p:attrName>
                                        </p:attrNameLst>
                                      </p:cBhvr>
                                      <p:tavLst>
                                        <p:tav tm="0">
                                          <p:val>
                                            <p:strVal val="#ppt_h"/>
                                          </p:val>
                                        </p:tav>
                                        <p:tav tm="100000">
                                          <p:val>
                                            <p:strVal val="#ppt_h"/>
                                          </p:val>
                                        </p:tav>
                                      </p:tavLst>
                                    </p:anim>
                                    <p:anim calcmode="lin" valueType="num">
                                      <p:cBhvr>
                                        <p:cTn id="87" dur="500" fill="hold"/>
                                        <p:tgtEl>
                                          <p:spTgt spid="22"/>
                                        </p:tgtEl>
                                        <p:attrNameLst>
                                          <p:attrName>ppt_x</p:attrName>
                                        </p:attrNameLst>
                                      </p:cBhvr>
                                      <p:tavLst>
                                        <p:tav tm="0">
                                          <p:val>
                                            <p:strVal val="#ppt_x-.2"/>
                                          </p:val>
                                        </p:tav>
                                        <p:tav tm="100000">
                                          <p:val>
                                            <p:strVal val="#ppt_x"/>
                                          </p:val>
                                        </p:tav>
                                      </p:tavLst>
                                    </p:anim>
                                    <p:anim calcmode="lin" valueType="num">
                                      <p:cBhvr>
                                        <p:cTn id="88" dur="500" fill="hold"/>
                                        <p:tgtEl>
                                          <p:spTgt spid="22"/>
                                        </p:tgtEl>
                                        <p:attrNameLst>
                                          <p:attrName>ppt_y</p:attrName>
                                        </p:attrNameLst>
                                      </p:cBhvr>
                                      <p:tavLst>
                                        <p:tav tm="0">
                                          <p:val>
                                            <p:strVal val="#ppt_y"/>
                                          </p:val>
                                        </p:tav>
                                        <p:tav tm="100000">
                                          <p:val>
                                            <p:strVal val="#ppt_y"/>
                                          </p:val>
                                        </p:tav>
                                      </p:tavLst>
                                    </p:anim>
                                    <p:animEffect transition="in" filter="fade">
                                      <p:cBhvr>
                                        <p:cTn id="8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10" grpId="0" animBg="1"/>
      <p:bldP spid="11" grpId="0" animBg="1"/>
      <p:bldP spid="12" grpId="0" animBg="1"/>
      <p:bldP spid="13" grpId="0" animBg="1"/>
      <p:bldP spid="14" grpId="0" animBg="1"/>
      <p:bldP spid="15" grpId="0" animBg="1"/>
      <p:bldP spid="16"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7620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3600" b="1" dirty="0">
                <a:latin typeface="Clarendon"/>
              </a:rPr>
              <a:t>Bidding Process (Consulting)</a:t>
            </a:r>
            <a:endParaRPr lang="en-US" sz="3600" b="1" dirty="0">
              <a:ln/>
              <a:latin typeface="Clarendon"/>
            </a:endParaRPr>
          </a:p>
        </p:txBody>
      </p:sp>
      <p:cxnSp>
        <p:nvCxnSpPr>
          <p:cNvPr id="5" name="AutoShape 10"/>
          <p:cNvCxnSpPr>
            <a:cxnSpLocks noChangeShapeType="1"/>
            <a:stCxn id="20" idx="2"/>
          </p:cNvCxnSpPr>
          <p:nvPr/>
        </p:nvCxnSpPr>
        <p:spPr bwMode="auto">
          <a:xfrm rot="5400000">
            <a:off x="4053744" y="-15031"/>
            <a:ext cx="941387" cy="5667375"/>
          </a:xfrm>
          <a:prstGeom prst="bentConnector3">
            <a:avLst>
              <a:gd name="adj1" fmla="val 38706"/>
            </a:avLst>
          </a:prstGeom>
          <a:ln>
            <a:headEnd/>
            <a:tailEnd type="arrow" w="med" len="med"/>
          </a:ln>
        </p:spPr>
        <p:style>
          <a:lnRef idx="2">
            <a:schemeClr val="accent2"/>
          </a:lnRef>
          <a:fillRef idx="0">
            <a:schemeClr val="accent2"/>
          </a:fillRef>
          <a:effectRef idx="1">
            <a:schemeClr val="accent2"/>
          </a:effectRef>
          <a:fontRef idx="minor">
            <a:schemeClr val="tx1"/>
          </a:fontRef>
        </p:style>
      </p:cxnSp>
      <p:sp>
        <p:nvSpPr>
          <p:cNvPr id="6" name="AutoShape 15"/>
          <p:cNvSpPr>
            <a:spLocks noChangeArrowheads="1"/>
          </p:cNvSpPr>
          <p:nvPr/>
        </p:nvSpPr>
        <p:spPr bwMode="auto">
          <a:xfrm>
            <a:off x="700150" y="5034013"/>
            <a:ext cx="1981200" cy="762000"/>
          </a:xfrm>
          <a:prstGeom prst="flowChartProcess">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fontAlgn="base">
              <a:spcBef>
                <a:spcPct val="0"/>
              </a:spcBef>
              <a:spcAft>
                <a:spcPct val="0"/>
              </a:spcAft>
              <a:defRPr/>
            </a:pPr>
            <a:r>
              <a:rPr lang="en-US" dirty="0">
                <a:solidFill>
                  <a:srgbClr val="000000"/>
                </a:solidFill>
                <a:cs typeface="Arial" charset="0"/>
              </a:rPr>
              <a:t>Bid Evaluation</a:t>
            </a:r>
          </a:p>
          <a:p>
            <a:pPr algn="ctr" fontAlgn="base">
              <a:spcBef>
                <a:spcPct val="0"/>
              </a:spcBef>
              <a:spcAft>
                <a:spcPct val="0"/>
              </a:spcAft>
              <a:defRPr/>
            </a:pPr>
            <a:r>
              <a:rPr lang="en-US" dirty="0">
                <a:solidFill>
                  <a:srgbClr val="000000"/>
                </a:solidFill>
                <a:cs typeface="Arial" charset="0"/>
              </a:rPr>
              <a:t>(QBE or QCBE)</a:t>
            </a:r>
          </a:p>
        </p:txBody>
      </p:sp>
      <p:cxnSp>
        <p:nvCxnSpPr>
          <p:cNvPr id="7" name="AutoShape 16"/>
          <p:cNvCxnSpPr>
            <a:cxnSpLocks noChangeShapeType="1"/>
            <a:stCxn id="15" idx="2"/>
            <a:endCxn id="6" idx="0"/>
          </p:cNvCxnSpPr>
          <p:nvPr/>
        </p:nvCxnSpPr>
        <p:spPr bwMode="auto">
          <a:xfrm rot="5400000">
            <a:off x="3399693" y="2628157"/>
            <a:ext cx="696913" cy="4114800"/>
          </a:xfrm>
          <a:prstGeom prst="bentConnector3">
            <a:avLst>
              <a:gd name="adj1" fmla="val 50000"/>
            </a:avLst>
          </a:prstGeom>
          <a:ln>
            <a:headEnd/>
            <a:tailEnd type="arrow" w="med" len="med"/>
          </a:ln>
        </p:spPr>
        <p:style>
          <a:lnRef idx="2">
            <a:schemeClr val="accent2"/>
          </a:lnRef>
          <a:fillRef idx="0">
            <a:schemeClr val="accent2"/>
          </a:fillRef>
          <a:effectRef idx="1">
            <a:schemeClr val="accent2"/>
          </a:effectRef>
          <a:fontRef idx="minor">
            <a:schemeClr val="tx1"/>
          </a:fontRef>
        </p:style>
      </p:cxnSp>
      <p:sp>
        <p:nvSpPr>
          <p:cNvPr id="9" name="AutoShape 18"/>
          <p:cNvSpPr>
            <a:spLocks noChangeArrowheads="1"/>
          </p:cNvSpPr>
          <p:nvPr/>
        </p:nvSpPr>
        <p:spPr bwMode="auto">
          <a:xfrm>
            <a:off x="3481450" y="4860975"/>
            <a:ext cx="2103438" cy="549275"/>
          </a:xfrm>
          <a:prstGeom prst="flowChartProcess">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fontAlgn="base">
              <a:spcBef>
                <a:spcPct val="0"/>
              </a:spcBef>
              <a:spcAft>
                <a:spcPct val="0"/>
              </a:spcAft>
              <a:defRPr/>
            </a:pPr>
            <a:r>
              <a:rPr lang="en-US" dirty="0">
                <a:solidFill>
                  <a:srgbClr val="000000"/>
                </a:solidFill>
                <a:cs typeface="Arial" charset="0"/>
              </a:rPr>
              <a:t>Post-qualification</a:t>
            </a:r>
          </a:p>
        </p:txBody>
      </p:sp>
      <p:sp>
        <p:nvSpPr>
          <p:cNvPr id="10" name="Flowchart: Preparation 9"/>
          <p:cNvSpPr>
            <a:spLocks noChangeArrowheads="1"/>
          </p:cNvSpPr>
          <p:nvPr/>
        </p:nvSpPr>
        <p:spPr bwMode="auto">
          <a:xfrm>
            <a:off x="433450" y="1508175"/>
            <a:ext cx="2514600" cy="914400"/>
          </a:xfrm>
          <a:prstGeom prst="flowChartPreparation">
            <a:avLst/>
          </a:prstGeom>
          <a:ln>
            <a:headEnd/>
            <a:tailEnd/>
          </a:ln>
        </p:spPr>
        <p:style>
          <a:lnRef idx="2">
            <a:schemeClr val="accent1"/>
          </a:lnRef>
          <a:fillRef idx="1">
            <a:schemeClr val="lt1"/>
          </a:fillRef>
          <a:effectRef idx="0">
            <a:schemeClr val="accent1"/>
          </a:effectRef>
          <a:fontRef idx="minor">
            <a:schemeClr val="dk1"/>
          </a:fontRef>
        </p:style>
        <p:txBody>
          <a:bodyPr anchor="ctr"/>
          <a:lstStyle/>
          <a:p>
            <a:pPr algn="ctr" eaLnBrk="0" fontAlgn="base" hangingPunct="0">
              <a:spcBef>
                <a:spcPct val="0"/>
              </a:spcBef>
              <a:spcAft>
                <a:spcPct val="0"/>
              </a:spcAft>
              <a:defRPr/>
            </a:pPr>
            <a:r>
              <a:rPr lang="en-US" sz="1600" dirty="0">
                <a:solidFill>
                  <a:srgbClr val="000000"/>
                </a:solidFill>
              </a:rPr>
              <a:t>Pre-Procurement Conference</a:t>
            </a:r>
          </a:p>
        </p:txBody>
      </p:sp>
      <p:sp>
        <p:nvSpPr>
          <p:cNvPr id="11" name="Flowchart: Document 10"/>
          <p:cNvSpPr>
            <a:spLocks noChangeArrowheads="1"/>
          </p:cNvSpPr>
          <p:nvPr/>
        </p:nvSpPr>
        <p:spPr bwMode="auto">
          <a:xfrm>
            <a:off x="3786250" y="1470075"/>
            <a:ext cx="1676400" cy="990600"/>
          </a:xfrm>
          <a:prstGeom prst="flowChartDocument">
            <a:avLst/>
          </a:prstGeom>
          <a:ln>
            <a:headEnd/>
            <a:tailEnd/>
          </a:ln>
        </p:spPr>
        <p:style>
          <a:lnRef idx="2">
            <a:schemeClr val="accent1"/>
          </a:lnRef>
          <a:fillRef idx="1">
            <a:schemeClr val="lt1"/>
          </a:fillRef>
          <a:effectRef idx="0">
            <a:schemeClr val="accent1"/>
          </a:effectRef>
          <a:fontRef idx="minor">
            <a:schemeClr val="dk1"/>
          </a:fontRef>
        </p:style>
        <p:txBody>
          <a:bodyPr anchor="ctr"/>
          <a:lstStyle/>
          <a:p>
            <a:pPr algn="ctr" eaLnBrk="0" fontAlgn="base" hangingPunct="0">
              <a:spcBef>
                <a:spcPct val="0"/>
              </a:spcBef>
              <a:spcAft>
                <a:spcPct val="0"/>
              </a:spcAft>
              <a:defRPr/>
            </a:pPr>
            <a:r>
              <a:rPr lang="en-US" sz="1500" dirty="0">
                <a:solidFill>
                  <a:srgbClr val="000000"/>
                </a:solidFill>
              </a:rPr>
              <a:t>Advertisement</a:t>
            </a:r>
            <a:r>
              <a:rPr lang="en-US" sz="1600" dirty="0">
                <a:solidFill>
                  <a:srgbClr val="000000"/>
                </a:solidFill>
              </a:rPr>
              <a:t> and/or </a:t>
            </a:r>
          </a:p>
          <a:p>
            <a:pPr algn="ctr" eaLnBrk="0" fontAlgn="base" hangingPunct="0">
              <a:spcBef>
                <a:spcPct val="0"/>
              </a:spcBef>
              <a:spcAft>
                <a:spcPct val="0"/>
              </a:spcAft>
              <a:defRPr/>
            </a:pPr>
            <a:r>
              <a:rPr lang="en-US" sz="1600" dirty="0">
                <a:solidFill>
                  <a:srgbClr val="000000"/>
                </a:solidFill>
              </a:rPr>
              <a:t>Posting</a:t>
            </a:r>
          </a:p>
        </p:txBody>
      </p:sp>
      <p:cxnSp>
        <p:nvCxnSpPr>
          <p:cNvPr id="12" name="Straight Arrow Connector 11"/>
          <p:cNvCxnSpPr>
            <a:cxnSpLocks noChangeShapeType="1"/>
            <a:stCxn id="10" idx="3"/>
            <a:endCxn id="11" idx="1"/>
          </p:cNvCxnSpPr>
          <p:nvPr/>
        </p:nvCxnSpPr>
        <p:spPr bwMode="auto">
          <a:xfrm>
            <a:off x="2948050" y="1965375"/>
            <a:ext cx="838200" cy="1588"/>
          </a:xfrm>
          <a:prstGeom prst="straightConnector1">
            <a:avLst/>
          </a:prstGeom>
          <a:ln>
            <a:headEnd/>
            <a:tailEnd type="arrow" w="med" len="med"/>
          </a:ln>
        </p:spPr>
        <p:style>
          <a:lnRef idx="2">
            <a:schemeClr val="accent2"/>
          </a:lnRef>
          <a:fillRef idx="0">
            <a:schemeClr val="accent2"/>
          </a:fillRef>
          <a:effectRef idx="1">
            <a:schemeClr val="accent2"/>
          </a:effectRef>
          <a:fontRef idx="minor">
            <a:schemeClr val="tx1"/>
          </a:fontRef>
        </p:style>
      </p:cxnSp>
      <p:cxnSp>
        <p:nvCxnSpPr>
          <p:cNvPr id="13" name="Straight Arrow Connector 12"/>
          <p:cNvCxnSpPr>
            <a:cxnSpLocks noChangeShapeType="1"/>
            <a:stCxn id="11" idx="3"/>
            <a:endCxn id="20" idx="1"/>
          </p:cNvCxnSpPr>
          <p:nvPr/>
        </p:nvCxnSpPr>
        <p:spPr bwMode="auto">
          <a:xfrm>
            <a:off x="5462650" y="1965375"/>
            <a:ext cx="904875" cy="1588"/>
          </a:xfrm>
          <a:prstGeom prst="straightConnector1">
            <a:avLst/>
          </a:prstGeom>
          <a:ln>
            <a:headEnd/>
            <a:tailEnd type="arrow" w="med" len="med"/>
          </a:ln>
        </p:spPr>
        <p:style>
          <a:lnRef idx="2">
            <a:schemeClr val="accent2"/>
          </a:lnRef>
          <a:fillRef idx="0">
            <a:schemeClr val="accent2"/>
          </a:fillRef>
          <a:effectRef idx="1">
            <a:schemeClr val="accent2"/>
          </a:effectRef>
          <a:fontRef idx="minor">
            <a:schemeClr val="tx1"/>
          </a:fontRef>
        </p:style>
      </p:cxnSp>
      <p:grpSp>
        <p:nvGrpSpPr>
          <p:cNvPr id="4" name="Group 3"/>
          <p:cNvGrpSpPr>
            <a:grpSpLocks/>
          </p:cNvGrpSpPr>
          <p:nvPr/>
        </p:nvGrpSpPr>
        <p:grpSpPr bwMode="auto">
          <a:xfrm>
            <a:off x="3633850" y="3003600"/>
            <a:ext cx="4343400" cy="1333500"/>
            <a:chOff x="4114800" y="3324225"/>
            <a:chExt cx="4343400" cy="1524000"/>
          </a:xfrm>
        </p:grpSpPr>
        <p:sp>
          <p:nvSpPr>
            <p:cNvPr id="15" name="AutoShape 9"/>
            <p:cNvSpPr>
              <a:spLocks noChangeArrowheads="1"/>
            </p:cNvSpPr>
            <p:nvPr/>
          </p:nvSpPr>
          <p:spPr bwMode="auto">
            <a:xfrm>
              <a:off x="4114800" y="3324225"/>
              <a:ext cx="4343400" cy="1524000"/>
            </a:xfrm>
            <a:prstGeom prst="flowChartProcess">
              <a:avLst/>
            </a:prstGeom>
            <a:ln>
              <a:headEnd/>
              <a:tailEnd/>
            </a:ln>
          </p:spPr>
          <p:style>
            <a:lnRef idx="2">
              <a:schemeClr val="accent2"/>
            </a:lnRef>
            <a:fillRef idx="1">
              <a:schemeClr val="lt1"/>
            </a:fillRef>
            <a:effectRef idx="0">
              <a:schemeClr val="accent2"/>
            </a:effectRef>
            <a:fontRef idx="minor">
              <a:schemeClr val="dk1"/>
            </a:fontRef>
          </p:style>
          <p:txBody>
            <a:bodyPr wrap="none" anchor="ctr"/>
            <a:lstStyle/>
            <a:p>
              <a:pPr algn="ctr" fontAlgn="base">
                <a:spcBef>
                  <a:spcPct val="0"/>
                </a:spcBef>
                <a:spcAft>
                  <a:spcPct val="0"/>
                </a:spcAft>
                <a:defRPr/>
              </a:pPr>
              <a:endParaRPr lang="en-US" dirty="0">
                <a:solidFill>
                  <a:srgbClr val="000000"/>
                </a:solidFill>
                <a:cs typeface="Arial" charset="0"/>
              </a:endParaRPr>
            </a:p>
          </p:txBody>
        </p:sp>
        <p:sp>
          <p:nvSpPr>
            <p:cNvPr id="16" name="Rectangle 12"/>
            <p:cNvSpPr>
              <a:spLocks noChangeArrowheads="1"/>
            </p:cNvSpPr>
            <p:nvPr/>
          </p:nvSpPr>
          <p:spPr bwMode="auto">
            <a:xfrm>
              <a:off x="6477000" y="3514726"/>
              <a:ext cx="1809750" cy="1143000"/>
            </a:xfrm>
            <a:prstGeom prst="rect">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fontAlgn="base">
                <a:spcBef>
                  <a:spcPct val="0"/>
                </a:spcBef>
                <a:spcAft>
                  <a:spcPct val="0"/>
                </a:spcAft>
                <a:defRPr/>
              </a:pPr>
              <a:r>
                <a:rPr lang="en-US" dirty="0">
                  <a:solidFill>
                    <a:srgbClr val="000000"/>
                  </a:solidFill>
                  <a:cs typeface="Arial" charset="0"/>
                </a:rPr>
                <a:t>Opening of</a:t>
              </a:r>
            </a:p>
            <a:p>
              <a:pPr algn="ctr" fontAlgn="base">
                <a:spcBef>
                  <a:spcPct val="0"/>
                </a:spcBef>
                <a:spcAft>
                  <a:spcPct val="0"/>
                </a:spcAft>
                <a:defRPr/>
              </a:pPr>
              <a:r>
                <a:rPr lang="en-US" dirty="0">
                  <a:solidFill>
                    <a:srgbClr val="000000"/>
                  </a:solidFill>
                  <a:cs typeface="Arial" charset="0"/>
                </a:rPr>
                <a:t>Bids</a:t>
              </a:r>
            </a:p>
            <a:p>
              <a:pPr algn="ctr" fontAlgn="base">
                <a:spcBef>
                  <a:spcPct val="0"/>
                </a:spcBef>
                <a:spcAft>
                  <a:spcPct val="0"/>
                </a:spcAft>
                <a:defRPr/>
              </a:pPr>
              <a:r>
                <a:rPr lang="en-US" dirty="0">
                  <a:solidFill>
                    <a:srgbClr val="000000"/>
                  </a:solidFill>
                  <a:cs typeface="Arial" charset="0"/>
                </a:rPr>
                <a:t>(QBE or QCBE)</a:t>
              </a:r>
            </a:p>
          </p:txBody>
        </p:sp>
        <p:sp>
          <p:nvSpPr>
            <p:cNvPr id="17" name="Flowchart: Multidocument 16"/>
            <p:cNvSpPr>
              <a:spLocks noChangeArrowheads="1"/>
            </p:cNvSpPr>
            <p:nvPr/>
          </p:nvSpPr>
          <p:spPr bwMode="auto">
            <a:xfrm>
              <a:off x="4267200" y="3505654"/>
              <a:ext cx="1981200" cy="1143000"/>
            </a:xfrm>
            <a:prstGeom prst="flowChartMultidocument">
              <a:avLst/>
            </a:prstGeom>
            <a:ln>
              <a:headEnd/>
              <a:tailEnd/>
            </a:ln>
          </p:spPr>
          <p:style>
            <a:lnRef idx="2">
              <a:schemeClr val="accent1"/>
            </a:lnRef>
            <a:fillRef idx="1">
              <a:schemeClr val="lt1"/>
            </a:fillRef>
            <a:effectRef idx="0">
              <a:schemeClr val="accent1"/>
            </a:effectRef>
            <a:fontRef idx="minor">
              <a:schemeClr val="dk1"/>
            </a:fontRef>
          </p:style>
          <p:txBody>
            <a:bodyPr anchor="ctr"/>
            <a:lstStyle/>
            <a:p>
              <a:pPr algn="ctr" eaLnBrk="0" fontAlgn="base" hangingPunct="0">
                <a:spcBef>
                  <a:spcPct val="0"/>
                </a:spcBef>
                <a:spcAft>
                  <a:spcPct val="0"/>
                </a:spcAft>
                <a:defRPr/>
              </a:pPr>
              <a:r>
                <a:rPr lang="en-US" dirty="0">
                  <a:solidFill>
                    <a:srgbClr val="000000"/>
                  </a:solidFill>
                </a:rPr>
                <a:t>Bid Submission</a:t>
              </a:r>
            </a:p>
          </p:txBody>
        </p:sp>
      </p:grpSp>
      <p:sp>
        <p:nvSpPr>
          <p:cNvPr id="18" name="Flowchart: Decision 17"/>
          <p:cNvSpPr>
            <a:spLocks noChangeArrowheads="1"/>
          </p:cNvSpPr>
          <p:nvPr/>
        </p:nvSpPr>
        <p:spPr bwMode="auto">
          <a:xfrm>
            <a:off x="6148449" y="4513313"/>
            <a:ext cx="2200275" cy="1524000"/>
          </a:xfrm>
          <a:prstGeom prst="flowChartDecision">
            <a:avLst/>
          </a:prstGeom>
          <a:ln>
            <a:headEnd/>
            <a:tailEnd/>
          </a:ln>
        </p:spPr>
        <p:style>
          <a:lnRef idx="2">
            <a:schemeClr val="accent1"/>
          </a:lnRef>
          <a:fillRef idx="1">
            <a:schemeClr val="lt1"/>
          </a:fillRef>
          <a:effectRef idx="0">
            <a:schemeClr val="accent1"/>
          </a:effectRef>
          <a:fontRef idx="minor">
            <a:schemeClr val="dk1"/>
          </a:fontRef>
        </p:style>
        <p:txBody>
          <a:bodyPr anchor="ctr"/>
          <a:lstStyle/>
          <a:p>
            <a:pPr algn="ctr" eaLnBrk="0" fontAlgn="base" hangingPunct="0">
              <a:spcBef>
                <a:spcPct val="0"/>
              </a:spcBef>
              <a:spcAft>
                <a:spcPct val="0"/>
              </a:spcAft>
              <a:defRPr/>
            </a:pPr>
            <a:r>
              <a:rPr lang="en-US" dirty="0">
                <a:solidFill>
                  <a:srgbClr val="000000"/>
                </a:solidFill>
              </a:rPr>
              <a:t>Contract Award</a:t>
            </a:r>
          </a:p>
        </p:txBody>
      </p:sp>
      <p:sp>
        <p:nvSpPr>
          <p:cNvPr id="19" name="AutoShape 18"/>
          <p:cNvSpPr>
            <a:spLocks noChangeArrowheads="1"/>
          </p:cNvSpPr>
          <p:nvPr/>
        </p:nvSpPr>
        <p:spPr bwMode="auto">
          <a:xfrm>
            <a:off x="3481450" y="5470575"/>
            <a:ext cx="2103438" cy="549275"/>
          </a:xfrm>
          <a:prstGeom prst="flowChartProcess">
            <a:avLst/>
          </a:prstGeom>
          <a:ln>
            <a:headEnd/>
            <a:tailEnd/>
          </a:ln>
        </p:spPr>
        <p:style>
          <a:lnRef idx="2">
            <a:schemeClr val="accent1"/>
          </a:lnRef>
          <a:fillRef idx="1">
            <a:schemeClr val="lt1"/>
          </a:fillRef>
          <a:effectRef idx="0">
            <a:schemeClr val="accent1"/>
          </a:effectRef>
          <a:fontRef idx="minor">
            <a:schemeClr val="dk1"/>
          </a:fontRef>
        </p:style>
        <p:txBody>
          <a:bodyPr wrap="none" anchor="ctr"/>
          <a:lstStyle/>
          <a:p>
            <a:pPr algn="ctr" fontAlgn="base">
              <a:spcBef>
                <a:spcPct val="0"/>
              </a:spcBef>
              <a:spcAft>
                <a:spcPct val="0"/>
              </a:spcAft>
              <a:defRPr/>
            </a:pPr>
            <a:r>
              <a:rPr lang="en-US" dirty="0">
                <a:solidFill>
                  <a:srgbClr val="000000"/>
                </a:solidFill>
                <a:cs typeface="Arial" charset="0"/>
              </a:rPr>
              <a:t>Negotiation</a:t>
            </a:r>
          </a:p>
        </p:txBody>
      </p:sp>
      <p:sp>
        <p:nvSpPr>
          <p:cNvPr id="20" name="AutoShape 18"/>
          <p:cNvSpPr>
            <a:spLocks noChangeArrowheads="1"/>
          </p:cNvSpPr>
          <p:nvPr/>
        </p:nvSpPr>
        <p:spPr bwMode="auto">
          <a:xfrm>
            <a:off x="6367525" y="1585963"/>
            <a:ext cx="1981200" cy="762000"/>
          </a:xfrm>
          <a:prstGeom prst="flowChartProcess">
            <a:avLst/>
          </a:prstGeom>
          <a:ln>
            <a:headEnd/>
            <a:tailEnd/>
          </a:ln>
        </p:spPr>
        <p:style>
          <a:lnRef idx="2">
            <a:schemeClr val="accent1"/>
          </a:lnRef>
          <a:fillRef idx="1">
            <a:schemeClr val="lt1"/>
          </a:fillRef>
          <a:effectRef idx="0">
            <a:schemeClr val="accent1"/>
          </a:effectRef>
          <a:fontRef idx="minor">
            <a:schemeClr val="dk1"/>
          </a:fontRef>
        </p:style>
        <p:txBody>
          <a:bodyPr wrap="none" anchor="ctr">
            <a:normAutofit/>
          </a:bodyPr>
          <a:lstStyle/>
          <a:p>
            <a:pPr algn="ctr" fontAlgn="base">
              <a:spcBef>
                <a:spcPct val="0"/>
              </a:spcBef>
              <a:spcAft>
                <a:spcPct val="0"/>
              </a:spcAft>
              <a:defRPr/>
            </a:pPr>
            <a:r>
              <a:rPr lang="en-US" dirty="0">
                <a:solidFill>
                  <a:srgbClr val="000000"/>
                </a:solidFill>
                <a:cs typeface="Arial" charset="0"/>
              </a:rPr>
              <a:t>Eligibility and </a:t>
            </a:r>
          </a:p>
          <a:p>
            <a:pPr algn="ctr" fontAlgn="base">
              <a:spcBef>
                <a:spcPct val="0"/>
              </a:spcBef>
              <a:spcAft>
                <a:spcPct val="0"/>
              </a:spcAft>
              <a:defRPr/>
            </a:pPr>
            <a:r>
              <a:rPr lang="en-US" dirty="0">
                <a:solidFill>
                  <a:srgbClr val="000000"/>
                </a:solidFill>
                <a:cs typeface="Arial" charset="0"/>
              </a:rPr>
              <a:t>Shortlisting</a:t>
            </a:r>
          </a:p>
        </p:txBody>
      </p:sp>
      <p:cxnSp>
        <p:nvCxnSpPr>
          <p:cNvPr id="21" name="Straight Arrow Connector 20"/>
          <p:cNvCxnSpPr>
            <a:cxnSpLocks noChangeShapeType="1"/>
            <a:endCxn id="15" idx="1"/>
          </p:cNvCxnSpPr>
          <p:nvPr/>
        </p:nvCxnSpPr>
        <p:spPr bwMode="auto">
          <a:xfrm>
            <a:off x="2681350" y="3670350"/>
            <a:ext cx="952500" cy="0"/>
          </a:xfrm>
          <a:prstGeom prst="straightConnector1">
            <a:avLst/>
          </a:prstGeom>
          <a:ln>
            <a:headEnd/>
            <a:tailEnd type="arrow" w="med" len="med"/>
          </a:ln>
        </p:spPr>
        <p:style>
          <a:lnRef idx="2">
            <a:schemeClr val="accent2"/>
          </a:lnRef>
          <a:fillRef idx="0">
            <a:schemeClr val="accent2"/>
          </a:fillRef>
          <a:effectRef idx="1">
            <a:schemeClr val="accent2"/>
          </a:effectRef>
          <a:fontRef idx="minor">
            <a:schemeClr val="tx1"/>
          </a:fontRef>
        </p:style>
      </p:cxnSp>
      <p:cxnSp>
        <p:nvCxnSpPr>
          <p:cNvPr id="22" name="AutoShape 16"/>
          <p:cNvCxnSpPr>
            <a:cxnSpLocks noChangeShapeType="1"/>
            <a:stCxn id="6" idx="3"/>
            <a:endCxn id="19" idx="1"/>
          </p:cNvCxnSpPr>
          <p:nvPr/>
        </p:nvCxnSpPr>
        <p:spPr bwMode="auto">
          <a:xfrm>
            <a:off x="2681350" y="5415013"/>
            <a:ext cx="800100" cy="330200"/>
          </a:xfrm>
          <a:prstGeom prst="bentConnector3">
            <a:avLst>
              <a:gd name="adj1" fmla="val 50000"/>
            </a:avLst>
          </a:prstGeom>
          <a:ln>
            <a:headEnd/>
            <a:tailEnd type="arrow" w="med" len="med"/>
          </a:ln>
        </p:spPr>
        <p:style>
          <a:lnRef idx="2">
            <a:schemeClr val="accent2"/>
          </a:lnRef>
          <a:fillRef idx="0">
            <a:schemeClr val="accent2"/>
          </a:fillRef>
          <a:effectRef idx="1">
            <a:schemeClr val="accent2"/>
          </a:effectRef>
          <a:fontRef idx="minor">
            <a:schemeClr val="tx1"/>
          </a:fontRef>
        </p:style>
      </p:cxnSp>
      <p:cxnSp>
        <p:nvCxnSpPr>
          <p:cNvPr id="23" name="AutoShape 16"/>
          <p:cNvCxnSpPr>
            <a:cxnSpLocks noChangeShapeType="1"/>
            <a:stCxn id="9" idx="3"/>
            <a:endCxn id="18" idx="1"/>
          </p:cNvCxnSpPr>
          <p:nvPr/>
        </p:nvCxnSpPr>
        <p:spPr bwMode="auto">
          <a:xfrm>
            <a:off x="5584888" y="5135613"/>
            <a:ext cx="563561" cy="139700"/>
          </a:xfrm>
          <a:prstGeom prst="bentConnector3">
            <a:avLst>
              <a:gd name="adj1" fmla="val 50000"/>
            </a:avLst>
          </a:prstGeom>
          <a:ln>
            <a:headEnd/>
            <a:tailEnd type="arrow" w="med" len="med"/>
          </a:ln>
        </p:spPr>
        <p:style>
          <a:lnRef idx="2">
            <a:schemeClr val="accent2"/>
          </a:lnRef>
          <a:fillRef idx="0">
            <a:schemeClr val="accent2"/>
          </a:fillRef>
          <a:effectRef idx="1">
            <a:schemeClr val="accent2"/>
          </a:effectRef>
          <a:fontRef idx="minor">
            <a:schemeClr val="tx1"/>
          </a:fontRef>
        </p:style>
      </p:cxnSp>
      <p:sp>
        <p:nvSpPr>
          <p:cNvPr id="25" name="AutoShape 8"/>
          <p:cNvSpPr>
            <a:spLocks noChangeArrowheads="1"/>
          </p:cNvSpPr>
          <p:nvPr/>
        </p:nvSpPr>
        <p:spPr bwMode="auto">
          <a:xfrm>
            <a:off x="723900" y="3400351"/>
            <a:ext cx="1981200" cy="762000"/>
          </a:xfrm>
          <a:prstGeom prst="flowChartProcess">
            <a:avLst/>
          </a:prstGeom>
          <a:solidFill>
            <a:srgbClr val="FFFFFF"/>
          </a:solidFill>
          <a:ln w="28575" cap="flat" cmpd="sng" algn="ctr">
            <a:solidFill>
              <a:schemeClr val="tx2">
                <a:lumMod val="60000"/>
                <a:lumOff val="40000"/>
              </a:schemeClr>
            </a:solidFill>
            <a:prstDash val="solid"/>
            <a:headEnd/>
            <a:tailEnd/>
          </a:ln>
          <a:effectLst/>
        </p:spPr>
        <p:txBody>
          <a:bodyPr wrap="none" anchor="ct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effectLst/>
                <a:uLnTx/>
                <a:uFillTx/>
                <a:latin typeface="SimSun" panose="02010600030101010101" pitchFamily="2" charset="-122"/>
                <a:ea typeface="SimSun" panose="02010600030101010101" pitchFamily="2" charset="-122"/>
                <a:cs typeface="Arial" charset="0"/>
              </a:rPr>
              <a:t>Pre-Bid</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1800" b="0" i="0" u="none" strike="noStrike" kern="0" cap="none" spc="0" normalizeH="0" baseline="0" noProof="0" dirty="0">
                <a:ln>
                  <a:noFill/>
                </a:ln>
                <a:effectLst/>
                <a:uLnTx/>
                <a:uFillTx/>
                <a:latin typeface="SimSun" panose="02010600030101010101" pitchFamily="2" charset="-122"/>
                <a:ea typeface="SimSun" panose="02010600030101010101" pitchFamily="2" charset="-122"/>
                <a:cs typeface="Arial" charset="0"/>
              </a:rPr>
              <a:t>Conference</a:t>
            </a:r>
          </a:p>
        </p:txBody>
      </p:sp>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59</a:t>
            </a:fld>
            <a:endParaRPr lang="en-US" dirty="0">
              <a:solidFill>
                <a:prstClr val="black">
                  <a:tint val="75000"/>
                </a:prstClr>
              </a:solidFill>
            </a:endParaRPr>
          </a:p>
        </p:txBody>
      </p:sp>
    </p:spTree>
    <p:extLst>
      <p:ext uri="{BB962C8B-B14F-4D97-AF65-F5344CB8AC3E}">
        <p14:creationId xmlns:p14="http://schemas.microsoft.com/office/powerpoint/2010/main" xmlns="" val="634361201"/>
      </p:ext>
    </p:extLst>
  </p:cSld>
  <p:clrMapOvr>
    <a:masterClrMapping/>
  </p:clrMapOvr>
  <p:transition spd="slow"/>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2"/>
          <p:cNvSpPr>
            <a:spLocks noGrp="1"/>
          </p:cNvSpPr>
          <p:nvPr>
            <p:ph type="sldNum" sz="quarter" idx="4294967295"/>
          </p:nvPr>
        </p:nvSpPr>
        <p:spPr bwMode="auto">
          <a:xfrm>
            <a:off x="6553200" y="6356350"/>
            <a:ext cx="2133600" cy="365125"/>
          </a:xfrm>
          <a:prstGeom prst="rect">
            <a:avLst/>
          </a:prstGeom>
          <a:noFill/>
          <a:ln>
            <a:miter lim="800000"/>
            <a:headEnd/>
            <a:tailEnd/>
          </a:ln>
        </p:spPr>
        <p:txBody>
          <a:bodyPr/>
          <a:lstStyle/>
          <a:p>
            <a:fld id="{52CCEB37-31B8-40F7-AC8D-1F6D7FD0EE41}" type="slidenum">
              <a:rPr lang="en-US" smtClean="0"/>
              <a:pPr/>
              <a:t>60</a:t>
            </a:fld>
            <a:endParaRPr lang="en-US" smtClean="0"/>
          </a:p>
        </p:txBody>
      </p:sp>
      <p:sp>
        <p:nvSpPr>
          <p:cNvPr id="26627" name="Title 3"/>
          <p:cNvSpPr>
            <a:spLocks noGrp="1"/>
          </p:cNvSpPr>
          <p:nvPr>
            <p:ph type="title"/>
          </p:nvPr>
        </p:nvSpPr>
        <p:spPr>
          <a:xfrm>
            <a:off x="0" y="0"/>
            <a:ext cx="9144000" cy="914401"/>
          </a:xfrm>
          <a:ln>
            <a:solidFill>
              <a:schemeClr val="tx2"/>
            </a:solidFill>
          </a:ln>
        </p:spPr>
        <p:txBody>
          <a:bodyPr>
            <a:normAutofit fontScale="90000"/>
          </a:bodyPr>
          <a:lstStyle/>
          <a:p>
            <a:r>
              <a:rPr lang="en-PH" dirty="0" smtClean="0"/>
              <a:t/>
            </a:r>
            <a:br>
              <a:rPr lang="en-PH" dirty="0" smtClean="0"/>
            </a:br>
            <a:r>
              <a:rPr lang="en-PH" sz="3600" b="1" dirty="0" smtClean="0"/>
              <a:t>Sale of Bidding Documents</a:t>
            </a:r>
            <a:r>
              <a:rPr lang="en-PH" dirty="0" smtClean="0"/>
              <a:t/>
            </a:r>
            <a:br>
              <a:rPr lang="en-PH" dirty="0" smtClean="0"/>
            </a:br>
            <a:r>
              <a:rPr lang="en-PH" sz="2000" dirty="0" smtClean="0"/>
              <a:t>GPPB Resolution 04-2012 dated  24 February 2012</a:t>
            </a:r>
            <a:r>
              <a:rPr lang="en-PH" b="1" dirty="0" smtClean="0"/>
              <a:t/>
            </a:r>
            <a:br>
              <a:rPr lang="en-PH" b="1" dirty="0" smtClean="0"/>
            </a:br>
            <a:endParaRPr lang="fil-PH" dirty="0" smtClean="0"/>
          </a:p>
        </p:txBody>
      </p:sp>
      <p:graphicFrame>
        <p:nvGraphicFramePr>
          <p:cNvPr id="6" name="Table 5"/>
          <p:cNvGraphicFramePr>
            <a:graphicFrameLocks noGrp="1"/>
          </p:cNvGraphicFramePr>
          <p:nvPr/>
        </p:nvGraphicFramePr>
        <p:xfrm>
          <a:off x="396875" y="1425575"/>
          <a:ext cx="8229600" cy="4816238"/>
        </p:xfrm>
        <a:graphic>
          <a:graphicData uri="http://schemas.openxmlformats.org/drawingml/2006/table">
            <a:tbl>
              <a:tblPr firstRow="1" bandRow="1">
                <a:tableStyleId>{5C22544A-7EE6-4342-B048-85BDC9FD1C3A}</a:tableStyleId>
              </a:tblPr>
              <a:tblGrid>
                <a:gridCol w="4764506"/>
                <a:gridCol w="3465094"/>
              </a:tblGrid>
              <a:tr h="806722">
                <a:tc>
                  <a:txBody>
                    <a:bodyPr/>
                    <a:lstStyle/>
                    <a:p>
                      <a:pPr algn="ctr"/>
                      <a:r>
                        <a:rPr lang="en-US" sz="2000" dirty="0" smtClean="0"/>
                        <a:t>Approved Budget for the Contract</a:t>
                      </a:r>
                      <a:endParaRPr lang="en-US" sz="2000" dirty="0"/>
                    </a:p>
                  </a:txBody>
                  <a:tcPr anchor="ctr"/>
                </a:tc>
                <a:tc>
                  <a:txBody>
                    <a:bodyPr/>
                    <a:lstStyle/>
                    <a:p>
                      <a:pPr algn="ctr"/>
                      <a:r>
                        <a:rPr lang="en-US" sz="2000" u="sng" dirty="0" smtClean="0"/>
                        <a:t>Maximum</a:t>
                      </a:r>
                      <a:r>
                        <a:rPr lang="en-US" sz="2000" u="none" dirty="0" smtClean="0"/>
                        <a:t> </a:t>
                      </a:r>
                      <a:r>
                        <a:rPr lang="en-US" sz="2000" dirty="0" smtClean="0"/>
                        <a:t>Cost</a:t>
                      </a:r>
                      <a:r>
                        <a:rPr lang="en-US" sz="2000" baseline="0" dirty="0" smtClean="0"/>
                        <a:t> of Bidding Documents  in </a:t>
                      </a:r>
                      <a:r>
                        <a:rPr lang="en-US" sz="2000" baseline="0" dirty="0" err="1" smtClean="0"/>
                        <a:t>PhP</a:t>
                      </a:r>
                      <a:endParaRPr lang="en-US" sz="2000" dirty="0"/>
                    </a:p>
                  </a:txBody>
                  <a:tcPr anchor="ctr"/>
                </a:tc>
              </a:tr>
              <a:tr h="572788">
                <a:tc>
                  <a:txBody>
                    <a:bodyPr/>
                    <a:lstStyle/>
                    <a:p>
                      <a:pPr algn="ctr"/>
                      <a:r>
                        <a:rPr lang="en-US" sz="2000" dirty="0" smtClean="0"/>
                        <a:t>500,000 and below</a:t>
                      </a:r>
                      <a:endParaRPr lang="en-US" sz="2000" dirty="0"/>
                    </a:p>
                  </a:txBody>
                  <a:tcPr anchor="ctr"/>
                </a:tc>
                <a:tc>
                  <a:txBody>
                    <a:bodyPr/>
                    <a:lstStyle/>
                    <a:p>
                      <a:pPr algn="ctr"/>
                      <a:r>
                        <a:rPr lang="en-US" sz="2000" dirty="0" smtClean="0"/>
                        <a:t>500.00</a:t>
                      </a:r>
                      <a:endParaRPr lang="en-US" sz="2000" dirty="0"/>
                    </a:p>
                  </a:txBody>
                  <a:tcPr anchor="ctr"/>
                </a:tc>
              </a:tr>
              <a:tr h="572788">
                <a:tc>
                  <a:txBody>
                    <a:bodyPr/>
                    <a:lstStyle/>
                    <a:p>
                      <a:pPr algn="ctr"/>
                      <a:r>
                        <a:rPr lang="en-US" sz="2000" dirty="0" smtClean="0"/>
                        <a:t>More than 500,000 up to 1 Million</a:t>
                      </a:r>
                      <a:endParaRPr lang="en-US" sz="2000" dirty="0"/>
                    </a:p>
                  </a:txBody>
                  <a:tcPr anchor="ctr"/>
                </a:tc>
                <a:tc>
                  <a:txBody>
                    <a:bodyPr/>
                    <a:lstStyle/>
                    <a:p>
                      <a:pPr algn="ctr"/>
                      <a:r>
                        <a:rPr lang="en-US" sz="2000" dirty="0" smtClean="0"/>
                        <a:t>1,000.00</a:t>
                      </a:r>
                      <a:endParaRPr lang="en-US" sz="2000" dirty="0"/>
                    </a:p>
                  </a:txBody>
                  <a:tcPr anchor="ctr"/>
                </a:tc>
              </a:tr>
              <a:tr h="572788">
                <a:tc>
                  <a:txBody>
                    <a:bodyPr/>
                    <a:lstStyle/>
                    <a:p>
                      <a:pPr algn="ctr"/>
                      <a:r>
                        <a:rPr lang="en-US" sz="2000" dirty="0" smtClean="0"/>
                        <a:t>More than 1 Million up to 5 Million</a:t>
                      </a:r>
                      <a:endParaRPr lang="en-US" sz="2000" dirty="0"/>
                    </a:p>
                  </a:txBody>
                  <a:tcPr anchor="ctr"/>
                </a:tc>
                <a:tc>
                  <a:txBody>
                    <a:bodyPr/>
                    <a:lstStyle/>
                    <a:p>
                      <a:pPr algn="ctr"/>
                      <a:r>
                        <a:rPr lang="en-US" sz="2000" dirty="0" smtClean="0"/>
                        <a:t>5,000.00</a:t>
                      </a:r>
                      <a:endParaRPr lang="en-US" sz="2000" dirty="0"/>
                    </a:p>
                  </a:txBody>
                  <a:tcPr anchor="ctr"/>
                </a:tc>
              </a:tr>
              <a:tr h="572788">
                <a:tc>
                  <a:txBody>
                    <a:bodyPr/>
                    <a:lstStyle/>
                    <a:p>
                      <a:pPr algn="ctr"/>
                      <a:r>
                        <a:rPr lang="en-US" sz="2000" dirty="0" smtClean="0"/>
                        <a:t>More than 5 Million up to 10 Million</a:t>
                      </a:r>
                      <a:endParaRPr lang="en-US" sz="2000" dirty="0"/>
                    </a:p>
                  </a:txBody>
                  <a:tcPr anchor="ctr"/>
                </a:tc>
                <a:tc>
                  <a:txBody>
                    <a:bodyPr/>
                    <a:lstStyle/>
                    <a:p>
                      <a:pPr algn="ctr"/>
                      <a:r>
                        <a:rPr lang="en-US" sz="2000" dirty="0" smtClean="0"/>
                        <a:t>10,000.00</a:t>
                      </a:r>
                      <a:endParaRPr lang="en-US" sz="2000" dirty="0"/>
                    </a:p>
                  </a:txBody>
                  <a:tcPr anchor="ctr"/>
                </a:tc>
              </a:tr>
              <a:tr h="572788">
                <a:tc>
                  <a:txBody>
                    <a:bodyPr/>
                    <a:lstStyle/>
                    <a:p>
                      <a:pPr algn="ctr"/>
                      <a:r>
                        <a:rPr lang="en-US" sz="2000" dirty="0" smtClean="0"/>
                        <a:t>More than 10 Million up to 50 Million</a:t>
                      </a:r>
                      <a:endParaRPr lang="en-US" sz="2000" dirty="0"/>
                    </a:p>
                  </a:txBody>
                  <a:tcPr anchor="ctr"/>
                </a:tc>
                <a:tc>
                  <a:txBody>
                    <a:bodyPr/>
                    <a:lstStyle/>
                    <a:p>
                      <a:pPr algn="ctr"/>
                      <a:r>
                        <a:rPr lang="en-US" sz="2000" dirty="0" smtClean="0"/>
                        <a:t>25,000.00</a:t>
                      </a:r>
                      <a:endParaRPr lang="en-US" sz="2000" dirty="0"/>
                    </a:p>
                  </a:txBody>
                  <a:tcPr anchor="ctr"/>
                </a:tc>
              </a:tr>
              <a:tr h="572788">
                <a:tc>
                  <a:txBody>
                    <a:bodyPr/>
                    <a:lstStyle/>
                    <a:p>
                      <a:pPr algn="ctr"/>
                      <a:r>
                        <a:rPr lang="en-US" sz="2000" dirty="0" smtClean="0"/>
                        <a:t>More than 50 Million up to 500 Million</a:t>
                      </a:r>
                      <a:endParaRPr lang="en-US" sz="2000" dirty="0"/>
                    </a:p>
                  </a:txBody>
                  <a:tcPr anchor="ctr"/>
                </a:tc>
                <a:tc>
                  <a:txBody>
                    <a:bodyPr/>
                    <a:lstStyle/>
                    <a:p>
                      <a:pPr algn="ctr"/>
                      <a:r>
                        <a:rPr lang="en-US" sz="2000" dirty="0" smtClean="0"/>
                        <a:t>50,000.00</a:t>
                      </a:r>
                      <a:endParaRPr lang="en-US" sz="2000" dirty="0"/>
                    </a:p>
                  </a:txBody>
                  <a:tcPr anchor="ctr"/>
                </a:tc>
              </a:tr>
              <a:tr h="572788">
                <a:tc>
                  <a:txBody>
                    <a:bodyPr/>
                    <a:lstStyle/>
                    <a:p>
                      <a:pPr algn="ctr"/>
                      <a:r>
                        <a:rPr lang="en-US" sz="2000" dirty="0" smtClean="0"/>
                        <a:t>More than 500 Million</a:t>
                      </a:r>
                      <a:endParaRPr lang="en-US" sz="2000" dirty="0"/>
                    </a:p>
                  </a:txBody>
                  <a:tcPr anchor="ctr"/>
                </a:tc>
                <a:tc>
                  <a:txBody>
                    <a:bodyPr/>
                    <a:lstStyle/>
                    <a:p>
                      <a:pPr algn="ctr"/>
                      <a:r>
                        <a:rPr lang="en-US" sz="2000" dirty="0" smtClean="0"/>
                        <a:t>75,000.00</a:t>
                      </a:r>
                      <a:endParaRPr lang="en-US" sz="2000" dirty="0"/>
                    </a:p>
                  </a:txBody>
                  <a:tcPr anchor="ctr"/>
                </a:tc>
              </a:tr>
            </a:tbl>
          </a:graphicData>
        </a:graphic>
      </p:graphicFrame>
    </p:spTree>
  </p:cSld>
  <p:clrMapOvr>
    <a:masterClrMapping/>
  </p:clrMapOvr>
  <p:transition spd="slow"/>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86"/>
          <p:cNvGraphicFramePr>
            <a:graphicFrameLocks/>
          </p:cNvGraphicFramePr>
          <p:nvPr>
            <p:extLst>
              <p:ext uri="{D42A27DB-BD31-4B8C-83A1-F6EECF244321}">
                <p14:modId xmlns:p14="http://schemas.microsoft.com/office/powerpoint/2010/main" xmlns="" val="1953921779"/>
              </p:ext>
            </p:extLst>
          </p:nvPr>
        </p:nvGraphicFramePr>
        <p:xfrm>
          <a:off x="152400" y="1143002"/>
          <a:ext cx="8763000" cy="4800595"/>
        </p:xfrm>
        <a:graphic>
          <a:graphicData uri="http://schemas.openxmlformats.org/drawingml/2006/table">
            <a:tbl>
              <a:tblPr/>
              <a:tblGrid>
                <a:gridCol w="3810000"/>
                <a:gridCol w="1295400"/>
                <a:gridCol w="1981200"/>
                <a:gridCol w="1676400"/>
              </a:tblGrid>
              <a:tr h="61387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Method</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Goods</a:t>
                      </a: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Infrastructure</a:t>
                      </a: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Consulting</a:t>
                      </a: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837345">
                <a:tc>
                  <a:txBody>
                    <a:bodyPr/>
                    <a:lstStyle/>
                    <a:p>
                      <a:pPr marL="0" marR="0" lvl="0" indent="0" algn="l" defTabSz="914400" rtl="0" eaLnBrk="1" fontAlgn="base" latinLnBrk="0" hangingPunct="1">
                        <a:lnSpc>
                          <a:spcPct val="100000"/>
                        </a:lnSpc>
                        <a:spcBef>
                          <a:spcPct val="20000"/>
                        </a:spcBef>
                        <a:spcAft>
                          <a:spcPct val="0"/>
                        </a:spcAft>
                        <a:buClrTx/>
                        <a:buSzTx/>
                        <a:buFont typeface="+mj-lt"/>
                        <a:buNone/>
                        <a:tabLst/>
                      </a:pPr>
                      <a:r>
                        <a:rPr kumimoji="0" lang="en-US" sz="2000" b="0" i="0" u="none" strike="noStrike" cap="none" normalizeH="0" baseline="0" dirty="0" smtClean="0">
                          <a:ln>
                            <a:noFill/>
                          </a:ln>
                          <a:solidFill>
                            <a:schemeClr val="tx1"/>
                          </a:solidFill>
                          <a:effectLst/>
                          <a:latin typeface="+mn-lt"/>
                        </a:rPr>
                        <a:t>1. Limited Source Bidding</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600" b="1" i="0" u="none" strike="noStrike" cap="none" normalizeH="0" baseline="0" dirty="0" smtClean="0">
                          <a:ln>
                            <a:noFill/>
                          </a:ln>
                          <a:solidFill>
                            <a:schemeClr val="tx1"/>
                          </a:solidFill>
                          <a:effectLst/>
                          <a:latin typeface="+mn-lt"/>
                          <a:sym typeface="Wingdings"/>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dirty="0" smtClean="0">
                          <a:ln>
                            <a:noFill/>
                          </a:ln>
                          <a:solidFill>
                            <a:schemeClr val="tx1"/>
                          </a:solidFill>
                          <a:effectLst/>
                          <a:latin typeface="+mn-lt"/>
                          <a:sym typeface="Wingdings 2"/>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600" b="1" i="0" u="none" strike="noStrike" cap="none" normalizeH="0" baseline="0" dirty="0" smtClean="0">
                          <a:ln>
                            <a:noFill/>
                          </a:ln>
                          <a:solidFill>
                            <a:schemeClr val="tx1"/>
                          </a:solidFill>
                          <a:effectLst/>
                          <a:latin typeface="+mn-lt"/>
                          <a:sym typeface="Wingdings"/>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7345">
                <a:tc>
                  <a:txBody>
                    <a:bodyPr/>
                    <a:lstStyle/>
                    <a:p>
                      <a:pPr marL="0" marR="0" lvl="0" indent="0" algn="l" defTabSz="914400" rtl="0" eaLnBrk="1" fontAlgn="base" latinLnBrk="0" hangingPunct="1">
                        <a:lnSpc>
                          <a:spcPct val="100000"/>
                        </a:lnSpc>
                        <a:spcBef>
                          <a:spcPct val="20000"/>
                        </a:spcBef>
                        <a:spcAft>
                          <a:spcPct val="0"/>
                        </a:spcAft>
                        <a:buClrTx/>
                        <a:buSzTx/>
                        <a:buFont typeface="+mj-lt"/>
                        <a:buNone/>
                        <a:tabLst/>
                      </a:pPr>
                      <a:r>
                        <a:rPr kumimoji="0" lang="en-US" sz="2000" b="0" i="0" u="none" strike="noStrike" cap="none" normalizeH="0" baseline="0" dirty="0" smtClean="0">
                          <a:ln>
                            <a:noFill/>
                          </a:ln>
                          <a:solidFill>
                            <a:schemeClr val="tx1"/>
                          </a:solidFill>
                          <a:effectLst/>
                          <a:latin typeface="+mn-lt"/>
                        </a:rPr>
                        <a:t>2. Direct Contracting</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600" b="1" i="0" u="none" strike="noStrike" cap="none" normalizeH="0" baseline="0" dirty="0" smtClean="0">
                          <a:ln>
                            <a:noFill/>
                          </a:ln>
                          <a:solidFill>
                            <a:schemeClr val="tx1"/>
                          </a:solidFill>
                          <a:effectLst/>
                          <a:latin typeface="+mn-lt"/>
                          <a:sym typeface="Wingdings"/>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dirty="0" smtClean="0">
                          <a:ln>
                            <a:noFill/>
                          </a:ln>
                          <a:solidFill>
                            <a:schemeClr val="tx1"/>
                          </a:solidFill>
                          <a:effectLst/>
                          <a:latin typeface="+mn-lt"/>
                          <a:sym typeface="Wingdings 2"/>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dirty="0" smtClean="0">
                          <a:ln>
                            <a:noFill/>
                          </a:ln>
                          <a:solidFill>
                            <a:schemeClr val="tx1"/>
                          </a:solidFill>
                          <a:effectLst/>
                          <a:latin typeface="+mn-lt"/>
                          <a:sym typeface="Wingdings 2"/>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7345">
                <a:tc>
                  <a:txBody>
                    <a:bodyPr/>
                    <a:lstStyle/>
                    <a:p>
                      <a:pPr marL="0" marR="0" lvl="0" indent="0" algn="l" defTabSz="914400" rtl="0" eaLnBrk="1" fontAlgn="base" latinLnBrk="0" hangingPunct="1">
                        <a:lnSpc>
                          <a:spcPct val="100000"/>
                        </a:lnSpc>
                        <a:spcBef>
                          <a:spcPct val="20000"/>
                        </a:spcBef>
                        <a:spcAft>
                          <a:spcPct val="0"/>
                        </a:spcAft>
                        <a:buClrTx/>
                        <a:buSzTx/>
                        <a:buFont typeface="+mj-lt"/>
                        <a:buNone/>
                        <a:tabLst/>
                      </a:pPr>
                      <a:r>
                        <a:rPr kumimoji="0" lang="en-US" sz="2000" b="0" i="0" u="none" strike="noStrike" cap="none" normalizeH="0" baseline="0" dirty="0" smtClean="0">
                          <a:ln>
                            <a:noFill/>
                          </a:ln>
                          <a:solidFill>
                            <a:schemeClr val="tx1"/>
                          </a:solidFill>
                          <a:effectLst/>
                          <a:latin typeface="+mn-lt"/>
                        </a:rPr>
                        <a:t>3. Repeat Order</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600" b="1" i="0" u="none" strike="noStrike" cap="none" normalizeH="0" baseline="0" dirty="0" smtClean="0">
                          <a:ln>
                            <a:noFill/>
                          </a:ln>
                          <a:solidFill>
                            <a:schemeClr val="tx1"/>
                          </a:solidFill>
                          <a:effectLst/>
                          <a:latin typeface="+mn-lt"/>
                          <a:sym typeface="Wingdings"/>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dirty="0" smtClean="0">
                          <a:ln>
                            <a:noFill/>
                          </a:ln>
                          <a:solidFill>
                            <a:schemeClr val="tx1"/>
                          </a:solidFill>
                          <a:effectLst/>
                          <a:latin typeface="+mn-lt"/>
                          <a:sym typeface="Wingdings 2"/>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dirty="0" smtClean="0">
                          <a:ln>
                            <a:noFill/>
                          </a:ln>
                          <a:solidFill>
                            <a:schemeClr val="tx1"/>
                          </a:solidFill>
                          <a:effectLst/>
                          <a:latin typeface="+mn-lt"/>
                          <a:sym typeface="Wingdings 2"/>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7345">
                <a:tc>
                  <a:txBody>
                    <a:bodyPr/>
                    <a:lstStyle/>
                    <a:p>
                      <a:pPr marL="0" marR="0" lvl="0" indent="0" algn="l" defTabSz="914400" rtl="0" eaLnBrk="1" fontAlgn="base" latinLnBrk="0" hangingPunct="1">
                        <a:lnSpc>
                          <a:spcPct val="100000"/>
                        </a:lnSpc>
                        <a:spcBef>
                          <a:spcPct val="20000"/>
                        </a:spcBef>
                        <a:spcAft>
                          <a:spcPct val="0"/>
                        </a:spcAft>
                        <a:buClrTx/>
                        <a:buSzTx/>
                        <a:buFont typeface="+mj-lt"/>
                        <a:buNone/>
                        <a:tabLst/>
                      </a:pPr>
                      <a:r>
                        <a:rPr kumimoji="0" lang="en-US" sz="2000" b="0" i="0" u="none" strike="noStrike" cap="none" normalizeH="0" baseline="0" dirty="0" smtClean="0">
                          <a:ln>
                            <a:noFill/>
                          </a:ln>
                          <a:solidFill>
                            <a:schemeClr val="tx1"/>
                          </a:solidFill>
                          <a:effectLst/>
                          <a:latin typeface="+mn-lt"/>
                        </a:rPr>
                        <a:t>4. </a:t>
                      </a:r>
                      <a:r>
                        <a:rPr kumimoji="0" lang="en-US" sz="2000" b="1" i="0" u="none" strike="noStrike" cap="none" normalizeH="0" baseline="0" dirty="0" smtClean="0">
                          <a:ln>
                            <a:noFill/>
                          </a:ln>
                          <a:solidFill>
                            <a:schemeClr val="tx1"/>
                          </a:solidFill>
                          <a:effectLst/>
                          <a:latin typeface="+mn-lt"/>
                        </a:rPr>
                        <a:t>Shopping</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600" b="1" i="0" u="none" strike="noStrike" cap="none" normalizeH="0" baseline="0" dirty="0" smtClean="0">
                          <a:ln>
                            <a:noFill/>
                          </a:ln>
                          <a:solidFill>
                            <a:schemeClr val="tx1"/>
                          </a:solidFill>
                          <a:effectLst/>
                          <a:latin typeface="+mn-lt"/>
                          <a:sym typeface="Wingdings"/>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dirty="0" smtClean="0">
                          <a:ln>
                            <a:noFill/>
                          </a:ln>
                          <a:solidFill>
                            <a:schemeClr val="tx1"/>
                          </a:solidFill>
                          <a:effectLst/>
                          <a:latin typeface="+mn-lt"/>
                          <a:sym typeface="Wingdings 2"/>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600" b="0" i="0" u="none" strike="noStrike" cap="none" normalizeH="0" baseline="0" dirty="0" smtClean="0">
                          <a:ln>
                            <a:noFill/>
                          </a:ln>
                          <a:solidFill>
                            <a:schemeClr val="tx1"/>
                          </a:solidFill>
                          <a:effectLst/>
                          <a:latin typeface="+mn-lt"/>
                          <a:sym typeface="Wingdings 2"/>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37345">
                <a:tc>
                  <a:txBody>
                    <a:bodyPr/>
                    <a:lstStyle/>
                    <a:p>
                      <a:pPr marL="0" marR="0" lvl="0" indent="0" algn="l" defTabSz="914400" rtl="0" eaLnBrk="1" fontAlgn="base" latinLnBrk="0" hangingPunct="1">
                        <a:lnSpc>
                          <a:spcPct val="100000"/>
                        </a:lnSpc>
                        <a:spcBef>
                          <a:spcPct val="20000"/>
                        </a:spcBef>
                        <a:spcAft>
                          <a:spcPct val="0"/>
                        </a:spcAft>
                        <a:buClrTx/>
                        <a:buSzTx/>
                        <a:buFont typeface="+mj-lt"/>
                        <a:buNone/>
                        <a:tabLst/>
                      </a:pPr>
                      <a:r>
                        <a:rPr kumimoji="0" lang="en-US" sz="2000" b="0" i="0" u="none" strike="noStrike" cap="none" normalizeH="0" baseline="0" dirty="0" smtClean="0">
                          <a:ln>
                            <a:noFill/>
                          </a:ln>
                          <a:solidFill>
                            <a:schemeClr val="tx1"/>
                          </a:solidFill>
                          <a:effectLst/>
                          <a:latin typeface="+mn-lt"/>
                        </a:rPr>
                        <a:t>5. Negotiated Procurement</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600" b="1" i="0" u="none" strike="noStrike" cap="none" normalizeH="0" baseline="0" dirty="0" smtClean="0">
                          <a:ln>
                            <a:noFill/>
                          </a:ln>
                          <a:solidFill>
                            <a:schemeClr val="tx1"/>
                          </a:solidFill>
                          <a:effectLst/>
                          <a:latin typeface="+mn-lt"/>
                          <a:sym typeface="Wingdings"/>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600" b="1" i="0" u="none" strike="noStrike" cap="none" normalizeH="0" baseline="0" dirty="0" smtClean="0">
                          <a:ln>
                            <a:noFill/>
                          </a:ln>
                          <a:solidFill>
                            <a:schemeClr val="tx1"/>
                          </a:solidFill>
                          <a:effectLst/>
                          <a:latin typeface="+mn-lt"/>
                          <a:sym typeface="Wingdings"/>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3600" b="1" i="0" u="none" strike="noStrike" cap="none" normalizeH="0" baseline="0" dirty="0" smtClean="0">
                          <a:ln>
                            <a:noFill/>
                          </a:ln>
                          <a:solidFill>
                            <a:schemeClr val="tx1"/>
                          </a:solidFill>
                          <a:effectLst/>
                          <a:latin typeface="+mn-lt"/>
                          <a:sym typeface="Wingdings"/>
                        </a:rPr>
                        <a:t></a:t>
                      </a:r>
                      <a:endParaRPr kumimoji="0" lang="en-US" sz="3600" b="0" i="0" u="none" strike="noStrike" cap="none" normalizeH="0" baseline="0" dirty="0" smtClean="0">
                        <a:ln>
                          <a:noFill/>
                        </a:ln>
                        <a:solidFill>
                          <a:schemeClr val="tx1"/>
                        </a:solidFill>
                        <a:effectLst/>
                        <a:latin typeface="+mn-lt"/>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pPr algn="r"/>
            <a:fld id="{F3403E61-FE02-4BE1-92BA-D4DD5B313E27}" type="slidenum">
              <a:rPr lang="en-US" smtClean="0">
                <a:solidFill>
                  <a:prstClr val="black">
                    <a:tint val="75000"/>
                  </a:prstClr>
                </a:solidFill>
              </a:rPr>
              <a:pPr algn="r"/>
              <a:t>61</a:t>
            </a:fld>
            <a:endParaRPr lang="en-US" dirty="0">
              <a:solidFill>
                <a:prstClr val="black">
                  <a:tint val="75000"/>
                </a:prstClr>
              </a:solidFill>
            </a:endParaRPr>
          </a:p>
        </p:txBody>
      </p:sp>
      <p:sp>
        <p:nvSpPr>
          <p:cNvPr id="6" name="Title 1"/>
          <p:cNvSpPr>
            <a:spLocks noGrp="1"/>
          </p:cNvSpPr>
          <p:nvPr>
            <p:ph type="title"/>
          </p:nvPr>
        </p:nvSpPr>
        <p:spPr>
          <a:xfrm>
            <a:off x="457200" y="0"/>
            <a:ext cx="8229600" cy="838200"/>
          </a:xfrm>
          <a:noFill/>
          <a:ln>
            <a:noFill/>
          </a:ln>
        </p:spPr>
        <p:style>
          <a:lnRef idx="1">
            <a:schemeClr val="accent1"/>
          </a:lnRef>
          <a:fillRef idx="2">
            <a:schemeClr val="accent1"/>
          </a:fillRef>
          <a:effectRef idx="1">
            <a:schemeClr val="accent1"/>
          </a:effectRef>
          <a:fontRef idx="minor">
            <a:schemeClr val="dk1"/>
          </a:fontRef>
        </p:style>
        <p:txBody>
          <a:bodyPr>
            <a:normAutofit fontScale="90000"/>
          </a:bodyPr>
          <a:lstStyle/>
          <a:p>
            <a:r>
              <a:rPr lang="en-US" sz="3600" b="1" dirty="0" smtClean="0">
                <a:ln/>
                <a:latin typeface="Clarendon" panose="02040604040505020204" pitchFamily="18" charset="0"/>
                <a:ea typeface="ＭＳ Ｐゴシック" pitchFamily="34" charset="-128"/>
              </a:rPr>
              <a:t>Alternative Methods of Procurement</a:t>
            </a:r>
            <a:endParaRPr lang="en-US" sz="3600" dirty="0">
              <a:solidFill>
                <a:schemeClr val="tx2">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980154359"/>
      </p:ext>
    </p:extLst>
  </p:cSld>
  <p:clrMapOvr>
    <a:masterClrMapping/>
  </p:clrMapOvr>
  <p:transition spd="slow"/>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86"/>
          <p:cNvGraphicFramePr>
            <a:graphicFrameLocks/>
          </p:cNvGraphicFramePr>
          <p:nvPr>
            <p:extLst>
              <p:ext uri="{D42A27DB-BD31-4B8C-83A1-F6EECF244321}">
                <p14:modId xmlns:p14="http://schemas.microsoft.com/office/powerpoint/2010/main" xmlns="" val="1738408772"/>
              </p:ext>
            </p:extLst>
          </p:nvPr>
        </p:nvGraphicFramePr>
        <p:xfrm>
          <a:off x="152400" y="1142999"/>
          <a:ext cx="8763000" cy="5083246"/>
        </p:xfrm>
        <a:graphic>
          <a:graphicData uri="http://schemas.openxmlformats.org/drawingml/2006/table">
            <a:tbl>
              <a:tblPr/>
              <a:tblGrid>
                <a:gridCol w="4267200"/>
                <a:gridCol w="1524000"/>
                <a:gridCol w="1447800"/>
                <a:gridCol w="1524000"/>
              </a:tblGrid>
              <a:tr h="613626">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larendon" panose="02040604040505020204" pitchFamily="18" charset="0"/>
                        </a:rPr>
                        <a:t>Negotiated Procurement (Section 53)</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larendon" panose="02040604040505020204" pitchFamily="18" charset="0"/>
                        </a:rPr>
                        <a:t>Goods</a:t>
                      </a: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larendon" panose="02040604040505020204" pitchFamily="18" charset="0"/>
                        </a:rPr>
                        <a:t>Infra</a:t>
                      </a: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larendon" panose="02040604040505020204" pitchFamily="18" charset="0"/>
                        </a:rPr>
                        <a:t>Consulting</a:t>
                      </a: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736946">
                <a:tc>
                  <a:txBody>
                    <a:bodyPr/>
                    <a:lstStyle/>
                    <a:p>
                      <a:pPr marL="0" marR="0" lvl="0" indent="0" algn="l" defTabSz="914400" rtl="0" eaLnBrk="1" fontAlgn="base" latinLnBrk="0" hangingPunct="1">
                        <a:lnSpc>
                          <a:spcPct val="100000"/>
                        </a:lnSpc>
                        <a:spcBef>
                          <a:spcPts val="0"/>
                        </a:spcBef>
                        <a:spcAft>
                          <a:spcPct val="0"/>
                        </a:spcAft>
                        <a:buClrTx/>
                        <a:buSzTx/>
                        <a:buFont typeface="+mj-lt"/>
                        <a:buNone/>
                        <a:tabLst/>
                      </a:pPr>
                      <a:r>
                        <a:rPr kumimoji="0" lang="en-US" sz="1800" b="0" i="0" u="none" strike="noStrike" cap="none" normalizeH="0" baseline="0" dirty="0" smtClean="0">
                          <a:ln>
                            <a:noFill/>
                          </a:ln>
                          <a:solidFill>
                            <a:schemeClr val="tx1"/>
                          </a:solidFill>
                          <a:effectLst/>
                          <a:latin typeface="Clarendon" panose="02040604040505020204" pitchFamily="18" charset="0"/>
                        </a:rPr>
                        <a:t>1. Two Failed Biddings</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6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00" b="1" i="0" u="none" strike="noStrike" cap="none" normalizeH="0" baseline="0" dirty="0" smtClean="0">
                        <a:ln>
                          <a:noFill/>
                        </a:ln>
                        <a:solidFill>
                          <a:schemeClr val="tx1"/>
                        </a:solidFill>
                        <a:effectLst/>
                        <a:latin typeface="Clarendon" panose="02040604040505020204" pitchFamily="18" charset="0"/>
                        <a:sym typeface="Wingding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pPr>
                      <a:endParaRPr kumimoji="0" lang="en-US" sz="14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00" b="1" i="0" u="none" strike="noStrike" cap="none" normalizeH="0" baseline="0" dirty="0" smtClean="0">
                        <a:ln>
                          <a:noFill/>
                        </a:ln>
                        <a:solidFill>
                          <a:schemeClr val="tx1"/>
                        </a:solidFill>
                        <a:effectLst/>
                        <a:latin typeface="Clarendon" panose="02040604040505020204" pitchFamily="18" charset="0"/>
                        <a:sym typeface="Wingding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808">
                <a:tc>
                  <a:txBody>
                    <a:bodyPr/>
                    <a:lstStyle/>
                    <a:p>
                      <a:pPr marL="0" marR="0" lvl="0" indent="0" algn="l" defTabSz="914400" rtl="0" eaLnBrk="1" fontAlgn="base" latinLnBrk="0" hangingPunct="1">
                        <a:lnSpc>
                          <a:spcPct val="100000"/>
                        </a:lnSpc>
                        <a:spcBef>
                          <a:spcPts val="0"/>
                        </a:spcBef>
                        <a:spcAft>
                          <a:spcPct val="0"/>
                        </a:spcAft>
                        <a:buClrTx/>
                        <a:buSzTx/>
                        <a:buFont typeface="+mj-lt"/>
                        <a:buNone/>
                        <a:tabLst/>
                      </a:pPr>
                      <a:r>
                        <a:rPr kumimoji="0" lang="en-US" sz="1800" b="0" i="0" u="none" strike="noStrike" cap="none" normalizeH="0" baseline="0" dirty="0" smtClean="0">
                          <a:ln>
                            <a:noFill/>
                          </a:ln>
                          <a:solidFill>
                            <a:schemeClr val="tx1"/>
                          </a:solidFill>
                          <a:effectLst/>
                          <a:latin typeface="Clarendon" panose="02040604040505020204" pitchFamily="18" charset="0"/>
                        </a:rPr>
                        <a:t>2. Emergency Cases</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808">
                <a:tc>
                  <a:txBody>
                    <a:bodyPr/>
                    <a:lstStyle/>
                    <a:p>
                      <a:pPr marL="0" marR="0" lvl="0" indent="0" algn="l" defTabSz="914400" rtl="0" eaLnBrk="1" fontAlgn="base" latinLnBrk="0" hangingPunct="1">
                        <a:lnSpc>
                          <a:spcPct val="100000"/>
                        </a:lnSpc>
                        <a:spcBef>
                          <a:spcPts val="0"/>
                        </a:spcBef>
                        <a:spcAft>
                          <a:spcPct val="0"/>
                        </a:spcAft>
                        <a:buClrTx/>
                        <a:buSzTx/>
                        <a:buFont typeface="+mj-lt"/>
                        <a:buNone/>
                        <a:tabLst/>
                      </a:pPr>
                      <a:r>
                        <a:rPr kumimoji="0" lang="en-US" sz="1800" b="0" i="0" u="none" strike="noStrike" cap="none" normalizeH="0" baseline="0" dirty="0" smtClean="0">
                          <a:ln>
                            <a:noFill/>
                          </a:ln>
                          <a:solidFill>
                            <a:schemeClr val="tx1"/>
                          </a:solidFill>
                          <a:effectLst/>
                          <a:latin typeface="Clarendon" panose="02040604040505020204" pitchFamily="18" charset="0"/>
                        </a:rPr>
                        <a:t>3. Take Over Contracts</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808">
                <a:tc>
                  <a:txBody>
                    <a:bodyPr/>
                    <a:lstStyle/>
                    <a:p>
                      <a:pPr marL="0" marR="0" lvl="0" indent="0" algn="l" defTabSz="914400" rtl="0" eaLnBrk="1" fontAlgn="base" latinLnBrk="0" hangingPunct="1">
                        <a:lnSpc>
                          <a:spcPct val="100000"/>
                        </a:lnSpc>
                        <a:spcBef>
                          <a:spcPts val="0"/>
                        </a:spcBef>
                        <a:spcAft>
                          <a:spcPct val="0"/>
                        </a:spcAft>
                        <a:buClrTx/>
                        <a:buSzTx/>
                        <a:buFont typeface="+mj-lt"/>
                        <a:buNone/>
                        <a:tabLst/>
                      </a:pPr>
                      <a:r>
                        <a:rPr kumimoji="0" lang="en-US" sz="1800" b="0" i="0" u="none" strike="noStrike" cap="none" normalizeH="0" baseline="0" dirty="0" smtClean="0">
                          <a:ln>
                            <a:noFill/>
                          </a:ln>
                          <a:solidFill>
                            <a:schemeClr val="tx1"/>
                          </a:solidFill>
                          <a:effectLst/>
                          <a:latin typeface="Clarendon" panose="02040604040505020204" pitchFamily="18" charset="0"/>
                        </a:rPr>
                        <a:t>4. Adjacent or Contiguous</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Clarendon" panose="02040604040505020204" pitchFamily="18" charset="0"/>
                          <a:sym typeface="Wingdings 2"/>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808">
                <a:tc>
                  <a:txBody>
                    <a:bodyPr/>
                    <a:lstStyle/>
                    <a:p>
                      <a:pPr marL="0" marR="0" lvl="0" indent="0" algn="l" defTabSz="914400" rtl="0" eaLnBrk="1" fontAlgn="base" latinLnBrk="0" hangingPunct="1">
                        <a:lnSpc>
                          <a:spcPct val="100000"/>
                        </a:lnSpc>
                        <a:spcBef>
                          <a:spcPts val="0"/>
                        </a:spcBef>
                        <a:spcAft>
                          <a:spcPct val="0"/>
                        </a:spcAft>
                        <a:buClrTx/>
                        <a:buSzTx/>
                        <a:buFont typeface="+mj-lt"/>
                        <a:buNone/>
                        <a:tabLst/>
                      </a:pPr>
                      <a:r>
                        <a:rPr kumimoji="0" lang="en-US" sz="1800" b="0" i="0" u="none" strike="noStrike" cap="none" normalizeH="0" baseline="0" dirty="0" smtClean="0">
                          <a:ln>
                            <a:noFill/>
                          </a:ln>
                          <a:solidFill>
                            <a:schemeClr val="tx1"/>
                          </a:solidFill>
                          <a:effectLst/>
                          <a:latin typeface="Clarendon" panose="02040604040505020204" pitchFamily="18" charset="0"/>
                        </a:rPr>
                        <a:t>5. Agency to Agency</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19808">
                <a:tc>
                  <a:txBody>
                    <a:bodyPr/>
                    <a:lstStyle/>
                    <a:p>
                      <a:pPr marL="0" marR="0" lvl="0" indent="0" algn="l" defTabSz="914400" rtl="0" eaLnBrk="1" fontAlgn="base" latinLnBrk="0" hangingPunct="1">
                        <a:lnSpc>
                          <a:spcPct val="100000"/>
                        </a:lnSpc>
                        <a:spcBef>
                          <a:spcPts val="0"/>
                        </a:spcBef>
                        <a:spcAft>
                          <a:spcPct val="0"/>
                        </a:spcAft>
                        <a:buClrTx/>
                        <a:buSzTx/>
                        <a:buFont typeface="+mj-lt"/>
                        <a:buNone/>
                        <a:tabLst/>
                      </a:pPr>
                      <a:r>
                        <a:rPr kumimoji="0" lang="en-US" sz="1800" b="0" i="0" u="none" strike="noStrike" cap="none" normalizeH="0" baseline="0" dirty="0" smtClean="0">
                          <a:ln>
                            <a:noFill/>
                          </a:ln>
                          <a:solidFill>
                            <a:schemeClr val="tx1"/>
                          </a:solidFill>
                          <a:effectLst/>
                          <a:latin typeface="Clarendon" panose="02040604040505020204" pitchFamily="18" charset="0"/>
                        </a:rPr>
                        <a:t>6. </a:t>
                      </a:r>
                      <a:r>
                        <a:rPr kumimoji="0" lang="en-US" sz="1800" b="0" i="0" u="none" strike="sngStrike" cap="none" normalizeH="0" baseline="0" dirty="0" smtClean="0">
                          <a:ln>
                            <a:noFill/>
                          </a:ln>
                          <a:solidFill>
                            <a:schemeClr val="tx1"/>
                          </a:solidFill>
                          <a:effectLst/>
                          <a:latin typeface="Clarendon" panose="02040604040505020204" pitchFamily="18" charset="0"/>
                        </a:rPr>
                        <a:t>Procurement Agent </a:t>
                      </a:r>
                      <a:r>
                        <a:rPr lang="en-PH" sz="1600" kern="1200" dirty="0" smtClean="0">
                          <a:solidFill>
                            <a:srgbClr val="FF0000"/>
                          </a:solidFill>
                          <a:latin typeface="+mn-lt"/>
                          <a:ea typeface="+mn-ea"/>
                          <a:cs typeface="+mn-cs"/>
                        </a:rPr>
                        <a:t>Scientific, Scholarly, or Artistic Work, Exclusive Technology and Media Services </a:t>
                      </a:r>
                      <a:endParaRPr kumimoji="0" lang="en-US" sz="1600" b="0" i="0" u="none" strike="sngStrike" cap="none" normalizeH="0" baseline="0" dirty="0" smtClean="0">
                        <a:ln>
                          <a:noFill/>
                        </a:ln>
                        <a:solidFill>
                          <a:srgbClr val="FF0000"/>
                        </a:solidFill>
                        <a:effectLst/>
                        <a:latin typeface="Clarendon" panose="02040604040505020204" pitchFamily="18" charset="0"/>
                      </a:endParaRP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pPr algn="r"/>
            <a:fld id="{F3403E61-FE02-4BE1-92BA-D4DD5B313E27}" type="slidenum">
              <a:rPr lang="en-US" smtClean="0">
                <a:solidFill>
                  <a:prstClr val="black">
                    <a:tint val="75000"/>
                  </a:prstClr>
                </a:solidFill>
              </a:rPr>
              <a:pPr algn="r"/>
              <a:t>62</a:t>
            </a:fld>
            <a:endParaRPr lang="en-US" dirty="0">
              <a:solidFill>
                <a:prstClr val="black">
                  <a:tint val="75000"/>
                </a:prstClr>
              </a:solidFill>
            </a:endParaRPr>
          </a:p>
        </p:txBody>
      </p:sp>
      <p:sp>
        <p:nvSpPr>
          <p:cNvPr id="6" name="Title 1"/>
          <p:cNvSpPr>
            <a:spLocks noGrp="1"/>
          </p:cNvSpPr>
          <p:nvPr>
            <p:ph type="title"/>
          </p:nvPr>
        </p:nvSpPr>
        <p:spPr>
          <a:noFill/>
          <a:ln>
            <a:noFill/>
          </a:ln>
        </p:spPr>
        <p:style>
          <a:lnRef idx="1">
            <a:schemeClr val="accent1"/>
          </a:lnRef>
          <a:fillRef idx="2">
            <a:schemeClr val="accent1"/>
          </a:fillRef>
          <a:effectRef idx="1">
            <a:schemeClr val="accent1"/>
          </a:effectRef>
          <a:fontRef idx="minor">
            <a:schemeClr val="dk1"/>
          </a:fontRef>
        </p:style>
        <p:txBody>
          <a:bodyPr>
            <a:normAutofit/>
          </a:bodyPr>
          <a:lstStyle/>
          <a:p>
            <a:r>
              <a:rPr lang="en-US" sz="3600" b="1" dirty="0" smtClean="0">
                <a:ln/>
                <a:latin typeface="Clarendon" panose="02040604040505020204" pitchFamily="18" charset="0"/>
                <a:ea typeface="ＭＳ Ｐゴシック" pitchFamily="34" charset="-128"/>
              </a:rPr>
              <a:t>Negotiated Procurement </a:t>
            </a:r>
            <a:endParaRPr lang="en-US" sz="3600" dirty="0">
              <a:solidFill>
                <a:schemeClr val="tx2">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653899670"/>
      </p:ext>
    </p:extLst>
  </p:cSld>
  <p:clrMapOvr>
    <a:masterClrMapping/>
  </p:clrMapOvr>
  <p:transition spd="slow"/>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Group 86"/>
          <p:cNvGraphicFramePr>
            <a:graphicFrameLocks/>
          </p:cNvGraphicFramePr>
          <p:nvPr>
            <p:extLst>
              <p:ext uri="{D42A27DB-BD31-4B8C-83A1-F6EECF244321}">
                <p14:modId xmlns:p14="http://schemas.microsoft.com/office/powerpoint/2010/main" xmlns="" val="2599605186"/>
              </p:ext>
            </p:extLst>
          </p:nvPr>
        </p:nvGraphicFramePr>
        <p:xfrm>
          <a:off x="228600" y="990600"/>
          <a:ext cx="8686800" cy="5242566"/>
        </p:xfrm>
        <a:graphic>
          <a:graphicData uri="http://schemas.openxmlformats.org/drawingml/2006/table">
            <a:tbl>
              <a:tblPr/>
              <a:tblGrid>
                <a:gridCol w="4230094"/>
                <a:gridCol w="1510748"/>
                <a:gridCol w="1435210"/>
                <a:gridCol w="1510748"/>
              </a:tblGrid>
              <a:tr h="623246">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larendon" panose="02040604040505020204" pitchFamily="18" charset="0"/>
                        </a:rPr>
                        <a:t>Negotiated Procurement</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larendon" panose="02040604040505020204" pitchFamily="18" charset="0"/>
                        </a:rPr>
                        <a:t>Goods</a:t>
                      </a: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larendon" panose="02040604040505020204" pitchFamily="18" charset="0"/>
                        </a:rPr>
                        <a:t>Infra</a:t>
                      </a: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larendon" panose="02040604040505020204" pitchFamily="18" charset="0"/>
                        </a:rPr>
                        <a:t>Consulting</a:t>
                      </a: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1">
                        <a:lumMod val="40000"/>
                        <a:lumOff val="60000"/>
                      </a:schemeClr>
                    </a:solidFill>
                  </a:tcPr>
                </a:tc>
              </a:tr>
              <a:tr h="595954">
                <a:tc>
                  <a:txBody>
                    <a:bodyPr/>
                    <a:lstStyle/>
                    <a:p>
                      <a:pPr marL="0" marR="0" lvl="0" indent="0" algn="l" defTabSz="914400" rtl="0" eaLnBrk="1" fontAlgn="base" latinLnBrk="0" hangingPunct="1">
                        <a:lnSpc>
                          <a:spcPct val="100000"/>
                        </a:lnSpc>
                        <a:spcBef>
                          <a:spcPts val="0"/>
                        </a:spcBef>
                        <a:spcAft>
                          <a:spcPct val="0"/>
                        </a:spcAft>
                        <a:buClrTx/>
                        <a:buSzTx/>
                        <a:buFont typeface="+mj-lt"/>
                        <a:buNone/>
                        <a:tabLst/>
                      </a:pPr>
                      <a:r>
                        <a:rPr kumimoji="0" lang="en-US" sz="1800" b="0" i="0" u="none" strike="noStrike" cap="none" normalizeH="0" baseline="0" dirty="0" smtClean="0">
                          <a:ln>
                            <a:noFill/>
                          </a:ln>
                          <a:solidFill>
                            <a:schemeClr val="tx1"/>
                          </a:solidFill>
                          <a:effectLst/>
                          <a:latin typeface="Clarendon" panose="02040604040505020204" pitchFamily="18" charset="0"/>
                        </a:rPr>
                        <a:t>7. Highly Technical Consultants</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Clarendon" panose="02040604040505020204" pitchFamily="18" charset="0"/>
                          <a:sym typeface="Wingdings 2"/>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Clarendon" panose="02040604040505020204" pitchFamily="18" charset="0"/>
                          <a:sym typeface="Wingdings 2"/>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65472">
                <a:tc>
                  <a:txBody>
                    <a:bodyPr/>
                    <a:lstStyle/>
                    <a:p>
                      <a:pPr marL="0" marR="0" lvl="0" indent="0" algn="l" defTabSz="914400" rtl="0" eaLnBrk="1" fontAlgn="base" latinLnBrk="0" hangingPunct="1">
                        <a:lnSpc>
                          <a:spcPct val="100000"/>
                        </a:lnSpc>
                        <a:spcBef>
                          <a:spcPts val="0"/>
                        </a:spcBef>
                        <a:spcAft>
                          <a:spcPct val="0"/>
                        </a:spcAft>
                        <a:buClrTx/>
                        <a:buSzTx/>
                        <a:buFont typeface="+mj-lt"/>
                        <a:buNone/>
                        <a:tabLst/>
                      </a:pPr>
                      <a:r>
                        <a:rPr kumimoji="0" lang="en-US" sz="1800" b="0" i="0" u="none" strike="noStrike" cap="none" normalizeH="0" baseline="0" dirty="0" smtClean="0">
                          <a:ln>
                            <a:noFill/>
                          </a:ln>
                          <a:solidFill>
                            <a:schemeClr val="tx1"/>
                          </a:solidFill>
                          <a:effectLst/>
                          <a:latin typeface="Clarendon" panose="02040604040505020204" pitchFamily="18" charset="0"/>
                        </a:rPr>
                        <a:t>8. Defense Cooperation Agreement</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Clarendon" panose="02040604040505020204" pitchFamily="18" charset="0"/>
                          <a:sym typeface="Wingdings 2"/>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Clarendon" panose="02040604040505020204" pitchFamily="18" charset="0"/>
                          <a:sym typeface="Wingdings 2"/>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ts val="0"/>
                        </a:spcBef>
                        <a:spcAft>
                          <a:spcPct val="0"/>
                        </a:spcAft>
                        <a:buClrTx/>
                        <a:buSzTx/>
                        <a:buFont typeface="+mj-lt"/>
                        <a:buNone/>
                        <a:tabLst/>
                      </a:pPr>
                      <a:r>
                        <a:rPr kumimoji="0" lang="en-US" sz="1800" b="0" i="0" u="none" strike="noStrike" cap="none" normalizeH="0" baseline="0" dirty="0" smtClean="0">
                          <a:ln>
                            <a:noFill/>
                          </a:ln>
                          <a:solidFill>
                            <a:schemeClr val="tx1"/>
                          </a:solidFill>
                          <a:effectLst/>
                          <a:latin typeface="Clarendon" panose="02040604040505020204" pitchFamily="18" charset="0"/>
                        </a:rPr>
                        <a:t>9. </a:t>
                      </a:r>
                      <a:r>
                        <a:rPr kumimoji="0" lang="en-US" sz="1800" b="1" i="0" u="none" strike="noStrike" cap="none" normalizeH="0" baseline="0" dirty="0" smtClean="0">
                          <a:ln>
                            <a:noFill/>
                          </a:ln>
                          <a:solidFill>
                            <a:schemeClr val="tx1"/>
                          </a:solidFill>
                          <a:effectLst/>
                          <a:latin typeface="Clarendon" panose="02040604040505020204" pitchFamily="18" charset="0"/>
                        </a:rPr>
                        <a:t>Small Value Procurement</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00" b="1" i="0" u="none" strike="noStrike" cap="none" normalizeH="0" baseline="0" dirty="0" smtClean="0">
                        <a:ln>
                          <a:noFill/>
                        </a:ln>
                        <a:solidFill>
                          <a:schemeClr val="tx1"/>
                        </a:solidFill>
                        <a:effectLst/>
                        <a:latin typeface="Clarendon" panose="02040604040505020204" pitchFamily="18" charset="0"/>
                        <a:sym typeface="Wingdings"/>
                      </a:endParaRPr>
                    </a:p>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l" defTabSz="914400" rtl="0" eaLnBrk="1" fontAlgn="base" latinLnBrk="0" hangingPunct="1">
                        <a:lnSpc>
                          <a:spcPct val="100000"/>
                        </a:lnSpc>
                        <a:spcBef>
                          <a:spcPts val="0"/>
                        </a:spcBef>
                        <a:spcAft>
                          <a:spcPct val="0"/>
                        </a:spcAft>
                        <a:buClrTx/>
                        <a:buSzTx/>
                        <a:buFont typeface="+mj-lt"/>
                        <a:buNone/>
                        <a:tabLst/>
                      </a:pPr>
                      <a:r>
                        <a:rPr kumimoji="0" lang="en-US" sz="1800" b="0" i="0" u="none" strike="noStrike" cap="none" normalizeH="0" baseline="0" dirty="0" smtClean="0">
                          <a:ln>
                            <a:noFill/>
                          </a:ln>
                          <a:solidFill>
                            <a:schemeClr val="tx1"/>
                          </a:solidFill>
                          <a:effectLst/>
                          <a:latin typeface="Clarendon" panose="02040604040505020204" pitchFamily="18" charset="0"/>
                        </a:rPr>
                        <a:t>10. Lease of Real Property</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Clarendon" panose="02040604040505020204" pitchFamily="18" charset="0"/>
                          <a:sym typeface="Wingdings 2"/>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Clarendon" panose="02040604040505020204" pitchFamily="18" charset="0"/>
                          <a:sym typeface="Wingdings 2"/>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3400">
                <a:tc>
                  <a:txBody>
                    <a:bodyPr/>
                    <a:lstStyle/>
                    <a:p>
                      <a:pPr marL="0" marR="0" lvl="0" indent="0" algn="l" defTabSz="914400" rtl="0" eaLnBrk="1" fontAlgn="base" latinLnBrk="0" hangingPunct="1">
                        <a:lnSpc>
                          <a:spcPct val="100000"/>
                        </a:lnSpc>
                        <a:spcBef>
                          <a:spcPts val="0"/>
                        </a:spcBef>
                        <a:spcAft>
                          <a:spcPct val="0"/>
                        </a:spcAft>
                        <a:buClrTx/>
                        <a:buSzTx/>
                        <a:buFont typeface="+mj-lt"/>
                        <a:buNone/>
                        <a:tabLst/>
                      </a:pPr>
                      <a:r>
                        <a:rPr kumimoji="0" lang="en-US" sz="1800" b="0" i="0" u="none" strike="noStrike" cap="none" normalizeH="0" baseline="0" dirty="0" smtClean="0">
                          <a:ln>
                            <a:noFill/>
                          </a:ln>
                          <a:solidFill>
                            <a:schemeClr val="tx1"/>
                          </a:solidFill>
                          <a:effectLst/>
                          <a:latin typeface="Clarendon" panose="02040604040505020204" pitchFamily="18" charset="0"/>
                        </a:rPr>
                        <a:t>11. NGO Participation</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79118">
                <a:tc>
                  <a:txBody>
                    <a:bodyPr/>
                    <a:lstStyle/>
                    <a:p>
                      <a:pPr marL="0" marR="0" lvl="0" indent="0" algn="l" defTabSz="914400" rtl="0" eaLnBrk="1" fontAlgn="base" latinLnBrk="0" hangingPunct="1">
                        <a:lnSpc>
                          <a:spcPct val="100000"/>
                        </a:lnSpc>
                        <a:spcBef>
                          <a:spcPts val="0"/>
                        </a:spcBef>
                        <a:spcAft>
                          <a:spcPct val="0"/>
                        </a:spcAft>
                        <a:buClrTx/>
                        <a:buSzTx/>
                        <a:buFont typeface="+mj-lt"/>
                        <a:buNone/>
                        <a:tabLst/>
                      </a:pPr>
                      <a:r>
                        <a:rPr kumimoji="0" lang="en-US" sz="1800" b="0" i="0" u="none" strike="noStrike" cap="none" normalizeH="0" baseline="0" dirty="0" smtClean="0">
                          <a:ln>
                            <a:noFill/>
                          </a:ln>
                          <a:solidFill>
                            <a:schemeClr val="tx1"/>
                          </a:solidFill>
                          <a:effectLst/>
                          <a:latin typeface="Clarendon" panose="02040604040505020204" pitchFamily="18" charset="0"/>
                        </a:rPr>
                        <a:t>12. Community Participation</a:t>
                      </a: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0" i="0" u="none" strike="noStrike" cap="none" normalizeH="0" baseline="0" dirty="0" smtClean="0">
                          <a:ln>
                            <a:noFill/>
                          </a:ln>
                          <a:solidFill>
                            <a:schemeClr val="tx1"/>
                          </a:solidFill>
                          <a:effectLst/>
                          <a:latin typeface="Clarendon" panose="02040604040505020204" pitchFamily="18" charset="0"/>
                          <a:sym typeface="Wingdings 2"/>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31091">
                <a:tc>
                  <a:txBody>
                    <a:bodyPr/>
                    <a:lstStyle/>
                    <a:p>
                      <a:pPr marL="0" marR="0" lvl="0" indent="0" algn="l" defTabSz="914400" rtl="0" eaLnBrk="1" fontAlgn="base" latinLnBrk="0" hangingPunct="1">
                        <a:lnSpc>
                          <a:spcPct val="100000"/>
                        </a:lnSpc>
                        <a:spcBef>
                          <a:spcPts val="0"/>
                        </a:spcBef>
                        <a:spcAft>
                          <a:spcPct val="0"/>
                        </a:spcAft>
                        <a:buClrTx/>
                        <a:buSzTx/>
                        <a:buFont typeface="+mj-lt"/>
                        <a:buNone/>
                        <a:tabLst/>
                      </a:pPr>
                      <a:r>
                        <a:rPr kumimoji="0" lang="en-US" sz="1800" b="0" i="0" u="none" strike="noStrike" cap="none" normalizeH="0" baseline="0" dirty="0" smtClean="0">
                          <a:ln>
                            <a:noFill/>
                          </a:ln>
                          <a:solidFill>
                            <a:schemeClr val="tx1"/>
                          </a:solidFill>
                          <a:effectLst/>
                          <a:latin typeface="Clarendon" panose="02040604040505020204" pitchFamily="18" charset="0"/>
                        </a:rPr>
                        <a:t>13. UN Agencies, </a:t>
                      </a:r>
                      <a:r>
                        <a:rPr lang="en-PH" sz="1800" b="0" i="0" u="sng" kern="1200" dirty="0" smtClean="0">
                          <a:solidFill>
                            <a:srgbClr val="FF0000"/>
                          </a:solidFill>
                          <a:latin typeface="Clarendon" pitchFamily="18" charset="0"/>
                          <a:ea typeface="+mn-ea"/>
                          <a:cs typeface="+mn-cs"/>
                        </a:rPr>
                        <a:t>International Organizations or International Financing Institutions</a:t>
                      </a:r>
                      <a:r>
                        <a:rPr lang="en-PH" sz="1800" b="0" i="0" kern="1200" dirty="0" smtClean="0">
                          <a:solidFill>
                            <a:srgbClr val="FF0000"/>
                          </a:solidFill>
                          <a:latin typeface="Clarendon" pitchFamily="18" charset="0"/>
                          <a:ea typeface="+mn-ea"/>
                          <a:cs typeface="+mn-cs"/>
                        </a:rPr>
                        <a:t>. </a:t>
                      </a:r>
                      <a:endParaRPr kumimoji="0" lang="en-US" sz="1800" b="0" i="0" u="none" strike="noStrike" cap="none" normalizeH="0" baseline="0" dirty="0" smtClean="0">
                        <a:ln>
                          <a:noFill/>
                        </a:ln>
                        <a:solidFill>
                          <a:srgbClr val="FF0000"/>
                        </a:solidFill>
                        <a:effectLst/>
                        <a:latin typeface="Clarendon" pitchFamily="18" charset="0"/>
                      </a:endParaRPr>
                    </a:p>
                  </a:txBody>
                  <a:tcPr marT="45721" marB="45721"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ts val="0"/>
                        </a:spcBef>
                        <a:spcAft>
                          <a:spcPct val="0"/>
                        </a:spcAft>
                        <a:buClrTx/>
                        <a:buSzTx/>
                        <a:buFontTx/>
                        <a:buNone/>
                        <a:tabLst/>
                        <a:defRPr/>
                      </a:pPr>
                      <a:r>
                        <a:rPr kumimoji="0" lang="en-US" sz="1800" b="1" i="0" u="none" strike="noStrike" cap="none" normalizeH="0" baseline="0" dirty="0" smtClean="0">
                          <a:ln>
                            <a:noFill/>
                          </a:ln>
                          <a:solidFill>
                            <a:schemeClr val="tx1"/>
                          </a:solidFill>
                          <a:effectLst/>
                          <a:latin typeface="Clarendon" panose="02040604040505020204" pitchFamily="18" charset="0"/>
                          <a:sym typeface="Wingdings"/>
                        </a:rPr>
                        <a:t></a:t>
                      </a:r>
                      <a:endParaRPr kumimoji="0" lang="en-US" sz="1800" b="0" i="0" u="none" strike="noStrike" cap="none" normalizeH="0" baseline="0" dirty="0" smtClean="0">
                        <a:ln>
                          <a:noFill/>
                        </a:ln>
                        <a:solidFill>
                          <a:schemeClr val="tx1"/>
                        </a:solidFill>
                        <a:effectLst/>
                        <a:latin typeface="Clarendon" panose="02040604040505020204" pitchFamily="18" charset="0"/>
                      </a:endParaRPr>
                    </a:p>
                    <a:p>
                      <a:pPr marL="0" marR="0" lvl="0" indent="0" algn="ctr" defTabSz="914400" rtl="0" eaLnBrk="1" fontAlgn="base" latinLnBrk="0" hangingPunct="1">
                        <a:lnSpc>
                          <a:spcPct val="100000"/>
                        </a:lnSpc>
                        <a:spcBef>
                          <a:spcPts val="0"/>
                        </a:spcBef>
                        <a:spcAft>
                          <a:spcPct val="0"/>
                        </a:spcAft>
                        <a:buClrTx/>
                        <a:buSzTx/>
                        <a:buFontTx/>
                        <a:buNone/>
                        <a:tabLst/>
                        <a:defRPr/>
                      </a:pPr>
                      <a:endParaRPr kumimoji="0" lang="en-US" sz="1800" b="0" i="0" u="none" strike="noStrike" cap="none" normalizeH="0" baseline="0" dirty="0" smtClean="0">
                        <a:ln>
                          <a:noFill/>
                        </a:ln>
                        <a:solidFill>
                          <a:schemeClr val="tx1"/>
                        </a:solidFill>
                        <a:effectLst/>
                        <a:latin typeface="Clarendon" panose="02040604040505020204" pitchFamily="18" charset="0"/>
                      </a:endParaRPr>
                    </a:p>
                  </a:txBody>
                  <a:tcPr marT="45721" marB="45721"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pPr algn="r"/>
            <a:fld id="{F3403E61-FE02-4BE1-92BA-D4DD5B313E27}" type="slidenum">
              <a:rPr lang="en-US" smtClean="0">
                <a:solidFill>
                  <a:prstClr val="black">
                    <a:tint val="75000"/>
                  </a:prstClr>
                </a:solidFill>
              </a:rPr>
              <a:pPr algn="r"/>
              <a:t>63</a:t>
            </a:fld>
            <a:endParaRPr lang="en-US" dirty="0">
              <a:solidFill>
                <a:prstClr val="black">
                  <a:tint val="75000"/>
                </a:prstClr>
              </a:solidFill>
            </a:endParaRPr>
          </a:p>
        </p:txBody>
      </p:sp>
      <p:sp>
        <p:nvSpPr>
          <p:cNvPr id="7" name="Title 1"/>
          <p:cNvSpPr>
            <a:spLocks noGrp="1"/>
          </p:cNvSpPr>
          <p:nvPr>
            <p:ph type="title"/>
          </p:nvPr>
        </p:nvSpPr>
        <p:spPr>
          <a:xfrm>
            <a:off x="457200" y="0"/>
            <a:ext cx="8229600" cy="8382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r>
              <a:rPr lang="en-US" sz="3600" b="1" dirty="0" smtClean="0">
                <a:ln/>
                <a:latin typeface="Clarendon" panose="02040604040505020204" pitchFamily="18" charset="0"/>
                <a:ea typeface="ＭＳ Ｐゴシック" pitchFamily="34" charset="-128"/>
              </a:rPr>
              <a:t>Negotiated Procurement</a:t>
            </a:r>
            <a:endParaRPr lang="en-US" sz="3600" dirty="0">
              <a:solidFill>
                <a:schemeClr val="tx2">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065544641"/>
      </p:ext>
    </p:extLst>
  </p:cSld>
  <p:clrMapOvr>
    <a:masterClrMapping/>
  </p:clrMapOvr>
  <p:transition spd="slow"/>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914400" y="1219200"/>
            <a:ext cx="7772400" cy="4906963"/>
          </a:xfrm>
        </p:spPr>
        <p:txBody>
          <a:bodyPr>
            <a:noAutofit/>
          </a:bodyPr>
          <a:lstStyle/>
          <a:p>
            <a:pPr marL="0" lvl="1" indent="0" algn="ctr">
              <a:spcBef>
                <a:spcPts val="600"/>
              </a:spcBef>
              <a:buSzPct val="70000"/>
              <a:buNone/>
              <a:defRPr/>
            </a:pPr>
            <a:endParaRPr lang="en-US" sz="3200" dirty="0" smtClean="0"/>
          </a:p>
          <a:p>
            <a:pPr marL="0" lvl="1" indent="0">
              <a:spcBef>
                <a:spcPts val="600"/>
              </a:spcBef>
              <a:buSzPct val="70000"/>
              <a:buNone/>
              <a:defRPr/>
            </a:pPr>
            <a:r>
              <a:rPr lang="en-US" dirty="0" smtClean="0"/>
              <a:t>Method where </a:t>
            </a:r>
            <a:r>
              <a:rPr lang="en-US" dirty="0"/>
              <a:t>the procuring entity simply requests for the submission of </a:t>
            </a:r>
            <a:r>
              <a:rPr lang="en-US" b="1" dirty="0"/>
              <a:t>price quotations for </a:t>
            </a:r>
            <a:r>
              <a:rPr lang="en-US" b="1" dirty="0">
                <a:solidFill>
                  <a:srgbClr val="FF0000"/>
                </a:solidFill>
              </a:rPr>
              <a:t>readily available off-the-shelf goods or ordinary/regular equipment </a:t>
            </a:r>
            <a:r>
              <a:rPr lang="en-US" dirty="0"/>
              <a:t>to be procured directly from suppliers of known qualifications</a:t>
            </a:r>
          </a:p>
        </p:txBody>
      </p:sp>
      <p:sp>
        <p:nvSpPr>
          <p:cNvPr id="4" name="Title 1"/>
          <p:cNvSpPr>
            <a:spLocks noGrp="1"/>
          </p:cNvSpPr>
          <p:nvPr>
            <p:ph type="title"/>
          </p:nvPr>
        </p:nvSpPr>
        <p:spPr>
          <a:xfrm>
            <a:off x="457200" y="274638"/>
            <a:ext cx="8229600" cy="639762"/>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pPr algn="l"/>
            <a:r>
              <a:rPr lang="en-US" sz="3600" b="1" dirty="0" smtClean="0">
                <a:ln/>
                <a:ea typeface="ＭＳ Ｐゴシック" pitchFamily="34" charset="-128"/>
              </a:rPr>
              <a:t>4. SHOPPING</a:t>
            </a:r>
            <a:endParaRPr lang="en-US" sz="3600" dirty="0">
              <a:solidFill>
                <a:schemeClr val="tx2">
                  <a:lumMod val="75000"/>
                </a:schemeClr>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pPr algn="r"/>
            <a:fld id="{F3403E61-FE02-4BE1-92BA-D4DD5B313E27}" type="slidenum">
              <a:rPr lang="en-US" smtClean="0">
                <a:solidFill>
                  <a:prstClr val="black">
                    <a:tint val="75000"/>
                  </a:prstClr>
                </a:solidFill>
              </a:rPr>
              <a:pPr algn="r"/>
              <a:t>64</a:t>
            </a:fld>
            <a:endParaRPr lang="en-US" dirty="0">
              <a:solidFill>
                <a:prstClr val="black">
                  <a:tint val="75000"/>
                </a:prstClr>
              </a:solidFill>
            </a:endParaRPr>
          </a:p>
        </p:txBody>
      </p:sp>
    </p:spTree>
    <p:extLst>
      <p:ext uri="{BB962C8B-B14F-4D97-AF65-F5344CB8AC3E}">
        <p14:creationId xmlns:p14="http://schemas.microsoft.com/office/powerpoint/2010/main" xmlns="" val="900719556"/>
      </p:ext>
    </p:extLst>
  </p:cSld>
  <p:clrMapOvr>
    <a:masterClrMapping/>
  </p:clrMapOvr>
  <p:transition spd="slow"/>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p:txBody>
          <a:bodyPr>
            <a:noAutofit/>
          </a:bodyPr>
          <a:lstStyle/>
          <a:p>
            <a:pPr marL="0" lvl="1" indent="0">
              <a:spcBef>
                <a:spcPts val="600"/>
              </a:spcBef>
              <a:buSzPct val="70000"/>
              <a:buNone/>
              <a:defRPr/>
            </a:pPr>
            <a:r>
              <a:rPr lang="en-US" sz="2000" b="1" u="sng" dirty="0" smtClean="0"/>
              <a:t>APPLICABILITY [52.1(A) AND (B)]:</a:t>
            </a:r>
          </a:p>
          <a:p>
            <a:pPr lvl="1">
              <a:lnSpc>
                <a:spcPct val="90000"/>
              </a:lnSpc>
              <a:spcBef>
                <a:spcPts val="600"/>
              </a:spcBef>
              <a:buFont typeface="Wingdings" panose="05000000000000000000" pitchFamily="2" charset="2"/>
              <a:buChar char="v"/>
              <a:defRPr/>
            </a:pPr>
            <a:r>
              <a:rPr lang="en-US" sz="2000" dirty="0" smtClean="0"/>
              <a:t>Goods</a:t>
            </a:r>
            <a:endParaRPr lang="en-US" sz="2000" dirty="0"/>
          </a:p>
          <a:p>
            <a:pPr marL="457200" lvl="1" indent="-457200">
              <a:spcBef>
                <a:spcPts val="600"/>
              </a:spcBef>
              <a:buSzPct val="70000"/>
              <a:buFont typeface="Wingdings 2" pitchFamily="18" charset="2"/>
              <a:buChar char=""/>
              <a:defRPr/>
            </a:pPr>
            <a:endParaRPr lang="en-US" sz="2000" dirty="0"/>
          </a:p>
          <a:p>
            <a:pPr marL="0" lvl="1" indent="0">
              <a:spcBef>
                <a:spcPts val="600"/>
              </a:spcBef>
              <a:buSzPct val="70000"/>
              <a:buNone/>
              <a:defRPr/>
            </a:pPr>
            <a:r>
              <a:rPr lang="en-US" sz="2000" b="1" u="sng" dirty="0" smtClean="0"/>
              <a:t>CONDITIONS [SHOPPING UNDER §52.1(a)]:</a:t>
            </a:r>
          </a:p>
          <a:p>
            <a:pPr marL="914400" lvl="1" indent="-457200">
              <a:lnSpc>
                <a:spcPct val="90000"/>
              </a:lnSpc>
              <a:spcBef>
                <a:spcPts val="600"/>
              </a:spcBef>
              <a:buFont typeface="+mj-lt"/>
              <a:buAutoNum type="arabicPeriod"/>
              <a:defRPr/>
            </a:pPr>
            <a:r>
              <a:rPr lang="en-US" sz="2000" dirty="0" smtClean="0"/>
              <a:t>There </a:t>
            </a:r>
            <a:r>
              <a:rPr lang="en-US" sz="2000" dirty="0"/>
              <a:t>is an unforeseen contingency requiring immediate </a:t>
            </a:r>
            <a:r>
              <a:rPr lang="en-US" sz="2000" dirty="0" smtClean="0"/>
              <a:t>purchase; and</a:t>
            </a:r>
            <a:endParaRPr lang="en-US" sz="2000" dirty="0"/>
          </a:p>
          <a:p>
            <a:pPr marL="914400" lvl="1" indent="-457200">
              <a:lnSpc>
                <a:spcPct val="90000"/>
              </a:lnSpc>
              <a:spcBef>
                <a:spcPts val="600"/>
              </a:spcBef>
              <a:buFont typeface="+mj-lt"/>
              <a:buAutoNum type="arabicPeriod"/>
              <a:defRPr/>
            </a:pPr>
            <a:r>
              <a:rPr lang="en-US" sz="2000" dirty="0"/>
              <a:t>Amount does not exceed the threshold</a:t>
            </a:r>
          </a:p>
          <a:p>
            <a:pPr marL="457200" lvl="1" indent="-457200">
              <a:spcBef>
                <a:spcPts val="600"/>
              </a:spcBef>
              <a:buSzPct val="70000"/>
              <a:buFont typeface="Wingdings 2" pitchFamily="18" charset="2"/>
              <a:buChar char=""/>
              <a:defRPr/>
            </a:pPr>
            <a:endParaRPr lang="en-US" sz="2000" dirty="0"/>
          </a:p>
          <a:p>
            <a:pPr marL="0" lvl="1" indent="0">
              <a:spcBef>
                <a:spcPts val="600"/>
              </a:spcBef>
              <a:buSzPct val="70000"/>
              <a:buNone/>
              <a:defRPr/>
            </a:pPr>
            <a:r>
              <a:rPr lang="en-US" sz="2000" b="1" u="sng" dirty="0" smtClean="0"/>
              <a:t>CONDITIONS [SHOPPING UNDER §52.1(B)]:</a:t>
            </a:r>
          </a:p>
          <a:p>
            <a:pPr marL="914400" lvl="1" indent="-457200">
              <a:lnSpc>
                <a:spcPct val="90000"/>
              </a:lnSpc>
              <a:spcBef>
                <a:spcPts val="600"/>
              </a:spcBef>
              <a:buFont typeface="+mj-lt"/>
              <a:buAutoNum type="arabicPeriod"/>
              <a:defRPr/>
            </a:pPr>
            <a:r>
              <a:rPr lang="en-US" sz="2000" dirty="0" smtClean="0"/>
              <a:t>Procurement </a:t>
            </a:r>
            <a:r>
              <a:rPr lang="en-US" sz="2000" dirty="0"/>
              <a:t>of ordinary or regular office supplies and equipment </a:t>
            </a:r>
            <a:r>
              <a:rPr lang="en-US" sz="2000" b="1" i="1" dirty="0"/>
              <a:t>not available in </a:t>
            </a:r>
            <a:r>
              <a:rPr lang="en-US" sz="2000" b="1" i="1" dirty="0" smtClean="0"/>
              <a:t>PS-DBM</a:t>
            </a:r>
            <a:r>
              <a:rPr lang="en-US" sz="2000" dirty="0" smtClean="0"/>
              <a:t>; and</a:t>
            </a:r>
            <a:endParaRPr lang="en-US" sz="2000" dirty="0"/>
          </a:p>
          <a:p>
            <a:pPr marL="914400" lvl="1" indent="-457200">
              <a:lnSpc>
                <a:spcPct val="90000"/>
              </a:lnSpc>
              <a:spcBef>
                <a:spcPts val="600"/>
              </a:spcBef>
              <a:buFont typeface="+mj-lt"/>
              <a:buAutoNum type="arabicPeriod"/>
              <a:defRPr/>
            </a:pPr>
            <a:r>
              <a:rPr lang="en-US" sz="2000" dirty="0"/>
              <a:t>Amount does not exceed the </a:t>
            </a:r>
            <a:r>
              <a:rPr lang="en-US" sz="2000" dirty="0" smtClean="0"/>
              <a:t>threshold</a:t>
            </a:r>
          </a:p>
        </p:txBody>
      </p:sp>
      <p:sp>
        <p:nvSpPr>
          <p:cNvPr id="4" name="Title 1"/>
          <p:cNvSpPr>
            <a:spLocks noGrp="1"/>
          </p:cNvSpPr>
          <p:nvPr>
            <p:ph type="title"/>
          </p:nvPr>
        </p:nvSpPr>
        <p:spPr>
          <a:xfrm>
            <a:off x="457200" y="274638"/>
            <a:ext cx="8229600" cy="639762"/>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pPr algn="l"/>
            <a:r>
              <a:rPr lang="en-US" sz="3600" b="1" dirty="0" smtClean="0">
                <a:ln/>
                <a:latin typeface="Clarendon" panose="02040604040505020204" pitchFamily="18" charset="0"/>
                <a:ea typeface="ＭＳ Ｐゴシック" pitchFamily="34" charset="-128"/>
              </a:rPr>
              <a:t>4. SHOPPING</a:t>
            </a:r>
            <a:endParaRPr lang="en-US" sz="3600" dirty="0">
              <a:solidFill>
                <a:schemeClr val="tx2">
                  <a:lumMod val="75000"/>
                </a:schemeClr>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pPr algn="r"/>
            <a:fld id="{F3403E61-FE02-4BE1-92BA-D4DD5B313E27}" type="slidenum">
              <a:rPr lang="en-US" smtClean="0">
                <a:solidFill>
                  <a:prstClr val="black">
                    <a:tint val="75000"/>
                  </a:prstClr>
                </a:solidFill>
              </a:rPr>
              <a:pPr algn="r"/>
              <a:t>65</a:t>
            </a:fld>
            <a:endParaRPr lang="en-US" dirty="0">
              <a:solidFill>
                <a:prstClr val="black">
                  <a:tint val="75000"/>
                </a:prstClr>
              </a:solidFill>
            </a:endParaRPr>
          </a:p>
        </p:txBody>
      </p:sp>
    </p:spTree>
    <p:extLst>
      <p:ext uri="{BB962C8B-B14F-4D97-AF65-F5344CB8AC3E}">
        <p14:creationId xmlns:p14="http://schemas.microsoft.com/office/powerpoint/2010/main" xmlns="" val="4183240821"/>
      </p:ext>
    </p:extLst>
  </p:cSld>
  <p:clrMapOvr>
    <a:masterClrMapping/>
  </p:clrMapOvr>
  <p:transition spd="slow"/>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143000"/>
            <a:ext cx="8229600" cy="1600200"/>
          </a:xfrm>
        </p:spPr>
        <p:txBody>
          <a:bodyPr>
            <a:normAutofit/>
          </a:bodyPr>
          <a:lstStyle/>
          <a:p>
            <a:pPr marL="57150" indent="0">
              <a:spcBef>
                <a:spcPts val="600"/>
              </a:spcBef>
              <a:buClr>
                <a:schemeClr val="tx2"/>
              </a:buClr>
              <a:buSzPct val="90000"/>
              <a:buNone/>
              <a:defRPr/>
            </a:pPr>
            <a:r>
              <a:rPr lang="en-US" sz="2200" b="1" dirty="0" smtClean="0">
                <a:latin typeface="Clarendon" panose="02040604040505020204" pitchFamily="18" charset="0"/>
              </a:rPr>
              <a:t>THRESHOLD </a:t>
            </a:r>
            <a:r>
              <a:rPr lang="en-US" sz="2200" b="1" dirty="0">
                <a:latin typeface="Clarendon" panose="02040604040505020204" pitchFamily="18" charset="0"/>
              </a:rPr>
              <a:t>FOR UNFORESEEN CONTINGENCIES [S. 52.1(a</a:t>
            </a:r>
            <a:r>
              <a:rPr lang="en-US" sz="2200" b="1" dirty="0" smtClean="0">
                <a:latin typeface="Clarendon" panose="02040604040505020204" pitchFamily="18" charset="0"/>
              </a:rPr>
              <a:t>)] (Annex “H”)</a:t>
            </a:r>
          </a:p>
          <a:p>
            <a:pPr lvl="1">
              <a:spcBef>
                <a:spcPts val="600"/>
              </a:spcBef>
              <a:buClr>
                <a:schemeClr val="tx2"/>
              </a:buClr>
              <a:buSzPct val="90000"/>
              <a:buFont typeface="Wingdings" panose="05000000000000000000" pitchFamily="2" charset="2"/>
              <a:buChar char="v"/>
              <a:defRPr/>
            </a:pPr>
            <a:r>
              <a:rPr lang="en-US" sz="2200" b="1" dirty="0" smtClean="0">
                <a:latin typeface="Clarendon" panose="02040604040505020204" pitchFamily="18" charset="0"/>
              </a:rPr>
              <a:t>NGAs</a:t>
            </a:r>
            <a:r>
              <a:rPr lang="en-US" sz="2200" b="1" dirty="0">
                <a:latin typeface="Clarendon" panose="02040604040505020204" pitchFamily="18" charset="0"/>
              </a:rPr>
              <a:t>, GOCCs, GFIs, SUCs </a:t>
            </a:r>
            <a:r>
              <a:rPr lang="en-US" sz="2200" dirty="0">
                <a:latin typeface="Clarendon" panose="02040604040505020204" pitchFamily="18" charset="0"/>
              </a:rPr>
              <a:t>– </a:t>
            </a:r>
            <a:r>
              <a:rPr lang="en-US" sz="2200" b="1" dirty="0" smtClean="0">
                <a:solidFill>
                  <a:srgbClr val="FF0000"/>
                </a:solidFill>
                <a:latin typeface="Clarendon" panose="02040604040505020204" pitchFamily="18" charset="0"/>
              </a:rPr>
              <a:t>PhP100,000*</a:t>
            </a:r>
            <a:endParaRPr lang="en-US" sz="2200" b="1" dirty="0">
              <a:solidFill>
                <a:srgbClr val="FF0000"/>
              </a:solidFill>
              <a:latin typeface="Clarendon" panose="02040604040505020204" pitchFamily="18" charset="0"/>
            </a:endParaRPr>
          </a:p>
          <a:p>
            <a:pPr lvl="1">
              <a:spcBef>
                <a:spcPts val="600"/>
              </a:spcBef>
              <a:buClr>
                <a:schemeClr val="tx2"/>
              </a:buClr>
              <a:buSzPct val="90000"/>
              <a:buFont typeface="Wingdings" panose="05000000000000000000" pitchFamily="2" charset="2"/>
              <a:buChar char="v"/>
              <a:defRPr/>
            </a:pPr>
            <a:r>
              <a:rPr lang="en-US" sz="2200" b="1" dirty="0" smtClean="0">
                <a:latin typeface="Clarendon" panose="02040604040505020204" pitchFamily="18" charset="0"/>
              </a:rPr>
              <a:t>LGUs </a:t>
            </a:r>
            <a:r>
              <a:rPr lang="en-US" sz="2200" b="1" dirty="0">
                <a:latin typeface="Clarendon" panose="02040604040505020204" pitchFamily="18" charset="0"/>
              </a:rPr>
              <a:t>– </a:t>
            </a:r>
          </a:p>
          <a:p>
            <a:pPr marL="0" indent="0">
              <a:buNone/>
            </a:pPr>
            <a:endParaRPr lang="en-US" dirty="0"/>
          </a:p>
        </p:txBody>
      </p:sp>
      <p:graphicFrame>
        <p:nvGraphicFramePr>
          <p:cNvPr id="9" name="Table 8"/>
          <p:cNvGraphicFramePr>
            <a:graphicFrameLocks noGrp="1"/>
          </p:cNvGraphicFramePr>
          <p:nvPr>
            <p:extLst>
              <p:ext uri="{D42A27DB-BD31-4B8C-83A1-F6EECF244321}">
                <p14:modId xmlns:p14="http://schemas.microsoft.com/office/powerpoint/2010/main" xmlns="" val="146619028"/>
              </p:ext>
            </p:extLst>
          </p:nvPr>
        </p:nvGraphicFramePr>
        <p:xfrm>
          <a:off x="381000" y="2727318"/>
          <a:ext cx="8458199" cy="3597282"/>
        </p:xfrm>
        <a:graphic>
          <a:graphicData uri="http://schemas.openxmlformats.org/drawingml/2006/table">
            <a:tbl>
              <a:tblPr>
                <a:tableStyleId>{5DA37D80-6434-44D0-A028-1B22A696006F}</a:tableStyleId>
              </a:tblPr>
              <a:tblGrid>
                <a:gridCol w="2115697"/>
                <a:gridCol w="2113403"/>
                <a:gridCol w="2115697"/>
                <a:gridCol w="2113402"/>
              </a:tblGrid>
              <a:tr h="399698">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u="none" strike="noStrike" cap="none" normalizeH="0" baseline="0" dirty="0" smtClean="0">
                          <a:ln>
                            <a:noFill/>
                          </a:ln>
                          <a:effectLst/>
                          <a:latin typeface="Clarendon" panose="02040604040505020204" pitchFamily="18" charset="0"/>
                        </a:rPr>
                        <a:t>Classification</a:t>
                      </a:r>
                      <a:endParaRPr kumimoji="0" lang="en-US" sz="1800" b="1" i="0" u="none" strike="noStrike" cap="none" normalizeH="0" baseline="0" dirty="0" smtClean="0">
                        <a:ln>
                          <a:noFill/>
                        </a:ln>
                        <a:solidFill>
                          <a:schemeClr val="tx1"/>
                        </a:solidFill>
                        <a:effectLst/>
                        <a:latin typeface="Clarendon" panose="02040604040505020204" pitchFamily="18" charset="0"/>
                        <a:cs typeface="Arial" charset="0"/>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u="none" strike="noStrike" cap="none" normalizeH="0" baseline="0" dirty="0" smtClean="0">
                          <a:ln>
                            <a:noFill/>
                          </a:ln>
                          <a:effectLst/>
                        </a:rPr>
                        <a:t>Maximum Amount (in Philippine Pesos)</a:t>
                      </a:r>
                      <a:endParaRPr kumimoji="0" lang="en-US" sz="1800" b="1" i="0" u="none" strike="noStrike" cap="none" normalizeH="0" baseline="0" dirty="0" smtClean="0">
                        <a:ln>
                          <a:noFill/>
                        </a:ln>
                        <a:solidFill>
                          <a:schemeClr val="tx1"/>
                        </a:solidFill>
                        <a:effectLst/>
                        <a:latin typeface="Verdana" pitchFamily="34" charset="0"/>
                        <a:cs typeface="Arial" charset="0"/>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hMerge="1">
                  <a:txBody>
                    <a:bodyPr/>
                    <a:lstStyle/>
                    <a:p>
                      <a:endParaRPr lang="en-US"/>
                    </a:p>
                  </a:txBody>
                  <a:tcPr/>
                </a:tc>
                <a:tc hMerge="1">
                  <a:txBody>
                    <a:bodyPr/>
                    <a:lstStyle/>
                    <a:p>
                      <a:endParaRPr lang="en-US"/>
                    </a:p>
                  </a:txBody>
                  <a:tcPr/>
                </a:tc>
              </a:tr>
              <a:tr h="399698">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u="none" strike="noStrike" cap="none" normalizeH="0" baseline="0" dirty="0" smtClean="0">
                          <a:ln>
                            <a:noFill/>
                          </a:ln>
                          <a:effectLst/>
                          <a:latin typeface="Clarendon" panose="02040604040505020204" pitchFamily="18" charset="0"/>
                        </a:rPr>
                        <a:t>Province</a:t>
                      </a:r>
                      <a:endParaRPr kumimoji="0" lang="en-US" sz="1800" b="1" i="0" u="none" strike="noStrike" cap="none" normalizeH="0" baseline="0" dirty="0" smtClean="0">
                        <a:ln>
                          <a:noFill/>
                        </a:ln>
                        <a:solidFill>
                          <a:schemeClr val="tx1"/>
                        </a:solidFill>
                        <a:effectLst/>
                        <a:latin typeface="Clarendon" panose="02040604040505020204" pitchFamily="18" charset="0"/>
                        <a:cs typeface="Arial" charset="0"/>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u="none" strike="noStrike" cap="none" normalizeH="0" baseline="0" dirty="0" smtClean="0">
                          <a:ln>
                            <a:noFill/>
                          </a:ln>
                          <a:effectLst/>
                          <a:latin typeface="Clarendon" panose="02040604040505020204" pitchFamily="18" charset="0"/>
                        </a:rPr>
                        <a:t>City</a:t>
                      </a:r>
                      <a:endParaRPr kumimoji="0" lang="en-US" sz="1800" b="1" i="0" u="none" strike="noStrike" cap="none" normalizeH="0" baseline="0" dirty="0" smtClean="0">
                        <a:ln>
                          <a:noFill/>
                        </a:ln>
                        <a:solidFill>
                          <a:schemeClr val="tx1"/>
                        </a:solidFill>
                        <a:effectLst/>
                        <a:latin typeface="Clarendon" panose="02040604040505020204" pitchFamily="18" charset="0"/>
                        <a:cs typeface="Arial" charset="0"/>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b="1" u="none" strike="noStrike" cap="none" normalizeH="0" baseline="0" dirty="0" smtClean="0">
                          <a:ln>
                            <a:noFill/>
                          </a:ln>
                          <a:effectLst/>
                          <a:latin typeface="Clarendon" panose="02040604040505020204" pitchFamily="18" charset="0"/>
                        </a:rPr>
                        <a:t>Municipality</a:t>
                      </a:r>
                      <a:endParaRPr kumimoji="0" lang="en-US" sz="1800" b="1" i="0" u="none" strike="noStrike" cap="none" normalizeH="0" baseline="0" dirty="0" smtClean="0">
                        <a:ln>
                          <a:noFill/>
                        </a:ln>
                        <a:solidFill>
                          <a:schemeClr val="tx1"/>
                        </a:solidFill>
                        <a:effectLst/>
                        <a:latin typeface="Clarendon" panose="02040604040505020204" pitchFamily="18" charset="0"/>
                        <a:cs typeface="Arial" charset="0"/>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40000"/>
                        <a:lumOff val="60000"/>
                      </a:schemeClr>
                    </a:solidFill>
                  </a:tcPr>
                </a:tc>
              </a:tr>
              <a:tr h="39969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1</a:t>
                      </a:r>
                      <a:r>
                        <a:rPr kumimoji="0" lang="en-US" sz="1800" u="none" strike="noStrike" cap="none" normalizeH="0" baseline="30000" dirty="0" smtClean="0">
                          <a:ln>
                            <a:noFill/>
                          </a:ln>
                          <a:effectLst/>
                        </a:rPr>
                        <a:t>st</a:t>
                      </a:r>
                      <a:r>
                        <a:rPr kumimoji="0" lang="en-US" sz="1800" u="none" strike="noStrike" cap="none" normalizeH="0" baseline="0" dirty="0" smtClean="0">
                          <a:ln>
                            <a:noFill/>
                          </a:ln>
                          <a:effectLst/>
                        </a:rPr>
                        <a:t> Class</a:t>
                      </a:r>
                      <a:endParaRPr kumimoji="0" lang="en-US" sz="1800" b="0" i="0" u="none" strike="noStrike" cap="none" normalizeH="0" baseline="0" dirty="0" smtClean="0">
                        <a:ln>
                          <a:noFill/>
                        </a:ln>
                        <a:solidFill>
                          <a:schemeClr val="tx1"/>
                        </a:solidFill>
                        <a:effectLst/>
                        <a:latin typeface="Verdana" pitchFamily="34" charset="0"/>
                        <a:cs typeface="Arial" charset="0"/>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100,000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100,000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50,000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969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2</a:t>
                      </a:r>
                      <a:r>
                        <a:rPr kumimoji="0" lang="en-US" sz="1800" u="none" strike="noStrike" cap="none" normalizeH="0" baseline="30000" dirty="0" smtClean="0">
                          <a:ln>
                            <a:noFill/>
                          </a:ln>
                          <a:effectLst/>
                        </a:rPr>
                        <a:t>nd</a:t>
                      </a:r>
                      <a:r>
                        <a:rPr kumimoji="0" lang="en-US" sz="1800" u="none" strike="noStrike" cap="none" normalizeH="0" baseline="0" dirty="0" smtClean="0">
                          <a:ln>
                            <a:noFill/>
                          </a:ln>
                          <a:effectLst/>
                        </a:rPr>
                        <a:t> Class</a:t>
                      </a:r>
                      <a:endParaRPr kumimoji="0" lang="en-US" sz="1800" b="0" i="0" u="none" strike="noStrike" cap="none" normalizeH="0" baseline="0" dirty="0" smtClean="0">
                        <a:ln>
                          <a:noFill/>
                        </a:ln>
                        <a:solidFill>
                          <a:schemeClr val="tx1"/>
                        </a:solidFill>
                        <a:effectLst/>
                        <a:latin typeface="Verdana" pitchFamily="34" charset="0"/>
                        <a:cs typeface="Arial" charset="0"/>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100,000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100,000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50,000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969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3</a:t>
                      </a:r>
                      <a:r>
                        <a:rPr kumimoji="0" lang="en-US" sz="1800" u="none" strike="noStrike" cap="none" normalizeH="0" baseline="30000" dirty="0" smtClean="0">
                          <a:ln>
                            <a:noFill/>
                          </a:ln>
                          <a:effectLst/>
                        </a:rPr>
                        <a:t>rd</a:t>
                      </a:r>
                      <a:r>
                        <a:rPr kumimoji="0" lang="en-US" sz="1800" u="none" strike="noStrike" cap="none" normalizeH="0" baseline="0" dirty="0" smtClean="0">
                          <a:ln>
                            <a:noFill/>
                          </a:ln>
                          <a:effectLst/>
                        </a:rPr>
                        <a:t> Class</a:t>
                      </a:r>
                      <a:endParaRPr kumimoji="0" lang="en-US" sz="1800" b="0" i="0" u="none" strike="noStrike" cap="none" normalizeH="0" baseline="0" dirty="0" smtClean="0">
                        <a:ln>
                          <a:noFill/>
                        </a:ln>
                        <a:solidFill>
                          <a:schemeClr val="tx1"/>
                        </a:solidFill>
                        <a:effectLst/>
                        <a:latin typeface="Verdana" pitchFamily="34" charset="0"/>
                        <a:cs typeface="Arial" charset="0"/>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100,000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80,000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50,000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969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4</a:t>
                      </a:r>
                      <a:r>
                        <a:rPr kumimoji="0" lang="en-US" sz="1800" u="none" strike="noStrike" cap="none" normalizeH="0" baseline="30000" dirty="0" smtClean="0">
                          <a:ln>
                            <a:noFill/>
                          </a:ln>
                          <a:effectLst/>
                        </a:rPr>
                        <a:t>th</a:t>
                      </a:r>
                      <a:r>
                        <a:rPr kumimoji="0" lang="en-US" sz="1800" u="none" strike="noStrike" cap="none" normalizeH="0" baseline="0" dirty="0" smtClean="0">
                          <a:ln>
                            <a:noFill/>
                          </a:ln>
                          <a:effectLst/>
                        </a:rPr>
                        <a:t> Class</a:t>
                      </a:r>
                      <a:endParaRPr kumimoji="0" lang="en-US" sz="1800" b="0" i="0" u="none" strike="noStrike" cap="none" normalizeH="0" baseline="0" dirty="0" smtClean="0">
                        <a:ln>
                          <a:noFill/>
                        </a:ln>
                        <a:solidFill>
                          <a:schemeClr val="tx1"/>
                        </a:solidFill>
                        <a:effectLst/>
                        <a:latin typeface="Verdana" pitchFamily="34" charset="0"/>
                        <a:cs typeface="Arial" charset="0"/>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80,000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60,000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50,000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969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5</a:t>
                      </a:r>
                      <a:r>
                        <a:rPr kumimoji="0" lang="en-US" sz="1800" u="none" strike="noStrike" cap="none" normalizeH="0" baseline="30000" dirty="0" smtClean="0">
                          <a:ln>
                            <a:noFill/>
                          </a:ln>
                          <a:effectLst/>
                        </a:rPr>
                        <a:t>th</a:t>
                      </a:r>
                      <a:r>
                        <a:rPr kumimoji="0" lang="en-US" sz="1800" u="none" strike="noStrike" cap="none" normalizeH="0" baseline="0" dirty="0" smtClean="0">
                          <a:ln>
                            <a:noFill/>
                          </a:ln>
                          <a:effectLst/>
                        </a:rPr>
                        <a:t> Class</a:t>
                      </a:r>
                      <a:endParaRPr kumimoji="0" lang="en-US" sz="1800" b="0" i="0" u="none" strike="noStrike" cap="none" normalizeH="0" baseline="0" dirty="0" smtClean="0">
                        <a:ln>
                          <a:noFill/>
                        </a:ln>
                        <a:solidFill>
                          <a:schemeClr val="tx1"/>
                        </a:solidFill>
                        <a:effectLst/>
                        <a:latin typeface="Verdana" pitchFamily="34" charset="0"/>
                        <a:cs typeface="Arial" charset="0"/>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60,000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50,000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50,000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9698">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6</a:t>
                      </a:r>
                      <a:r>
                        <a:rPr kumimoji="0" lang="en-US" sz="1800" u="none" strike="noStrike" cap="none" normalizeH="0" baseline="30000" dirty="0" smtClean="0">
                          <a:ln>
                            <a:noFill/>
                          </a:ln>
                          <a:effectLst/>
                        </a:rPr>
                        <a:t>th</a:t>
                      </a:r>
                      <a:r>
                        <a:rPr kumimoji="0" lang="en-US" sz="1800" u="none" strike="noStrike" cap="none" normalizeH="0" baseline="0" dirty="0" smtClean="0">
                          <a:ln>
                            <a:noFill/>
                          </a:ln>
                          <a:effectLst/>
                        </a:rPr>
                        <a:t> Class</a:t>
                      </a:r>
                      <a:endParaRPr kumimoji="0" lang="en-US" sz="1800" b="0" i="0" u="none" strike="noStrike" cap="none" normalizeH="0" baseline="0" dirty="0" smtClean="0">
                        <a:ln>
                          <a:noFill/>
                        </a:ln>
                        <a:solidFill>
                          <a:schemeClr val="tx1"/>
                        </a:solidFill>
                        <a:effectLst/>
                        <a:latin typeface="Verdana" pitchFamily="34" charset="0"/>
                        <a:cs typeface="Arial" charset="0"/>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50,000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50,000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800" u="none" strike="noStrike" cap="none" normalizeH="0" baseline="0" dirty="0" smtClean="0">
                          <a:ln>
                            <a:noFill/>
                          </a:ln>
                          <a:effectLst/>
                        </a:rPr>
                        <a:t>50,000</a:t>
                      </a: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99698">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800" b="1" i="1" dirty="0" smtClean="0"/>
                        <a:t>In the case of Barangays, the maximum amount is PhP50,000</a:t>
                      </a:r>
                      <a:endParaRPr lang="en-US" sz="1800" b="1" i="1" dirty="0" smtClean="0">
                        <a:latin typeface="+mn-lt"/>
                      </a:endParaRPr>
                    </a:p>
                  </a:txBody>
                  <a:tcPr marT="45729" marB="45729"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7" name="Title 1"/>
          <p:cNvSpPr>
            <a:spLocks noGrp="1"/>
          </p:cNvSpPr>
          <p:nvPr>
            <p:ph type="title"/>
          </p:nvPr>
        </p:nvSpPr>
        <p:spPr>
          <a:xfrm>
            <a:off x="457200" y="274638"/>
            <a:ext cx="8229600" cy="639762"/>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pPr algn="l"/>
            <a:r>
              <a:rPr lang="en-US" sz="3600" b="1" dirty="0" smtClean="0">
                <a:ln/>
                <a:latin typeface="Clarendon" panose="02040604040505020204" pitchFamily="18" charset="0"/>
                <a:ea typeface="ＭＳ Ｐゴシック" pitchFamily="34" charset="-128"/>
              </a:rPr>
              <a:t>4. SHOPPING</a:t>
            </a:r>
            <a:endParaRPr lang="en-US" sz="3600" dirty="0">
              <a:solidFill>
                <a:schemeClr val="tx2">
                  <a:lumMod val="75000"/>
                </a:schemeClr>
              </a:solidFill>
              <a:effectLst>
                <a:outerShdw blurRad="38100" dist="38100" dir="2700000" algn="tl">
                  <a:srgbClr val="000000">
                    <a:alpha val="43137"/>
                  </a:srgbClr>
                </a:outerShdw>
              </a:effectLst>
            </a:endParaRPr>
          </a:p>
        </p:txBody>
      </p:sp>
      <p:sp>
        <p:nvSpPr>
          <p:cNvPr id="5" name="TextBox 4"/>
          <p:cNvSpPr txBox="1"/>
          <p:nvPr/>
        </p:nvSpPr>
        <p:spPr>
          <a:xfrm>
            <a:off x="2667000" y="2286000"/>
            <a:ext cx="5715000" cy="338554"/>
          </a:xfrm>
          <a:prstGeom prst="rect">
            <a:avLst/>
          </a:prstGeom>
          <a:noFill/>
        </p:spPr>
        <p:txBody>
          <a:bodyPr wrap="square" rtlCol="0">
            <a:spAutoFit/>
          </a:bodyPr>
          <a:lstStyle/>
          <a:p>
            <a:r>
              <a:rPr lang="fil-PH" sz="1600" dirty="0" smtClean="0">
                <a:solidFill>
                  <a:srgbClr val="FF0000"/>
                </a:solidFill>
              </a:rPr>
              <a:t>* Double the threshold under new IRR except for Barangays</a:t>
            </a:r>
            <a:endParaRPr lang="fil-PH" sz="1600" dirty="0">
              <a:solidFill>
                <a:srgbClr val="FF0000"/>
              </a:solidFill>
            </a:endParaRPr>
          </a:p>
        </p:txBody>
      </p:sp>
    </p:spTree>
    <p:extLst>
      <p:ext uri="{BB962C8B-B14F-4D97-AF65-F5344CB8AC3E}">
        <p14:creationId xmlns:p14="http://schemas.microsoft.com/office/powerpoint/2010/main" xmlns="" val="2336081359"/>
      </p:ext>
    </p:extLst>
  </p:cSld>
  <p:clrMapOvr>
    <a:masterClrMapping/>
  </p:clrMapOvr>
  <p:transition spd="slow"/>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1066801"/>
            <a:ext cx="8229600" cy="1524000"/>
          </a:xfrm>
        </p:spPr>
        <p:txBody>
          <a:bodyPr>
            <a:noAutofit/>
          </a:bodyPr>
          <a:lstStyle/>
          <a:p>
            <a:pPr marL="57150" indent="0">
              <a:spcBef>
                <a:spcPts val="600"/>
              </a:spcBef>
              <a:buClr>
                <a:schemeClr val="tx2"/>
              </a:buClr>
              <a:buSzPct val="90000"/>
              <a:buNone/>
              <a:defRPr/>
            </a:pPr>
            <a:r>
              <a:rPr lang="en-US" sz="2200" b="1" dirty="0">
                <a:latin typeface="Clarendon" panose="02040604040505020204" pitchFamily="18" charset="0"/>
              </a:rPr>
              <a:t>THRESHOLD </a:t>
            </a:r>
            <a:r>
              <a:rPr lang="en-US" sz="2200" b="1" dirty="0" smtClean="0">
                <a:latin typeface="Clarendon" panose="02040604040505020204" pitchFamily="18" charset="0"/>
              </a:rPr>
              <a:t> (Annex “H”)</a:t>
            </a:r>
          </a:p>
          <a:p>
            <a:pPr lvl="1">
              <a:spcBef>
                <a:spcPts val="600"/>
              </a:spcBef>
              <a:buClr>
                <a:schemeClr val="tx2"/>
              </a:buClr>
              <a:buSzPct val="90000"/>
              <a:buFont typeface="Wingdings" panose="05000000000000000000" pitchFamily="2" charset="2"/>
              <a:buChar char="v"/>
              <a:defRPr/>
            </a:pPr>
            <a:r>
              <a:rPr lang="en-US" sz="2200" b="1" dirty="0">
                <a:latin typeface="Clarendon" panose="02040604040505020204" pitchFamily="18" charset="0"/>
              </a:rPr>
              <a:t>NGAs, GOCCs, GFIs, SUCs – </a:t>
            </a:r>
            <a:r>
              <a:rPr lang="en-US" sz="2200" b="1" dirty="0" smtClean="0">
                <a:solidFill>
                  <a:srgbClr val="FF0000"/>
                </a:solidFill>
                <a:latin typeface="Clarendon" panose="02040604040505020204" pitchFamily="18" charset="0"/>
              </a:rPr>
              <a:t>PhP500,000*</a:t>
            </a:r>
            <a:endParaRPr lang="en-US" sz="2200" b="1" dirty="0">
              <a:solidFill>
                <a:srgbClr val="FF0000"/>
              </a:solidFill>
              <a:latin typeface="Clarendon" panose="02040604040505020204" pitchFamily="18" charset="0"/>
            </a:endParaRPr>
          </a:p>
          <a:p>
            <a:pPr lvl="1">
              <a:spcBef>
                <a:spcPts val="600"/>
              </a:spcBef>
              <a:buClr>
                <a:schemeClr val="tx2"/>
              </a:buClr>
              <a:buSzPct val="90000"/>
              <a:buFont typeface="Wingdings" panose="05000000000000000000" pitchFamily="2" charset="2"/>
              <a:buChar char="v"/>
              <a:defRPr/>
            </a:pPr>
            <a:r>
              <a:rPr lang="en-US" sz="2200" b="1" dirty="0" smtClean="0">
                <a:latin typeface="Clarendon" panose="02040604040505020204" pitchFamily="18" charset="0"/>
              </a:rPr>
              <a:t>LGUs: </a:t>
            </a:r>
            <a:endParaRPr lang="en-US" sz="2200" b="1" dirty="0">
              <a:latin typeface="Clarendon" panose="02040604040505020204" pitchFamily="18" charset="0"/>
            </a:endParaRPr>
          </a:p>
          <a:p>
            <a:pPr marL="0" indent="0" algn="just">
              <a:buNone/>
            </a:pPr>
            <a:endParaRPr lang="en-US" sz="1800" dirty="0">
              <a:latin typeface="Clarendon" panose="02040604040505020204" pitchFamily="18" charset="0"/>
            </a:endParaRPr>
          </a:p>
        </p:txBody>
      </p:sp>
      <p:sp>
        <p:nvSpPr>
          <p:cNvPr id="4" name="Title 1"/>
          <p:cNvSpPr>
            <a:spLocks noGrp="1"/>
          </p:cNvSpPr>
          <p:nvPr>
            <p:ph type="title"/>
          </p:nvPr>
        </p:nvSpPr>
        <p:spPr>
          <a:xfrm>
            <a:off x="457200" y="274638"/>
            <a:ext cx="8229600" cy="563562"/>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pPr algn="l"/>
            <a:r>
              <a:rPr lang="en-US" sz="3200" b="1" cap="small" dirty="0" smtClean="0">
                <a:latin typeface="Clarendon" panose="02040604040505020204" pitchFamily="18" charset="0"/>
              </a:rPr>
              <a:t>SHOPPING </a:t>
            </a:r>
            <a:r>
              <a:rPr lang="en-US" sz="2800" b="1" cap="small" dirty="0" smtClean="0">
                <a:latin typeface="Clarendon" panose="02040604040505020204" pitchFamily="18" charset="0"/>
              </a:rPr>
              <a:t>[S 52.1(</a:t>
            </a:r>
            <a:r>
              <a:rPr lang="en-US" sz="2800" b="1" dirty="0">
                <a:latin typeface="Clarendon" panose="02040604040505020204" pitchFamily="18" charset="0"/>
              </a:rPr>
              <a:t>b</a:t>
            </a:r>
            <a:r>
              <a:rPr lang="en-US" sz="2800" b="1" cap="small" dirty="0" smtClean="0">
                <a:latin typeface="Clarendon" panose="02040604040505020204" pitchFamily="18" charset="0"/>
              </a:rPr>
              <a:t>)]</a:t>
            </a:r>
            <a:endParaRPr lang="en-US" sz="3200" b="1" dirty="0">
              <a:effectLst>
                <a:outerShdw blurRad="38100" dist="38100" dir="2700000" algn="tl">
                  <a:srgbClr val="000000">
                    <a:alpha val="43137"/>
                  </a:srgbClr>
                </a:outerShdw>
              </a:effectLst>
              <a:latin typeface="Clarendon" panose="02040604040505020204" pitchFamily="18" charset="0"/>
            </a:endParaRPr>
          </a:p>
        </p:txBody>
      </p:sp>
      <p:graphicFrame>
        <p:nvGraphicFramePr>
          <p:cNvPr id="5" name="Table 4"/>
          <p:cNvGraphicFramePr>
            <a:graphicFrameLocks noGrp="1"/>
          </p:cNvGraphicFramePr>
          <p:nvPr>
            <p:extLst/>
          </p:nvPr>
        </p:nvGraphicFramePr>
        <p:xfrm>
          <a:off x="381000" y="2362198"/>
          <a:ext cx="8458201" cy="3962403"/>
        </p:xfrm>
        <a:graphic>
          <a:graphicData uri="http://schemas.openxmlformats.org/drawingml/2006/table">
            <a:tbl>
              <a:tblPr>
                <a:tableStyleId>{5DA37D80-6434-44D0-A028-1B22A696006F}</a:tableStyleId>
              </a:tblPr>
              <a:tblGrid>
                <a:gridCol w="2115699"/>
                <a:gridCol w="2113402"/>
                <a:gridCol w="2115699"/>
                <a:gridCol w="2113401"/>
              </a:tblGrid>
              <a:tr h="440267">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smtClean="0">
                          <a:ln>
                            <a:noFill/>
                          </a:ln>
                          <a:effectLst/>
                          <a:latin typeface="Clarendon" panose="02040604040505020204" pitchFamily="18" charset="0"/>
                        </a:rPr>
                        <a:t>Classification</a:t>
                      </a:r>
                      <a:endParaRPr kumimoji="0" lang="en-US" sz="1600" b="1"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smtClean="0">
                          <a:ln>
                            <a:noFill/>
                          </a:ln>
                          <a:effectLst/>
                          <a:latin typeface="Clarendon" panose="02040604040505020204" pitchFamily="18" charset="0"/>
                        </a:rPr>
                        <a:t>Maximum Amount (in Philippine Pesos)</a:t>
                      </a:r>
                      <a:endParaRPr kumimoji="0" lang="en-US" sz="1600" b="1"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hMerge="1">
                  <a:txBody>
                    <a:bodyPr/>
                    <a:lstStyle/>
                    <a:p>
                      <a:endParaRPr lang="en-US"/>
                    </a:p>
                  </a:txBody>
                  <a:tcPr/>
                </a:tc>
                <a:tc hMerge="1">
                  <a:txBody>
                    <a:bodyPr/>
                    <a:lstStyle/>
                    <a:p>
                      <a:endParaRPr lang="en-US"/>
                    </a:p>
                  </a:txBody>
                  <a:tcPr/>
                </a:tc>
              </a:tr>
              <a:tr h="440267">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smtClean="0">
                          <a:ln>
                            <a:noFill/>
                          </a:ln>
                          <a:effectLst/>
                          <a:latin typeface="Clarendon" panose="02040604040505020204" pitchFamily="18" charset="0"/>
                        </a:rPr>
                        <a:t>Province</a:t>
                      </a:r>
                      <a:endParaRPr kumimoji="0" lang="en-US" sz="1600" b="1"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smtClean="0">
                          <a:ln>
                            <a:noFill/>
                          </a:ln>
                          <a:effectLst/>
                          <a:latin typeface="Clarendon" panose="02040604040505020204" pitchFamily="18" charset="0"/>
                        </a:rPr>
                        <a:t>City</a:t>
                      </a:r>
                      <a:endParaRPr kumimoji="0" lang="en-US" sz="1600" b="1"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smtClean="0">
                          <a:ln>
                            <a:noFill/>
                          </a:ln>
                          <a:effectLst/>
                          <a:latin typeface="Clarendon" panose="02040604040505020204" pitchFamily="18" charset="0"/>
                        </a:rPr>
                        <a:t>Municipality</a:t>
                      </a:r>
                      <a:endParaRPr kumimoji="0" lang="en-US" sz="1600" b="1"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r>
              <a:tr h="4402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1</a:t>
                      </a:r>
                      <a:r>
                        <a:rPr kumimoji="0" lang="en-US" sz="1600" u="none" strike="noStrike" cap="none" normalizeH="0" baseline="30000" dirty="0" smtClean="0">
                          <a:ln>
                            <a:noFill/>
                          </a:ln>
                          <a:effectLst/>
                          <a:latin typeface="Clarendon" panose="02040604040505020204" pitchFamily="18" charset="0"/>
                        </a:rPr>
                        <a:t>st</a:t>
                      </a:r>
                      <a:r>
                        <a:rPr kumimoji="0" lang="en-US" sz="1600" u="none" strike="noStrike" cap="none" normalizeH="0" baseline="0" dirty="0" smtClean="0">
                          <a:ln>
                            <a:noFill/>
                          </a:ln>
                          <a:effectLst/>
                          <a:latin typeface="Clarendon" panose="02040604040505020204" pitchFamily="18" charset="0"/>
                        </a:rPr>
                        <a:t> Class</a:t>
                      </a:r>
                      <a:endParaRPr kumimoji="0" lang="en-US" sz="1600" b="0"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100,000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02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2</a:t>
                      </a:r>
                      <a:r>
                        <a:rPr kumimoji="0" lang="en-US" sz="1600" u="none" strike="noStrike" cap="none" normalizeH="0" baseline="30000" dirty="0" smtClean="0">
                          <a:ln>
                            <a:noFill/>
                          </a:ln>
                          <a:effectLst/>
                          <a:latin typeface="Clarendon" panose="02040604040505020204" pitchFamily="18" charset="0"/>
                        </a:rPr>
                        <a:t>nd</a:t>
                      </a:r>
                      <a:r>
                        <a:rPr kumimoji="0" lang="en-US" sz="1600" u="none" strike="noStrike" cap="none" normalizeH="0" baseline="0" dirty="0" smtClean="0">
                          <a:ln>
                            <a:noFill/>
                          </a:ln>
                          <a:effectLst/>
                          <a:latin typeface="Clarendon" panose="02040604040505020204" pitchFamily="18" charset="0"/>
                        </a:rPr>
                        <a:t> Class</a:t>
                      </a:r>
                      <a:endParaRPr kumimoji="0" lang="en-US" sz="1600" b="0"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100,000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02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3</a:t>
                      </a:r>
                      <a:r>
                        <a:rPr kumimoji="0" lang="en-US" sz="1600" u="none" strike="noStrike" cap="none" normalizeH="0" baseline="30000" dirty="0" smtClean="0">
                          <a:ln>
                            <a:noFill/>
                          </a:ln>
                          <a:effectLst/>
                          <a:latin typeface="Clarendon" panose="02040604040505020204" pitchFamily="18" charset="0"/>
                        </a:rPr>
                        <a:t>rd</a:t>
                      </a:r>
                      <a:r>
                        <a:rPr kumimoji="0" lang="en-US" sz="1600" u="none" strike="noStrike" cap="none" normalizeH="0" baseline="0" dirty="0" smtClean="0">
                          <a:ln>
                            <a:noFill/>
                          </a:ln>
                          <a:effectLst/>
                          <a:latin typeface="Clarendon" panose="02040604040505020204" pitchFamily="18" charset="0"/>
                        </a:rPr>
                        <a:t> Class</a:t>
                      </a:r>
                      <a:endParaRPr kumimoji="0" lang="en-US" sz="1600" b="0"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400,000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100,000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02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4</a:t>
                      </a:r>
                      <a:r>
                        <a:rPr kumimoji="0" lang="en-US" sz="1600" u="none" strike="noStrike" cap="none" normalizeH="0" baseline="30000" dirty="0" smtClean="0">
                          <a:ln>
                            <a:noFill/>
                          </a:ln>
                          <a:effectLst/>
                          <a:latin typeface="Clarendon" panose="02040604040505020204" pitchFamily="18" charset="0"/>
                        </a:rPr>
                        <a:t>th</a:t>
                      </a:r>
                      <a:r>
                        <a:rPr kumimoji="0" lang="en-US" sz="1600" u="none" strike="noStrike" cap="none" normalizeH="0" baseline="0" dirty="0" smtClean="0">
                          <a:ln>
                            <a:noFill/>
                          </a:ln>
                          <a:effectLst/>
                          <a:latin typeface="Clarendon" panose="02040604040505020204" pitchFamily="18" charset="0"/>
                        </a:rPr>
                        <a:t> Class</a:t>
                      </a:r>
                      <a:endParaRPr kumimoji="0" lang="en-US" sz="1600" b="0"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400,000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300,000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02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a:t>
                      </a:r>
                      <a:r>
                        <a:rPr kumimoji="0" lang="en-US" sz="1600" u="none" strike="noStrike" cap="none" normalizeH="0" baseline="30000" dirty="0" smtClean="0">
                          <a:ln>
                            <a:noFill/>
                          </a:ln>
                          <a:effectLst/>
                          <a:latin typeface="Clarendon" panose="02040604040505020204" pitchFamily="18" charset="0"/>
                        </a:rPr>
                        <a:t>th</a:t>
                      </a:r>
                      <a:r>
                        <a:rPr kumimoji="0" lang="en-US" sz="1600" u="none" strike="noStrike" cap="none" normalizeH="0" baseline="0" dirty="0" smtClean="0">
                          <a:ln>
                            <a:noFill/>
                          </a:ln>
                          <a:effectLst/>
                          <a:latin typeface="Clarendon" panose="02040604040505020204" pitchFamily="18" charset="0"/>
                        </a:rPr>
                        <a:t> Class</a:t>
                      </a:r>
                      <a:endParaRPr kumimoji="0" lang="en-US" sz="1600" b="0"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300,000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200,000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0267">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6</a:t>
                      </a:r>
                      <a:r>
                        <a:rPr kumimoji="0" lang="en-US" sz="1600" u="none" strike="noStrike" cap="none" normalizeH="0" baseline="30000" dirty="0" smtClean="0">
                          <a:ln>
                            <a:noFill/>
                          </a:ln>
                          <a:effectLst/>
                          <a:latin typeface="Clarendon" panose="02040604040505020204" pitchFamily="18" charset="0"/>
                        </a:rPr>
                        <a:t>th</a:t>
                      </a:r>
                      <a:r>
                        <a:rPr kumimoji="0" lang="en-US" sz="1600" u="none" strike="noStrike" cap="none" normalizeH="0" baseline="0" dirty="0" smtClean="0">
                          <a:ln>
                            <a:noFill/>
                          </a:ln>
                          <a:effectLst/>
                          <a:latin typeface="Clarendon" panose="02040604040505020204" pitchFamily="18" charset="0"/>
                        </a:rPr>
                        <a:t> Class</a:t>
                      </a:r>
                      <a:endParaRPr kumimoji="0" lang="en-US" sz="1600" b="0"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200,000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100,000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40267">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1" i="1" dirty="0" smtClean="0">
                          <a:latin typeface="Clarendon" panose="02040604040505020204" pitchFamily="18" charset="0"/>
                        </a:rPr>
                        <a:t>In the case of Barangays, the maximum amount is PhP50,000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6" name="TextBox 5"/>
          <p:cNvSpPr txBox="1"/>
          <p:nvPr/>
        </p:nvSpPr>
        <p:spPr>
          <a:xfrm>
            <a:off x="2895600" y="1905000"/>
            <a:ext cx="5715000" cy="338554"/>
          </a:xfrm>
          <a:prstGeom prst="rect">
            <a:avLst/>
          </a:prstGeom>
          <a:noFill/>
        </p:spPr>
        <p:txBody>
          <a:bodyPr wrap="square" rtlCol="0">
            <a:spAutoFit/>
          </a:bodyPr>
          <a:lstStyle/>
          <a:p>
            <a:r>
              <a:rPr lang="fil-PH" sz="1600" dirty="0" smtClean="0">
                <a:solidFill>
                  <a:srgbClr val="FF0000"/>
                </a:solidFill>
              </a:rPr>
              <a:t>* Double the threshold under new IRR except for Barangays</a:t>
            </a:r>
            <a:endParaRPr lang="fil-PH" sz="1600" dirty="0">
              <a:solidFill>
                <a:srgbClr val="FF0000"/>
              </a:solidFill>
            </a:endParaRPr>
          </a:p>
        </p:txBody>
      </p:sp>
    </p:spTree>
    <p:extLst>
      <p:ext uri="{BB962C8B-B14F-4D97-AF65-F5344CB8AC3E}">
        <p14:creationId xmlns:p14="http://schemas.microsoft.com/office/powerpoint/2010/main" xmlns="" val="2486432480"/>
      </p:ext>
    </p:extLst>
  </p:cSld>
  <p:clrMapOvr>
    <a:masterClrMapping/>
  </p:clrMapOvr>
  <p:transition spd="slow"/>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609600" y="1524000"/>
            <a:ext cx="8077200" cy="4602163"/>
          </a:xfrm>
        </p:spPr>
        <p:txBody>
          <a:bodyPr>
            <a:noAutofit/>
          </a:bodyPr>
          <a:lstStyle/>
          <a:p>
            <a:pPr marL="0" lvl="1" indent="0">
              <a:spcBef>
                <a:spcPts val="600"/>
              </a:spcBef>
              <a:buSzPct val="70000"/>
              <a:buNone/>
              <a:defRPr/>
            </a:pPr>
            <a:r>
              <a:rPr lang="en-US" sz="2400" b="1" u="sng" dirty="0" smtClean="0"/>
              <a:t>APPLICABILITY</a:t>
            </a:r>
          </a:p>
          <a:p>
            <a:pPr marL="342900" lvl="1" indent="-342900">
              <a:spcBef>
                <a:spcPts val="600"/>
              </a:spcBef>
              <a:buSzPct val="70000"/>
              <a:buFont typeface="Wingdings" panose="05000000000000000000" pitchFamily="2" charset="2"/>
              <a:buChar char="v"/>
              <a:defRPr/>
            </a:pPr>
            <a:r>
              <a:rPr lang="en-US" sz="2400" dirty="0" smtClean="0"/>
              <a:t>All types of Procurement</a:t>
            </a:r>
            <a:endParaRPr lang="en-US" sz="2400" dirty="0"/>
          </a:p>
          <a:p>
            <a:pPr marL="0" lvl="1" indent="0">
              <a:spcBef>
                <a:spcPts val="600"/>
              </a:spcBef>
              <a:buSzPct val="70000"/>
              <a:buNone/>
              <a:defRPr/>
            </a:pPr>
            <a:endParaRPr lang="en-US" sz="2400" dirty="0"/>
          </a:p>
          <a:p>
            <a:pPr marL="0" lvl="1" indent="0">
              <a:spcBef>
                <a:spcPts val="600"/>
              </a:spcBef>
              <a:buSzPct val="70000"/>
              <a:buNone/>
              <a:defRPr/>
            </a:pPr>
            <a:r>
              <a:rPr lang="en-US" sz="2400" b="1" u="sng" dirty="0" smtClean="0"/>
              <a:t>CONDITIONS:</a:t>
            </a:r>
          </a:p>
          <a:p>
            <a:pPr marL="914400" lvl="1" indent="-457200">
              <a:lnSpc>
                <a:spcPct val="90000"/>
              </a:lnSpc>
              <a:spcBef>
                <a:spcPts val="600"/>
              </a:spcBef>
              <a:buFont typeface="+mj-lt"/>
              <a:buAutoNum type="arabicPeriod"/>
              <a:defRPr/>
            </a:pPr>
            <a:r>
              <a:rPr lang="en-US" sz="2400" dirty="0" smtClean="0"/>
              <a:t>Procurement </a:t>
            </a:r>
            <a:r>
              <a:rPr lang="en-US" sz="2400" dirty="0"/>
              <a:t>does </a:t>
            </a:r>
            <a:r>
              <a:rPr lang="en-US" sz="2400" b="1" dirty="0" smtClean="0"/>
              <a:t>NOT</a:t>
            </a:r>
            <a:r>
              <a:rPr lang="en-US" sz="2400" dirty="0" smtClean="0"/>
              <a:t> </a:t>
            </a:r>
            <a:r>
              <a:rPr lang="en-US" sz="2400" dirty="0"/>
              <a:t>fall under Shopping [§52</a:t>
            </a:r>
            <a:r>
              <a:rPr lang="en-US" sz="2400" dirty="0" smtClean="0"/>
              <a:t>]; and</a:t>
            </a:r>
            <a:endParaRPr lang="en-US" sz="2400" dirty="0"/>
          </a:p>
          <a:p>
            <a:pPr marL="914400" lvl="1" indent="-457200">
              <a:lnSpc>
                <a:spcPct val="90000"/>
              </a:lnSpc>
              <a:spcBef>
                <a:spcPts val="600"/>
              </a:spcBef>
              <a:buFont typeface="+mj-lt"/>
              <a:buAutoNum type="arabicPeriod"/>
              <a:defRPr/>
            </a:pPr>
            <a:r>
              <a:rPr lang="en-US" sz="2400" dirty="0"/>
              <a:t>Amount does not exceed the </a:t>
            </a:r>
            <a:r>
              <a:rPr lang="en-US" sz="2400" dirty="0" smtClean="0"/>
              <a:t>threshold</a:t>
            </a:r>
            <a:endParaRPr lang="en-US" sz="2400" dirty="0"/>
          </a:p>
        </p:txBody>
      </p:sp>
      <p:sp>
        <p:nvSpPr>
          <p:cNvPr id="4" name="Title 1"/>
          <p:cNvSpPr>
            <a:spLocks noGrp="1"/>
          </p:cNvSpPr>
          <p:nvPr>
            <p:ph type="title"/>
          </p:nvPr>
        </p:nvSpPr>
        <p:spPr>
          <a:xfrm>
            <a:off x="457200" y="274638"/>
            <a:ext cx="8229600" cy="487362"/>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pPr algn="l"/>
            <a:r>
              <a:rPr lang="en-US" sz="3200" b="1" dirty="0" smtClean="0">
                <a:ln/>
                <a:latin typeface="Clarendon" panose="02040604040505020204" pitchFamily="18" charset="0"/>
                <a:ea typeface="ＭＳ Ｐゴシック" pitchFamily="34" charset="-128"/>
              </a:rPr>
              <a:t>53.9 NEGOTIATED PROCUREMENT -</a:t>
            </a:r>
            <a:br>
              <a:rPr lang="en-US" sz="3200" b="1" dirty="0" smtClean="0">
                <a:ln/>
                <a:latin typeface="Clarendon" panose="02040604040505020204" pitchFamily="18" charset="0"/>
                <a:ea typeface="ＭＳ Ｐゴシック" pitchFamily="34" charset="-128"/>
              </a:rPr>
            </a:br>
            <a:r>
              <a:rPr lang="en-US" sz="2800" b="1" dirty="0">
                <a:latin typeface="Clarendon" panose="02040604040505020204" pitchFamily="18" charset="0"/>
              </a:rPr>
              <a:t>SMALL VALUE PROCUREMENT</a:t>
            </a:r>
            <a:endParaRPr lang="en-US" sz="2800" b="1" dirty="0">
              <a:solidFill>
                <a:schemeClr val="tx2">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643899781"/>
      </p:ext>
    </p:extLst>
  </p:cSld>
  <p:clrMapOvr>
    <a:masterClrMapping/>
  </p:clrMapOvr>
  <p:transition spd="slow"/>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1143001"/>
            <a:ext cx="8229600" cy="1447800"/>
          </a:xfrm>
        </p:spPr>
        <p:txBody>
          <a:bodyPr>
            <a:noAutofit/>
          </a:bodyPr>
          <a:lstStyle/>
          <a:p>
            <a:pPr marL="57150" indent="0">
              <a:spcBef>
                <a:spcPts val="600"/>
              </a:spcBef>
              <a:buClr>
                <a:schemeClr val="tx2"/>
              </a:buClr>
              <a:buSzPct val="90000"/>
              <a:buNone/>
              <a:defRPr/>
            </a:pPr>
            <a:r>
              <a:rPr lang="en-US" sz="2200" b="1" dirty="0">
                <a:latin typeface="Clarendon" panose="02040604040505020204" pitchFamily="18" charset="0"/>
              </a:rPr>
              <a:t>THRESHOLD </a:t>
            </a:r>
            <a:r>
              <a:rPr lang="en-US" sz="2200" b="1" dirty="0" smtClean="0">
                <a:latin typeface="Clarendon" panose="02040604040505020204" pitchFamily="18" charset="0"/>
              </a:rPr>
              <a:t> (Annex “H”)</a:t>
            </a:r>
          </a:p>
          <a:p>
            <a:pPr lvl="1">
              <a:spcBef>
                <a:spcPts val="600"/>
              </a:spcBef>
              <a:buClr>
                <a:schemeClr val="tx2"/>
              </a:buClr>
              <a:buSzPct val="90000"/>
              <a:buFont typeface="Wingdings" panose="05000000000000000000" pitchFamily="2" charset="2"/>
              <a:buChar char="v"/>
              <a:defRPr/>
            </a:pPr>
            <a:r>
              <a:rPr lang="en-US" sz="2200" b="1" dirty="0">
                <a:latin typeface="Clarendon" panose="02040604040505020204" pitchFamily="18" charset="0"/>
              </a:rPr>
              <a:t>NGAs, GOCCs, GFIs, SUCs – </a:t>
            </a:r>
            <a:r>
              <a:rPr lang="en-US" sz="2200" b="1" dirty="0" smtClean="0">
                <a:solidFill>
                  <a:srgbClr val="FF0000"/>
                </a:solidFill>
                <a:latin typeface="Clarendon" panose="02040604040505020204" pitchFamily="18" charset="0"/>
              </a:rPr>
              <a:t>PhP500,000*</a:t>
            </a:r>
            <a:endParaRPr lang="en-US" sz="2200" b="1" dirty="0">
              <a:solidFill>
                <a:srgbClr val="FF0000"/>
              </a:solidFill>
              <a:latin typeface="Clarendon" panose="02040604040505020204" pitchFamily="18" charset="0"/>
            </a:endParaRPr>
          </a:p>
          <a:p>
            <a:pPr lvl="1">
              <a:spcBef>
                <a:spcPts val="600"/>
              </a:spcBef>
              <a:buClr>
                <a:schemeClr val="tx2"/>
              </a:buClr>
              <a:buSzPct val="90000"/>
              <a:buFont typeface="Wingdings" panose="05000000000000000000" pitchFamily="2" charset="2"/>
              <a:buChar char="v"/>
              <a:defRPr/>
            </a:pPr>
            <a:r>
              <a:rPr lang="en-US" sz="2200" b="1" dirty="0" smtClean="0">
                <a:latin typeface="Clarendon" panose="02040604040505020204" pitchFamily="18" charset="0"/>
              </a:rPr>
              <a:t>LGUs: </a:t>
            </a:r>
            <a:endParaRPr lang="en-US" sz="2200" b="1" dirty="0">
              <a:latin typeface="Clarendon" panose="02040604040505020204" pitchFamily="18" charset="0"/>
            </a:endParaRPr>
          </a:p>
          <a:p>
            <a:pPr marL="0" indent="0" algn="just">
              <a:buNone/>
            </a:pPr>
            <a:endParaRPr lang="en-US" sz="1800" dirty="0">
              <a:latin typeface="Clarendon" panose="02040604040505020204" pitchFamily="18" charset="0"/>
            </a:endParaRPr>
          </a:p>
        </p:txBody>
      </p:sp>
      <p:sp>
        <p:nvSpPr>
          <p:cNvPr id="4" name="Title 1"/>
          <p:cNvSpPr>
            <a:spLocks noGrp="1"/>
          </p:cNvSpPr>
          <p:nvPr>
            <p:ph type="title"/>
          </p:nvPr>
        </p:nvSpPr>
        <p:spPr>
          <a:xfrm>
            <a:off x="457200" y="274638"/>
            <a:ext cx="8229600" cy="639762"/>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r>
              <a:rPr lang="en-US" sz="3200" b="1" cap="small" dirty="0" smtClean="0">
                <a:latin typeface="Clarendon" panose="02040604040505020204" pitchFamily="18" charset="0"/>
              </a:rPr>
              <a:t>SMALL VALUE PROCUREMENT</a:t>
            </a:r>
            <a:endParaRPr lang="en-US" sz="3200" b="1" dirty="0">
              <a:effectLst>
                <a:outerShdw blurRad="38100" dist="38100" dir="2700000" algn="tl">
                  <a:srgbClr val="000000">
                    <a:alpha val="43137"/>
                  </a:srgbClr>
                </a:outerShdw>
              </a:effectLst>
              <a:latin typeface="Clarendon" panose="02040604040505020204" pitchFamily="18" charset="0"/>
            </a:endParaRPr>
          </a:p>
        </p:txBody>
      </p:sp>
      <p:graphicFrame>
        <p:nvGraphicFramePr>
          <p:cNvPr id="5" name="Table 4"/>
          <p:cNvGraphicFramePr>
            <a:graphicFrameLocks noGrp="1"/>
          </p:cNvGraphicFramePr>
          <p:nvPr>
            <p:extLst>
              <p:ext uri="{D42A27DB-BD31-4B8C-83A1-F6EECF244321}">
                <p14:modId xmlns:p14="http://schemas.microsoft.com/office/powerpoint/2010/main" xmlns="" val="1138552975"/>
              </p:ext>
            </p:extLst>
          </p:nvPr>
        </p:nvGraphicFramePr>
        <p:xfrm>
          <a:off x="533400" y="2514604"/>
          <a:ext cx="8077201" cy="3809997"/>
        </p:xfrm>
        <a:graphic>
          <a:graphicData uri="http://schemas.openxmlformats.org/drawingml/2006/table">
            <a:tbl>
              <a:tblPr>
                <a:tableStyleId>{5DA37D80-6434-44D0-A028-1B22A696006F}</a:tableStyleId>
              </a:tblPr>
              <a:tblGrid>
                <a:gridCol w="2020397"/>
                <a:gridCol w="2018204"/>
                <a:gridCol w="2020397"/>
                <a:gridCol w="2018203"/>
              </a:tblGrid>
              <a:tr h="423333">
                <a:tc rowSpan="2">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smtClean="0">
                          <a:ln>
                            <a:noFill/>
                          </a:ln>
                          <a:effectLst/>
                          <a:latin typeface="Clarendon" panose="02040604040505020204" pitchFamily="18" charset="0"/>
                        </a:rPr>
                        <a:t>Classification</a:t>
                      </a:r>
                      <a:endParaRPr kumimoji="0" lang="en-US" sz="1600" b="1"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grid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smtClean="0">
                          <a:ln>
                            <a:noFill/>
                          </a:ln>
                          <a:effectLst/>
                          <a:latin typeface="Clarendon" panose="02040604040505020204" pitchFamily="18" charset="0"/>
                        </a:rPr>
                        <a:t>Maximum Amount (in Philippine Pesos)</a:t>
                      </a:r>
                      <a:endParaRPr kumimoji="0" lang="en-US" sz="1600" b="1"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hMerge="1">
                  <a:txBody>
                    <a:bodyPr/>
                    <a:lstStyle/>
                    <a:p>
                      <a:endParaRPr lang="en-US"/>
                    </a:p>
                  </a:txBody>
                  <a:tcPr/>
                </a:tc>
                <a:tc hMerge="1">
                  <a:txBody>
                    <a:bodyPr/>
                    <a:lstStyle/>
                    <a:p>
                      <a:endParaRPr lang="en-US"/>
                    </a:p>
                  </a:txBody>
                  <a:tcPr/>
                </a:tc>
              </a:tr>
              <a:tr h="423333">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smtClean="0">
                          <a:ln>
                            <a:noFill/>
                          </a:ln>
                          <a:effectLst/>
                          <a:latin typeface="Clarendon" panose="02040604040505020204" pitchFamily="18" charset="0"/>
                        </a:rPr>
                        <a:t>Province</a:t>
                      </a:r>
                      <a:endParaRPr kumimoji="0" lang="en-US" sz="1600" b="1"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smtClean="0">
                          <a:ln>
                            <a:noFill/>
                          </a:ln>
                          <a:effectLst/>
                          <a:latin typeface="Clarendon" panose="02040604040505020204" pitchFamily="18" charset="0"/>
                        </a:rPr>
                        <a:t>City</a:t>
                      </a:r>
                      <a:endParaRPr kumimoji="0" lang="en-US" sz="1600" b="1"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u="none" strike="noStrike" cap="none" normalizeH="0" baseline="0" dirty="0" smtClean="0">
                          <a:ln>
                            <a:noFill/>
                          </a:ln>
                          <a:effectLst/>
                          <a:latin typeface="Clarendon" panose="02040604040505020204" pitchFamily="18" charset="0"/>
                        </a:rPr>
                        <a:t>Municipality</a:t>
                      </a:r>
                      <a:endParaRPr kumimoji="0" lang="en-US" sz="1600" b="1"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lumMod val="40000"/>
                        <a:lumOff val="60000"/>
                      </a:schemeClr>
                    </a:solidFill>
                  </a:tcPr>
                </a:tc>
              </a:tr>
              <a:tr h="4233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1</a:t>
                      </a:r>
                      <a:r>
                        <a:rPr kumimoji="0" lang="en-US" sz="1600" u="none" strike="noStrike" cap="none" normalizeH="0" baseline="30000" dirty="0" smtClean="0">
                          <a:ln>
                            <a:noFill/>
                          </a:ln>
                          <a:effectLst/>
                          <a:latin typeface="Clarendon" panose="02040604040505020204" pitchFamily="18" charset="0"/>
                        </a:rPr>
                        <a:t>st</a:t>
                      </a:r>
                      <a:r>
                        <a:rPr kumimoji="0" lang="en-US" sz="1600" u="none" strike="noStrike" cap="none" normalizeH="0" baseline="0" dirty="0" smtClean="0">
                          <a:ln>
                            <a:noFill/>
                          </a:ln>
                          <a:effectLst/>
                          <a:latin typeface="Clarendon" panose="02040604040505020204" pitchFamily="18" charset="0"/>
                        </a:rPr>
                        <a:t> Class</a:t>
                      </a:r>
                      <a:endParaRPr kumimoji="0" lang="en-US" sz="1600" b="0"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100,000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233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2</a:t>
                      </a:r>
                      <a:r>
                        <a:rPr kumimoji="0" lang="en-US" sz="1600" u="none" strike="noStrike" cap="none" normalizeH="0" baseline="30000" dirty="0" smtClean="0">
                          <a:ln>
                            <a:noFill/>
                          </a:ln>
                          <a:effectLst/>
                          <a:latin typeface="Clarendon" panose="02040604040505020204" pitchFamily="18" charset="0"/>
                        </a:rPr>
                        <a:t>nd</a:t>
                      </a:r>
                      <a:r>
                        <a:rPr kumimoji="0" lang="en-US" sz="1600" u="none" strike="noStrike" cap="none" normalizeH="0" baseline="0" dirty="0" smtClean="0">
                          <a:ln>
                            <a:noFill/>
                          </a:ln>
                          <a:effectLst/>
                          <a:latin typeface="Clarendon" panose="02040604040505020204" pitchFamily="18" charset="0"/>
                        </a:rPr>
                        <a:t> Class</a:t>
                      </a:r>
                      <a:endParaRPr kumimoji="0" lang="en-US" sz="1600" b="0"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100,000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233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3</a:t>
                      </a:r>
                      <a:r>
                        <a:rPr kumimoji="0" lang="en-US" sz="1600" u="none" strike="noStrike" cap="none" normalizeH="0" baseline="30000" dirty="0" smtClean="0">
                          <a:ln>
                            <a:noFill/>
                          </a:ln>
                          <a:effectLst/>
                          <a:latin typeface="Clarendon" panose="02040604040505020204" pitchFamily="18" charset="0"/>
                        </a:rPr>
                        <a:t>rd</a:t>
                      </a:r>
                      <a:r>
                        <a:rPr kumimoji="0" lang="en-US" sz="1600" u="none" strike="noStrike" cap="none" normalizeH="0" baseline="0" dirty="0" smtClean="0">
                          <a:ln>
                            <a:noFill/>
                          </a:ln>
                          <a:effectLst/>
                          <a:latin typeface="Clarendon" panose="02040604040505020204" pitchFamily="18" charset="0"/>
                        </a:rPr>
                        <a:t> Class</a:t>
                      </a:r>
                      <a:endParaRPr kumimoji="0" lang="en-US" sz="1600" b="0"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400,000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100,000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233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4</a:t>
                      </a:r>
                      <a:r>
                        <a:rPr kumimoji="0" lang="en-US" sz="1600" u="none" strike="noStrike" cap="none" normalizeH="0" baseline="30000" dirty="0" smtClean="0">
                          <a:ln>
                            <a:noFill/>
                          </a:ln>
                          <a:effectLst/>
                          <a:latin typeface="Clarendon" panose="02040604040505020204" pitchFamily="18" charset="0"/>
                        </a:rPr>
                        <a:t>th</a:t>
                      </a:r>
                      <a:r>
                        <a:rPr kumimoji="0" lang="en-US" sz="1600" u="none" strike="noStrike" cap="none" normalizeH="0" baseline="0" dirty="0" smtClean="0">
                          <a:ln>
                            <a:noFill/>
                          </a:ln>
                          <a:effectLst/>
                          <a:latin typeface="Clarendon" panose="02040604040505020204" pitchFamily="18" charset="0"/>
                        </a:rPr>
                        <a:t> Class</a:t>
                      </a:r>
                      <a:endParaRPr kumimoji="0" lang="en-US" sz="1600" b="0"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400,000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300,000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233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a:t>
                      </a:r>
                      <a:r>
                        <a:rPr kumimoji="0" lang="en-US" sz="1600" u="none" strike="noStrike" cap="none" normalizeH="0" baseline="30000" dirty="0" smtClean="0">
                          <a:ln>
                            <a:noFill/>
                          </a:ln>
                          <a:effectLst/>
                          <a:latin typeface="Clarendon" panose="02040604040505020204" pitchFamily="18" charset="0"/>
                        </a:rPr>
                        <a:t>th</a:t>
                      </a:r>
                      <a:r>
                        <a:rPr kumimoji="0" lang="en-US" sz="1600" u="none" strike="noStrike" cap="none" normalizeH="0" baseline="0" dirty="0" smtClean="0">
                          <a:ln>
                            <a:noFill/>
                          </a:ln>
                          <a:effectLst/>
                          <a:latin typeface="Clarendon" panose="02040604040505020204" pitchFamily="18" charset="0"/>
                        </a:rPr>
                        <a:t> Class</a:t>
                      </a:r>
                      <a:endParaRPr kumimoji="0" lang="en-US" sz="1600" b="0"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300,000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200,000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23333">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6</a:t>
                      </a:r>
                      <a:r>
                        <a:rPr kumimoji="0" lang="en-US" sz="1600" u="none" strike="noStrike" cap="none" normalizeH="0" baseline="30000" dirty="0" smtClean="0">
                          <a:ln>
                            <a:noFill/>
                          </a:ln>
                          <a:effectLst/>
                          <a:latin typeface="Clarendon" panose="02040604040505020204" pitchFamily="18" charset="0"/>
                        </a:rPr>
                        <a:t>th</a:t>
                      </a:r>
                      <a:r>
                        <a:rPr kumimoji="0" lang="en-US" sz="1600" u="none" strike="noStrike" cap="none" normalizeH="0" baseline="0" dirty="0" smtClean="0">
                          <a:ln>
                            <a:noFill/>
                          </a:ln>
                          <a:effectLst/>
                          <a:latin typeface="Clarendon" panose="02040604040505020204" pitchFamily="18" charset="0"/>
                        </a:rPr>
                        <a:t> Class</a:t>
                      </a:r>
                      <a:endParaRPr kumimoji="0" lang="en-US" sz="1600" b="0" i="0" u="none" strike="noStrike" cap="none" normalizeH="0" baseline="0" dirty="0" smtClean="0">
                        <a:ln>
                          <a:noFill/>
                        </a:ln>
                        <a:solidFill>
                          <a:schemeClr val="tx1"/>
                        </a:solidFill>
                        <a:effectLst/>
                        <a:latin typeface="Clarendon" panose="02040604040505020204"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200,000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100,000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u="none" strike="noStrike" cap="none" normalizeH="0" baseline="0" dirty="0" smtClean="0">
                          <a:ln>
                            <a:noFill/>
                          </a:ln>
                          <a:effectLst/>
                          <a:latin typeface="Clarendon" panose="02040604040505020204" pitchFamily="18" charset="0"/>
                        </a:rPr>
                        <a:t>50,000</a:t>
                      </a:r>
                      <a:endParaRPr kumimoji="0" lang="en-US" sz="1600" b="0" i="0" u="none" strike="noStrike" cap="none" normalizeH="0" baseline="0" dirty="0" smtClean="0">
                        <a:ln>
                          <a:noFill/>
                        </a:ln>
                        <a:solidFill>
                          <a:schemeClr val="tx1"/>
                        </a:solidFill>
                        <a:effectLst/>
                        <a:latin typeface="Clarendon" panose="02040604040505020204" pitchFamily="18" charset="0"/>
                        <a:ea typeface="Times New Roman" pitchFamily="18" charset="0"/>
                        <a:cs typeface="Tahoma" pitchFamily="34" charset="0"/>
                      </a:endParaRPr>
                    </a:p>
                  </a:txBody>
                  <a:tcPr marL="68580" marR="685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423333">
                <a:tc gridSpan="4">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lang="en-US" sz="1600" b="1" i="1" dirty="0" smtClean="0">
                          <a:latin typeface="Clarendon" panose="02040604040505020204" pitchFamily="18" charset="0"/>
                        </a:rPr>
                        <a:t>In the case of Barangays, the maximum amount is PhP50,000</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c h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smtClean="0">
                        <a:ln>
                          <a:noFill/>
                        </a:ln>
                        <a:solidFill>
                          <a:schemeClr val="tx1"/>
                        </a:solidFill>
                        <a:effectLst/>
                        <a:latin typeface="Verdana" pitchFamily="34" charset="0"/>
                        <a:ea typeface="Times New Roman" pitchFamily="18" charset="0"/>
                        <a:cs typeface="Tahoma" pitchFamily="34" charset="0"/>
                      </a:endParaRP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tcPr>
                </a:tc>
              </a:tr>
            </a:tbl>
          </a:graphicData>
        </a:graphic>
      </p:graphicFrame>
      <p:sp>
        <p:nvSpPr>
          <p:cNvPr id="6" name="TextBox 5"/>
          <p:cNvSpPr txBox="1"/>
          <p:nvPr/>
        </p:nvSpPr>
        <p:spPr>
          <a:xfrm>
            <a:off x="2895600" y="1981200"/>
            <a:ext cx="5715000" cy="338554"/>
          </a:xfrm>
          <a:prstGeom prst="rect">
            <a:avLst/>
          </a:prstGeom>
          <a:noFill/>
        </p:spPr>
        <p:txBody>
          <a:bodyPr wrap="square" rtlCol="0">
            <a:spAutoFit/>
          </a:bodyPr>
          <a:lstStyle/>
          <a:p>
            <a:r>
              <a:rPr lang="fil-PH" sz="1600" dirty="0" smtClean="0">
                <a:solidFill>
                  <a:srgbClr val="FF0000"/>
                </a:solidFill>
              </a:rPr>
              <a:t>* Double the threshold under new IRR except for Barangays</a:t>
            </a:r>
            <a:endParaRPr lang="fil-PH" sz="1600" dirty="0">
              <a:solidFill>
                <a:srgbClr val="FF0000"/>
              </a:solidFill>
            </a:endParaRPr>
          </a:p>
        </p:txBody>
      </p:sp>
    </p:spTree>
    <p:extLst>
      <p:ext uri="{BB962C8B-B14F-4D97-AF65-F5344CB8AC3E}">
        <p14:creationId xmlns:p14="http://schemas.microsoft.com/office/powerpoint/2010/main" xmlns="" val="79370477"/>
      </p:ext>
    </p:extLst>
  </p:cSld>
  <p:clrMapOvr>
    <a:masterClrMapping/>
  </p:clrMapOvr>
  <p:transition spd="slow"/>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457200" y="1570037"/>
            <a:ext cx="8229600" cy="4602163"/>
          </a:xfrm>
        </p:spPr>
        <p:txBody>
          <a:bodyPr>
            <a:noAutofit/>
          </a:bodyPr>
          <a:lstStyle/>
          <a:p>
            <a:pPr marL="342900" lvl="1" indent="-342900">
              <a:spcBef>
                <a:spcPts val="600"/>
              </a:spcBef>
              <a:buSzPct val="70000"/>
              <a:buFont typeface="Wingdings" panose="05000000000000000000" pitchFamily="2" charset="2"/>
              <a:buChar char="v"/>
              <a:defRPr/>
            </a:pPr>
            <a:r>
              <a:rPr lang="en-US" sz="2400" dirty="0"/>
              <a:t>Decision to resort to </a:t>
            </a:r>
            <a:r>
              <a:rPr lang="en-US" sz="2400" dirty="0" smtClean="0"/>
              <a:t>shopping/SVP shall be reflected in the Annual Procurement Plan (APP)</a:t>
            </a:r>
          </a:p>
          <a:p>
            <a:pPr marL="342900" lvl="1" indent="-342900">
              <a:spcBef>
                <a:spcPts val="600"/>
              </a:spcBef>
              <a:buSzPct val="70000"/>
              <a:buFont typeface="Wingdings" panose="05000000000000000000" pitchFamily="2" charset="2"/>
              <a:buChar char="v"/>
              <a:defRPr/>
            </a:pPr>
            <a:endParaRPr lang="en-US" sz="1000" dirty="0"/>
          </a:p>
          <a:p>
            <a:pPr marL="342900" lvl="1" indent="-342900">
              <a:spcBef>
                <a:spcPts val="600"/>
              </a:spcBef>
              <a:buSzPct val="70000"/>
              <a:buFont typeface="Wingdings" panose="05000000000000000000" pitchFamily="2" charset="2"/>
              <a:buChar char="v"/>
              <a:defRPr/>
            </a:pPr>
            <a:r>
              <a:rPr lang="en-US" sz="2400" dirty="0" smtClean="0"/>
              <a:t>After </a:t>
            </a:r>
            <a:r>
              <a:rPr lang="en-US" sz="2400" dirty="0"/>
              <a:t>approval, BAC may delegate </a:t>
            </a:r>
            <a:r>
              <a:rPr lang="en-US" sz="2400" dirty="0" smtClean="0"/>
              <a:t>execution</a:t>
            </a:r>
          </a:p>
          <a:p>
            <a:pPr marL="342900" lvl="1" indent="-342900">
              <a:spcBef>
                <a:spcPts val="600"/>
              </a:spcBef>
              <a:buSzPct val="70000"/>
              <a:buFont typeface="Wingdings" panose="05000000000000000000" pitchFamily="2" charset="2"/>
              <a:buChar char="v"/>
              <a:defRPr/>
            </a:pPr>
            <a:endParaRPr lang="en-US" sz="1000" dirty="0"/>
          </a:p>
          <a:p>
            <a:pPr marL="342900" lvl="1" indent="-342900">
              <a:spcBef>
                <a:spcPts val="600"/>
              </a:spcBef>
              <a:buSzPct val="70000"/>
              <a:buFont typeface="Wingdings" panose="05000000000000000000" pitchFamily="2" charset="2"/>
              <a:buChar char="v"/>
              <a:defRPr/>
            </a:pPr>
            <a:r>
              <a:rPr lang="en-US" sz="2400" dirty="0" smtClean="0"/>
              <a:t>Posting is </a:t>
            </a:r>
            <a:r>
              <a:rPr lang="en-US" sz="2400" b="1" dirty="0" smtClean="0"/>
              <a:t>required</a:t>
            </a:r>
            <a:r>
              <a:rPr lang="en-US" sz="2400" dirty="0" smtClean="0"/>
              <a:t> </a:t>
            </a:r>
            <a:r>
              <a:rPr lang="en-US" sz="2400" dirty="0"/>
              <a:t>if amount is </a:t>
            </a:r>
            <a:r>
              <a:rPr lang="en-US" sz="2400" b="1" dirty="0" smtClean="0"/>
              <a:t>&gt; PhP50,000.00, except for Shopping Sec. 52.1(a)</a:t>
            </a:r>
          </a:p>
          <a:p>
            <a:pPr marL="342900" lvl="1" indent="-342900">
              <a:spcBef>
                <a:spcPts val="600"/>
              </a:spcBef>
              <a:buSzPct val="70000"/>
              <a:buFont typeface="Wingdings" panose="05000000000000000000" pitchFamily="2" charset="2"/>
              <a:buChar char="v"/>
              <a:defRPr/>
            </a:pPr>
            <a:endParaRPr lang="en-US" sz="1000" b="1" dirty="0"/>
          </a:p>
          <a:p>
            <a:pPr marL="342900" lvl="1" indent="-342900">
              <a:spcBef>
                <a:spcPts val="600"/>
              </a:spcBef>
              <a:buSzPct val="70000"/>
              <a:buFont typeface="Wingdings" panose="05000000000000000000" pitchFamily="2" charset="2"/>
              <a:buChar char="v"/>
              <a:defRPr/>
            </a:pPr>
            <a:r>
              <a:rPr lang="en-US" sz="2400" dirty="0" smtClean="0"/>
              <a:t>PE </a:t>
            </a:r>
            <a:r>
              <a:rPr lang="en-US" sz="2400" dirty="0"/>
              <a:t>to validate legal, technical, and financial capability through relevant documents or other means</a:t>
            </a:r>
          </a:p>
          <a:p>
            <a:pPr marL="0" lvl="1" indent="0">
              <a:spcBef>
                <a:spcPts val="600"/>
              </a:spcBef>
              <a:buSzPct val="70000"/>
              <a:buNone/>
              <a:defRPr/>
            </a:pPr>
            <a:endParaRPr lang="en-US" sz="2400" b="1" u="sng" dirty="0" smtClean="0">
              <a:latin typeface="Clarendon" panose="02040604040505020204" pitchFamily="18" charset="0"/>
            </a:endParaRPr>
          </a:p>
        </p:txBody>
      </p:sp>
      <p:sp>
        <p:nvSpPr>
          <p:cNvPr id="4" name="Title 1"/>
          <p:cNvSpPr>
            <a:spLocks noGrp="1"/>
          </p:cNvSpPr>
          <p:nvPr>
            <p:ph type="title"/>
          </p:nvPr>
        </p:nvSpPr>
        <p:spPr>
          <a:xfrm>
            <a:off x="457200" y="274638"/>
            <a:ext cx="8229600" cy="487362"/>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r>
              <a:rPr lang="en-US" sz="3200" b="1" dirty="0" smtClean="0">
                <a:ln/>
                <a:latin typeface="Clarendon" panose="02040604040505020204" pitchFamily="18" charset="0"/>
                <a:ea typeface="ＭＳ Ｐゴシック" pitchFamily="34" charset="-128"/>
              </a:rPr>
              <a:t>SHOPPING and SMALL VALUE PROCUREMENT</a:t>
            </a:r>
            <a:endParaRPr lang="en-US" sz="3200" dirty="0">
              <a:solidFill>
                <a:schemeClr val="tx2">
                  <a:lumMod val="75000"/>
                </a:schemeClr>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pPr algn="r"/>
            <a:fld id="{F3403E61-FE02-4BE1-92BA-D4DD5B313E27}" type="slidenum">
              <a:rPr lang="en-US" smtClean="0">
                <a:solidFill>
                  <a:prstClr val="black">
                    <a:tint val="75000"/>
                  </a:prstClr>
                </a:solidFill>
              </a:rPr>
              <a:pPr algn="r"/>
              <a:t>70</a:t>
            </a:fld>
            <a:endParaRPr lang="en-US" dirty="0">
              <a:solidFill>
                <a:prstClr val="black">
                  <a:tint val="75000"/>
                </a:prstClr>
              </a:solidFill>
            </a:endParaRPr>
          </a:p>
        </p:txBody>
      </p:sp>
    </p:spTree>
    <p:extLst>
      <p:ext uri="{BB962C8B-B14F-4D97-AF65-F5344CB8AC3E}">
        <p14:creationId xmlns:p14="http://schemas.microsoft.com/office/powerpoint/2010/main" xmlns="" val="3880293659"/>
      </p:ext>
    </p:extLst>
  </p:cSld>
  <p:clrMapOvr>
    <a:masterClrMapping/>
  </p:clrMapOvr>
  <p:transition spd="slow"/>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idx="1"/>
          </p:nvPr>
        </p:nvSpPr>
        <p:spPr>
          <a:xfrm>
            <a:off x="304800" y="1143000"/>
            <a:ext cx="8229600" cy="563563"/>
          </a:xfrm>
        </p:spPr>
        <p:txBody>
          <a:bodyPr>
            <a:noAutofit/>
          </a:bodyPr>
          <a:lstStyle/>
          <a:p>
            <a:pPr marL="0" lvl="1" indent="0">
              <a:spcBef>
                <a:spcPts val="600"/>
              </a:spcBef>
              <a:buSzPct val="70000"/>
              <a:buNone/>
              <a:defRPr/>
            </a:pPr>
            <a:r>
              <a:rPr lang="en-US" sz="2400" b="1" u="sng" dirty="0" smtClean="0">
                <a:latin typeface="Clarendon" panose="02040604040505020204" pitchFamily="18" charset="0"/>
              </a:rPr>
              <a:t>PROCEDURAL GUIDELINES:</a:t>
            </a:r>
          </a:p>
          <a:p>
            <a:pPr marL="0" lvl="1" indent="0">
              <a:spcBef>
                <a:spcPts val="600"/>
              </a:spcBef>
              <a:buSzPct val="70000"/>
              <a:buNone/>
              <a:defRPr/>
            </a:pPr>
            <a:endParaRPr lang="en-US" sz="2000" dirty="0" smtClean="0">
              <a:latin typeface="Clarendon" panose="02040604040505020204" pitchFamily="18" charset="0"/>
            </a:endParaRPr>
          </a:p>
        </p:txBody>
      </p:sp>
      <p:graphicFrame>
        <p:nvGraphicFramePr>
          <p:cNvPr id="5" name="Content Placeholder 3"/>
          <p:cNvGraphicFramePr>
            <a:graphicFrameLocks/>
          </p:cNvGraphicFramePr>
          <p:nvPr>
            <p:extLst>
              <p:ext uri="{D42A27DB-BD31-4B8C-83A1-F6EECF244321}">
                <p14:modId xmlns:p14="http://schemas.microsoft.com/office/powerpoint/2010/main" xmlns="" val="3755820204"/>
              </p:ext>
            </p:extLst>
          </p:nvPr>
        </p:nvGraphicFramePr>
        <p:xfrm>
          <a:off x="381000" y="1752600"/>
          <a:ext cx="838200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1"/>
          <p:cNvSpPr>
            <a:spLocks noGrp="1"/>
          </p:cNvSpPr>
          <p:nvPr>
            <p:ph type="title"/>
          </p:nvPr>
        </p:nvSpPr>
        <p:spPr>
          <a:xfrm>
            <a:off x="457200" y="274638"/>
            <a:ext cx="8229600" cy="487362"/>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r>
              <a:rPr lang="en-US" sz="3200" b="1" dirty="0" smtClean="0">
                <a:ln/>
                <a:latin typeface="Clarendon" panose="02040604040505020204" pitchFamily="18" charset="0"/>
                <a:ea typeface="ＭＳ Ｐゴシック" pitchFamily="34" charset="-128"/>
              </a:rPr>
              <a:t>SHOPPING and SMALL VALUE PROCUREMENT</a:t>
            </a:r>
            <a:endParaRPr lang="en-US" sz="3200" dirty="0">
              <a:solidFill>
                <a:schemeClr val="tx2">
                  <a:lumMod val="75000"/>
                </a:schemeClr>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2552538598"/>
      </p:ext>
    </p:extLst>
  </p:cSld>
  <p:clrMapOvr>
    <a:masterClrMapping/>
  </p:clrMapOvr>
  <p:transition spd="slow"/>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563562"/>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r>
              <a:rPr lang="en-US" sz="3200" b="1" dirty="0" smtClean="0">
                <a:ln/>
                <a:latin typeface="Clarendon" panose="02040604040505020204" pitchFamily="18" charset="0"/>
                <a:ea typeface="ＭＳ Ｐゴシック" pitchFamily="34" charset="-128"/>
              </a:rPr>
              <a:t>Posting Requirements</a:t>
            </a:r>
            <a:endParaRPr lang="en-US" sz="2800" dirty="0">
              <a:solidFill>
                <a:schemeClr val="tx2">
                  <a:lumMod val="75000"/>
                </a:schemeClr>
              </a:solidFill>
              <a:effectLst>
                <a:outerShdw blurRad="38100" dist="38100" dir="2700000" algn="tl">
                  <a:srgbClr val="000000">
                    <a:alpha val="43137"/>
                  </a:srgbClr>
                </a:outerShdw>
              </a:effectLst>
            </a:endParaRPr>
          </a:p>
        </p:txBody>
      </p:sp>
      <p:sp>
        <p:nvSpPr>
          <p:cNvPr id="5" name="Content Placeholder 7"/>
          <p:cNvSpPr>
            <a:spLocks noGrp="1"/>
          </p:cNvSpPr>
          <p:nvPr>
            <p:ph idx="1"/>
          </p:nvPr>
        </p:nvSpPr>
        <p:spPr>
          <a:xfrm>
            <a:off x="457200" y="1219200"/>
            <a:ext cx="8229600" cy="4906963"/>
          </a:xfrm>
        </p:spPr>
        <p:txBody>
          <a:bodyPr>
            <a:noAutofit/>
          </a:bodyPr>
          <a:lstStyle/>
          <a:p>
            <a:pPr marL="342900" lvl="1" indent="-342900" algn="just">
              <a:spcBef>
                <a:spcPts val="0"/>
              </a:spcBef>
              <a:buSzPct val="70000"/>
              <a:buFont typeface="Wingdings" panose="05000000000000000000" pitchFamily="2" charset="2"/>
              <a:buChar char="v"/>
              <a:defRPr/>
            </a:pPr>
            <a:endParaRPr lang="en-US" sz="1000" dirty="0"/>
          </a:p>
          <a:p>
            <a:pPr marL="0" lvl="1" indent="0" algn="just">
              <a:spcBef>
                <a:spcPts val="0"/>
              </a:spcBef>
              <a:buSzPct val="70000"/>
              <a:buFont typeface="Wingdings" pitchFamily="2" charset="2"/>
              <a:buChar char="v"/>
              <a:defRPr/>
            </a:pPr>
            <a:r>
              <a:rPr lang="en-US" sz="2000" dirty="0" smtClean="0">
                <a:solidFill>
                  <a:prstClr val="black"/>
                </a:solidFill>
              </a:rPr>
              <a:t>   Advertisement in the newspaper and posting requirements may be dispensed with provided that the BAC through its Secretariat shall post the procurement opportunity (RFQ or RFP) in </a:t>
            </a:r>
            <a:r>
              <a:rPr lang="en-US" sz="2000" b="1" u="sng" dirty="0" err="1" smtClean="0">
                <a:solidFill>
                  <a:prstClr val="black"/>
                </a:solidFill>
              </a:rPr>
              <a:t>PhilGEPS</a:t>
            </a:r>
            <a:r>
              <a:rPr lang="en-US" sz="2000" u="sng" dirty="0" smtClean="0">
                <a:solidFill>
                  <a:prstClr val="black"/>
                </a:solidFill>
              </a:rPr>
              <a:t>, website of PE if available, and conspicuous place </a:t>
            </a:r>
            <a:r>
              <a:rPr lang="en-US" sz="2000" dirty="0" smtClean="0">
                <a:solidFill>
                  <a:prstClr val="black"/>
                </a:solidFill>
              </a:rPr>
              <a:t>in the premise of PE for a </a:t>
            </a:r>
            <a:r>
              <a:rPr lang="en-US" sz="2000" b="1" dirty="0" smtClean="0">
                <a:solidFill>
                  <a:prstClr val="black"/>
                </a:solidFill>
              </a:rPr>
              <a:t>period of at least three (3) calendar days</a:t>
            </a:r>
            <a:r>
              <a:rPr lang="en-US" sz="2000" dirty="0" smtClean="0">
                <a:solidFill>
                  <a:prstClr val="black"/>
                </a:solidFill>
              </a:rPr>
              <a:t>,  for the following methods:</a:t>
            </a:r>
          </a:p>
          <a:p>
            <a:pPr marL="342900" lvl="1" indent="-342900" algn="just">
              <a:spcBef>
                <a:spcPts val="0"/>
              </a:spcBef>
              <a:buSzPct val="70000"/>
              <a:buFont typeface="Wingdings" panose="05000000000000000000" pitchFamily="2" charset="2"/>
              <a:buChar char="v"/>
              <a:defRPr/>
            </a:pPr>
            <a:endParaRPr lang="en-US" sz="2000" dirty="0" smtClean="0">
              <a:solidFill>
                <a:prstClr val="black"/>
              </a:solidFill>
            </a:endParaRPr>
          </a:p>
          <a:p>
            <a:pPr lvl="1" algn="just">
              <a:spcBef>
                <a:spcPts val="0"/>
              </a:spcBef>
              <a:buSzPct val="90000"/>
              <a:buFont typeface="Wingdings" panose="05000000000000000000" pitchFamily="2" charset="2"/>
              <a:buChar char="§"/>
              <a:defRPr/>
            </a:pPr>
            <a:r>
              <a:rPr lang="en-US" sz="2000" dirty="0" smtClean="0">
                <a:solidFill>
                  <a:prstClr val="black"/>
                </a:solidFill>
              </a:rPr>
              <a:t>Limited Source Bidding [Sec. 54.2]</a:t>
            </a:r>
          </a:p>
          <a:p>
            <a:pPr lvl="1" algn="just">
              <a:spcBef>
                <a:spcPts val="0"/>
              </a:spcBef>
              <a:buSzPct val="90000"/>
              <a:buFont typeface="Wingdings" panose="05000000000000000000" pitchFamily="2" charset="2"/>
              <a:buChar char="§"/>
              <a:defRPr/>
            </a:pPr>
            <a:r>
              <a:rPr lang="en-US" sz="2000" dirty="0" smtClean="0">
                <a:solidFill>
                  <a:prstClr val="black"/>
                </a:solidFill>
              </a:rPr>
              <a:t>Shopping [Sec. 52.1(b)] above P50K</a:t>
            </a:r>
          </a:p>
          <a:p>
            <a:pPr lvl="1" algn="just">
              <a:spcBef>
                <a:spcPts val="0"/>
              </a:spcBef>
              <a:buSzPct val="90000"/>
              <a:buFont typeface="Wingdings" panose="05000000000000000000" pitchFamily="2" charset="2"/>
              <a:buChar char="§"/>
              <a:defRPr/>
            </a:pPr>
            <a:r>
              <a:rPr lang="en-US" sz="2000" dirty="0" smtClean="0">
                <a:solidFill>
                  <a:prstClr val="black"/>
                </a:solidFill>
              </a:rPr>
              <a:t>Negotiated Procurement under Two Failed Biddings [Sec. 53.1]</a:t>
            </a:r>
          </a:p>
          <a:p>
            <a:pPr lvl="1" algn="just">
              <a:spcBef>
                <a:spcPts val="0"/>
              </a:spcBef>
              <a:buSzPct val="90000"/>
              <a:buFont typeface="Wingdings" panose="05000000000000000000" pitchFamily="2" charset="2"/>
              <a:buChar char="§"/>
              <a:defRPr/>
            </a:pPr>
            <a:r>
              <a:rPr lang="en-US" sz="2000" dirty="0" smtClean="0">
                <a:solidFill>
                  <a:prstClr val="black"/>
                </a:solidFill>
              </a:rPr>
              <a:t>NGO Participation [Sec. 53.11]</a:t>
            </a:r>
          </a:p>
          <a:p>
            <a:pPr lvl="1" algn="just">
              <a:spcBef>
                <a:spcPts val="0"/>
              </a:spcBef>
              <a:buSzPct val="90000"/>
              <a:buFont typeface="Wingdings" panose="05000000000000000000" pitchFamily="2" charset="2"/>
              <a:buChar char="§"/>
              <a:defRPr/>
            </a:pPr>
            <a:r>
              <a:rPr lang="en-US" sz="2000" dirty="0" smtClean="0">
                <a:solidFill>
                  <a:prstClr val="black"/>
                </a:solidFill>
              </a:rPr>
              <a:t>Small Value Procurement [Sec. 53.9] above P50K</a:t>
            </a:r>
          </a:p>
          <a:p>
            <a:pPr marL="914400" lvl="2" indent="0" algn="just">
              <a:spcBef>
                <a:spcPts val="0"/>
              </a:spcBef>
              <a:buNone/>
              <a:defRPr/>
            </a:pPr>
            <a:endParaRPr lang="en-US" dirty="0" smtClean="0">
              <a:solidFill>
                <a:prstClr val="black"/>
              </a:solidFill>
              <a:latin typeface="Palatino Linotype" panose="02040502050505030304" pitchFamily="18" charset="0"/>
            </a:endParaRPr>
          </a:p>
          <a:p>
            <a:pPr marL="914400" lvl="2" indent="0" algn="just">
              <a:spcBef>
                <a:spcPts val="0"/>
              </a:spcBef>
              <a:buNone/>
              <a:defRPr/>
            </a:pPr>
            <a:endParaRPr lang="en-US" sz="2000" dirty="0">
              <a:latin typeface="Clarendon" panose="02040604040505020204" pitchFamily="18" charset="0"/>
            </a:endParaRPr>
          </a:p>
        </p:txBody>
      </p:sp>
    </p:spTree>
    <p:extLst>
      <p:ext uri="{BB962C8B-B14F-4D97-AF65-F5344CB8AC3E}">
        <p14:creationId xmlns:p14="http://schemas.microsoft.com/office/powerpoint/2010/main" xmlns="" val="1023945374"/>
      </p:ext>
    </p:extLst>
  </p:cSld>
  <p:clrMapOvr>
    <a:masterClrMapping/>
  </p:clrMapOvr>
  <p:transition spd="slow"/>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57200" y="274638"/>
            <a:ext cx="8229600" cy="563562"/>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r>
              <a:rPr lang="en-US" sz="3200" b="1" dirty="0" smtClean="0">
                <a:ln/>
                <a:latin typeface="Clarendon" panose="02040604040505020204" pitchFamily="18" charset="0"/>
                <a:ea typeface="ＭＳ Ｐゴシック" pitchFamily="34" charset="-128"/>
              </a:rPr>
              <a:t>PHILGEPS REGISTRATION</a:t>
            </a:r>
            <a:endParaRPr lang="en-US" sz="2800" dirty="0">
              <a:solidFill>
                <a:schemeClr val="tx2">
                  <a:lumMod val="75000"/>
                </a:schemeClr>
              </a:solidFill>
              <a:effectLst>
                <a:outerShdw blurRad="38100" dist="38100" dir="2700000" algn="tl">
                  <a:srgbClr val="000000">
                    <a:alpha val="43137"/>
                  </a:srgbClr>
                </a:outerShdw>
              </a:effectLst>
            </a:endParaRPr>
          </a:p>
        </p:txBody>
      </p:sp>
      <p:sp>
        <p:nvSpPr>
          <p:cNvPr id="5" name="Content Placeholder 7"/>
          <p:cNvSpPr>
            <a:spLocks noGrp="1"/>
          </p:cNvSpPr>
          <p:nvPr>
            <p:ph idx="1"/>
          </p:nvPr>
        </p:nvSpPr>
        <p:spPr>
          <a:xfrm>
            <a:off x="457200" y="1066800"/>
            <a:ext cx="8229600" cy="5333999"/>
          </a:xfrm>
        </p:spPr>
        <p:txBody>
          <a:bodyPr>
            <a:noAutofit/>
          </a:bodyPr>
          <a:lstStyle/>
          <a:p>
            <a:pPr marL="0" lvl="1" indent="0" algn="just">
              <a:spcBef>
                <a:spcPts val="0"/>
              </a:spcBef>
              <a:buSzPct val="70000"/>
              <a:buNone/>
              <a:defRPr/>
            </a:pPr>
            <a:r>
              <a:rPr lang="en-US" sz="2400" dirty="0" smtClean="0">
                <a:solidFill>
                  <a:prstClr val="black"/>
                </a:solidFill>
                <a:latin typeface="Palatino Linotype" panose="02040502050505030304" pitchFamily="18" charset="0"/>
              </a:rPr>
              <a:t>Bidders are </a:t>
            </a:r>
            <a:r>
              <a:rPr lang="en-US" sz="2400" b="1" u="sng" dirty="0" smtClean="0">
                <a:solidFill>
                  <a:prstClr val="black"/>
                </a:solidFill>
                <a:latin typeface="Palatino Linotype" panose="02040502050505030304" pitchFamily="18" charset="0"/>
              </a:rPr>
              <a:t>mandated</a:t>
            </a:r>
            <a:r>
              <a:rPr lang="en-US" sz="2400" dirty="0" smtClean="0">
                <a:solidFill>
                  <a:prstClr val="black"/>
                </a:solidFill>
                <a:latin typeface="Palatino Linotype" panose="02040502050505030304" pitchFamily="18" charset="0"/>
              </a:rPr>
              <a:t> </a:t>
            </a:r>
            <a:r>
              <a:rPr lang="en-US" sz="2400" b="1" dirty="0" smtClean="0">
                <a:solidFill>
                  <a:prstClr val="black"/>
                </a:solidFill>
                <a:latin typeface="Palatino Linotype" panose="02040502050505030304" pitchFamily="18" charset="0"/>
              </a:rPr>
              <a:t>to register with </a:t>
            </a:r>
            <a:r>
              <a:rPr lang="en-US" sz="2400" b="1" dirty="0" err="1" smtClean="0">
                <a:solidFill>
                  <a:prstClr val="black"/>
                </a:solidFill>
                <a:latin typeface="Palatino Linotype" panose="02040502050505030304" pitchFamily="18" charset="0"/>
              </a:rPr>
              <a:t>PhilGEPS</a:t>
            </a:r>
            <a:r>
              <a:rPr lang="en-US" sz="2400" b="1" dirty="0" smtClean="0">
                <a:solidFill>
                  <a:prstClr val="black"/>
                </a:solidFill>
                <a:latin typeface="Palatino Linotype" panose="02040502050505030304" pitchFamily="18" charset="0"/>
              </a:rPr>
              <a:t>, and provide </a:t>
            </a:r>
            <a:r>
              <a:rPr lang="en-US" sz="2400" b="1" dirty="0" err="1" smtClean="0">
                <a:solidFill>
                  <a:prstClr val="black"/>
                </a:solidFill>
                <a:latin typeface="Palatino Linotype" panose="02040502050505030304" pitchFamily="18" charset="0"/>
              </a:rPr>
              <a:t>PhilGEPS</a:t>
            </a:r>
            <a:r>
              <a:rPr lang="en-US" sz="2400" b="1" dirty="0" smtClean="0">
                <a:solidFill>
                  <a:prstClr val="black"/>
                </a:solidFill>
                <a:latin typeface="Palatino Linotype" panose="02040502050505030304" pitchFamily="18" charset="0"/>
              </a:rPr>
              <a:t> Registration Number</a:t>
            </a:r>
            <a:r>
              <a:rPr lang="en-US" sz="2400" dirty="0" smtClean="0">
                <a:solidFill>
                  <a:prstClr val="black"/>
                </a:solidFill>
                <a:latin typeface="Palatino Linotype" panose="02040502050505030304" pitchFamily="18" charset="0"/>
              </a:rPr>
              <a:t> as a condition for award on the following modalities:</a:t>
            </a:r>
          </a:p>
          <a:p>
            <a:pPr marL="342900" lvl="1" indent="-342900" algn="just">
              <a:spcBef>
                <a:spcPts val="0"/>
              </a:spcBef>
              <a:buSzPct val="70000"/>
              <a:buFont typeface="Wingdings" panose="05000000000000000000" pitchFamily="2" charset="2"/>
              <a:buChar char="v"/>
              <a:defRPr/>
            </a:pPr>
            <a:endParaRPr lang="en-US" sz="2400" dirty="0" smtClean="0">
              <a:latin typeface="Palatino Linotype" panose="02040502050505030304" pitchFamily="18" charset="0"/>
            </a:endParaRPr>
          </a:p>
          <a:p>
            <a:pPr marL="457200" lvl="0" indent="-457200">
              <a:buFont typeface="+mj-lt"/>
              <a:buAutoNum type="arabicPeriod"/>
            </a:pPr>
            <a:r>
              <a:rPr lang="en-US" sz="2400" i="1" strike="sngStrike" dirty="0" smtClean="0">
                <a:solidFill>
                  <a:srgbClr val="FF0000"/>
                </a:solidFill>
                <a:latin typeface="Palatino Linotype" panose="02040502050505030304" pitchFamily="18" charset="0"/>
              </a:rPr>
              <a:t>Sec. 49 – Limited Source Bidding</a:t>
            </a:r>
          </a:p>
          <a:p>
            <a:pPr marL="457200" lvl="0" indent="-457200">
              <a:buFont typeface="+mj-lt"/>
              <a:buAutoNum type="arabicPeriod"/>
            </a:pPr>
            <a:r>
              <a:rPr lang="en-US" sz="2400" dirty="0" smtClean="0">
                <a:latin typeface="Palatino Linotype" panose="02040502050505030304" pitchFamily="18" charset="0"/>
              </a:rPr>
              <a:t>Sec. 50 – Direct Contracting;</a:t>
            </a:r>
          </a:p>
          <a:p>
            <a:pPr marL="457200" lvl="0" indent="-457200">
              <a:buFont typeface="+mj-lt"/>
              <a:buAutoNum type="arabicPeriod"/>
            </a:pPr>
            <a:r>
              <a:rPr lang="en-US" sz="2400" i="1" strike="sngStrike" dirty="0" smtClean="0">
                <a:solidFill>
                  <a:srgbClr val="FF0000"/>
                </a:solidFill>
                <a:latin typeface="Palatino Linotype" panose="02040502050505030304" pitchFamily="18" charset="0"/>
              </a:rPr>
              <a:t>Sec. 51 – Repeat Order</a:t>
            </a:r>
          </a:p>
          <a:p>
            <a:pPr marL="457200" lvl="0" indent="-457200">
              <a:buFont typeface="+mj-lt"/>
              <a:buAutoNum type="arabicPeriod"/>
            </a:pPr>
            <a:r>
              <a:rPr lang="en-US" sz="2400" dirty="0" smtClean="0">
                <a:latin typeface="Palatino Linotype" panose="02040502050505030304" pitchFamily="18" charset="0"/>
              </a:rPr>
              <a:t>Sec. 52.1(b) – Shopping for ordinary office supplies and equipment not available in DBM-PS;</a:t>
            </a:r>
          </a:p>
          <a:p>
            <a:pPr marL="457200" lvl="0" indent="-457200">
              <a:buFont typeface="+mj-lt"/>
              <a:buAutoNum type="arabicPeriod"/>
            </a:pPr>
            <a:r>
              <a:rPr lang="en-US" sz="2400" dirty="0" smtClean="0">
                <a:latin typeface="Palatino Linotype" panose="02040502050505030304" pitchFamily="18" charset="0"/>
              </a:rPr>
              <a:t>Sec. 53.3 – Take Over of Contracts </a:t>
            </a:r>
            <a:r>
              <a:rPr lang="en-US" sz="2400" i="1" dirty="0" smtClean="0">
                <a:latin typeface="Palatino Linotype" panose="02040502050505030304" pitchFamily="18" charset="0"/>
              </a:rPr>
              <a:t>(Only for New Bidders, if any.)</a:t>
            </a:r>
            <a:r>
              <a:rPr lang="en-US" sz="2400" dirty="0" smtClean="0">
                <a:latin typeface="Palatino Linotype" panose="02040502050505030304" pitchFamily="18" charset="0"/>
              </a:rPr>
              <a:t>;</a:t>
            </a:r>
          </a:p>
          <a:p>
            <a:pPr marL="457200" indent="-457200">
              <a:buFont typeface="+mj-lt"/>
              <a:buAutoNum type="arabicPeriod"/>
            </a:pPr>
            <a:r>
              <a:rPr lang="en-US" sz="2400" i="1" dirty="0" smtClean="0">
                <a:solidFill>
                  <a:srgbClr val="FF0000"/>
                </a:solidFill>
                <a:latin typeface="Palatino Linotype" panose="02040502050505030304" pitchFamily="18" charset="0"/>
              </a:rPr>
              <a:t>Section 53.6 – Scientific, Scholarly or Artistic Work, Exclusive Technology and Media Services;</a:t>
            </a:r>
          </a:p>
          <a:p>
            <a:pPr marL="457200" lvl="0" indent="-457200">
              <a:buFont typeface="+mj-lt"/>
              <a:buAutoNum type="arabicPeriod"/>
            </a:pPr>
            <a:endParaRPr lang="en-US" sz="2400" dirty="0" smtClean="0">
              <a:latin typeface="Palatino Linotype" panose="02040502050505030304" pitchFamily="18" charset="0"/>
            </a:endParaRPr>
          </a:p>
          <a:p>
            <a:pPr marL="457200" lvl="1" indent="0" algn="just">
              <a:spcBef>
                <a:spcPts val="0"/>
              </a:spcBef>
              <a:buSzPct val="90000"/>
              <a:buNone/>
              <a:defRPr/>
            </a:pPr>
            <a:endParaRPr lang="en-US" sz="2200" dirty="0" smtClean="0">
              <a:latin typeface="Clarendon" panose="02040604040505020204" pitchFamily="18" charset="0"/>
            </a:endParaRPr>
          </a:p>
        </p:txBody>
      </p:sp>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73</a:t>
            </a:fld>
            <a:endParaRPr lang="en-US">
              <a:solidFill>
                <a:prstClr val="black">
                  <a:tint val="75000"/>
                </a:prstClr>
              </a:solidFill>
            </a:endParaRPr>
          </a:p>
        </p:txBody>
      </p:sp>
    </p:spTree>
    <p:extLst>
      <p:ext uri="{BB962C8B-B14F-4D97-AF65-F5344CB8AC3E}">
        <p14:creationId xmlns:p14="http://schemas.microsoft.com/office/powerpoint/2010/main" xmlns="" val="1698564087"/>
      </p:ext>
    </p:extLst>
  </p:cSld>
  <p:clrMapOvr>
    <a:masterClrMapping/>
  </p:clrMapOvr>
  <p:transition spd="slow"/>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lvl="1" indent="0" algn="just">
              <a:spcBef>
                <a:spcPts val="0"/>
              </a:spcBef>
              <a:buSzPct val="70000"/>
              <a:buNone/>
              <a:defRPr/>
            </a:pPr>
            <a:r>
              <a:rPr lang="en-US" sz="2400" b="1" u="sng" dirty="0" smtClean="0">
                <a:solidFill>
                  <a:prstClr val="black"/>
                </a:solidFill>
                <a:latin typeface="Palatino Linotype" panose="02040502050505030304" pitchFamily="18" charset="0"/>
              </a:rPr>
              <a:t>Continuation:</a:t>
            </a:r>
          </a:p>
          <a:p>
            <a:pPr marL="342900" lvl="1" indent="-342900" algn="just">
              <a:spcBef>
                <a:spcPts val="0"/>
              </a:spcBef>
              <a:buSzPct val="70000"/>
              <a:buFont typeface="Wingdings" panose="05000000000000000000" pitchFamily="2" charset="2"/>
              <a:buChar char="v"/>
              <a:defRPr/>
            </a:pPr>
            <a:endParaRPr lang="en-US" sz="2400" dirty="0" smtClean="0">
              <a:latin typeface="Palatino Linotype" panose="02040502050505030304" pitchFamily="18" charset="0"/>
            </a:endParaRPr>
          </a:p>
          <a:p>
            <a:pPr marL="457200" lvl="0" indent="-457200">
              <a:buFont typeface="+mj-lt"/>
              <a:buAutoNum type="arabicPeriod" startAt="7"/>
            </a:pPr>
            <a:r>
              <a:rPr lang="en-US" sz="2400" i="1" dirty="0" smtClean="0">
                <a:solidFill>
                  <a:srgbClr val="FF0000"/>
                </a:solidFill>
                <a:latin typeface="Palatino Linotype" panose="02040502050505030304" pitchFamily="18" charset="0"/>
              </a:rPr>
              <a:t>Section 53.7 – Highly Technical Consultants;</a:t>
            </a:r>
          </a:p>
          <a:p>
            <a:pPr marL="457200" lvl="0" indent="-457200">
              <a:buFont typeface="+mj-lt"/>
              <a:buAutoNum type="arabicPeriod" startAt="7"/>
            </a:pPr>
            <a:r>
              <a:rPr lang="en-US" sz="2400" dirty="0" smtClean="0">
                <a:latin typeface="Palatino Linotype" panose="02040502050505030304" pitchFamily="18" charset="0"/>
              </a:rPr>
              <a:t>Section 53.9 – Small Value Procurement; and</a:t>
            </a:r>
          </a:p>
          <a:p>
            <a:pPr marL="457200" lvl="0" indent="-457200">
              <a:buFont typeface="+mj-lt"/>
              <a:buAutoNum type="arabicPeriod" startAt="7"/>
            </a:pPr>
            <a:r>
              <a:rPr lang="en-US" sz="2400" dirty="0" smtClean="0">
                <a:latin typeface="Palatino Linotype" panose="02040502050505030304" pitchFamily="18" charset="0"/>
              </a:rPr>
              <a:t>Section 53.10 – Lease of Real Property and Venue.</a:t>
            </a:r>
          </a:p>
          <a:p>
            <a:pPr marL="457200" lvl="0" indent="-457200">
              <a:buFont typeface="+mj-lt"/>
              <a:buAutoNum type="arabicPeriod" startAt="7"/>
            </a:pPr>
            <a:r>
              <a:rPr lang="en-US" sz="2400" i="1" strike="sngStrike" dirty="0" smtClean="0">
                <a:solidFill>
                  <a:srgbClr val="FF0000"/>
                </a:solidFill>
                <a:latin typeface="Palatino Linotype" panose="02040502050505030304" pitchFamily="18" charset="0"/>
              </a:rPr>
              <a:t>Sec. 53.11 – NGO Participation</a:t>
            </a:r>
          </a:p>
          <a:p>
            <a:pPr marL="0" lvl="0" indent="0">
              <a:buNone/>
            </a:pPr>
            <a:endParaRPr lang="en-US" sz="2400" i="1" strike="sngStrike" dirty="0" smtClean="0">
              <a:solidFill>
                <a:srgbClr val="FF0000"/>
              </a:solidFill>
              <a:latin typeface="Palatino Linotype" panose="02040502050505030304" pitchFamily="18" charset="0"/>
            </a:endParaRPr>
          </a:p>
          <a:p>
            <a:pPr marL="0" lvl="0" indent="0" algn="just">
              <a:buNone/>
            </a:pPr>
            <a:r>
              <a:rPr lang="en-PH" sz="2400" dirty="0" smtClean="0">
                <a:latin typeface="Palatino Linotype" panose="02040502050505030304" pitchFamily="18" charset="0"/>
              </a:rPr>
              <a:t>For </a:t>
            </a:r>
            <a:r>
              <a:rPr lang="en-PH" sz="2400" b="1" dirty="0" smtClean="0">
                <a:latin typeface="Palatino Linotype" panose="02040502050505030304" pitchFamily="18" charset="0"/>
              </a:rPr>
              <a:t>Sec. 53.1 - Two Failed Biddings</a:t>
            </a:r>
            <a:r>
              <a:rPr lang="en-PH" sz="2400" dirty="0" smtClean="0">
                <a:latin typeface="Palatino Linotype" panose="02040502050505030304" pitchFamily="18" charset="0"/>
              </a:rPr>
              <a:t>, the BAC shall require the </a:t>
            </a:r>
            <a:r>
              <a:rPr lang="en-PH" sz="2400" b="1" dirty="0" smtClean="0">
                <a:latin typeface="Palatino Linotype" panose="02040502050505030304" pitchFamily="18" charset="0"/>
              </a:rPr>
              <a:t>submission of a Certificate of </a:t>
            </a:r>
            <a:r>
              <a:rPr lang="en-PH" sz="2400" b="1" dirty="0" err="1" smtClean="0">
                <a:latin typeface="Palatino Linotype" panose="02040502050505030304" pitchFamily="18" charset="0"/>
              </a:rPr>
              <a:t>PhilGEPS</a:t>
            </a:r>
            <a:r>
              <a:rPr lang="en-PH" sz="2400" b="1" dirty="0" smtClean="0">
                <a:latin typeface="Palatino Linotype" panose="02040502050505030304" pitchFamily="18" charset="0"/>
              </a:rPr>
              <a:t> Registration </a:t>
            </a:r>
            <a:r>
              <a:rPr lang="en-PH" sz="2400" dirty="0" smtClean="0">
                <a:latin typeface="Palatino Linotype" panose="02040502050505030304" pitchFamily="18" charset="0"/>
              </a:rPr>
              <a:t>in accordance with Sec. 8.5.2 of the IRR of RA 9184</a:t>
            </a:r>
            <a:endParaRPr lang="en-US" sz="2400" i="1" dirty="0" smtClean="0">
              <a:solidFill>
                <a:srgbClr val="FF0000"/>
              </a:solidFill>
              <a:latin typeface="Palatino Linotype" panose="02040502050505030304" pitchFamily="18" charset="0"/>
            </a:endParaRPr>
          </a:p>
          <a:p>
            <a:endParaRPr lang="fil-PH"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74</a:t>
            </a:fld>
            <a:endParaRPr lang="fil-PH" dirty="0"/>
          </a:p>
        </p:txBody>
      </p:sp>
      <p:sp>
        <p:nvSpPr>
          <p:cNvPr id="5" name="Title 1"/>
          <p:cNvSpPr>
            <a:spLocks noGrp="1"/>
          </p:cNvSpPr>
          <p:nvPr>
            <p:ph type="title"/>
          </p:nvPr>
        </p:nvSpPr>
        <p:spPr>
          <a:noFill/>
          <a:ln>
            <a:noFill/>
          </a:ln>
        </p:spPr>
        <p:style>
          <a:lnRef idx="1">
            <a:schemeClr val="accent1"/>
          </a:lnRef>
          <a:fillRef idx="2">
            <a:schemeClr val="accent1"/>
          </a:fillRef>
          <a:effectRef idx="1">
            <a:schemeClr val="accent1"/>
          </a:effectRef>
          <a:fontRef idx="minor">
            <a:schemeClr val="dk1"/>
          </a:fontRef>
        </p:style>
        <p:txBody>
          <a:bodyPr>
            <a:noAutofit/>
          </a:bodyPr>
          <a:lstStyle/>
          <a:p>
            <a:r>
              <a:rPr lang="en-US" sz="3200" b="1" dirty="0" smtClean="0">
                <a:ln/>
                <a:latin typeface="Clarendon" panose="02040604040505020204" pitchFamily="18" charset="0"/>
                <a:ea typeface="ＭＳ Ｐゴシック" pitchFamily="34" charset="-128"/>
              </a:rPr>
              <a:t>PHILGEPS REGISTRATION</a:t>
            </a:r>
            <a:endParaRPr lang="en-US" sz="2800" dirty="0">
              <a:solidFill>
                <a:schemeClr val="tx2">
                  <a:lumMod val="75000"/>
                </a:schemeClr>
              </a:solidFill>
              <a:effectLst>
                <a:outerShdw blurRad="38100" dist="38100" dir="2700000" algn="tl">
                  <a:srgbClr val="000000">
                    <a:alpha val="43137"/>
                  </a:srgbClr>
                </a:outerShdw>
              </a:effectLst>
            </a:endParaRPr>
          </a:p>
        </p:txBody>
      </p:sp>
    </p:spTree>
  </p:cSld>
  <p:clrMapOvr>
    <a:masterClrMapping/>
  </p:clrMapOvr>
  <p:transition spd="slow"/>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75</a:t>
            </a:fld>
            <a:endParaRPr lang="fil-PH" dirty="0"/>
          </a:p>
        </p:txBody>
      </p:sp>
      <p:sp>
        <p:nvSpPr>
          <p:cNvPr id="5" name="Title 1"/>
          <p:cNvSpPr txBox="1">
            <a:spLocks noGrp="1"/>
          </p:cNvSpPr>
          <p:nvPr>
            <p:ph type="title"/>
          </p:nvPr>
        </p:nvSpPr>
        <p:spPr>
          <a:xfrm>
            <a:off x="0" y="0"/>
            <a:ext cx="9144000" cy="914400"/>
          </a:xfrm>
          <a:prstGeom prst="rect">
            <a:avLst/>
          </a:prstGeom>
          <a:noFill/>
          <a:ln w="9525" cap="flat" cmpd="sng" algn="ctr">
            <a:solidFill>
              <a:srgbClr val="6076B4">
                <a:shade val="95000"/>
                <a:satMod val="105000"/>
              </a:srgb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sz="3200" b="1" dirty="0" smtClean="0">
                <a:solidFill>
                  <a:schemeClr val="bg1"/>
                </a:solidFill>
                <a:latin typeface="Palatino Linotype"/>
                <a:ea typeface="Verdana" pitchFamily="34" charset="0"/>
                <a:cs typeface="Verdana" pitchFamily="34" charset="0"/>
              </a:rPr>
              <a:t>DOCUMENTARY REQUIREMENTS</a:t>
            </a:r>
            <a:endParaRPr lang="en-US" sz="3600" b="1" dirty="0">
              <a:ln/>
              <a:solidFill>
                <a:schemeClr val="bg1"/>
              </a:solidFill>
              <a:latin typeface="Palatino Linotype"/>
            </a:endParaRPr>
          </a:p>
        </p:txBody>
      </p:sp>
      <p:graphicFrame>
        <p:nvGraphicFramePr>
          <p:cNvPr id="6" name="Table 5"/>
          <p:cNvGraphicFramePr>
            <a:graphicFrameLocks noGrp="1"/>
          </p:cNvGraphicFramePr>
          <p:nvPr>
            <p:extLst>
              <p:ext uri="{D42A27DB-BD31-4B8C-83A1-F6EECF244321}">
                <p14:modId xmlns:p14="http://schemas.microsoft.com/office/powerpoint/2010/main" xmlns="" val="2876928729"/>
              </p:ext>
            </p:extLst>
          </p:nvPr>
        </p:nvGraphicFramePr>
        <p:xfrm>
          <a:off x="152403" y="1066800"/>
          <a:ext cx="8991597" cy="5386253"/>
        </p:xfrm>
        <a:graphic>
          <a:graphicData uri="http://schemas.openxmlformats.org/drawingml/2006/table">
            <a:tbl>
              <a:tblPr firstRow="1" firstCol="1" bandRow="1">
                <a:tableStyleId>{5C22544A-7EE6-4342-B048-85BDC9FD1C3A}</a:tableStyleId>
              </a:tblPr>
              <a:tblGrid>
                <a:gridCol w="1752597"/>
                <a:gridCol w="1066800"/>
                <a:gridCol w="1295400"/>
                <a:gridCol w="1141114"/>
                <a:gridCol w="854534"/>
                <a:gridCol w="854534"/>
                <a:gridCol w="949483"/>
                <a:gridCol w="1077135"/>
              </a:tblGrid>
              <a:tr h="1544350">
                <a:tc>
                  <a:txBody>
                    <a:bodyPr/>
                    <a:lstStyle/>
                    <a:p>
                      <a:pPr marL="0" marR="0" algn="ctr">
                        <a:lnSpc>
                          <a:spcPct val="115000"/>
                        </a:lnSpc>
                        <a:spcBef>
                          <a:spcPts val="0"/>
                        </a:spcBef>
                        <a:spcAft>
                          <a:spcPts val="0"/>
                        </a:spcAft>
                      </a:pPr>
                      <a:r>
                        <a:rPr lang="en-US" sz="1800" dirty="0">
                          <a:solidFill>
                            <a:schemeClr val="tx1"/>
                          </a:solidFill>
                          <a:effectLst/>
                          <a:latin typeface="Palatino Linotype" panose="02040502050505030304" pitchFamily="18" charset="0"/>
                        </a:rPr>
                        <a:t>Alternative Modality</a:t>
                      </a:r>
                      <a:endParaRPr lang="en-US" sz="18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Mayor’s</a:t>
                      </a:r>
                      <a:r>
                        <a:rPr lang="en-US" sz="1600" dirty="0" smtClean="0">
                          <a:solidFill>
                            <a:schemeClr val="tx1"/>
                          </a:solidFill>
                          <a:effectLst/>
                          <a:latin typeface="Palatino Linotype" panose="02040502050505030304" pitchFamily="18" charset="0"/>
                        </a:rPr>
                        <a:t>/</a:t>
                      </a:r>
                    </a:p>
                    <a:p>
                      <a:pPr marL="0" marR="0" algn="ctr">
                        <a:lnSpc>
                          <a:spcPct val="115000"/>
                        </a:lnSpc>
                        <a:spcBef>
                          <a:spcPts val="0"/>
                        </a:spcBef>
                        <a:spcAft>
                          <a:spcPts val="0"/>
                        </a:spcAft>
                      </a:pPr>
                      <a:r>
                        <a:rPr lang="en-US" sz="1600" dirty="0" smtClean="0">
                          <a:solidFill>
                            <a:schemeClr val="tx1"/>
                          </a:solidFill>
                          <a:effectLst/>
                          <a:latin typeface="Palatino Linotype" panose="02040502050505030304" pitchFamily="18" charset="0"/>
                        </a:rPr>
                        <a:t>Business </a:t>
                      </a:r>
                      <a:r>
                        <a:rPr lang="en-US" sz="1600" dirty="0">
                          <a:solidFill>
                            <a:schemeClr val="tx1"/>
                          </a:solidFill>
                          <a:effectLst/>
                          <a:latin typeface="Palatino Linotype" panose="02040502050505030304" pitchFamily="18" charset="0"/>
                        </a:rPr>
                        <a:t>Permit</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Professional License </a:t>
                      </a:r>
                      <a:r>
                        <a:rPr lang="en-US" sz="1600" dirty="0" smtClean="0">
                          <a:solidFill>
                            <a:schemeClr val="tx1"/>
                          </a:solidFill>
                          <a:effectLst/>
                          <a:latin typeface="Palatino Linotype" panose="02040502050505030304" pitchFamily="18" charset="0"/>
                        </a:rPr>
                        <a:t>/CV</a:t>
                      </a:r>
                      <a:r>
                        <a:rPr lang="en-US" sz="1600" baseline="0" dirty="0" smtClean="0">
                          <a:solidFill>
                            <a:schemeClr val="tx1"/>
                          </a:solidFill>
                          <a:effectLst/>
                          <a:latin typeface="Palatino Linotype" panose="02040502050505030304" pitchFamily="18" charset="0"/>
                        </a:rPr>
                        <a:t> </a:t>
                      </a:r>
                      <a:r>
                        <a:rPr lang="en-US" sz="1600" dirty="0" smtClean="0">
                          <a:solidFill>
                            <a:schemeClr val="tx1"/>
                          </a:solidFill>
                          <a:effectLst/>
                          <a:latin typeface="Palatino Linotype" panose="02040502050505030304" pitchFamily="18" charset="0"/>
                        </a:rPr>
                        <a:t>(Consulting </a:t>
                      </a:r>
                      <a:r>
                        <a:rPr lang="en-US" sz="1600" dirty="0">
                          <a:solidFill>
                            <a:schemeClr val="tx1"/>
                          </a:solidFill>
                          <a:effectLst/>
                          <a:latin typeface="Palatino Linotype" panose="02040502050505030304" pitchFamily="18" charset="0"/>
                        </a:rPr>
                        <a:t>Services)</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err="1">
                          <a:solidFill>
                            <a:schemeClr val="tx1"/>
                          </a:solidFill>
                          <a:effectLst/>
                          <a:latin typeface="Palatino Linotype" panose="02040502050505030304" pitchFamily="18" charset="0"/>
                        </a:rPr>
                        <a:t>PhilGEPS</a:t>
                      </a:r>
                      <a:r>
                        <a:rPr lang="en-US" sz="1600" dirty="0">
                          <a:solidFill>
                            <a:schemeClr val="tx1"/>
                          </a:solidFill>
                          <a:effectLst/>
                          <a:latin typeface="Palatino Linotype" panose="02040502050505030304" pitchFamily="18" charset="0"/>
                        </a:rPr>
                        <a:t> Reg. Number</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PCAB License (Infra.)</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NFCC (Infra.)</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Income</a:t>
                      </a:r>
                      <a:r>
                        <a:rPr lang="en-US" sz="1600" dirty="0" smtClean="0">
                          <a:solidFill>
                            <a:schemeClr val="tx1"/>
                          </a:solidFill>
                          <a:effectLst/>
                          <a:latin typeface="Palatino Linotype" panose="02040502050505030304" pitchFamily="18" charset="0"/>
                        </a:rPr>
                        <a:t>/</a:t>
                      </a:r>
                    </a:p>
                    <a:p>
                      <a:pPr marL="0" marR="0" algn="ctr">
                        <a:lnSpc>
                          <a:spcPct val="115000"/>
                        </a:lnSpc>
                        <a:spcBef>
                          <a:spcPts val="0"/>
                        </a:spcBef>
                        <a:spcAft>
                          <a:spcPts val="0"/>
                        </a:spcAft>
                      </a:pPr>
                      <a:r>
                        <a:rPr lang="en-US" sz="1600" dirty="0" smtClean="0">
                          <a:solidFill>
                            <a:schemeClr val="tx1"/>
                          </a:solidFill>
                          <a:effectLst/>
                          <a:latin typeface="Palatino Linotype" panose="02040502050505030304" pitchFamily="18" charset="0"/>
                        </a:rPr>
                        <a:t>Business </a:t>
                      </a:r>
                      <a:r>
                        <a:rPr lang="en-US" sz="1600" dirty="0">
                          <a:solidFill>
                            <a:schemeClr val="tx1"/>
                          </a:solidFill>
                          <a:effectLst/>
                          <a:latin typeface="Palatino Linotype" panose="02040502050505030304" pitchFamily="18" charset="0"/>
                        </a:rPr>
                        <a:t>Tax Return</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Omnibus Sworn Statement</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605418">
                <a:tc>
                  <a:txBody>
                    <a:bodyPr/>
                    <a:lstStyle/>
                    <a:p>
                      <a:pPr marL="0" marR="0">
                        <a:lnSpc>
                          <a:spcPct val="115000"/>
                        </a:lnSpc>
                        <a:spcBef>
                          <a:spcPts val="0"/>
                        </a:spcBef>
                        <a:spcAft>
                          <a:spcPts val="0"/>
                        </a:spcAft>
                      </a:pPr>
                      <a:r>
                        <a:rPr lang="en-US" sz="1800" dirty="0" smtClean="0">
                          <a:solidFill>
                            <a:schemeClr val="tx1"/>
                          </a:solidFill>
                          <a:effectLst/>
                          <a:latin typeface="Palatino Linotype" panose="02040502050505030304" pitchFamily="18" charset="0"/>
                        </a:rPr>
                        <a:t>Direct </a:t>
                      </a:r>
                      <a:r>
                        <a:rPr lang="en-US" sz="1800" dirty="0">
                          <a:solidFill>
                            <a:schemeClr val="tx1"/>
                          </a:solidFill>
                          <a:effectLst/>
                          <a:latin typeface="Palatino Linotype" panose="02040502050505030304" pitchFamily="18" charset="0"/>
                        </a:rPr>
                        <a:t>Contracting [Section 50]</a:t>
                      </a:r>
                      <a:endParaRPr lang="en-US" sz="18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800" b="1" dirty="0">
                          <a:solidFill>
                            <a:schemeClr val="tx1"/>
                          </a:solidFill>
                          <a:effectLst/>
                          <a:latin typeface="Palatino Linotype" panose="02040502050505030304" pitchFamily="18" charset="0"/>
                          <a:sym typeface="Wingdings" panose="05000000000000000000" pitchFamily="2" charset="2"/>
                        </a:rPr>
                        <a:t></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latin typeface="Palatino Linotype" panose="02040502050505030304" pitchFamily="18" charset="0"/>
                        </a:rPr>
                        <a:t> </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latin typeface="Palatino Linotype" panose="02040502050505030304" pitchFamily="18" charset="0"/>
                          <a:sym typeface="Wingdings" panose="05000000000000000000" pitchFamily="2" charset="2"/>
                        </a:rPr>
                        <a:t></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latin typeface="Palatino Linotype" panose="02040502050505030304" pitchFamily="18" charset="0"/>
                        </a:rPr>
                        <a:t> </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latin typeface="Palatino Linotype" panose="02040502050505030304" pitchFamily="18" charset="0"/>
                        </a:rPr>
                        <a:t> </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latin typeface="Palatino Linotype" panose="02040502050505030304" pitchFamily="18" charset="0"/>
                          <a:sym typeface="Wingdings" panose="05000000000000000000" pitchFamily="2" charset="2"/>
                        </a:rPr>
                        <a:t></a:t>
                      </a:r>
                      <a:endParaRPr lang="en-US" sz="1800" b="1" dirty="0">
                        <a:solidFill>
                          <a:schemeClr val="tx1"/>
                        </a:solidFill>
                        <a:effectLst/>
                        <a:latin typeface="Palatino Linotype" panose="02040502050505030304" pitchFamily="18" charset="0"/>
                      </a:endParaRPr>
                    </a:p>
                    <a:p>
                      <a:pPr marL="0" marR="0" algn="ctr">
                        <a:lnSpc>
                          <a:spcPct val="115000"/>
                        </a:lnSpc>
                        <a:spcBef>
                          <a:spcPts val="0"/>
                        </a:spcBef>
                        <a:spcAft>
                          <a:spcPts val="0"/>
                        </a:spcAft>
                      </a:pPr>
                      <a:r>
                        <a:rPr lang="en-US" sz="1800" b="1" dirty="0">
                          <a:solidFill>
                            <a:schemeClr val="tx1"/>
                          </a:solidFill>
                          <a:effectLst/>
                          <a:latin typeface="Palatino Linotype" panose="02040502050505030304" pitchFamily="18" charset="0"/>
                        </a:rPr>
                        <a:t>For ABCs above P500K</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a:solidFill>
                            <a:schemeClr val="tx1"/>
                          </a:solidFill>
                          <a:effectLst/>
                          <a:latin typeface="Palatino Linotype" panose="02040502050505030304" pitchFamily="18" charset="0"/>
                        </a:rPr>
                        <a:t> </a:t>
                      </a:r>
                      <a:endParaRPr lang="en-US" sz="1800" b="1">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31067">
                <a:tc>
                  <a:txBody>
                    <a:bodyPr/>
                    <a:lstStyle/>
                    <a:p>
                      <a:pPr marL="0" marR="0">
                        <a:lnSpc>
                          <a:spcPct val="115000"/>
                        </a:lnSpc>
                        <a:spcBef>
                          <a:spcPts val="0"/>
                        </a:spcBef>
                        <a:spcAft>
                          <a:spcPts val="0"/>
                        </a:spcAft>
                      </a:pPr>
                      <a:r>
                        <a:rPr lang="en-US" sz="1800" dirty="0" smtClean="0">
                          <a:solidFill>
                            <a:schemeClr val="tx1"/>
                          </a:solidFill>
                          <a:effectLst/>
                          <a:latin typeface="Palatino Linotype" panose="02040502050505030304" pitchFamily="18" charset="0"/>
                        </a:rPr>
                        <a:t>Shopping </a:t>
                      </a:r>
                      <a:r>
                        <a:rPr lang="en-US" sz="1800" dirty="0">
                          <a:solidFill>
                            <a:schemeClr val="tx1"/>
                          </a:solidFill>
                          <a:effectLst/>
                          <a:latin typeface="Palatino Linotype" panose="02040502050505030304" pitchFamily="18" charset="0"/>
                        </a:rPr>
                        <a:t>[Sec 52.1(b)]</a:t>
                      </a:r>
                      <a:endParaRPr lang="en-US" sz="18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800" b="1">
                          <a:solidFill>
                            <a:schemeClr val="tx1"/>
                          </a:solidFill>
                          <a:effectLst/>
                          <a:latin typeface="Palatino Linotype" panose="02040502050505030304" pitchFamily="18" charset="0"/>
                          <a:sym typeface="Wingdings" panose="05000000000000000000" pitchFamily="2" charset="2"/>
                        </a:rPr>
                        <a:t></a:t>
                      </a:r>
                      <a:endParaRPr lang="en-US" sz="1800" b="1">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latin typeface="Palatino Linotype" panose="02040502050505030304" pitchFamily="18" charset="0"/>
                        </a:rPr>
                        <a:t> </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latin typeface="Palatino Linotype" panose="02040502050505030304" pitchFamily="18" charset="0"/>
                          <a:sym typeface="Wingdings" panose="05000000000000000000" pitchFamily="2" charset="2"/>
                        </a:rPr>
                        <a:t></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latin typeface="Palatino Linotype" panose="02040502050505030304" pitchFamily="18" charset="0"/>
                        </a:rPr>
                        <a:t> </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latin typeface="Palatino Linotype" panose="02040502050505030304" pitchFamily="18" charset="0"/>
                        </a:rPr>
                        <a:t> </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latin typeface="Palatino Linotype" panose="02040502050505030304" pitchFamily="18" charset="0"/>
                        </a:rPr>
                        <a:t> </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a:solidFill>
                            <a:schemeClr val="tx1"/>
                          </a:solidFill>
                          <a:effectLst/>
                          <a:latin typeface="Palatino Linotype" panose="02040502050505030304" pitchFamily="18" charset="0"/>
                        </a:rPr>
                        <a:t> </a:t>
                      </a:r>
                      <a:endParaRPr lang="en-US" sz="1800" b="1">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605418">
                <a:tc>
                  <a:txBody>
                    <a:bodyPr/>
                    <a:lstStyle/>
                    <a:p>
                      <a:pPr marL="0" marR="0">
                        <a:lnSpc>
                          <a:spcPct val="115000"/>
                        </a:lnSpc>
                        <a:spcBef>
                          <a:spcPts val="0"/>
                        </a:spcBef>
                        <a:spcAft>
                          <a:spcPts val="0"/>
                        </a:spcAft>
                      </a:pPr>
                      <a:r>
                        <a:rPr lang="en-US" sz="1800" dirty="0" smtClean="0">
                          <a:solidFill>
                            <a:schemeClr val="tx1"/>
                          </a:solidFill>
                          <a:effectLst/>
                          <a:latin typeface="Palatino Linotype" panose="02040502050505030304" pitchFamily="18" charset="0"/>
                        </a:rPr>
                        <a:t>Emergency </a:t>
                      </a:r>
                      <a:r>
                        <a:rPr lang="en-US" sz="1800" dirty="0">
                          <a:solidFill>
                            <a:schemeClr val="tx1"/>
                          </a:solidFill>
                          <a:effectLst/>
                          <a:latin typeface="Palatino Linotype" panose="02040502050505030304" pitchFamily="18" charset="0"/>
                        </a:rPr>
                        <a:t>Cases (Section 53.2)]</a:t>
                      </a:r>
                      <a:endParaRPr lang="en-US" sz="18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800" b="1">
                          <a:solidFill>
                            <a:schemeClr val="tx1"/>
                          </a:solidFill>
                          <a:effectLst/>
                          <a:latin typeface="Palatino Linotype" panose="02040502050505030304" pitchFamily="18" charset="0"/>
                          <a:sym typeface="Wingdings" panose="05000000000000000000" pitchFamily="2" charset="2"/>
                        </a:rPr>
                        <a:t></a:t>
                      </a:r>
                      <a:endParaRPr lang="en-US" sz="1800" b="1">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a:solidFill>
                            <a:schemeClr val="tx1"/>
                          </a:solidFill>
                          <a:effectLst/>
                          <a:latin typeface="Palatino Linotype" panose="02040502050505030304" pitchFamily="18" charset="0"/>
                        </a:rPr>
                        <a:t> </a:t>
                      </a:r>
                      <a:endParaRPr lang="en-US" sz="1800" b="1">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latin typeface="Palatino Linotype" panose="02040502050505030304" pitchFamily="18" charset="0"/>
                        </a:rPr>
                        <a:t> </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latin typeface="Palatino Linotype" panose="02040502050505030304" pitchFamily="18" charset="0"/>
                          <a:sym typeface="Wingdings" panose="05000000000000000000" pitchFamily="2" charset="2"/>
                        </a:rPr>
                        <a:t></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latin typeface="Palatino Linotype" panose="02040502050505030304" pitchFamily="18" charset="0"/>
                          <a:sym typeface="Wingdings" panose="05000000000000000000" pitchFamily="2" charset="2"/>
                        </a:rPr>
                        <a:t></a:t>
                      </a:r>
                      <a:endParaRPr lang="en-US" sz="1800" b="1" dirty="0">
                        <a:solidFill>
                          <a:schemeClr val="tx1"/>
                        </a:solidFill>
                        <a:effectLst/>
                        <a:latin typeface="Palatino Linotype" panose="02040502050505030304" pitchFamily="18" charset="0"/>
                      </a:endParaRPr>
                    </a:p>
                    <a:p>
                      <a:pPr marL="0" marR="0" algn="ctr">
                        <a:lnSpc>
                          <a:spcPct val="115000"/>
                        </a:lnSpc>
                        <a:spcBef>
                          <a:spcPts val="0"/>
                        </a:spcBef>
                        <a:spcAft>
                          <a:spcPts val="0"/>
                        </a:spcAft>
                      </a:pPr>
                      <a:r>
                        <a:rPr lang="en-US" sz="1800" b="1" dirty="0">
                          <a:solidFill>
                            <a:schemeClr val="tx1"/>
                          </a:solidFill>
                          <a:effectLst/>
                          <a:latin typeface="Palatino Linotype" panose="02040502050505030304" pitchFamily="18" charset="0"/>
                        </a:rPr>
                        <a:t>For ABCs above P500K </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latin typeface="Palatino Linotype" panose="02040502050505030304" pitchFamily="18" charset="0"/>
                          <a:sym typeface="Wingdings" panose="05000000000000000000" pitchFamily="2" charset="2"/>
                        </a:rPr>
                        <a:t></a:t>
                      </a:r>
                      <a:endParaRPr lang="en-US" sz="1800" b="1" dirty="0">
                        <a:solidFill>
                          <a:schemeClr val="tx1"/>
                        </a:solidFill>
                        <a:effectLst/>
                        <a:latin typeface="Palatino Linotype" panose="02040502050505030304" pitchFamily="18" charset="0"/>
                      </a:endParaRPr>
                    </a:p>
                    <a:p>
                      <a:pPr marL="0" marR="0" algn="ctr">
                        <a:lnSpc>
                          <a:spcPct val="115000"/>
                        </a:lnSpc>
                        <a:spcBef>
                          <a:spcPts val="0"/>
                        </a:spcBef>
                        <a:spcAft>
                          <a:spcPts val="0"/>
                        </a:spcAft>
                      </a:pPr>
                      <a:r>
                        <a:rPr lang="en-US" sz="1800" b="1" dirty="0">
                          <a:solidFill>
                            <a:schemeClr val="tx1"/>
                          </a:solidFill>
                          <a:effectLst/>
                          <a:latin typeface="Palatino Linotype" panose="02040502050505030304" pitchFamily="18" charset="0"/>
                        </a:rPr>
                        <a:t>For ABCs above P500K</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latin typeface="Palatino Linotype" panose="02040502050505030304" pitchFamily="18" charset="0"/>
                          <a:sym typeface="Wingdings" panose="05000000000000000000" pitchFamily="2" charset="2"/>
                        </a:rPr>
                        <a:t></a:t>
                      </a:r>
                      <a:endParaRPr lang="en-US" sz="1800" b="1" dirty="0">
                        <a:solidFill>
                          <a:schemeClr val="tx1"/>
                        </a:solidFill>
                        <a:effectLst/>
                        <a:latin typeface="Palatino Linotype" panose="02040502050505030304" pitchFamily="18" charset="0"/>
                      </a:endParaRPr>
                    </a:p>
                    <a:p>
                      <a:pPr marL="0" marR="0" algn="ctr">
                        <a:lnSpc>
                          <a:spcPct val="115000"/>
                        </a:lnSpc>
                        <a:spcBef>
                          <a:spcPts val="0"/>
                        </a:spcBef>
                        <a:spcAft>
                          <a:spcPts val="0"/>
                        </a:spcAft>
                      </a:pPr>
                      <a:r>
                        <a:rPr lang="en-US" sz="1800" b="1" dirty="0">
                          <a:solidFill>
                            <a:schemeClr val="tx1"/>
                          </a:solidFill>
                          <a:effectLst/>
                          <a:latin typeface="Palatino Linotype" panose="02040502050505030304" pitchFamily="18" charset="0"/>
                        </a:rPr>
                        <a:t> </a:t>
                      </a:r>
                      <a:endParaRPr lang="en-US" sz="18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ransition spd="slow"/>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76</a:t>
            </a:fld>
            <a:endParaRPr lang="fil-PH" dirty="0"/>
          </a:p>
        </p:txBody>
      </p:sp>
      <p:sp>
        <p:nvSpPr>
          <p:cNvPr id="5" name="Title 1"/>
          <p:cNvSpPr txBox="1">
            <a:spLocks noGrp="1"/>
          </p:cNvSpPr>
          <p:nvPr>
            <p:ph type="title"/>
          </p:nvPr>
        </p:nvSpPr>
        <p:spPr>
          <a:xfrm>
            <a:off x="0" y="0"/>
            <a:ext cx="9144000" cy="914400"/>
          </a:xfrm>
          <a:prstGeom prst="rect">
            <a:avLst/>
          </a:prstGeom>
          <a:noFill/>
          <a:ln w="9525" cap="flat" cmpd="sng" algn="ctr">
            <a:solidFill>
              <a:srgbClr val="6076B4">
                <a:shade val="95000"/>
                <a:satMod val="105000"/>
              </a:srgb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sz="3200" b="1" dirty="0" smtClean="0">
                <a:solidFill>
                  <a:schemeClr val="bg1"/>
                </a:solidFill>
                <a:latin typeface="Palatino Linotype"/>
                <a:ea typeface="Verdana" pitchFamily="34" charset="0"/>
                <a:cs typeface="Verdana" pitchFamily="34" charset="0"/>
              </a:rPr>
              <a:t>DOCUMENTARY REQUIREMENTS</a:t>
            </a:r>
            <a:endParaRPr lang="en-US" sz="3600" b="1" dirty="0">
              <a:ln/>
              <a:solidFill>
                <a:schemeClr val="bg1"/>
              </a:solidFill>
              <a:latin typeface="Palatino Linotype"/>
            </a:endParaRPr>
          </a:p>
        </p:txBody>
      </p:sp>
      <p:graphicFrame>
        <p:nvGraphicFramePr>
          <p:cNvPr id="6" name="Table 5"/>
          <p:cNvGraphicFramePr>
            <a:graphicFrameLocks noGrp="1"/>
          </p:cNvGraphicFramePr>
          <p:nvPr>
            <p:extLst>
              <p:ext uri="{D42A27DB-BD31-4B8C-83A1-F6EECF244321}">
                <p14:modId xmlns:p14="http://schemas.microsoft.com/office/powerpoint/2010/main" xmlns="" val="2876928729"/>
              </p:ext>
            </p:extLst>
          </p:nvPr>
        </p:nvGraphicFramePr>
        <p:xfrm>
          <a:off x="152400" y="979477"/>
          <a:ext cx="8839200" cy="5476549"/>
        </p:xfrm>
        <a:graphic>
          <a:graphicData uri="http://schemas.openxmlformats.org/drawingml/2006/table">
            <a:tbl>
              <a:tblPr firstRow="1" firstCol="1" bandRow="1">
                <a:tableStyleId>{5C22544A-7EE6-4342-B048-85BDC9FD1C3A}</a:tableStyleId>
              </a:tblPr>
              <a:tblGrid>
                <a:gridCol w="1665708"/>
                <a:gridCol w="1187043"/>
                <a:gridCol w="1422616"/>
                <a:gridCol w="1129343"/>
                <a:gridCol w="887341"/>
                <a:gridCol w="820868"/>
                <a:gridCol w="959045"/>
                <a:gridCol w="767236"/>
              </a:tblGrid>
              <a:tr h="1427792">
                <a:tc>
                  <a:txBody>
                    <a:bodyPr/>
                    <a:lstStyle/>
                    <a:p>
                      <a:pPr marL="0" marR="0" algn="ctr">
                        <a:lnSpc>
                          <a:spcPct val="115000"/>
                        </a:lnSpc>
                        <a:spcBef>
                          <a:spcPts val="0"/>
                        </a:spcBef>
                        <a:spcAft>
                          <a:spcPts val="0"/>
                        </a:spcAft>
                      </a:pPr>
                      <a:r>
                        <a:rPr lang="en-US" sz="1800" dirty="0">
                          <a:solidFill>
                            <a:schemeClr val="tx1"/>
                          </a:solidFill>
                          <a:effectLst/>
                          <a:latin typeface="Palatino Linotype" panose="02040502050505030304" pitchFamily="18" charset="0"/>
                        </a:rPr>
                        <a:t>Alternative Modality</a:t>
                      </a:r>
                      <a:endParaRPr lang="en-US" sz="18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Mayor’s</a:t>
                      </a:r>
                      <a:r>
                        <a:rPr lang="en-US" sz="1600" dirty="0" smtClean="0">
                          <a:solidFill>
                            <a:schemeClr val="tx1"/>
                          </a:solidFill>
                          <a:effectLst/>
                          <a:latin typeface="Palatino Linotype" panose="02040502050505030304" pitchFamily="18" charset="0"/>
                        </a:rPr>
                        <a:t>/</a:t>
                      </a:r>
                    </a:p>
                    <a:p>
                      <a:pPr marL="0" marR="0" algn="ctr">
                        <a:lnSpc>
                          <a:spcPct val="115000"/>
                        </a:lnSpc>
                        <a:spcBef>
                          <a:spcPts val="0"/>
                        </a:spcBef>
                        <a:spcAft>
                          <a:spcPts val="0"/>
                        </a:spcAft>
                      </a:pPr>
                      <a:r>
                        <a:rPr lang="en-US" sz="1600" dirty="0" smtClean="0">
                          <a:solidFill>
                            <a:schemeClr val="tx1"/>
                          </a:solidFill>
                          <a:effectLst/>
                          <a:latin typeface="Palatino Linotype" panose="02040502050505030304" pitchFamily="18" charset="0"/>
                        </a:rPr>
                        <a:t>Business </a:t>
                      </a:r>
                      <a:r>
                        <a:rPr lang="en-US" sz="1600" dirty="0">
                          <a:solidFill>
                            <a:schemeClr val="tx1"/>
                          </a:solidFill>
                          <a:effectLst/>
                          <a:latin typeface="Palatino Linotype" panose="02040502050505030304" pitchFamily="18" charset="0"/>
                        </a:rPr>
                        <a:t>Permit</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Professional License </a:t>
                      </a:r>
                      <a:r>
                        <a:rPr lang="en-US" sz="1600" dirty="0" smtClean="0">
                          <a:solidFill>
                            <a:schemeClr val="tx1"/>
                          </a:solidFill>
                          <a:effectLst/>
                          <a:latin typeface="Palatino Linotype" panose="02040502050505030304" pitchFamily="18" charset="0"/>
                        </a:rPr>
                        <a:t>/CV</a:t>
                      </a:r>
                      <a:r>
                        <a:rPr lang="en-US" sz="1600" baseline="0" dirty="0" smtClean="0">
                          <a:solidFill>
                            <a:schemeClr val="tx1"/>
                          </a:solidFill>
                          <a:effectLst/>
                          <a:latin typeface="Palatino Linotype" panose="02040502050505030304" pitchFamily="18" charset="0"/>
                        </a:rPr>
                        <a:t> </a:t>
                      </a:r>
                      <a:r>
                        <a:rPr lang="en-US" sz="1600" dirty="0" smtClean="0">
                          <a:solidFill>
                            <a:schemeClr val="tx1"/>
                          </a:solidFill>
                          <a:effectLst/>
                          <a:latin typeface="Palatino Linotype" panose="02040502050505030304" pitchFamily="18" charset="0"/>
                        </a:rPr>
                        <a:t>(Consulting </a:t>
                      </a:r>
                      <a:r>
                        <a:rPr lang="en-US" sz="1600" dirty="0">
                          <a:solidFill>
                            <a:schemeClr val="tx1"/>
                          </a:solidFill>
                          <a:effectLst/>
                          <a:latin typeface="Palatino Linotype" panose="02040502050505030304" pitchFamily="18" charset="0"/>
                        </a:rPr>
                        <a:t>Services)</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err="1">
                          <a:solidFill>
                            <a:schemeClr val="tx1"/>
                          </a:solidFill>
                          <a:effectLst/>
                          <a:latin typeface="Palatino Linotype" panose="02040502050505030304" pitchFamily="18" charset="0"/>
                        </a:rPr>
                        <a:t>PhilGEPS</a:t>
                      </a:r>
                      <a:r>
                        <a:rPr lang="en-US" sz="1600" dirty="0">
                          <a:solidFill>
                            <a:schemeClr val="tx1"/>
                          </a:solidFill>
                          <a:effectLst/>
                          <a:latin typeface="Palatino Linotype" panose="02040502050505030304" pitchFamily="18" charset="0"/>
                        </a:rPr>
                        <a:t> Reg. Number</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PCAB License (Infra.)</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NFCC (Infra.)</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Income</a:t>
                      </a:r>
                      <a:r>
                        <a:rPr lang="en-US" sz="1600" dirty="0" smtClean="0">
                          <a:solidFill>
                            <a:schemeClr val="tx1"/>
                          </a:solidFill>
                          <a:effectLst/>
                          <a:latin typeface="Palatino Linotype" panose="02040502050505030304" pitchFamily="18" charset="0"/>
                        </a:rPr>
                        <a:t>/</a:t>
                      </a:r>
                    </a:p>
                    <a:p>
                      <a:pPr marL="0" marR="0" algn="ctr">
                        <a:lnSpc>
                          <a:spcPct val="115000"/>
                        </a:lnSpc>
                        <a:spcBef>
                          <a:spcPts val="0"/>
                        </a:spcBef>
                        <a:spcAft>
                          <a:spcPts val="0"/>
                        </a:spcAft>
                      </a:pPr>
                      <a:r>
                        <a:rPr lang="en-US" sz="1600" dirty="0" smtClean="0">
                          <a:solidFill>
                            <a:schemeClr val="tx1"/>
                          </a:solidFill>
                          <a:effectLst/>
                          <a:latin typeface="Palatino Linotype" panose="02040502050505030304" pitchFamily="18" charset="0"/>
                        </a:rPr>
                        <a:t>Business </a:t>
                      </a:r>
                      <a:r>
                        <a:rPr lang="en-US" sz="1600" dirty="0">
                          <a:solidFill>
                            <a:schemeClr val="tx1"/>
                          </a:solidFill>
                          <a:effectLst/>
                          <a:latin typeface="Palatino Linotype" panose="02040502050505030304" pitchFamily="18" charset="0"/>
                        </a:rPr>
                        <a:t>Tax Return</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Omnibus Sworn Statement</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244597">
                <a:tc>
                  <a:txBody>
                    <a:bodyPr/>
                    <a:lstStyle/>
                    <a:p>
                      <a:pPr marL="0" marR="0">
                        <a:lnSpc>
                          <a:spcPct val="115000"/>
                        </a:lnSpc>
                        <a:spcBef>
                          <a:spcPts val="0"/>
                        </a:spcBef>
                        <a:spcAft>
                          <a:spcPts val="0"/>
                        </a:spcAft>
                      </a:pPr>
                      <a:r>
                        <a:rPr lang="en-US" sz="1600" dirty="0" smtClean="0">
                          <a:solidFill>
                            <a:schemeClr val="tx1"/>
                          </a:solidFill>
                          <a:effectLst/>
                          <a:latin typeface="Palatino Linotype" panose="02040502050505030304" pitchFamily="18" charset="0"/>
                        </a:rPr>
                        <a:t>Take-Over </a:t>
                      </a:r>
                      <a:r>
                        <a:rPr lang="en-US" sz="1600" dirty="0">
                          <a:solidFill>
                            <a:schemeClr val="tx1"/>
                          </a:solidFill>
                          <a:effectLst/>
                          <a:latin typeface="Palatino Linotype" panose="02040502050505030304" pitchFamily="18" charset="0"/>
                        </a:rPr>
                        <a:t>of Contracts (Section 53.3.2; for new bidders)</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dirty="0">
                          <a:solidFill>
                            <a:schemeClr val="tx1"/>
                          </a:solidFill>
                          <a:effectLst/>
                          <a:sym typeface="Wingdings" panose="05000000000000000000" pitchFamily="2" charset="2"/>
                        </a:rPr>
                        <a:t></a:t>
                      </a:r>
                      <a:endParaRPr lang="en-US" sz="18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dirty="0">
                          <a:solidFill>
                            <a:schemeClr val="tx1"/>
                          </a:solidFill>
                          <a:effectLst/>
                          <a:sym typeface="Wingdings" panose="05000000000000000000" pitchFamily="2" charset="2"/>
                        </a:rPr>
                        <a:t></a:t>
                      </a:r>
                      <a:endParaRPr lang="en-US" sz="18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dirty="0">
                          <a:solidFill>
                            <a:schemeClr val="tx1"/>
                          </a:solidFill>
                          <a:effectLst/>
                          <a:sym typeface="Wingdings" panose="05000000000000000000" pitchFamily="2" charset="2"/>
                        </a:rPr>
                        <a:t></a:t>
                      </a:r>
                      <a:endParaRPr lang="en-US" sz="18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dirty="0">
                          <a:solidFill>
                            <a:schemeClr val="tx1"/>
                          </a:solidFill>
                          <a:effectLst/>
                          <a:sym typeface="Wingdings" panose="05000000000000000000" pitchFamily="2" charset="2"/>
                        </a:rPr>
                        <a:t></a:t>
                      </a:r>
                      <a:endParaRPr lang="en-US" sz="18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dirty="0">
                          <a:solidFill>
                            <a:schemeClr val="tx1"/>
                          </a:solidFill>
                          <a:effectLst/>
                          <a:sym typeface="Wingdings" panose="05000000000000000000" pitchFamily="2" charset="2"/>
                        </a:rPr>
                        <a:t></a:t>
                      </a:r>
                      <a:endParaRPr lang="en-US" sz="18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dirty="0">
                          <a:solidFill>
                            <a:schemeClr val="tx1"/>
                          </a:solidFill>
                          <a:effectLst/>
                        </a:rPr>
                        <a:t> </a:t>
                      </a:r>
                      <a:endParaRPr lang="en-US" sz="18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a:solidFill>
                            <a:schemeClr val="tx1"/>
                          </a:solidFill>
                          <a:effectLst/>
                        </a:rPr>
                        <a:t> </a:t>
                      </a:r>
                      <a:endParaRPr lang="en-US" sz="180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29622">
                <a:tc>
                  <a:txBody>
                    <a:bodyPr/>
                    <a:lstStyle/>
                    <a:p>
                      <a:pPr marL="0" marR="0">
                        <a:lnSpc>
                          <a:spcPct val="115000"/>
                        </a:lnSpc>
                        <a:spcBef>
                          <a:spcPts val="0"/>
                        </a:spcBef>
                        <a:spcAft>
                          <a:spcPts val="0"/>
                        </a:spcAft>
                      </a:pPr>
                      <a:r>
                        <a:rPr lang="en-US" sz="1600" dirty="0" smtClean="0">
                          <a:solidFill>
                            <a:schemeClr val="tx1"/>
                          </a:solidFill>
                          <a:effectLst/>
                          <a:latin typeface="Palatino Linotype" panose="02040502050505030304" pitchFamily="18" charset="0"/>
                        </a:rPr>
                        <a:t>Adjacent</a:t>
                      </a:r>
                      <a:r>
                        <a:rPr lang="en-US" sz="1600" dirty="0">
                          <a:solidFill>
                            <a:schemeClr val="tx1"/>
                          </a:solidFill>
                          <a:effectLst/>
                          <a:latin typeface="Palatino Linotype" panose="02040502050505030304" pitchFamily="18" charset="0"/>
                        </a:rPr>
                        <a:t>/ Contiguous (Section 53.4)</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sym typeface="Wingdings" panose="05000000000000000000" pitchFamily="2" charset="2"/>
                        </a:rPr>
                        <a:t></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sym typeface="Wingdings" panose="05000000000000000000" pitchFamily="2" charset="2"/>
                        </a:rPr>
                        <a:t></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dirty="0">
                          <a:solidFill>
                            <a:schemeClr val="tx1"/>
                          </a:solidFill>
                          <a:effectLst/>
                        </a:rPr>
                        <a:t> </a:t>
                      </a:r>
                      <a:endParaRPr lang="en-US" sz="18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935786">
                <a:tc>
                  <a:txBody>
                    <a:bodyPr/>
                    <a:lstStyle/>
                    <a:p>
                      <a:pPr marL="0" marR="0">
                        <a:lnSpc>
                          <a:spcPct val="115000"/>
                        </a:lnSpc>
                        <a:spcBef>
                          <a:spcPts val="0"/>
                        </a:spcBef>
                        <a:spcAft>
                          <a:spcPts val="0"/>
                        </a:spcAft>
                      </a:pPr>
                      <a:r>
                        <a:rPr lang="en-US" sz="1600" dirty="0" smtClean="0">
                          <a:solidFill>
                            <a:schemeClr val="tx1"/>
                          </a:solidFill>
                          <a:effectLst/>
                          <a:latin typeface="Palatino Linotype" panose="02040502050505030304" pitchFamily="18" charset="0"/>
                        </a:rPr>
                        <a:t>Scientific</a:t>
                      </a:r>
                      <a:r>
                        <a:rPr lang="en-US" sz="1600" dirty="0">
                          <a:solidFill>
                            <a:schemeClr val="tx1"/>
                          </a:solidFill>
                          <a:effectLst/>
                          <a:latin typeface="Palatino Linotype" panose="02040502050505030304" pitchFamily="18" charset="0"/>
                        </a:rPr>
                        <a:t>, Scholarly or Artistic Work, Exclusive Technology and Media Services (Section 53.6)</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a:solidFill>
                            <a:schemeClr val="tx1"/>
                          </a:solidFill>
                          <a:effectLst/>
                          <a:sym typeface="Wingdings" panose="05000000000000000000" pitchFamily="2" charset="2"/>
                        </a:rPr>
                        <a:t></a:t>
                      </a:r>
                      <a:endParaRPr lang="en-US" sz="1800" b="1">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sym typeface="Wingdings" panose="05000000000000000000" pitchFamily="2" charset="2"/>
                        </a:rPr>
                        <a:t></a:t>
                      </a:r>
                      <a:endParaRPr lang="en-US" sz="1800" b="1" dirty="0">
                        <a:solidFill>
                          <a:schemeClr val="tx1"/>
                        </a:solidFill>
                        <a:effectLst/>
                      </a:endParaRPr>
                    </a:p>
                    <a:p>
                      <a:pPr marL="0" marR="0" algn="ctr">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sym typeface="Wingdings" panose="05000000000000000000" pitchFamily="2" charset="2"/>
                        </a:rPr>
                        <a:t></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sym typeface="Wingdings" panose="05000000000000000000" pitchFamily="2" charset="2"/>
                        </a:rPr>
                        <a:t></a:t>
                      </a:r>
                      <a:endParaRPr lang="en-US" sz="1800" b="1" dirty="0">
                        <a:solidFill>
                          <a:schemeClr val="tx1"/>
                        </a:solidFill>
                        <a:effectLst/>
                      </a:endParaRPr>
                    </a:p>
                    <a:p>
                      <a:pPr marL="0" marR="0" algn="just">
                        <a:lnSpc>
                          <a:spcPct val="115000"/>
                        </a:lnSpc>
                        <a:spcBef>
                          <a:spcPts val="0"/>
                        </a:spcBef>
                        <a:spcAft>
                          <a:spcPts val="0"/>
                        </a:spcAft>
                      </a:pPr>
                      <a:r>
                        <a:rPr lang="en-US" sz="1600" b="1" dirty="0">
                          <a:solidFill>
                            <a:schemeClr val="tx1"/>
                          </a:solidFill>
                          <a:effectLst/>
                        </a:rPr>
                        <a:t>For ABCs above P500K</a:t>
                      </a:r>
                      <a:endParaRPr lang="en-US" sz="16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dirty="0">
                          <a:solidFill>
                            <a:schemeClr val="tx1"/>
                          </a:solidFill>
                          <a:effectLst/>
                        </a:rPr>
                        <a:t> </a:t>
                      </a:r>
                      <a:endParaRPr lang="en-US" sz="1800"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ransition spd="slow"/>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77</a:t>
            </a:fld>
            <a:endParaRPr lang="fil-PH" dirty="0"/>
          </a:p>
        </p:txBody>
      </p:sp>
      <p:sp>
        <p:nvSpPr>
          <p:cNvPr id="5" name="Title 1"/>
          <p:cNvSpPr txBox="1">
            <a:spLocks noGrp="1"/>
          </p:cNvSpPr>
          <p:nvPr>
            <p:ph type="title"/>
          </p:nvPr>
        </p:nvSpPr>
        <p:spPr>
          <a:xfrm>
            <a:off x="0" y="0"/>
            <a:ext cx="9144000" cy="914400"/>
          </a:xfrm>
          <a:prstGeom prst="rect">
            <a:avLst/>
          </a:prstGeom>
          <a:noFill/>
          <a:ln w="9525" cap="flat" cmpd="sng" algn="ctr">
            <a:solidFill>
              <a:srgbClr val="6076B4">
                <a:shade val="95000"/>
                <a:satMod val="105000"/>
              </a:srgb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sz="3200" b="1" dirty="0" smtClean="0">
                <a:solidFill>
                  <a:schemeClr val="bg1"/>
                </a:solidFill>
                <a:latin typeface="Palatino Linotype"/>
                <a:ea typeface="Verdana" pitchFamily="34" charset="0"/>
                <a:cs typeface="Verdana" pitchFamily="34" charset="0"/>
              </a:rPr>
              <a:t>DOCUMENTARY REQUIREMENTS</a:t>
            </a:r>
            <a:endParaRPr lang="en-US" sz="3600" b="1" dirty="0">
              <a:ln/>
              <a:solidFill>
                <a:schemeClr val="bg1"/>
              </a:solidFill>
              <a:latin typeface="Palatino Linotype"/>
            </a:endParaRPr>
          </a:p>
        </p:txBody>
      </p:sp>
      <p:graphicFrame>
        <p:nvGraphicFramePr>
          <p:cNvPr id="6" name="Table 5"/>
          <p:cNvGraphicFramePr>
            <a:graphicFrameLocks noGrp="1"/>
          </p:cNvGraphicFramePr>
          <p:nvPr>
            <p:extLst>
              <p:ext uri="{D42A27DB-BD31-4B8C-83A1-F6EECF244321}">
                <p14:modId xmlns:p14="http://schemas.microsoft.com/office/powerpoint/2010/main" xmlns="" val="2876928729"/>
              </p:ext>
            </p:extLst>
          </p:nvPr>
        </p:nvGraphicFramePr>
        <p:xfrm>
          <a:off x="152400" y="979477"/>
          <a:ext cx="8839200" cy="5498956"/>
        </p:xfrm>
        <a:graphic>
          <a:graphicData uri="http://schemas.openxmlformats.org/drawingml/2006/table">
            <a:tbl>
              <a:tblPr firstRow="1" firstCol="1" bandRow="1">
                <a:tableStyleId>{5C22544A-7EE6-4342-B048-85BDC9FD1C3A}</a:tableStyleId>
              </a:tblPr>
              <a:tblGrid>
                <a:gridCol w="1665708"/>
                <a:gridCol w="1187043"/>
                <a:gridCol w="1422616"/>
                <a:gridCol w="1129343"/>
                <a:gridCol w="887341"/>
                <a:gridCol w="820868"/>
                <a:gridCol w="959045"/>
                <a:gridCol w="767236"/>
              </a:tblGrid>
              <a:tr h="1324447">
                <a:tc>
                  <a:txBody>
                    <a:bodyPr/>
                    <a:lstStyle/>
                    <a:p>
                      <a:pPr marL="0" marR="0" algn="ctr">
                        <a:lnSpc>
                          <a:spcPct val="115000"/>
                        </a:lnSpc>
                        <a:spcBef>
                          <a:spcPts val="0"/>
                        </a:spcBef>
                        <a:spcAft>
                          <a:spcPts val="0"/>
                        </a:spcAft>
                      </a:pPr>
                      <a:r>
                        <a:rPr lang="en-US" sz="1800" dirty="0">
                          <a:solidFill>
                            <a:schemeClr val="tx1"/>
                          </a:solidFill>
                          <a:effectLst/>
                          <a:latin typeface="Palatino Linotype" panose="02040502050505030304" pitchFamily="18" charset="0"/>
                        </a:rPr>
                        <a:t>Alternative Modality</a:t>
                      </a:r>
                      <a:endParaRPr lang="en-US" sz="18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Mayor’s</a:t>
                      </a:r>
                      <a:r>
                        <a:rPr lang="en-US" sz="1600" dirty="0" smtClean="0">
                          <a:solidFill>
                            <a:schemeClr val="tx1"/>
                          </a:solidFill>
                          <a:effectLst/>
                          <a:latin typeface="Palatino Linotype" panose="02040502050505030304" pitchFamily="18" charset="0"/>
                        </a:rPr>
                        <a:t>/</a:t>
                      </a:r>
                    </a:p>
                    <a:p>
                      <a:pPr marL="0" marR="0" algn="ctr">
                        <a:lnSpc>
                          <a:spcPct val="115000"/>
                        </a:lnSpc>
                        <a:spcBef>
                          <a:spcPts val="0"/>
                        </a:spcBef>
                        <a:spcAft>
                          <a:spcPts val="0"/>
                        </a:spcAft>
                      </a:pPr>
                      <a:r>
                        <a:rPr lang="en-US" sz="1600" dirty="0" smtClean="0">
                          <a:solidFill>
                            <a:schemeClr val="tx1"/>
                          </a:solidFill>
                          <a:effectLst/>
                          <a:latin typeface="Palatino Linotype" panose="02040502050505030304" pitchFamily="18" charset="0"/>
                        </a:rPr>
                        <a:t>Business </a:t>
                      </a:r>
                      <a:r>
                        <a:rPr lang="en-US" sz="1600" dirty="0">
                          <a:solidFill>
                            <a:schemeClr val="tx1"/>
                          </a:solidFill>
                          <a:effectLst/>
                          <a:latin typeface="Palatino Linotype" panose="02040502050505030304" pitchFamily="18" charset="0"/>
                        </a:rPr>
                        <a:t>Permit</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Professional License </a:t>
                      </a:r>
                      <a:r>
                        <a:rPr lang="en-US" sz="1600" dirty="0" smtClean="0">
                          <a:solidFill>
                            <a:schemeClr val="tx1"/>
                          </a:solidFill>
                          <a:effectLst/>
                          <a:latin typeface="Palatino Linotype" panose="02040502050505030304" pitchFamily="18" charset="0"/>
                        </a:rPr>
                        <a:t>/CV</a:t>
                      </a:r>
                      <a:r>
                        <a:rPr lang="en-US" sz="1600" baseline="0" dirty="0" smtClean="0">
                          <a:solidFill>
                            <a:schemeClr val="tx1"/>
                          </a:solidFill>
                          <a:effectLst/>
                          <a:latin typeface="Palatino Linotype" panose="02040502050505030304" pitchFamily="18" charset="0"/>
                        </a:rPr>
                        <a:t> </a:t>
                      </a:r>
                      <a:r>
                        <a:rPr lang="en-US" sz="1600" dirty="0" smtClean="0">
                          <a:solidFill>
                            <a:schemeClr val="tx1"/>
                          </a:solidFill>
                          <a:effectLst/>
                          <a:latin typeface="Palatino Linotype" panose="02040502050505030304" pitchFamily="18" charset="0"/>
                        </a:rPr>
                        <a:t>(Consulting </a:t>
                      </a:r>
                      <a:r>
                        <a:rPr lang="en-US" sz="1600" dirty="0">
                          <a:solidFill>
                            <a:schemeClr val="tx1"/>
                          </a:solidFill>
                          <a:effectLst/>
                          <a:latin typeface="Palatino Linotype" panose="02040502050505030304" pitchFamily="18" charset="0"/>
                        </a:rPr>
                        <a:t>Services)</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err="1">
                          <a:solidFill>
                            <a:schemeClr val="tx1"/>
                          </a:solidFill>
                          <a:effectLst/>
                          <a:latin typeface="Palatino Linotype" panose="02040502050505030304" pitchFamily="18" charset="0"/>
                        </a:rPr>
                        <a:t>PhilGEPS</a:t>
                      </a:r>
                      <a:r>
                        <a:rPr lang="en-US" sz="1600" dirty="0">
                          <a:solidFill>
                            <a:schemeClr val="tx1"/>
                          </a:solidFill>
                          <a:effectLst/>
                          <a:latin typeface="Palatino Linotype" panose="02040502050505030304" pitchFamily="18" charset="0"/>
                        </a:rPr>
                        <a:t> Reg. Number</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PCAB License (Infra.)</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NFCC (Infra.)</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Income</a:t>
                      </a:r>
                      <a:r>
                        <a:rPr lang="en-US" sz="1600" dirty="0" smtClean="0">
                          <a:solidFill>
                            <a:schemeClr val="tx1"/>
                          </a:solidFill>
                          <a:effectLst/>
                          <a:latin typeface="Palatino Linotype" panose="02040502050505030304" pitchFamily="18" charset="0"/>
                        </a:rPr>
                        <a:t>/</a:t>
                      </a:r>
                    </a:p>
                    <a:p>
                      <a:pPr marL="0" marR="0" algn="ctr">
                        <a:lnSpc>
                          <a:spcPct val="115000"/>
                        </a:lnSpc>
                        <a:spcBef>
                          <a:spcPts val="0"/>
                        </a:spcBef>
                        <a:spcAft>
                          <a:spcPts val="0"/>
                        </a:spcAft>
                      </a:pPr>
                      <a:r>
                        <a:rPr lang="en-US" sz="1600" dirty="0" smtClean="0">
                          <a:solidFill>
                            <a:schemeClr val="tx1"/>
                          </a:solidFill>
                          <a:effectLst/>
                          <a:latin typeface="Palatino Linotype" panose="02040502050505030304" pitchFamily="18" charset="0"/>
                        </a:rPr>
                        <a:t>Business </a:t>
                      </a:r>
                      <a:r>
                        <a:rPr lang="en-US" sz="1600" dirty="0">
                          <a:solidFill>
                            <a:schemeClr val="tx1"/>
                          </a:solidFill>
                          <a:effectLst/>
                          <a:latin typeface="Palatino Linotype" panose="02040502050505030304" pitchFamily="18" charset="0"/>
                        </a:rPr>
                        <a:t>Tax Return</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c>
                  <a:txBody>
                    <a:bodyPr/>
                    <a:lstStyle/>
                    <a:p>
                      <a:pPr marL="0" marR="0" algn="ctr">
                        <a:lnSpc>
                          <a:spcPct val="115000"/>
                        </a:lnSpc>
                        <a:spcBef>
                          <a:spcPts val="0"/>
                        </a:spcBef>
                        <a:spcAft>
                          <a:spcPts val="0"/>
                        </a:spcAft>
                      </a:pPr>
                      <a:r>
                        <a:rPr lang="en-US" sz="1600" dirty="0">
                          <a:solidFill>
                            <a:schemeClr val="tx1"/>
                          </a:solidFill>
                          <a:effectLst/>
                          <a:latin typeface="Palatino Linotype" panose="02040502050505030304" pitchFamily="18" charset="0"/>
                        </a:rPr>
                        <a:t>Omnibus Sworn Statement</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60000"/>
                        <a:lumOff val="40000"/>
                      </a:schemeClr>
                    </a:solidFill>
                  </a:tcPr>
                </a:tc>
              </a:tr>
              <a:tr h="1170536">
                <a:tc>
                  <a:txBody>
                    <a:bodyPr/>
                    <a:lstStyle/>
                    <a:p>
                      <a:pPr marL="0" marR="0">
                        <a:lnSpc>
                          <a:spcPct val="115000"/>
                        </a:lnSpc>
                        <a:spcBef>
                          <a:spcPts val="0"/>
                        </a:spcBef>
                        <a:spcAft>
                          <a:spcPts val="0"/>
                        </a:spcAft>
                      </a:pPr>
                      <a:r>
                        <a:rPr lang="en-US" sz="1600" dirty="0" smtClean="0">
                          <a:solidFill>
                            <a:schemeClr val="tx1"/>
                          </a:solidFill>
                          <a:effectLst/>
                          <a:latin typeface="Palatino Linotype" panose="02040502050505030304" pitchFamily="18" charset="0"/>
                        </a:rPr>
                        <a:t>Highly </a:t>
                      </a:r>
                      <a:r>
                        <a:rPr lang="en-US" sz="1600" dirty="0">
                          <a:solidFill>
                            <a:schemeClr val="tx1"/>
                          </a:solidFill>
                          <a:effectLst/>
                          <a:latin typeface="Palatino Linotype" panose="02040502050505030304" pitchFamily="18" charset="0"/>
                        </a:rPr>
                        <a:t>Technical Consultant (Section 53.7)</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sym typeface="Wingdings" panose="05000000000000000000" pitchFamily="2" charset="2"/>
                        </a:rPr>
                        <a:t></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just">
                        <a:lnSpc>
                          <a:spcPct val="115000"/>
                        </a:lnSpc>
                        <a:spcBef>
                          <a:spcPts val="0"/>
                        </a:spcBef>
                        <a:spcAft>
                          <a:spcPts val="0"/>
                        </a:spcAft>
                      </a:pPr>
                      <a:r>
                        <a:rPr lang="en-US" sz="1800" b="1">
                          <a:solidFill>
                            <a:schemeClr val="tx1"/>
                          </a:solidFill>
                          <a:effectLst/>
                        </a:rPr>
                        <a:t> </a:t>
                      </a:r>
                      <a:endParaRPr lang="en-US" sz="1800" b="1">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77902">
                <a:tc>
                  <a:txBody>
                    <a:bodyPr/>
                    <a:lstStyle/>
                    <a:p>
                      <a:pPr marL="0" marR="0">
                        <a:lnSpc>
                          <a:spcPct val="115000"/>
                        </a:lnSpc>
                        <a:spcBef>
                          <a:spcPts val="0"/>
                        </a:spcBef>
                        <a:spcAft>
                          <a:spcPts val="0"/>
                        </a:spcAft>
                      </a:pPr>
                      <a:r>
                        <a:rPr lang="en-US" sz="1600" dirty="0" smtClean="0">
                          <a:solidFill>
                            <a:schemeClr val="tx1"/>
                          </a:solidFill>
                          <a:effectLst/>
                          <a:latin typeface="Palatino Linotype" panose="02040502050505030304" pitchFamily="18" charset="0"/>
                        </a:rPr>
                        <a:t>Small </a:t>
                      </a:r>
                      <a:r>
                        <a:rPr lang="en-US" sz="1600" dirty="0">
                          <a:solidFill>
                            <a:schemeClr val="tx1"/>
                          </a:solidFill>
                          <a:effectLst/>
                          <a:latin typeface="Palatino Linotype" panose="02040502050505030304" pitchFamily="18" charset="0"/>
                        </a:rPr>
                        <a:t>Value Procurement (Section 53.9)</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sym typeface="Wingdings" panose="05000000000000000000" pitchFamily="2" charset="2"/>
                        </a:rPr>
                        <a:t></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sym typeface="Wingdings" panose="05000000000000000000" pitchFamily="2" charset="2"/>
                        </a:rPr>
                        <a:t></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sym typeface="Wingdings" panose="05000000000000000000" pitchFamily="2" charset="2"/>
                        </a:rPr>
                        <a:t></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sym typeface="Wingdings" panose="05000000000000000000" pitchFamily="2" charset="2"/>
                        </a:rPr>
                        <a:t></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sym typeface="Wingdings" panose="05000000000000000000" pitchFamily="2" charset="2"/>
                        </a:rPr>
                        <a:t></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sym typeface="Wingdings" panose="05000000000000000000" pitchFamily="2" charset="2"/>
                        </a:rPr>
                        <a:t></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048438">
                <a:tc>
                  <a:txBody>
                    <a:bodyPr/>
                    <a:lstStyle/>
                    <a:p>
                      <a:pPr marL="0" marR="0">
                        <a:lnSpc>
                          <a:spcPct val="115000"/>
                        </a:lnSpc>
                        <a:spcBef>
                          <a:spcPts val="0"/>
                        </a:spcBef>
                        <a:spcAft>
                          <a:spcPts val="0"/>
                        </a:spcAft>
                      </a:pPr>
                      <a:r>
                        <a:rPr lang="en-US" sz="1600" dirty="0" smtClean="0">
                          <a:solidFill>
                            <a:schemeClr val="tx1"/>
                          </a:solidFill>
                          <a:effectLst/>
                          <a:latin typeface="Palatino Linotype" panose="02040502050505030304" pitchFamily="18" charset="0"/>
                        </a:rPr>
                        <a:t>Lease </a:t>
                      </a:r>
                      <a:r>
                        <a:rPr lang="en-US" sz="1600" dirty="0">
                          <a:solidFill>
                            <a:schemeClr val="tx1"/>
                          </a:solidFill>
                          <a:effectLst/>
                          <a:latin typeface="Palatino Linotype" panose="02040502050505030304" pitchFamily="18" charset="0"/>
                        </a:rPr>
                        <a:t>of Real Property Or Venue (Section 53.10)</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a:solidFill>
                            <a:schemeClr val="tx1"/>
                          </a:solidFill>
                          <a:effectLst/>
                          <a:sym typeface="Wingdings" panose="05000000000000000000" pitchFamily="2" charset="2"/>
                        </a:rPr>
                        <a:t></a:t>
                      </a:r>
                      <a:endParaRPr lang="en-US" sz="1800" b="1">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sym typeface="Wingdings" panose="05000000000000000000" pitchFamily="2" charset="2"/>
                        </a:rPr>
                        <a:t></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sym typeface="Wingdings" panose="05000000000000000000" pitchFamily="2" charset="2"/>
                        </a:rPr>
                        <a:t></a:t>
                      </a:r>
                      <a:endParaRPr lang="en-US" sz="1800" b="1" dirty="0">
                        <a:solidFill>
                          <a:schemeClr val="tx1"/>
                        </a:solidFill>
                        <a:effectLst/>
                      </a:endParaRPr>
                    </a:p>
                    <a:p>
                      <a:pPr marL="0" marR="0" algn="ctr">
                        <a:lnSpc>
                          <a:spcPct val="115000"/>
                        </a:lnSpc>
                        <a:spcBef>
                          <a:spcPts val="0"/>
                        </a:spcBef>
                        <a:spcAft>
                          <a:spcPts val="0"/>
                        </a:spcAft>
                      </a:pPr>
                      <a:r>
                        <a:rPr lang="en-US" sz="1600" b="1" dirty="0">
                          <a:solidFill>
                            <a:schemeClr val="tx1"/>
                          </a:solidFill>
                          <a:effectLst/>
                          <a:latin typeface="Palatino Linotype" panose="02040502050505030304" pitchFamily="18" charset="0"/>
                        </a:rPr>
                        <a:t>Except for gov’t agencies as lessors</a:t>
                      </a:r>
                      <a:endParaRPr lang="en-US" sz="1600" b="1"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800" b="1" dirty="0">
                          <a:solidFill>
                            <a:schemeClr val="tx1"/>
                          </a:solidFill>
                          <a:effectLst/>
                        </a:rPr>
                        <a:t> </a:t>
                      </a:r>
                      <a:endParaRPr lang="en-US" sz="1800" b="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ransition spd="slow"/>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78</a:t>
            </a:fld>
            <a:endParaRPr lang="fil-PH" dirty="0"/>
          </a:p>
        </p:txBody>
      </p:sp>
      <p:sp>
        <p:nvSpPr>
          <p:cNvPr id="5" name="Title 1"/>
          <p:cNvSpPr txBox="1">
            <a:spLocks noGrp="1"/>
          </p:cNvSpPr>
          <p:nvPr>
            <p:ph type="title"/>
          </p:nvPr>
        </p:nvSpPr>
        <p:spPr>
          <a:xfrm>
            <a:off x="0" y="0"/>
            <a:ext cx="9144000" cy="914400"/>
          </a:xfrm>
          <a:prstGeom prst="rect">
            <a:avLst/>
          </a:prstGeom>
          <a:noFill/>
          <a:ln w="9525" cap="flat" cmpd="sng" algn="ctr">
            <a:solidFill>
              <a:srgbClr val="6076B4">
                <a:shade val="95000"/>
                <a:satMod val="105000"/>
              </a:srgb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sz="3200" b="1" dirty="0" smtClean="0">
                <a:solidFill>
                  <a:schemeClr val="bg1"/>
                </a:solidFill>
                <a:latin typeface="Palatino Linotype"/>
                <a:ea typeface="Verdana" pitchFamily="34" charset="0"/>
                <a:cs typeface="Verdana" pitchFamily="34" charset="0"/>
              </a:rPr>
              <a:t>Invitation of Observers</a:t>
            </a:r>
            <a:endParaRPr lang="en-US" sz="3600" b="1" dirty="0">
              <a:ln/>
              <a:solidFill>
                <a:schemeClr val="bg1"/>
              </a:solidFill>
              <a:latin typeface="Palatino Linotype"/>
            </a:endParaRPr>
          </a:p>
        </p:txBody>
      </p:sp>
      <p:sp>
        <p:nvSpPr>
          <p:cNvPr id="7" name="Content Placeholder 2"/>
          <p:cNvSpPr txBox="1">
            <a:spLocks/>
          </p:cNvSpPr>
          <p:nvPr/>
        </p:nvSpPr>
        <p:spPr>
          <a:xfrm>
            <a:off x="609600" y="1371600"/>
            <a:ext cx="7620000" cy="4876800"/>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defRPr/>
            </a:pPr>
            <a:endParaRPr lang="en-US" sz="200" b="1" dirty="0">
              <a:solidFill>
                <a:sysClr val="windowText" lastClr="000000"/>
              </a:solidFill>
              <a:latin typeface="Palatino Linotype"/>
            </a:endParaRPr>
          </a:p>
          <a:p>
            <a:pPr algn="just">
              <a:buFont typeface="Wingdings" panose="05000000000000000000" pitchFamily="2" charset="2"/>
              <a:buChar char="v"/>
              <a:defRPr/>
            </a:pPr>
            <a:r>
              <a:rPr lang="en-US" sz="2000" dirty="0">
                <a:solidFill>
                  <a:sysClr val="windowText" lastClr="000000"/>
                </a:solidFill>
                <a:latin typeface="Palatino Linotype"/>
              </a:rPr>
              <a:t>Generally, invitation of Observers are not required when resorting to alternative methods of procurement </a:t>
            </a:r>
            <a:r>
              <a:rPr lang="en-US" sz="2000" b="1" dirty="0">
                <a:solidFill>
                  <a:sysClr val="windowText" lastClr="000000"/>
                </a:solidFill>
                <a:latin typeface="Palatino Linotype"/>
              </a:rPr>
              <a:t>except in those where competitive bidding or semblance a semblance thereof is still present, such as in </a:t>
            </a:r>
            <a:r>
              <a:rPr lang="en-US" sz="2000" b="1" u="sng" dirty="0">
                <a:solidFill>
                  <a:sysClr val="windowText" lastClr="000000"/>
                </a:solidFill>
                <a:latin typeface="Palatino Linotype"/>
              </a:rPr>
              <a:t>Limited Source Bidding</a:t>
            </a:r>
            <a:r>
              <a:rPr lang="en-US" sz="2000" b="1" dirty="0">
                <a:solidFill>
                  <a:sysClr val="windowText" lastClr="000000"/>
                </a:solidFill>
                <a:latin typeface="Palatino Linotype"/>
              </a:rPr>
              <a:t> and </a:t>
            </a:r>
            <a:r>
              <a:rPr lang="en-US" sz="2000" b="1" u="sng" dirty="0">
                <a:solidFill>
                  <a:sysClr val="windowText" lastClr="000000"/>
                </a:solidFill>
                <a:latin typeface="Palatino Linotype"/>
              </a:rPr>
              <a:t>Negotiated Procurement (Two Failed Biddings)</a:t>
            </a:r>
            <a:r>
              <a:rPr lang="en-US" sz="2000" b="1" dirty="0">
                <a:solidFill>
                  <a:sysClr val="windowText" lastClr="000000"/>
                </a:solidFill>
                <a:latin typeface="Palatino Linotype"/>
              </a:rPr>
              <a:t> under Section 49 and Section 53.1, respectively, of the revised IRR. </a:t>
            </a:r>
          </a:p>
          <a:p>
            <a:pPr algn="just">
              <a:buFont typeface="Wingdings" panose="05000000000000000000" pitchFamily="2" charset="2"/>
              <a:buChar char="v"/>
              <a:defRPr/>
            </a:pPr>
            <a:endParaRPr lang="en-US" sz="2000" b="1" dirty="0">
              <a:solidFill>
                <a:sysClr val="windowText" lastClr="000000"/>
              </a:solidFill>
              <a:latin typeface="Palatino Linotype"/>
            </a:endParaRPr>
          </a:p>
          <a:p>
            <a:pPr algn="just">
              <a:buFont typeface="Wingdings" panose="05000000000000000000" pitchFamily="2" charset="2"/>
              <a:buChar char="v"/>
              <a:defRPr/>
            </a:pPr>
            <a:r>
              <a:rPr lang="en-US" sz="2000" dirty="0">
                <a:solidFill>
                  <a:sysClr val="windowText" lastClr="000000"/>
                </a:solidFill>
                <a:latin typeface="Palatino Linotype"/>
              </a:rPr>
              <a:t>Under Section 13.3 of the revised IRR of RA 9184, Observers shall be invited </a:t>
            </a:r>
            <a:r>
              <a:rPr lang="en-US" sz="2000" b="1" dirty="0">
                <a:solidFill>
                  <a:sysClr val="windowText" lastClr="000000"/>
                </a:solidFill>
                <a:latin typeface="Palatino Linotype"/>
              </a:rPr>
              <a:t>at least </a:t>
            </a:r>
            <a:r>
              <a:rPr lang="en-US" sz="2000" b="1" i="1" strike="sngStrike" dirty="0" smtClean="0">
                <a:solidFill>
                  <a:srgbClr val="FF0000"/>
                </a:solidFill>
                <a:latin typeface="Palatino Linotype"/>
              </a:rPr>
              <a:t>three (3)</a:t>
            </a:r>
            <a:r>
              <a:rPr lang="en-US" sz="2000" b="1" dirty="0" smtClean="0">
                <a:solidFill>
                  <a:sysClr val="windowText" lastClr="000000"/>
                </a:solidFill>
                <a:latin typeface="Palatino Linotype"/>
              </a:rPr>
              <a:t> </a:t>
            </a:r>
            <a:r>
              <a:rPr lang="en-US" sz="2000" b="1" i="1" dirty="0" smtClean="0">
                <a:solidFill>
                  <a:srgbClr val="FF0000"/>
                </a:solidFill>
                <a:latin typeface="Palatino Linotype"/>
              </a:rPr>
              <a:t>five (5)</a:t>
            </a:r>
            <a:r>
              <a:rPr lang="en-US" sz="2000" b="1" dirty="0" smtClean="0">
                <a:solidFill>
                  <a:srgbClr val="FF0000"/>
                </a:solidFill>
                <a:latin typeface="Palatino Linotype"/>
              </a:rPr>
              <a:t> </a:t>
            </a:r>
            <a:r>
              <a:rPr lang="en-US" sz="2000" b="1" dirty="0" smtClean="0">
                <a:solidFill>
                  <a:sysClr val="windowText" lastClr="000000"/>
                </a:solidFill>
                <a:latin typeface="Palatino Linotype"/>
              </a:rPr>
              <a:t>cd</a:t>
            </a:r>
            <a:r>
              <a:rPr lang="en-US" sz="2000" dirty="0" smtClean="0">
                <a:solidFill>
                  <a:sysClr val="windowText" lastClr="000000"/>
                </a:solidFill>
                <a:latin typeface="Palatino Linotype"/>
              </a:rPr>
              <a:t> </a:t>
            </a:r>
            <a:r>
              <a:rPr lang="en-US" sz="2000" dirty="0">
                <a:solidFill>
                  <a:sysClr val="windowText" lastClr="000000"/>
                </a:solidFill>
                <a:latin typeface="Palatino Linotype"/>
              </a:rPr>
              <a:t>before the date of the negotiation and the absence of Observers will not nullify the BAC proceedings, provided that they have been duly invited in writing. </a:t>
            </a:r>
          </a:p>
        </p:txBody>
      </p:sp>
    </p:spTree>
  </p:cSld>
  <p:clrMapOvr>
    <a:masterClrMapping/>
  </p:clrMapOvr>
  <p:transition spd="slow"/>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79</a:t>
            </a:fld>
            <a:endParaRPr lang="fil-PH" dirty="0"/>
          </a:p>
        </p:txBody>
      </p:sp>
      <p:sp>
        <p:nvSpPr>
          <p:cNvPr id="5" name="Title 1"/>
          <p:cNvSpPr txBox="1">
            <a:spLocks noGrp="1"/>
          </p:cNvSpPr>
          <p:nvPr>
            <p:ph type="title"/>
          </p:nvPr>
        </p:nvSpPr>
        <p:spPr>
          <a:xfrm>
            <a:off x="0" y="0"/>
            <a:ext cx="9144000" cy="914400"/>
          </a:xfrm>
          <a:prstGeom prst="rect">
            <a:avLst/>
          </a:prstGeom>
          <a:noFill/>
          <a:ln w="9525" cap="flat" cmpd="sng" algn="ctr">
            <a:solidFill>
              <a:srgbClr val="6076B4">
                <a:shade val="95000"/>
                <a:satMod val="105000"/>
              </a:srgb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sz="3200" b="1" dirty="0" smtClean="0">
                <a:solidFill>
                  <a:schemeClr val="bg1"/>
                </a:solidFill>
                <a:latin typeface="Palatino Linotype"/>
                <a:ea typeface="Verdana" pitchFamily="34" charset="0"/>
                <a:cs typeface="Verdana" pitchFamily="34" charset="0"/>
              </a:rPr>
              <a:t>Reference to Brand Names</a:t>
            </a:r>
            <a:endParaRPr lang="en-US" sz="3600" b="1" dirty="0">
              <a:ln/>
              <a:solidFill>
                <a:schemeClr val="bg1"/>
              </a:solidFill>
              <a:latin typeface="Palatino Linotype"/>
            </a:endParaRPr>
          </a:p>
        </p:txBody>
      </p:sp>
      <p:sp>
        <p:nvSpPr>
          <p:cNvPr id="7" name="Content Placeholder 2"/>
          <p:cNvSpPr txBox="1">
            <a:spLocks/>
          </p:cNvSpPr>
          <p:nvPr/>
        </p:nvSpPr>
        <p:spPr>
          <a:xfrm>
            <a:off x="838200" y="1219200"/>
            <a:ext cx="7245626" cy="45259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buFont typeface="Wingdings" panose="05000000000000000000" pitchFamily="2" charset="2"/>
              <a:buChar char="v"/>
            </a:pPr>
            <a:endParaRPr lang="en-US" sz="2400" dirty="0" smtClean="0">
              <a:latin typeface="Palatino Linotype" panose="02040502050505030304" pitchFamily="18" charset="0"/>
            </a:endParaRPr>
          </a:p>
          <a:p>
            <a:pPr algn="just">
              <a:buFont typeface="Wingdings" panose="05000000000000000000" pitchFamily="2" charset="2"/>
              <a:buChar char="v"/>
            </a:pPr>
            <a:r>
              <a:rPr lang="en-US" sz="2400" dirty="0" smtClean="0">
                <a:latin typeface="Palatino Linotype" panose="02040502050505030304" pitchFamily="18" charset="0"/>
              </a:rPr>
              <a:t>Reference </a:t>
            </a:r>
            <a:r>
              <a:rPr lang="en-US" sz="2400" dirty="0">
                <a:latin typeface="Palatino Linotype" panose="02040502050505030304" pitchFamily="18" charset="0"/>
              </a:rPr>
              <a:t>to brand names shall not be allowed except for items or parts that are compatible with the existing fleet or equipment of the same make and brand and will maintain the performance, functionality and useful life of the equipment. </a:t>
            </a:r>
            <a:endParaRPr lang="en-US" sz="2400" dirty="0" smtClean="0">
              <a:latin typeface="Palatino Linotype" panose="02040502050505030304" pitchFamily="18" charset="0"/>
            </a:endParaRPr>
          </a:p>
          <a:p>
            <a:pPr algn="just">
              <a:buFont typeface="Wingdings" panose="05000000000000000000" pitchFamily="2" charset="2"/>
              <a:buChar char="v"/>
            </a:pPr>
            <a:endParaRPr lang="en-US" sz="2400" dirty="0" smtClean="0">
              <a:latin typeface="Palatino Linotype" panose="02040502050505030304" pitchFamily="18" charset="0"/>
            </a:endParaRPr>
          </a:p>
          <a:p>
            <a:pPr algn="just">
              <a:buFont typeface="Wingdings" panose="05000000000000000000" pitchFamily="2" charset="2"/>
              <a:buChar char="v"/>
            </a:pPr>
            <a:r>
              <a:rPr lang="en-US" sz="2400" dirty="0" smtClean="0">
                <a:latin typeface="Palatino Linotype" panose="02040502050505030304" pitchFamily="18" charset="0"/>
              </a:rPr>
              <a:t>This </a:t>
            </a:r>
            <a:r>
              <a:rPr lang="en-US" sz="2400" dirty="0">
                <a:latin typeface="Palatino Linotype" panose="02040502050505030304" pitchFamily="18" charset="0"/>
              </a:rPr>
              <a:t>rule shall also apply to the goods component of infrastructure projects and consulting services.</a:t>
            </a:r>
          </a:p>
        </p:txBody>
      </p:sp>
    </p:spTree>
  </p:cSld>
  <p:clrMapOvr>
    <a:masterClrMapping/>
  </p:clrMapOvr>
  <p:transition spd="slow"/>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80</a:t>
            </a:fld>
            <a:endParaRPr lang="fil-PH" dirty="0"/>
          </a:p>
        </p:txBody>
      </p:sp>
      <p:sp>
        <p:nvSpPr>
          <p:cNvPr id="5" name="Title 1"/>
          <p:cNvSpPr txBox="1">
            <a:spLocks noGrp="1"/>
          </p:cNvSpPr>
          <p:nvPr>
            <p:ph type="title"/>
          </p:nvPr>
        </p:nvSpPr>
        <p:spPr>
          <a:xfrm>
            <a:off x="0" y="0"/>
            <a:ext cx="9144000" cy="914400"/>
          </a:xfrm>
          <a:prstGeom prst="rect">
            <a:avLst/>
          </a:prstGeom>
          <a:noFill/>
          <a:ln w="9525" cap="flat" cmpd="sng" algn="ctr">
            <a:solidFill>
              <a:srgbClr val="6076B4">
                <a:shade val="95000"/>
                <a:satMod val="105000"/>
              </a:srgb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sz="3200" b="1" dirty="0" smtClean="0">
                <a:solidFill>
                  <a:schemeClr val="bg1"/>
                </a:solidFill>
                <a:latin typeface="Palatino Linotype"/>
                <a:ea typeface="Verdana" pitchFamily="34" charset="0"/>
                <a:cs typeface="Verdana" pitchFamily="34" charset="0"/>
              </a:rPr>
              <a:t>Delegation of Authority</a:t>
            </a:r>
            <a:endParaRPr lang="en-US" sz="3600" b="1" dirty="0">
              <a:ln/>
              <a:solidFill>
                <a:schemeClr val="bg1"/>
              </a:solidFill>
              <a:latin typeface="Palatino Linotype"/>
            </a:endParaRPr>
          </a:p>
        </p:txBody>
      </p:sp>
      <p:sp>
        <p:nvSpPr>
          <p:cNvPr id="6" name="Content Placeholder 7"/>
          <p:cNvSpPr txBox="1">
            <a:spLocks/>
          </p:cNvSpPr>
          <p:nvPr/>
        </p:nvSpPr>
        <p:spPr>
          <a:xfrm>
            <a:off x="838200" y="1143000"/>
            <a:ext cx="7305261" cy="44497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lvl="1" indent="0" algn="just">
              <a:spcBef>
                <a:spcPts val="0"/>
              </a:spcBef>
              <a:buSzPct val="70000"/>
              <a:buFont typeface="Arial" pitchFamily="34" charset="0"/>
              <a:buNone/>
              <a:defRPr/>
            </a:pPr>
            <a:endParaRPr lang="en-US" sz="2400" dirty="0" smtClean="0">
              <a:solidFill>
                <a:prstClr val="black"/>
              </a:solidFill>
              <a:latin typeface="Palatino Linotype" panose="02040502050505030304" pitchFamily="18" charset="0"/>
            </a:endParaRPr>
          </a:p>
          <a:p>
            <a:pPr marL="0" lvl="1" indent="0" algn="just">
              <a:spcBef>
                <a:spcPts val="0"/>
              </a:spcBef>
              <a:buSzPct val="70000"/>
              <a:buNone/>
              <a:defRPr/>
            </a:pPr>
            <a:r>
              <a:rPr lang="en-US" sz="2400" dirty="0" smtClean="0">
                <a:latin typeface="Palatino Linotype" panose="02040502050505030304" pitchFamily="18" charset="0"/>
              </a:rPr>
              <a:t>The conduct of the following may be </a:t>
            </a:r>
            <a:r>
              <a:rPr lang="en-US" sz="2400" b="1" dirty="0" smtClean="0">
                <a:latin typeface="Palatino Linotype" panose="02040502050505030304" pitchFamily="18" charset="0"/>
              </a:rPr>
              <a:t>delegated to </a:t>
            </a:r>
            <a:r>
              <a:rPr lang="en-US" sz="2400" b="1" dirty="0">
                <a:latin typeface="Palatino Linotype" panose="02040502050505030304" pitchFamily="18" charset="0"/>
              </a:rPr>
              <a:t>End-user unit or any other appropriate bureau, committee, or support unit </a:t>
            </a:r>
            <a:r>
              <a:rPr lang="en-US" sz="2400" dirty="0">
                <a:latin typeface="Palatino Linotype" panose="02040502050505030304" pitchFamily="18" charset="0"/>
              </a:rPr>
              <a:t>duly authorized by the BAC </a:t>
            </a:r>
            <a:r>
              <a:rPr lang="en-US" sz="2400" dirty="0" smtClean="0">
                <a:latin typeface="Palatino Linotype" panose="02040502050505030304" pitchFamily="18" charset="0"/>
              </a:rPr>
              <a:t>through </a:t>
            </a:r>
            <a:r>
              <a:rPr lang="en-US" sz="2400" dirty="0">
                <a:latin typeface="Palatino Linotype" panose="02040502050505030304" pitchFamily="18" charset="0"/>
              </a:rPr>
              <a:t>a Resolution approved by the </a:t>
            </a:r>
            <a:r>
              <a:rPr lang="en-US" sz="2400" dirty="0" smtClean="0">
                <a:latin typeface="Palatino Linotype" panose="02040502050505030304" pitchFamily="18" charset="0"/>
              </a:rPr>
              <a:t>HOPE:</a:t>
            </a:r>
          </a:p>
          <a:p>
            <a:pPr marL="0" lvl="1" indent="0" algn="just">
              <a:spcBef>
                <a:spcPts val="0"/>
              </a:spcBef>
              <a:buSzPct val="70000"/>
              <a:buNone/>
              <a:defRPr/>
            </a:pPr>
            <a:endParaRPr lang="en-US" sz="2400" dirty="0" smtClean="0">
              <a:latin typeface="Palatino Linotype" panose="02040502050505030304" pitchFamily="18" charset="0"/>
            </a:endParaRPr>
          </a:p>
          <a:p>
            <a:pPr marL="457200" lvl="1" indent="-457200" algn="just">
              <a:spcBef>
                <a:spcPts val="0"/>
              </a:spcBef>
              <a:buSzPct val="70000"/>
              <a:buAutoNum type="arabicPeriod"/>
              <a:defRPr/>
            </a:pPr>
            <a:r>
              <a:rPr lang="en-US" sz="2400" dirty="0" smtClean="0">
                <a:latin typeface="Palatino Linotype" panose="02040502050505030304" pitchFamily="18" charset="0"/>
              </a:rPr>
              <a:t>Shopping</a:t>
            </a:r>
          </a:p>
          <a:p>
            <a:pPr marL="457200" lvl="1" indent="-457200" algn="just">
              <a:spcBef>
                <a:spcPts val="0"/>
              </a:spcBef>
              <a:buSzPct val="70000"/>
              <a:buAutoNum type="arabicPeriod"/>
              <a:defRPr/>
            </a:pPr>
            <a:r>
              <a:rPr lang="en-US" sz="2400" dirty="0">
                <a:latin typeface="Palatino Linotype" panose="02040502050505030304" pitchFamily="18" charset="0"/>
              </a:rPr>
              <a:t>Negotiated Procurement under Emergency </a:t>
            </a:r>
            <a:r>
              <a:rPr lang="en-US" sz="2400" dirty="0" smtClean="0">
                <a:latin typeface="Palatino Linotype" panose="02040502050505030304" pitchFamily="18" charset="0"/>
              </a:rPr>
              <a:t>Cases</a:t>
            </a:r>
          </a:p>
          <a:p>
            <a:pPr marL="457200" lvl="1" indent="-457200" algn="just">
              <a:spcBef>
                <a:spcPts val="0"/>
              </a:spcBef>
              <a:buSzPct val="70000"/>
              <a:buAutoNum type="arabicPeriod"/>
              <a:defRPr/>
            </a:pPr>
            <a:r>
              <a:rPr lang="en-US" sz="2400" dirty="0">
                <a:latin typeface="Palatino Linotype" panose="02040502050505030304" pitchFamily="18" charset="0"/>
              </a:rPr>
              <a:t>Small Value </a:t>
            </a:r>
            <a:r>
              <a:rPr lang="en-US" sz="2400" dirty="0" smtClean="0">
                <a:latin typeface="Palatino Linotype" panose="02040502050505030304" pitchFamily="18" charset="0"/>
              </a:rPr>
              <a:t>Procurement</a:t>
            </a:r>
          </a:p>
          <a:p>
            <a:pPr marL="457200" lvl="1" indent="-457200" algn="just">
              <a:spcBef>
                <a:spcPts val="0"/>
              </a:spcBef>
              <a:buSzPct val="70000"/>
              <a:buAutoNum type="arabicPeriod"/>
              <a:defRPr/>
            </a:pPr>
            <a:r>
              <a:rPr lang="en-US" sz="2400" dirty="0">
                <a:latin typeface="Palatino Linotype" panose="02040502050505030304" pitchFamily="18" charset="0"/>
              </a:rPr>
              <a:t>Lease of Real Property and Venue</a:t>
            </a:r>
          </a:p>
          <a:p>
            <a:pPr marL="342900" lvl="1" indent="-342900" algn="just">
              <a:spcBef>
                <a:spcPts val="0"/>
              </a:spcBef>
              <a:buSzPct val="70000"/>
              <a:buFont typeface="Wingdings" panose="05000000000000000000" pitchFamily="2" charset="2"/>
              <a:buChar char="v"/>
              <a:defRPr/>
            </a:pPr>
            <a:endParaRPr lang="en-US" sz="2400" dirty="0">
              <a:solidFill>
                <a:prstClr val="black"/>
              </a:solidFill>
              <a:latin typeface="Palatino Linotype" panose="02040502050505030304" pitchFamily="18" charset="0"/>
            </a:endParaRPr>
          </a:p>
        </p:txBody>
      </p:sp>
    </p:spTree>
  </p:cSld>
  <p:clrMapOvr>
    <a:masterClrMapping/>
  </p:clrMapOvr>
  <p:transition spd="slow"/>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81</a:t>
            </a:fld>
            <a:endParaRPr lang="fil-PH" dirty="0"/>
          </a:p>
        </p:txBody>
      </p:sp>
      <p:sp>
        <p:nvSpPr>
          <p:cNvPr id="5" name="Title 1"/>
          <p:cNvSpPr txBox="1">
            <a:spLocks noGrp="1"/>
          </p:cNvSpPr>
          <p:nvPr>
            <p:ph type="title"/>
          </p:nvPr>
        </p:nvSpPr>
        <p:spPr>
          <a:xfrm>
            <a:off x="0" y="0"/>
            <a:ext cx="9144000" cy="914400"/>
          </a:xfrm>
          <a:prstGeom prst="rect">
            <a:avLst/>
          </a:prstGeom>
          <a:noFill/>
          <a:ln w="9525" cap="flat" cmpd="sng" algn="ctr">
            <a:solidFill>
              <a:srgbClr val="6076B4">
                <a:shade val="95000"/>
                <a:satMod val="105000"/>
              </a:srgb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sz="3200" b="1" dirty="0" smtClean="0">
                <a:solidFill>
                  <a:schemeClr val="bg1"/>
                </a:solidFill>
                <a:latin typeface="Palatino Linotype"/>
                <a:ea typeface="Verdana" pitchFamily="34" charset="0"/>
                <a:cs typeface="Verdana" pitchFamily="34" charset="0"/>
              </a:rPr>
              <a:t>Performance and Warranty Securities</a:t>
            </a:r>
            <a:endParaRPr lang="en-US" sz="3600" b="1" dirty="0">
              <a:ln/>
              <a:solidFill>
                <a:schemeClr val="bg1"/>
              </a:solidFill>
              <a:latin typeface="Palatino Linotype"/>
            </a:endParaRPr>
          </a:p>
        </p:txBody>
      </p:sp>
      <p:graphicFrame>
        <p:nvGraphicFramePr>
          <p:cNvPr id="7" name="Table 6"/>
          <p:cNvGraphicFramePr>
            <a:graphicFrameLocks noGrp="1"/>
          </p:cNvGraphicFramePr>
          <p:nvPr>
            <p:extLst>
              <p:ext uri="{D42A27DB-BD31-4B8C-83A1-F6EECF244321}">
                <p14:modId xmlns:p14="http://schemas.microsoft.com/office/powerpoint/2010/main" xmlns="" val="1436728517"/>
              </p:ext>
            </p:extLst>
          </p:nvPr>
        </p:nvGraphicFramePr>
        <p:xfrm>
          <a:off x="228600" y="1258835"/>
          <a:ext cx="8610600" cy="4880672"/>
        </p:xfrm>
        <a:graphic>
          <a:graphicData uri="http://schemas.openxmlformats.org/drawingml/2006/table">
            <a:tbl>
              <a:tblPr firstRow="1" firstCol="1" bandRow="1">
                <a:tableStyleId>{5C22544A-7EE6-4342-B048-85BDC9FD1C3A}</a:tableStyleId>
              </a:tblPr>
              <a:tblGrid>
                <a:gridCol w="3511584"/>
                <a:gridCol w="2709155"/>
                <a:gridCol w="2389861"/>
              </a:tblGrid>
              <a:tr h="905775">
                <a:tc>
                  <a:txBody>
                    <a:bodyPr/>
                    <a:lstStyle/>
                    <a:p>
                      <a:pPr marL="0" marR="0" algn="ctr">
                        <a:lnSpc>
                          <a:spcPct val="115000"/>
                        </a:lnSpc>
                        <a:spcBef>
                          <a:spcPts val="0"/>
                        </a:spcBef>
                        <a:spcAft>
                          <a:spcPts val="0"/>
                        </a:spcAft>
                        <a:tabLst>
                          <a:tab pos="2971800" algn="ctr"/>
                          <a:tab pos="5943600" algn="r"/>
                        </a:tabLst>
                      </a:pPr>
                      <a:r>
                        <a:rPr lang="en-US" sz="2400" dirty="0">
                          <a:solidFill>
                            <a:schemeClr val="tx1"/>
                          </a:solidFill>
                          <a:effectLst/>
                          <a:latin typeface="Palatino Linotype" panose="02040502050505030304" pitchFamily="18" charset="0"/>
                        </a:rPr>
                        <a:t>Alternative Method of Procurement</a:t>
                      </a:r>
                      <a:endParaRPr lang="en-US" sz="24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algn="ctr">
                        <a:lnSpc>
                          <a:spcPct val="115000"/>
                        </a:lnSpc>
                        <a:spcBef>
                          <a:spcPts val="0"/>
                        </a:spcBef>
                        <a:spcAft>
                          <a:spcPts val="0"/>
                        </a:spcAft>
                        <a:tabLst>
                          <a:tab pos="2971800" algn="ctr"/>
                          <a:tab pos="5943600" algn="r"/>
                        </a:tabLst>
                      </a:pPr>
                      <a:r>
                        <a:rPr lang="en-US" sz="2400" dirty="0">
                          <a:solidFill>
                            <a:schemeClr val="tx1"/>
                          </a:solidFill>
                          <a:effectLst/>
                          <a:latin typeface="Palatino Linotype" panose="02040502050505030304" pitchFamily="18" charset="0"/>
                        </a:rPr>
                        <a:t>Performance Security </a:t>
                      </a:r>
                      <a:r>
                        <a:rPr lang="en-US" sz="2400" dirty="0" smtClean="0">
                          <a:solidFill>
                            <a:schemeClr val="tx1"/>
                          </a:solidFill>
                          <a:effectLst/>
                          <a:latin typeface="Palatino Linotype" panose="02040502050505030304" pitchFamily="18" charset="0"/>
                        </a:rPr>
                        <a:t>(PS)</a:t>
                      </a:r>
                      <a:endParaRPr lang="en-US" sz="2400" dirty="0">
                        <a:solidFill>
                          <a:schemeClr val="tx1"/>
                        </a:solidFill>
                        <a:effectLst/>
                        <a:latin typeface="Palatino Linotype" panose="0204050205050503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algn="ctr">
                        <a:lnSpc>
                          <a:spcPct val="115000"/>
                        </a:lnSpc>
                        <a:spcBef>
                          <a:spcPts val="0"/>
                        </a:spcBef>
                        <a:spcAft>
                          <a:spcPts val="0"/>
                        </a:spcAft>
                        <a:tabLst>
                          <a:tab pos="2971800" algn="ctr"/>
                          <a:tab pos="5943600" algn="r"/>
                        </a:tabLst>
                      </a:pPr>
                      <a:r>
                        <a:rPr lang="en-US" sz="2400" dirty="0">
                          <a:solidFill>
                            <a:schemeClr val="tx1"/>
                          </a:solidFill>
                          <a:effectLst/>
                          <a:latin typeface="Palatino Linotype" panose="02040502050505030304" pitchFamily="18" charset="0"/>
                        </a:rPr>
                        <a:t>Warranty </a:t>
                      </a:r>
                      <a:r>
                        <a:rPr lang="en-US" sz="2400" dirty="0" smtClean="0">
                          <a:solidFill>
                            <a:schemeClr val="tx1"/>
                          </a:solidFill>
                          <a:effectLst/>
                          <a:latin typeface="Palatino Linotype" panose="02040502050505030304" pitchFamily="18" charset="0"/>
                        </a:rPr>
                        <a:t>Security (WS) </a:t>
                      </a:r>
                      <a:endParaRPr lang="en-US" sz="2400" dirty="0">
                        <a:solidFill>
                          <a:schemeClr val="tx1"/>
                        </a:solidFill>
                        <a:effectLst/>
                        <a:latin typeface="Palatino Linotype" panose="0204050205050503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804682">
                <a:tc>
                  <a:txBody>
                    <a:bodyPr/>
                    <a:lstStyle/>
                    <a:p>
                      <a:pPr marL="0" marR="0" algn="l">
                        <a:lnSpc>
                          <a:spcPct val="115000"/>
                        </a:lnSpc>
                        <a:spcBef>
                          <a:spcPts val="0"/>
                        </a:spcBef>
                        <a:spcAft>
                          <a:spcPts val="0"/>
                        </a:spcAft>
                        <a:tabLst>
                          <a:tab pos="2971800" algn="ctr"/>
                          <a:tab pos="5943600" algn="r"/>
                        </a:tabLst>
                      </a:pPr>
                      <a:r>
                        <a:rPr lang="en-US" sz="2400" dirty="0" smtClean="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rPr>
                        <a:t>Limited Source Bidding</a:t>
                      </a:r>
                      <a:endParaRPr lang="en-US" sz="24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tab pos="2971800" algn="ctr"/>
                          <a:tab pos="5943600" algn="r"/>
                        </a:tabLst>
                        <a:defRPr/>
                      </a:pPr>
                      <a:r>
                        <a:rPr lang="en-US" sz="2400" b="1" dirty="0" smtClean="0">
                          <a:effectLst/>
                          <a:latin typeface="Palatino Linotype" panose="02040502050505030304" pitchFamily="18" charset="0"/>
                          <a:sym typeface="Wingdings" panose="05000000000000000000" pitchFamily="2" charset="2"/>
                        </a:rPr>
                        <a:t></a:t>
                      </a:r>
                      <a:endParaRPr lang="en-US" sz="2400" b="1" dirty="0" smtClean="0">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tab pos="2971800" algn="ctr"/>
                          <a:tab pos="5943600" algn="r"/>
                        </a:tabLst>
                        <a:defRPr/>
                      </a:pPr>
                      <a:r>
                        <a:rPr lang="en-US" sz="2400" b="1" dirty="0" smtClean="0">
                          <a:effectLst/>
                          <a:latin typeface="Palatino Linotype" panose="02040502050505030304" pitchFamily="18" charset="0"/>
                          <a:sym typeface="Wingdings" panose="05000000000000000000" pitchFamily="2" charset="2"/>
                        </a:rPr>
                        <a:t></a:t>
                      </a:r>
                      <a:endParaRPr lang="en-US" sz="2400" b="1" dirty="0" smtClean="0">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52888">
                <a:tc>
                  <a:txBody>
                    <a:bodyPr/>
                    <a:lstStyle/>
                    <a:p>
                      <a:pPr marL="0" marR="0" algn="l">
                        <a:lnSpc>
                          <a:spcPct val="115000"/>
                        </a:lnSpc>
                        <a:spcBef>
                          <a:spcPts val="0"/>
                        </a:spcBef>
                        <a:spcAft>
                          <a:spcPts val="0"/>
                        </a:spcAft>
                        <a:tabLst>
                          <a:tab pos="2971800" algn="ctr"/>
                          <a:tab pos="5943600" algn="r"/>
                        </a:tabLst>
                      </a:pPr>
                      <a:r>
                        <a:rPr lang="en-US" sz="2400" dirty="0">
                          <a:solidFill>
                            <a:schemeClr val="tx1"/>
                          </a:solidFill>
                          <a:effectLst/>
                          <a:latin typeface="Palatino Linotype" panose="02040502050505030304" pitchFamily="18" charset="0"/>
                        </a:rPr>
                        <a:t>Direct Contracting</a:t>
                      </a:r>
                      <a:endParaRPr lang="en-US" sz="24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2400" b="1" dirty="0" smtClean="0">
                          <a:effectLst/>
                          <a:latin typeface="Palatino Linotype" panose="02040502050505030304" pitchFamily="18" charset="0"/>
                        </a:rPr>
                        <a:t>x</a:t>
                      </a:r>
                      <a:endParaRPr lang="en-US" sz="2400" b="1" dirty="0">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2400" b="1" dirty="0">
                          <a:effectLst/>
                          <a:latin typeface="Palatino Linotype" panose="02040502050505030304" pitchFamily="18" charset="0"/>
                          <a:sym typeface="Wingdings" panose="05000000000000000000" pitchFamily="2" charset="2"/>
                        </a:rPr>
                        <a:t></a:t>
                      </a:r>
                      <a:endParaRPr lang="en-US" sz="2400" b="1" dirty="0">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52888">
                <a:tc>
                  <a:txBody>
                    <a:bodyPr/>
                    <a:lstStyle/>
                    <a:p>
                      <a:pPr marL="0" marR="0" algn="l">
                        <a:lnSpc>
                          <a:spcPct val="115000"/>
                        </a:lnSpc>
                        <a:spcBef>
                          <a:spcPts val="0"/>
                        </a:spcBef>
                        <a:spcAft>
                          <a:spcPts val="0"/>
                        </a:spcAft>
                        <a:tabLst>
                          <a:tab pos="2971800" algn="ctr"/>
                          <a:tab pos="5943600" algn="r"/>
                        </a:tabLst>
                      </a:pPr>
                      <a:r>
                        <a:rPr lang="en-US" sz="2400" dirty="0">
                          <a:solidFill>
                            <a:schemeClr val="tx1"/>
                          </a:solidFill>
                          <a:effectLst/>
                          <a:latin typeface="Palatino Linotype" panose="02040502050505030304" pitchFamily="18" charset="0"/>
                        </a:rPr>
                        <a:t>Repeat Order</a:t>
                      </a:r>
                      <a:endParaRPr lang="en-US" sz="24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2400" b="1" dirty="0">
                          <a:effectLst/>
                          <a:latin typeface="Palatino Linotype" panose="02040502050505030304" pitchFamily="18" charset="0"/>
                        </a:rPr>
                        <a:t>x</a:t>
                      </a:r>
                      <a:endParaRPr lang="en-US" sz="2400" b="1" dirty="0">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2400" b="1" dirty="0">
                          <a:effectLst/>
                          <a:latin typeface="Palatino Linotype" panose="02040502050505030304" pitchFamily="18" charset="0"/>
                          <a:sym typeface="Wingdings" panose="05000000000000000000" pitchFamily="2" charset="2"/>
                        </a:rPr>
                        <a:t></a:t>
                      </a:r>
                      <a:endParaRPr lang="en-US" sz="2400" b="1" dirty="0">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264439">
                <a:tc>
                  <a:txBody>
                    <a:bodyPr/>
                    <a:lstStyle/>
                    <a:p>
                      <a:pPr marL="0" marR="0" algn="l">
                        <a:lnSpc>
                          <a:spcPct val="115000"/>
                        </a:lnSpc>
                        <a:spcBef>
                          <a:spcPts val="0"/>
                        </a:spcBef>
                        <a:spcAft>
                          <a:spcPts val="0"/>
                        </a:spcAft>
                        <a:tabLst>
                          <a:tab pos="2971800" algn="ctr"/>
                          <a:tab pos="5943600" algn="r"/>
                        </a:tabLst>
                      </a:pPr>
                      <a:r>
                        <a:rPr lang="en-US" sz="2400" dirty="0">
                          <a:solidFill>
                            <a:schemeClr val="tx1"/>
                          </a:solidFill>
                          <a:effectLst/>
                          <a:latin typeface="Palatino Linotype" panose="02040502050505030304" pitchFamily="18" charset="0"/>
                        </a:rPr>
                        <a:t>Two-Failed Biddings</a:t>
                      </a:r>
                      <a:endParaRPr lang="en-US" sz="24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2400" b="1" dirty="0">
                          <a:effectLst/>
                          <a:latin typeface="Palatino Linotype" panose="02040502050505030304" pitchFamily="18" charset="0"/>
                          <a:sym typeface="Wingdings" panose="05000000000000000000" pitchFamily="2" charset="2"/>
                        </a:rPr>
                        <a:t></a:t>
                      </a:r>
                      <a:endParaRPr lang="en-US" sz="2400" b="1" dirty="0">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2400" b="1" dirty="0">
                          <a:effectLst/>
                          <a:latin typeface="Palatino Linotype" panose="02040502050505030304" pitchFamily="18" charset="0"/>
                          <a:sym typeface="Wingdings" panose="05000000000000000000" pitchFamily="2" charset="2"/>
                        </a:rPr>
                        <a:t></a:t>
                      </a:r>
                      <a:endParaRPr lang="en-US" sz="2400" b="1" dirty="0">
                        <a:effectLst/>
                        <a:latin typeface="Palatino Linotype" panose="02040502050505030304" pitchFamily="18" charset="0"/>
                      </a:endParaRPr>
                    </a:p>
                    <a:p>
                      <a:pPr marL="0" marR="0" algn="ctr">
                        <a:lnSpc>
                          <a:spcPct val="115000"/>
                        </a:lnSpc>
                        <a:spcBef>
                          <a:spcPts val="0"/>
                        </a:spcBef>
                        <a:spcAft>
                          <a:spcPts val="0"/>
                        </a:spcAft>
                        <a:tabLst>
                          <a:tab pos="2971800" algn="ctr"/>
                          <a:tab pos="5943600" algn="r"/>
                        </a:tabLst>
                      </a:pPr>
                      <a:r>
                        <a:rPr lang="en-US" sz="2000" b="0" dirty="0">
                          <a:effectLst/>
                          <a:latin typeface="Palatino Linotype" panose="02040502050505030304" pitchFamily="18" charset="0"/>
                        </a:rPr>
                        <a:t>In no case shall WS be required in the procurement of Consulting Services. </a:t>
                      </a:r>
                      <a:endParaRPr lang="en-US" sz="2000" b="0" dirty="0">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ransition spd="slow"/>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82</a:t>
            </a:fld>
            <a:endParaRPr lang="fil-PH" dirty="0"/>
          </a:p>
        </p:txBody>
      </p:sp>
      <p:sp>
        <p:nvSpPr>
          <p:cNvPr id="5" name="Title 1"/>
          <p:cNvSpPr txBox="1">
            <a:spLocks noGrp="1"/>
          </p:cNvSpPr>
          <p:nvPr>
            <p:ph type="title"/>
          </p:nvPr>
        </p:nvSpPr>
        <p:spPr>
          <a:xfrm>
            <a:off x="0" y="0"/>
            <a:ext cx="9144000" cy="914400"/>
          </a:xfrm>
          <a:prstGeom prst="rect">
            <a:avLst/>
          </a:prstGeom>
          <a:noFill/>
          <a:ln w="9525" cap="flat" cmpd="sng" algn="ctr">
            <a:solidFill>
              <a:srgbClr val="6076B4">
                <a:shade val="95000"/>
                <a:satMod val="105000"/>
              </a:srgb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sz="3200" b="1" dirty="0" smtClean="0">
                <a:solidFill>
                  <a:schemeClr val="bg1"/>
                </a:solidFill>
                <a:latin typeface="Palatino Linotype"/>
                <a:ea typeface="Verdana" pitchFamily="34" charset="0"/>
                <a:cs typeface="Verdana" pitchFamily="34" charset="0"/>
              </a:rPr>
              <a:t>Performance and Warranty Securities</a:t>
            </a:r>
            <a:endParaRPr lang="en-US" sz="3600" b="1" dirty="0">
              <a:ln/>
              <a:solidFill>
                <a:schemeClr val="bg1"/>
              </a:solidFill>
              <a:latin typeface="Palatino Linotype"/>
            </a:endParaRPr>
          </a:p>
        </p:txBody>
      </p:sp>
      <p:graphicFrame>
        <p:nvGraphicFramePr>
          <p:cNvPr id="7" name="Table 6"/>
          <p:cNvGraphicFramePr>
            <a:graphicFrameLocks noGrp="1"/>
          </p:cNvGraphicFramePr>
          <p:nvPr>
            <p:extLst>
              <p:ext uri="{D42A27DB-BD31-4B8C-83A1-F6EECF244321}">
                <p14:modId xmlns:p14="http://schemas.microsoft.com/office/powerpoint/2010/main" xmlns="" val="1436728517"/>
              </p:ext>
            </p:extLst>
          </p:nvPr>
        </p:nvGraphicFramePr>
        <p:xfrm>
          <a:off x="0" y="990600"/>
          <a:ext cx="9144000" cy="5451316"/>
        </p:xfrm>
        <a:graphic>
          <a:graphicData uri="http://schemas.openxmlformats.org/drawingml/2006/table">
            <a:tbl>
              <a:tblPr firstRow="1" firstCol="1" bandRow="1">
                <a:tableStyleId>{5C22544A-7EE6-4342-B048-85BDC9FD1C3A}</a:tableStyleId>
              </a:tblPr>
              <a:tblGrid>
                <a:gridCol w="3075709"/>
                <a:gridCol w="3072843"/>
                <a:gridCol w="2995448"/>
              </a:tblGrid>
              <a:tr h="636822">
                <a:tc>
                  <a:txBody>
                    <a:bodyPr/>
                    <a:lstStyle/>
                    <a:p>
                      <a:pPr marL="0" marR="0" algn="ctr">
                        <a:lnSpc>
                          <a:spcPct val="115000"/>
                        </a:lnSpc>
                        <a:spcBef>
                          <a:spcPts val="0"/>
                        </a:spcBef>
                        <a:spcAft>
                          <a:spcPts val="0"/>
                        </a:spcAft>
                        <a:tabLst>
                          <a:tab pos="2971800" algn="ctr"/>
                          <a:tab pos="5943600" algn="r"/>
                        </a:tabLst>
                      </a:pPr>
                      <a:r>
                        <a:rPr lang="en-US" sz="2000" dirty="0">
                          <a:solidFill>
                            <a:schemeClr val="tx1"/>
                          </a:solidFill>
                          <a:effectLst/>
                          <a:latin typeface="Palatino Linotype" panose="02040502050505030304" pitchFamily="18" charset="0"/>
                        </a:rPr>
                        <a:t>Alternative Method of Procurement</a:t>
                      </a:r>
                      <a:endParaRPr lang="en-US" sz="20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algn="ctr">
                        <a:lnSpc>
                          <a:spcPct val="115000"/>
                        </a:lnSpc>
                        <a:spcBef>
                          <a:spcPts val="0"/>
                        </a:spcBef>
                        <a:spcAft>
                          <a:spcPts val="0"/>
                        </a:spcAft>
                        <a:tabLst>
                          <a:tab pos="2971800" algn="ctr"/>
                          <a:tab pos="5943600" algn="r"/>
                        </a:tabLst>
                      </a:pPr>
                      <a:r>
                        <a:rPr lang="en-US" sz="2000" dirty="0">
                          <a:solidFill>
                            <a:schemeClr val="tx1"/>
                          </a:solidFill>
                          <a:effectLst/>
                          <a:latin typeface="Palatino Linotype" panose="02040502050505030304" pitchFamily="18" charset="0"/>
                        </a:rPr>
                        <a:t>Performance Security </a:t>
                      </a:r>
                      <a:r>
                        <a:rPr lang="en-US" sz="2000" dirty="0" smtClean="0">
                          <a:solidFill>
                            <a:schemeClr val="tx1"/>
                          </a:solidFill>
                          <a:effectLst/>
                          <a:latin typeface="Palatino Linotype" panose="02040502050505030304" pitchFamily="18" charset="0"/>
                        </a:rPr>
                        <a:t>(PS)</a:t>
                      </a:r>
                      <a:endParaRPr lang="en-US" sz="2000" dirty="0">
                        <a:solidFill>
                          <a:schemeClr val="tx1"/>
                        </a:solidFill>
                        <a:effectLst/>
                        <a:latin typeface="Palatino Linotype" panose="0204050205050503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algn="ctr">
                        <a:lnSpc>
                          <a:spcPct val="115000"/>
                        </a:lnSpc>
                        <a:spcBef>
                          <a:spcPts val="0"/>
                        </a:spcBef>
                        <a:spcAft>
                          <a:spcPts val="0"/>
                        </a:spcAft>
                        <a:tabLst>
                          <a:tab pos="2971800" algn="ctr"/>
                          <a:tab pos="5943600" algn="r"/>
                        </a:tabLst>
                      </a:pPr>
                      <a:r>
                        <a:rPr lang="en-US" sz="2000" dirty="0">
                          <a:solidFill>
                            <a:schemeClr val="tx1"/>
                          </a:solidFill>
                          <a:effectLst/>
                          <a:latin typeface="Palatino Linotype" panose="02040502050505030304" pitchFamily="18" charset="0"/>
                        </a:rPr>
                        <a:t>Warranty </a:t>
                      </a:r>
                      <a:r>
                        <a:rPr lang="en-US" sz="2000" dirty="0" smtClean="0">
                          <a:solidFill>
                            <a:schemeClr val="tx1"/>
                          </a:solidFill>
                          <a:effectLst/>
                          <a:latin typeface="Palatino Linotype" panose="02040502050505030304" pitchFamily="18" charset="0"/>
                        </a:rPr>
                        <a:t>Security (WS) </a:t>
                      </a:r>
                      <a:endParaRPr lang="en-US" sz="2000" dirty="0">
                        <a:solidFill>
                          <a:schemeClr val="tx1"/>
                        </a:solidFill>
                        <a:effectLst/>
                        <a:latin typeface="Palatino Linotype" panose="0204050205050503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1528373">
                <a:tc>
                  <a:txBody>
                    <a:bodyPr/>
                    <a:lstStyle/>
                    <a:p>
                      <a:pPr marL="0" marR="0" algn="just">
                        <a:lnSpc>
                          <a:spcPct val="115000"/>
                        </a:lnSpc>
                        <a:spcBef>
                          <a:spcPts val="0"/>
                        </a:spcBef>
                        <a:spcAft>
                          <a:spcPts val="0"/>
                        </a:spcAft>
                        <a:tabLst>
                          <a:tab pos="2971800" algn="ctr"/>
                          <a:tab pos="5943600" algn="r"/>
                        </a:tabLst>
                      </a:pPr>
                      <a:r>
                        <a:rPr lang="en-US" sz="2000" dirty="0">
                          <a:solidFill>
                            <a:schemeClr val="tx1"/>
                          </a:solidFill>
                          <a:effectLst/>
                          <a:latin typeface="Palatino Linotype" panose="02040502050505030304" pitchFamily="18" charset="0"/>
                        </a:rPr>
                        <a:t>Emergency Cases </a:t>
                      </a:r>
                      <a:endParaRPr lang="en-US" sz="20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1600" b="0" dirty="0">
                          <a:solidFill>
                            <a:schemeClr val="tx1"/>
                          </a:solidFill>
                          <a:effectLst/>
                          <a:latin typeface="Palatino Linotype" panose="02040502050505030304" pitchFamily="18" charset="0"/>
                        </a:rPr>
                        <a:t>Procuring Entity may require PS depending on the nature of the procurement project. However, for Infrastructure Projects, PS is required.</a:t>
                      </a:r>
                      <a:endParaRPr lang="en-US" sz="1600" b="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1600" b="0" dirty="0">
                          <a:solidFill>
                            <a:schemeClr val="tx1"/>
                          </a:solidFill>
                          <a:effectLst/>
                          <a:latin typeface="Palatino Linotype" panose="02040502050505030304" pitchFamily="18" charset="0"/>
                        </a:rPr>
                        <a:t>Procuring Entity may require WS depending on the nature of the procurement project.</a:t>
                      </a:r>
                    </a:p>
                    <a:p>
                      <a:pPr marL="0" marR="0" algn="ctr">
                        <a:lnSpc>
                          <a:spcPct val="115000"/>
                        </a:lnSpc>
                        <a:spcBef>
                          <a:spcPts val="0"/>
                        </a:spcBef>
                        <a:spcAft>
                          <a:spcPts val="0"/>
                        </a:spcAft>
                        <a:tabLst>
                          <a:tab pos="2971800" algn="ctr"/>
                          <a:tab pos="5943600" algn="r"/>
                        </a:tabLst>
                      </a:pPr>
                      <a:r>
                        <a:rPr lang="en-US" sz="1600" b="0" dirty="0">
                          <a:solidFill>
                            <a:schemeClr val="tx1"/>
                          </a:solidFill>
                          <a:effectLst/>
                          <a:latin typeface="Palatino Linotype" panose="02040502050505030304" pitchFamily="18" charset="0"/>
                        </a:rPr>
                        <a:t>In no case shall WS be required in the procurement of Consulting Services. </a:t>
                      </a:r>
                      <a:endParaRPr lang="en-US" sz="1600" b="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417825">
                <a:tc>
                  <a:txBody>
                    <a:bodyPr/>
                    <a:lstStyle/>
                    <a:p>
                      <a:pPr marL="0" marR="0" algn="just">
                        <a:lnSpc>
                          <a:spcPct val="115000"/>
                        </a:lnSpc>
                        <a:spcBef>
                          <a:spcPts val="0"/>
                        </a:spcBef>
                        <a:spcAft>
                          <a:spcPts val="0"/>
                        </a:spcAft>
                        <a:tabLst>
                          <a:tab pos="2971800" algn="ctr"/>
                          <a:tab pos="5943600" algn="r"/>
                        </a:tabLst>
                      </a:pPr>
                      <a:r>
                        <a:rPr lang="en-US" sz="2000" dirty="0">
                          <a:solidFill>
                            <a:schemeClr val="tx1"/>
                          </a:solidFill>
                          <a:effectLst/>
                          <a:latin typeface="Palatino Linotype" panose="02040502050505030304" pitchFamily="18" charset="0"/>
                        </a:rPr>
                        <a:t>Take-over of Contracts</a:t>
                      </a:r>
                      <a:endParaRPr lang="en-US" sz="20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1600" dirty="0">
                          <a:solidFill>
                            <a:schemeClr val="tx1"/>
                          </a:solidFill>
                          <a:effectLst/>
                          <a:latin typeface="Palatino Linotype" panose="02040502050505030304" pitchFamily="18" charset="0"/>
                          <a:sym typeface="Wingdings" panose="05000000000000000000" pitchFamily="2" charset="2"/>
                        </a:rPr>
                        <a:t></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1600" dirty="0">
                          <a:solidFill>
                            <a:schemeClr val="tx1"/>
                          </a:solidFill>
                          <a:effectLst/>
                          <a:latin typeface="Palatino Linotype" panose="02040502050505030304" pitchFamily="18" charset="0"/>
                          <a:sym typeface="Wingdings" panose="05000000000000000000" pitchFamily="2" charset="2"/>
                        </a:rPr>
                        <a:t></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09458">
                <a:tc>
                  <a:txBody>
                    <a:bodyPr/>
                    <a:lstStyle/>
                    <a:p>
                      <a:pPr marL="0" marR="0" algn="just">
                        <a:lnSpc>
                          <a:spcPct val="115000"/>
                        </a:lnSpc>
                        <a:spcBef>
                          <a:spcPts val="0"/>
                        </a:spcBef>
                        <a:spcAft>
                          <a:spcPts val="0"/>
                        </a:spcAft>
                        <a:tabLst>
                          <a:tab pos="2971800" algn="ctr"/>
                          <a:tab pos="5943600" algn="r"/>
                        </a:tabLst>
                      </a:pPr>
                      <a:r>
                        <a:rPr lang="en-US" sz="2000" dirty="0">
                          <a:solidFill>
                            <a:schemeClr val="tx1"/>
                          </a:solidFill>
                          <a:effectLst/>
                          <a:latin typeface="Palatino Linotype" panose="02040502050505030304" pitchFamily="18" charset="0"/>
                        </a:rPr>
                        <a:t>Adjacent/Contiguous</a:t>
                      </a:r>
                      <a:endParaRPr lang="en-US" sz="20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1600">
                          <a:solidFill>
                            <a:schemeClr val="tx1"/>
                          </a:solidFill>
                          <a:effectLst/>
                          <a:latin typeface="Palatino Linotype" panose="02040502050505030304" pitchFamily="18" charset="0"/>
                          <a:sym typeface="Wingdings" panose="05000000000000000000" pitchFamily="2" charset="2"/>
                        </a:rPr>
                        <a:t></a:t>
                      </a:r>
                      <a:endParaRPr lang="en-US" sz="160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1600" dirty="0">
                          <a:solidFill>
                            <a:schemeClr val="tx1"/>
                          </a:solidFill>
                          <a:effectLst/>
                          <a:latin typeface="Palatino Linotype" panose="02040502050505030304" pitchFamily="18" charset="0"/>
                        </a:rPr>
                        <a:t>For Infrastructure Projects, WS is required.</a:t>
                      </a:r>
                      <a:endParaRPr lang="en-US" sz="16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2089123">
                <a:tc>
                  <a:txBody>
                    <a:bodyPr/>
                    <a:lstStyle/>
                    <a:p>
                      <a:pPr marL="0" marR="0" algn="just">
                        <a:lnSpc>
                          <a:spcPct val="115000"/>
                        </a:lnSpc>
                        <a:spcBef>
                          <a:spcPts val="0"/>
                        </a:spcBef>
                        <a:spcAft>
                          <a:spcPts val="0"/>
                        </a:spcAft>
                        <a:tabLst>
                          <a:tab pos="2971800" algn="ctr"/>
                          <a:tab pos="5943600" algn="r"/>
                        </a:tabLst>
                      </a:pPr>
                      <a:r>
                        <a:rPr lang="en-US" sz="2000" dirty="0">
                          <a:solidFill>
                            <a:schemeClr val="tx1"/>
                          </a:solidFill>
                          <a:effectLst/>
                          <a:latin typeface="Palatino Linotype" panose="02040502050505030304" pitchFamily="18" charset="0"/>
                        </a:rPr>
                        <a:t>Emergency Cases </a:t>
                      </a:r>
                      <a:endParaRPr lang="en-US" sz="20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1600" b="0" dirty="0">
                          <a:solidFill>
                            <a:schemeClr val="tx1"/>
                          </a:solidFill>
                          <a:effectLst/>
                          <a:latin typeface="Palatino Linotype" panose="02040502050505030304" pitchFamily="18" charset="0"/>
                        </a:rPr>
                        <a:t>Procuring Entity may require PS depending on the nature of the procurement project. However, for Infrastructure Projects, PS is required.</a:t>
                      </a:r>
                      <a:endParaRPr lang="en-US" sz="1600" b="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1600" b="0" dirty="0">
                          <a:solidFill>
                            <a:schemeClr val="tx1"/>
                          </a:solidFill>
                          <a:effectLst/>
                          <a:latin typeface="Palatino Linotype" panose="02040502050505030304" pitchFamily="18" charset="0"/>
                        </a:rPr>
                        <a:t>Procuring Entity may require WS depending on the nature of the procurement project.</a:t>
                      </a:r>
                    </a:p>
                    <a:p>
                      <a:pPr marL="0" marR="0" algn="ctr">
                        <a:lnSpc>
                          <a:spcPct val="115000"/>
                        </a:lnSpc>
                        <a:spcBef>
                          <a:spcPts val="0"/>
                        </a:spcBef>
                        <a:spcAft>
                          <a:spcPts val="0"/>
                        </a:spcAft>
                        <a:tabLst>
                          <a:tab pos="2971800" algn="ctr"/>
                          <a:tab pos="5943600" algn="r"/>
                        </a:tabLst>
                      </a:pPr>
                      <a:r>
                        <a:rPr lang="en-US" sz="1600" b="0" dirty="0">
                          <a:solidFill>
                            <a:schemeClr val="tx1"/>
                          </a:solidFill>
                          <a:effectLst/>
                          <a:latin typeface="Palatino Linotype" panose="02040502050505030304" pitchFamily="18" charset="0"/>
                        </a:rPr>
                        <a:t>In no case shall WS be required in the procurement of Consulting Services. </a:t>
                      </a:r>
                      <a:endParaRPr lang="en-US" sz="1600" b="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ransition spd="slow"/>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83</a:t>
            </a:fld>
            <a:endParaRPr lang="fil-PH" dirty="0"/>
          </a:p>
        </p:txBody>
      </p:sp>
      <p:sp>
        <p:nvSpPr>
          <p:cNvPr id="5" name="Title 1"/>
          <p:cNvSpPr txBox="1">
            <a:spLocks noGrp="1"/>
          </p:cNvSpPr>
          <p:nvPr>
            <p:ph type="title"/>
          </p:nvPr>
        </p:nvSpPr>
        <p:spPr>
          <a:xfrm>
            <a:off x="0" y="0"/>
            <a:ext cx="9144000" cy="914400"/>
          </a:xfrm>
          <a:prstGeom prst="rect">
            <a:avLst/>
          </a:prstGeom>
          <a:noFill/>
          <a:ln w="9525" cap="flat" cmpd="sng" algn="ctr">
            <a:solidFill>
              <a:srgbClr val="6076B4">
                <a:shade val="95000"/>
                <a:satMod val="105000"/>
              </a:srgbClr>
            </a:solidFill>
            <a:prstDash val="solid"/>
          </a:ln>
          <a:effectLst>
            <a:outerShdw blurRad="40000" dist="20000" dir="5400000" rotWithShape="0">
              <a:srgbClr val="000000">
                <a:alpha val="38000"/>
              </a:srgbClr>
            </a:outerShdw>
          </a:effectLst>
        </p:spPr>
        <p:txBody>
          <a:bodyPr vert="horz" lIns="91440" tIns="45720" rIns="91440" bIns="45720" rtlCol="0" anchor="ctr">
            <a:noAutofit/>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sz="3200" b="1" dirty="0" smtClean="0">
                <a:solidFill>
                  <a:schemeClr val="bg1"/>
                </a:solidFill>
                <a:latin typeface="Palatino Linotype"/>
                <a:ea typeface="Verdana" pitchFamily="34" charset="0"/>
                <a:cs typeface="Verdana" pitchFamily="34" charset="0"/>
              </a:rPr>
              <a:t>Performance and Warranty Securities</a:t>
            </a:r>
            <a:endParaRPr lang="en-US" sz="3600" b="1" dirty="0">
              <a:ln/>
              <a:solidFill>
                <a:schemeClr val="bg1"/>
              </a:solidFill>
              <a:latin typeface="Palatino Linotype"/>
            </a:endParaRPr>
          </a:p>
        </p:txBody>
      </p:sp>
      <p:graphicFrame>
        <p:nvGraphicFramePr>
          <p:cNvPr id="7" name="Table 6"/>
          <p:cNvGraphicFramePr>
            <a:graphicFrameLocks noGrp="1"/>
          </p:cNvGraphicFramePr>
          <p:nvPr>
            <p:extLst>
              <p:ext uri="{D42A27DB-BD31-4B8C-83A1-F6EECF244321}">
                <p14:modId xmlns:p14="http://schemas.microsoft.com/office/powerpoint/2010/main" xmlns="" val="1436728517"/>
              </p:ext>
            </p:extLst>
          </p:nvPr>
        </p:nvGraphicFramePr>
        <p:xfrm>
          <a:off x="228600" y="1447800"/>
          <a:ext cx="8610600" cy="2593848"/>
        </p:xfrm>
        <a:graphic>
          <a:graphicData uri="http://schemas.openxmlformats.org/drawingml/2006/table">
            <a:tbl>
              <a:tblPr firstRow="1" firstCol="1" bandRow="1">
                <a:tableStyleId>{5C22544A-7EE6-4342-B048-85BDC9FD1C3A}</a:tableStyleId>
              </a:tblPr>
              <a:tblGrid>
                <a:gridCol w="2511425"/>
                <a:gridCol w="2968048"/>
                <a:gridCol w="3131127"/>
              </a:tblGrid>
              <a:tr h="636822">
                <a:tc>
                  <a:txBody>
                    <a:bodyPr/>
                    <a:lstStyle/>
                    <a:p>
                      <a:pPr marL="0" marR="0" algn="ctr">
                        <a:lnSpc>
                          <a:spcPct val="115000"/>
                        </a:lnSpc>
                        <a:spcBef>
                          <a:spcPts val="0"/>
                        </a:spcBef>
                        <a:spcAft>
                          <a:spcPts val="0"/>
                        </a:spcAft>
                        <a:tabLst>
                          <a:tab pos="2971800" algn="ctr"/>
                          <a:tab pos="5943600" algn="r"/>
                        </a:tabLst>
                      </a:pPr>
                      <a:r>
                        <a:rPr lang="en-US" sz="2000" dirty="0">
                          <a:solidFill>
                            <a:schemeClr val="tx1"/>
                          </a:solidFill>
                          <a:effectLst/>
                          <a:latin typeface="Palatino Linotype" panose="02040502050505030304" pitchFamily="18" charset="0"/>
                        </a:rPr>
                        <a:t>Alternative Method of Procurement</a:t>
                      </a:r>
                      <a:endParaRPr lang="en-US" sz="20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algn="ctr">
                        <a:lnSpc>
                          <a:spcPct val="115000"/>
                        </a:lnSpc>
                        <a:spcBef>
                          <a:spcPts val="0"/>
                        </a:spcBef>
                        <a:spcAft>
                          <a:spcPts val="0"/>
                        </a:spcAft>
                        <a:tabLst>
                          <a:tab pos="2971800" algn="ctr"/>
                          <a:tab pos="5943600" algn="r"/>
                        </a:tabLst>
                      </a:pPr>
                      <a:r>
                        <a:rPr lang="en-US" sz="2000" dirty="0">
                          <a:solidFill>
                            <a:schemeClr val="tx1"/>
                          </a:solidFill>
                          <a:effectLst/>
                          <a:latin typeface="Palatino Linotype" panose="02040502050505030304" pitchFamily="18" charset="0"/>
                        </a:rPr>
                        <a:t>Performance Security </a:t>
                      </a:r>
                      <a:r>
                        <a:rPr lang="en-US" sz="2000" dirty="0" smtClean="0">
                          <a:solidFill>
                            <a:schemeClr val="tx1"/>
                          </a:solidFill>
                          <a:effectLst/>
                          <a:latin typeface="Palatino Linotype" panose="02040502050505030304" pitchFamily="18" charset="0"/>
                        </a:rPr>
                        <a:t>(PS)</a:t>
                      </a:r>
                      <a:endParaRPr lang="en-US" sz="2000" dirty="0">
                        <a:solidFill>
                          <a:schemeClr val="tx1"/>
                        </a:solidFill>
                        <a:effectLst/>
                        <a:latin typeface="Palatino Linotype" panose="0204050205050503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marR="0" algn="ctr">
                        <a:lnSpc>
                          <a:spcPct val="115000"/>
                        </a:lnSpc>
                        <a:spcBef>
                          <a:spcPts val="0"/>
                        </a:spcBef>
                        <a:spcAft>
                          <a:spcPts val="0"/>
                        </a:spcAft>
                        <a:tabLst>
                          <a:tab pos="2971800" algn="ctr"/>
                          <a:tab pos="5943600" algn="r"/>
                        </a:tabLst>
                      </a:pPr>
                      <a:r>
                        <a:rPr lang="en-US" sz="2000" dirty="0">
                          <a:solidFill>
                            <a:schemeClr val="tx1"/>
                          </a:solidFill>
                          <a:effectLst/>
                          <a:latin typeface="Palatino Linotype" panose="02040502050505030304" pitchFamily="18" charset="0"/>
                        </a:rPr>
                        <a:t>Warranty </a:t>
                      </a:r>
                      <a:r>
                        <a:rPr lang="en-US" sz="2000" dirty="0" smtClean="0">
                          <a:solidFill>
                            <a:schemeClr val="tx1"/>
                          </a:solidFill>
                          <a:effectLst/>
                          <a:latin typeface="Palatino Linotype" panose="02040502050505030304" pitchFamily="18" charset="0"/>
                        </a:rPr>
                        <a:t>Security </a:t>
                      </a:r>
                    </a:p>
                    <a:p>
                      <a:pPr marL="0" marR="0" algn="ctr">
                        <a:lnSpc>
                          <a:spcPct val="115000"/>
                        </a:lnSpc>
                        <a:spcBef>
                          <a:spcPts val="0"/>
                        </a:spcBef>
                        <a:spcAft>
                          <a:spcPts val="0"/>
                        </a:spcAft>
                        <a:tabLst>
                          <a:tab pos="2971800" algn="ctr"/>
                          <a:tab pos="5943600" algn="r"/>
                        </a:tabLst>
                      </a:pPr>
                      <a:r>
                        <a:rPr lang="en-US" sz="2000" dirty="0" smtClean="0">
                          <a:solidFill>
                            <a:schemeClr val="tx1"/>
                          </a:solidFill>
                          <a:effectLst/>
                          <a:latin typeface="Palatino Linotype" panose="02040502050505030304" pitchFamily="18" charset="0"/>
                        </a:rPr>
                        <a:t>(WS) </a:t>
                      </a:r>
                      <a:endParaRPr lang="en-US" sz="2000" dirty="0">
                        <a:solidFill>
                          <a:schemeClr val="tx1"/>
                        </a:solidFill>
                        <a:effectLst/>
                        <a:latin typeface="Palatino Linotype" panose="02040502050505030304" pitchFamily="18" charset="0"/>
                      </a:endParaRP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r>
              <a:tr h="1528373">
                <a:tc>
                  <a:txBody>
                    <a:bodyPr/>
                    <a:lstStyle/>
                    <a:p>
                      <a:pPr marL="0" marR="0" algn="just">
                        <a:lnSpc>
                          <a:spcPct val="115000"/>
                        </a:lnSpc>
                        <a:spcBef>
                          <a:spcPts val="0"/>
                        </a:spcBef>
                        <a:spcAft>
                          <a:spcPts val="0"/>
                        </a:spcAft>
                        <a:tabLst>
                          <a:tab pos="2971800" algn="ctr"/>
                          <a:tab pos="5943600" algn="r"/>
                        </a:tabLst>
                      </a:pPr>
                      <a:r>
                        <a:rPr lang="en-US" sz="180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rPr>
                        <a:t>Small Value Procurement</a:t>
                      </a: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1800" b="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rPr>
                        <a:t>Procuring Entity may require PS depending on the nature of the procurement project. However, for Infrastructure Projects, PS is required.</a:t>
                      </a: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tabLst>
                          <a:tab pos="2971800" algn="ctr"/>
                          <a:tab pos="5943600" algn="r"/>
                        </a:tabLst>
                      </a:pPr>
                      <a:r>
                        <a:rPr lang="en-US" sz="1800" b="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rPr>
                        <a:t>Procuring Entity may require WS depending on the nature of the procurement project.</a:t>
                      </a:r>
                    </a:p>
                    <a:p>
                      <a:pPr marL="0" marR="0" algn="ctr">
                        <a:lnSpc>
                          <a:spcPct val="115000"/>
                        </a:lnSpc>
                        <a:spcBef>
                          <a:spcPts val="0"/>
                        </a:spcBef>
                        <a:spcAft>
                          <a:spcPts val="0"/>
                        </a:spcAft>
                        <a:tabLst>
                          <a:tab pos="2971800" algn="ctr"/>
                          <a:tab pos="5943600" algn="r"/>
                        </a:tabLst>
                      </a:pPr>
                      <a:r>
                        <a:rPr lang="en-US" sz="1800" b="0" dirty="0">
                          <a:solidFill>
                            <a:schemeClr val="tx1"/>
                          </a:solidFill>
                          <a:effectLst/>
                          <a:latin typeface="Palatino Linotype" panose="02040502050505030304" pitchFamily="18" charset="0"/>
                          <a:ea typeface="Cambria" panose="02040503050406030204" pitchFamily="18" charset="0"/>
                          <a:cs typeface="Times New Roman" panose="02020603050405020304" pitchFamily="18" charset="0"/>
                        </a:rPr>
                        <a:t>In no case shall WS be required in the procurement of Consulting Services.</a:t>
                      </a:r>
                    </a:p>
                  </a:txBody>
                  <a:tcPr marL="51435" marR="51435"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transition spd="slow"/>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ln/>
                <a:latin typeface="Palatino Linotype" panose="02040502050505030304" pitchFamily="18" charset="0"/>
                <a:ea typeface="ＭＳ Ｐゴシック" pitchFamily="34" charset="-128"/>
              </a:rPr>
              <a:t/>
            </a:r>
            <a:br>
              <a:rPr lang="en-US" sz="2800" b="1" dirty="0" smtClean="0">
                <a:ln/>
                <a:latin typeface="Palatino Linotype" panose="02040502050505030304" pitchFamily="18" charset="0"/>
                <a:ea typeface="ＭＳ Ｐゴシック" pitchFamily="34" charset="-128"/>
              </a:rPr>
            </a:br>
            <a:r>
              <a:rPr lang="en-US" sz="2800" b="1" dirty="0" smtClean="0">
                <a:ln/>
                <a:latin typeface="Palatino Linotype" panose="02040502050505030304" pitchFamily="18" charset="0"/>
                <a:ea typeface="ＭＳ Ｐゴシック" pitchFamily="34" charset="-128"/>
              </a:rPr>
              <a:t>OTHER TERMS AND CONDITIONS</a:t>
            </a:r>
            <a:r>
              <a:rPr lang="en-US" sz="2800" dirty="0" smtClean="0">
                <a:effectLst>
                  <a:outerShdw blurRad="38100" dist="38100" dir="2700000" algn="tl">
                    <a:srgbClr val="000000">
                      <a:alpha val="43137"/>
                    </a:srgbClr>
                  </a:outerShdw>
                </a:effectLst>
                <a:latin typeface="Palatino Linotype" panose="02040502050505030304" pitchFamily="18" charset="0"/>
              </a:rPr>
              <a:t/>
            </a:r>
            <a:br>
              <a:rPr lang="en-US" sz="2800" dirty="0" smtClean="0">
                <a:effectLst>
                  <a:outerShdw blurRad="38100" dist="38100" dir="2700000" algn="tl">
                    <a:srgbClr val="000000">
                      <a:alpha val="43137"/>
                    </a:srgbClr>
                  </a:outerShdw>
                </a:effectLst>
                <a:latin typeface="Palatino Linotype" panose="02040502050505030304" pitchFamily="18" charset="0"/>
              </a:rPr>
            </a:br>
            <a:endParaRPr lang="fil-PH" sz="2800" dirty="0"/>
          </a:p>
        </p:txBody>
      </p:sp>
      <p:sp>
        <p:nvSpPr>
          <p:cNvPr id="4" name="Slide Number Placeholder 3"/>
          <p:cNvSpPr>
            <a:spLocks noGrp="1"/>
          </p:cNvSpPr>
          <p:nvPr>
            <p:ph type="sldNum" sz="quarter" idx="4"/>
          </p:nvPr>
        </p:nvSpPr>
        <p:spPr/>
        <p:txBody>
          <a:bodyPr/>
          <a:lstStyle/>
          <a:p>
            <a:fld id="{40CEB23D-5D9C-424D-A4B8-74E3F10BC318}" type="slidenum">
              <a:rPr lang="fil-PH" smtClean="0"/>
              <a:pPr/>
              <a:t>84</a:t>
            </a:fld>
            <a:endParaRPr lang="fil-PH"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1563360"/>
            <a:ext cx="9144000" cy="5294641"/>
          </a:xfrm>
          <a:prstGeom prst="rect">
            <a:avLst/>
          </a:prstGeom>
        </p:spPr>
      </p:pic>
      <p:sp>
        <p:nvSpPr>
          <p:cNvPr id="7" name="Content Placeholder 7"/>
          <p:cNvSpPr txBox="1">
            <a:spLocks/>
          </p:cNvSpPr>
          <p:nvPr/>
        </p:nvSpPr>
        <p:spPr>
          <a:xfrm>
            <a:off x="381000" y="1219200"/>
            <a:ext cx="8382000" cy="460216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342900" lvl="1" indent="-342900" algn="just">
              <a:spcBef>
                <a:spcPts val="0"/>
              </a:spcBef>
              <a:buSzPct val="70000"/>
              <a:buFont typeface="Wingdings" panose="05000000000000000000" pitchFamily="2" charset="2"/>
              <a:buChar char="v"/>
              <a:defRPr/>
            </a:pPr>
            <a:r>
              <a:rPr lang="en-US" altLang="en-US" sz="2400" b="1" dirty="0" smtClean="0">
                <a:solidFill>
                  <a:sysClr val="windowText" lastClr="000000"/>
                </a:solidFill>
                <a:latin typeface="Palatino Linotype" panose="02040502050505030304" pitchFamily="18" charset="0"/>
              </a:rPr>
              <a:t>No </a:t>
            </a:r>
            <a:r>
              <a:rPr lang="en-US" altLang="en-US" sz="2400" b="1" dirty="0">
                <a:solidFill>
                  <a:sysClr val="windowText" lastClr="000000"/>
                </a:solidFill>
                <a:latin typeface="Palatino Linotype" panose="02040502050505030304" pitchFamily="18" charset="0"/>
              </a:rPr>
              <a:t>procurement shall be undertaken unless in accordance with </a:t>
            </a:r>
            <a:r>
              <a:rPr lang="en-US" altLang="en-US" sz="2400" b="1" dirty="0" smtClean="0">
                <a:solidFill>
                  <a:sysClr val="windowText" lastClr="000000"/>
                </a:solidFill>
                <a:latin typeface="Palatino Linotype" panose="02040502050505030304" pitchFamily="18" charset="0"/>
              </a:rPr>
              <a:t>APP.</a:t>
            </a:r>
          </a:p>
          <a:p>
            <a:pPr marL="342900" lvl="1" indent="-342900" algn="just">
              <a:spcBef>
                <a:spcPts val="0"/>
              </a:spcBef>
              <a:buSzPct val="70000"/>
              <a:buFont typeface="Wingdings" panose="05000000000000000000" pitchFamily="2" charset="2"/>
              <a:buChar char="v"/>
              <a:defRPr/>
            </a:pPr>
            <a:endParaRPr lang="en-US" sz="1100" b="1" dirty="0">
              <a:solidFill>
                <a:prstClr val="black"/>
              </a:solidFill>
              <a:latin typeface="Palatino Linotype" panose="02040502050505030304" pitchFamily="18" charset="0"/>
            </a:endParaRPr>
          </a:p>
          <a:p>
            <a:pPr marL="342900" lvl="1" indent="-342900" algn="just">
              <a:spcBef>
                <a:spcPts val="0"/>
              </a:spcBef>
              <a:buSzPct val="70000"/>
              <a:buFont typeface="Wingdings" panose="05000000000000000000" pitchFamily="2" charset="2"/>
              <a:buChar char="v"/>
              <a:defRPr/>
            </a:pPr>
            <a:r>
              <a:rPr lang="en-US" sz="2400" b="1" dirty="0">
                <a:solidFill>
                  <a:prstClr val="black"/>
                </a:solidFill>
                <a:latin typeface="Palatino Linotype" panose="02040502050505030304" pitchFamily="18" charset="0"/>
              </a:rPr>
              <a:t>Most advantageous price </a:t>
            </a:r>
            <a:r>
              <a:rPr lang="en-US" sz="2400" dirty="0">
                <a:solidFill>
                  <a:prstClr val="black"/>
                </a:solidFill>
                <a:latin typeface="Palatino Linotype" panose="02040502050505030304" pitchFamily="18" charset="0"/>
              </a:rPr>
              <a:t>for government should be obtained </a:t>
            </a:r>
            <a:r>
              <a:rPr lang="en-US" sz="2400" dirty="0" smtClean="0">
                <a:solidFill>
                  <a:prstClr val="black"/>
                </a:solidFill>
                <a:latin typeface="Palatino Linotype" panose="02040502050505030304" pitchFamily="18" charset="0"/>
              </a:rPr>
              <a:t>(Sec. 48.1</a:t>
            </a:r>
            <a:r>
              <a:rPr lang="en-US" sz="2400" dirty="0">
                <a:solidFill>
                  <a:prstClr val="black"/>
                </a:solidFill>
                <a:latin typeface="Palatino Linotype" panose="02040502050505030304" pitchFamily="18" charset="0"/>
              </a:rPr>
              <a:t>)</a:t>
            </a:r>
          </a:p>
          <a:p>
            <a:pPr marL="342900" lvl="1" indent="-342900" algn="just">
              <a:spcBef>
                <a:spcPts val="0"/>
              </a:spcBef>
              <a:buSzPct val="70000"/>
              <a:buFont typeface="Wingdings" panose="05000000000000000000" pitchFamily="2" charset="2"/>
              <a:buChar char="v"/>
              <a:defRPr/>
            </a:pPr>
            <a:endParaRPr lang="en-US" sz="1100" dirty="0">
              <a:solidFill>
                <a:prstClr val="black"/>
              </a:solidFill>
              <a:latin typeface="Palatino Linotype" panose="02040502050505030304" pitchFamily="18" charset="0"/>
            </a:endParaRPr>
          </a:p>
          <a:p>
            <a:pPr marL="342900" lvl="1" indent="-342900" algn="just">
              <a:spcBef>
                <a:spcPts val="0"/>
              </a:spcBef>
              <a:buSzPct val="70000"/>
              <a:buFont typeface="Wingdings" panose="05000000000000000000" pitchFamily="2" charset="2"/>
              <a:buChar char="v"/>
              <a:defRPr/>
            </a:pPr>
            <a:r>
              <a:rPr lang="en-US" sz="2400" dirty="0">
                <a:solidFill>
                  <a:prstClr val="black"/>
                </a:solidFill>
                <a:latin typeface="Palatino Linotype" panose="02040502050505030304" pitchFamily="18" charset="0"/>
              </a:rPr>
              <a:t>Splitting of contracts </a:t>
            </a:r>
            <a:r>
              <a:rPr lang="en-US" sz="2400" b="1" dirty="0">
                <a:solidFill>
                  <a:prstClr val="black"/>
                </a:solidFill>
                <a:latin typeface="Palatino Linotype" panose="02040502050505030304" pitchFamily="18" charset="0"/>
              </a:rPr>
              <a:t>strictly prohibited </a:t>
            </a:r>
            <a:r>
              <a:rPr lang="en-US" sz="2400" dirty="0" smtClean="0">
                <a:solidFill>
                  <a:prstClr val="black"/>
                </a:solidFill>
                <a:latin typeface="Palatino Linotype" panose="02040502050505030304" pitchFamily="18" charset="0"/>
              </a:rPr>
              <a:t>(Sec. 54.1)</a:t>
            </a:r>
          </a:p>
          <a:p>
            <a:pPr marL="342900" lvl="1" indent="-342900" algn="just">
              <a:spcBef>
                <a:spcPts val="0"/>
              </a:spcBef>
              <a:buSzPct val="70000"/>
              <a:buFont typeface="Wingdings" panose="05000000000000000000" pitchFamily="2" charset="2"/>
              <a:buChar char="v"/>
              <a:defRPr/>
            </a:pPr>
            <a:endParaRPr lang="en-US" sz="1400" dirty="0">
              <a:solidFill>
                <a:prstClr val="black"/>
              </a:solidFill>
              <a:latin typeface="Palatino Linotype" panose="02040502050505030304" pitchFamily="18" charset="0"/>
            </a:endParaRPr>
          </a:p>
          <a:p>
            <a:pPr marL="342900" lvl="1" indent="-342900" algn="just">
              <a:spcBef>
                <a:spcPts val="0"/>
              </a:spcBef>
              <a:buSzPct val="70000"/>
              <a:buFont typeface="Wingdings" panose="05000000000000000000" pitchFamily="2" charset="2"/>
              <a:buChar char="v"/>
              <a:defRPr/>
            </a:pPr>
            <a:r>
              <a:rPr lang="en-US" sz="2400" dirty="0">
                <a:solidFill>
                  <a:prstClr val="black"/>
                </a:solidFill>
                <a:latin typeface="Palatino Linotype" panose="02040502050505030304" pitchFamily="18" charset="0"/>
              </a:rPr>
              <a:t>Bid security </a:t>
            </a:r>
            <a:r>
              <a:rPr lang="en-US" sz="2400" b="1" dirty="0">
                <a:solidFill>
                  <a:prstClr val="black"/>
                </a:solidFill>
                <a:latin typeface="Palatino Linotype" panose="02040502050505030304" pitchFamily="18" charset="0"/>
              </a:rPr>
              <a:t>NOT </a:t>
            </a:r>
            <a:r>
              <a:rPr lang="en-US" sz="2400" dirty="0">
                <a:solidFill>
                  <a:prstClr val="black"/>
                </a:solidFill>
                <a:latin typeface="Palatino Linotype" panose="02040502050505030304" pitchFamily="18" charset="0"/>
              </a:rPr>
              <a:t>necessary, except in Limited Source </a:t>
            </a:r>
            <a:r>
              <a:rPr lang="en-US" sz="2400" dirty="0" smtClean="0">
                <a:solidFill>
                  <a:prstClr val="black"/>
                </a:solidFill>
                <a:latin typeface="Palatino Linotype" panose="02040502050505030304" pitchFamily="18" charset="0"/>
              </a:rPr>
              <a:t>Bidding.</a:t>
            </a:r>
          </a:p>
          <a:p>
            <a:pPr marL="342900" lvl="1" indent="-342900" algn="just">
              <a:spcBef>
                <a:spcPts val="0"/>
              </a:spcBef>
              <a:buSzPct val="70000"/>
              <a:buFont typeface="Wingdings" panose="05000000000000000000" pitchFamily="2" charset="2"/>
              <a:buChar char="v"/>
              <a:defRPr/>
            </a:pPr>
            <a:endParaRPr lang="en-US" sz="1400" dirty="0" smtClean="0">
              <a:solidFill>
                <a:prstClr val="black"/>
              </a:solidFill>
              <a:latin typeface="Palatino Linotype" panose="02040502050505030304" pitchFamily="18" charset="0"/>
            </a:endParaRPr>
          </a:p>
          <a:p>
            <a:pPr marL="342900" lvl="1" indent="-342900" algn="just">
              <a:spcBef>
                <a:spcPts val="0"/>
              </a:spcBef>
              <a:buSzPct val="70000"/>
              <a:buFont typeface="Wingdings" panose="05000000000000000000" pitchFamily="2" charset="2"/>
              <a:buChar char="v"/>
              <a:defRPr/>
            </a:pPr>
            <a:r>
              <a:rPr lang="en-US" sz="2400" b="1" dirty="0" smtClean="0">
                <a:solidFill>
                  <a:srgbClr val="FF0000"/>
                </a:solidFill>
                <a:latin typeface="Palatino Linotype" panose="02040502050505030304" pitchFamily="18" charset="0"/>
              </a:rPr>
              <a:t>The </a:t>
            </a:r>
            <a:r>
              <a:rPr lang="en-US" sz="2400" b="1" i="1" dirty="0" smtClean="0">
                <a:solidFill>
                  <a:srgbClr val="FF0000"/>
                </a:solidFill>
                <a:latin typeface="Palatino Linotype" panose="02040502050505030304" pitchFamily="18" charset="0"/>
              </a:rPr>
              <a:t>Uniform </a:t>
            </a:r>
            <a:r>
              <a:rPr lang="en-US" sz="2400" b="1" i="1" dirty="0">
                <a:solidFill>
                  <a:srgbClr val="FF0000"/>
                </a:solidFill>
                <a:latin typeface="Palatino Linotype" panose="02040502050505030304" pitchFamily="18" charset="0"/>
              </a:rPr>
              <a:t>Guidelines for Blacklisting of Manufacturers, Suppliers, Distributors, Contractors, and </a:t>
            </a:r>
            <a:r>
              <a:rPr lang="en-US" sz="2400" b="1" i="1" dirty="0" smtClean="0">
                <a:solidFill>
                  <a:srgbClr val="FF0000"/>
                </a:solidFill>
                <a:latin typeface="Palatino Linotype" panose="02040502050505030304" pitchFamily="18" charset="0"/>
              </a:rPr>
              <a:t>Consultants</a:t>
            </a:r>
            <a:r>
              <a:rPr lang="en-US" sz="2400" b="1" dirty="0">
                <a:solidFill>
                  <a:srgbClr val="FF0000"/>
                </a:solidFill>
                <a:latin typeface="Palatino Linotype" panose="02040502050505030304" pitchFamily="18" charset="0"/>
              </a:rPr>
              <a:t> </a:t>
            </a:r>
            <a:r>
              <a:rPr lang="en-US" sz="2400" b="1" dirty="0" smtClean="0">
                <a:solidFill>
                  <a:srgbClr val="FF0000"/>
                </a:solidFill>
                <a:latin typeface="Palatino Linotype" panose="02040502050505030304" pitchFamily="18" charset="0"/>
              </a:rPr>
              <a:t>also apply to Alternative Methods of Procurement.</a:t>
            </a:r>
          </a:p>
          <a:p>
            <a:pPr marL="342900" lvl="1" indent="-342900" algn="just">
              <a:spcBef>
                <a:spcPts val="0"/>
              </a:spcBef>
              <a:buSzPct val="70000"/>
              <a:buFont typeface="Wingdings" panose="05000000000000000000" pitchFamily="2" charset="2"/>
              <a:buChar char="v"/>
              <a:defRPr/>
            </a:pPr>
            <a:endParaRPr lang="en-US" sz="2400" dirty="0">
              <a:solidFill>
                <a:prstClr val="black"/>
              </a:solidFill>
              <a:latin typeface="Palatino Linotype" panose="02040502050505030304" pitchFamily="18" charset="0"/>
            </a:endParaRPr>
          </a:p>
          <a:p>
            <a:pPr marL="342900" lvl="1" indent="-342900" algn="just">
              <a:spcBef>
                <a:spcPts val="0"/>
              </a:spcBef>
              <a:buSzPct val="70000"/>
              <a:buFont typeface="Wingdings" panose="05000000000000000000" pitchFamily="2" charset="2"/>
              <a:buChar char="v"/>
              <a:defRPr/>
            </a:pPr>
            <a:endParaRPr lang="en-US" sz="2400" dirty="0">
              <a:solidFill>
                <a:prstClr val="black"/>
              </a:solidFill>
              <a:latin typeface="Palatino Linotype" panose="02040502050505030304" pitchFamily="18" charset="0"/>
            </a:endParaRPr>
          </a:p>
        </p:txBody>
      </p:sp>
    </p:spTree>
  </p:cSld>
  <p:clrMapOvr>
    <a:masterClrMapping/>
  </p:clrMapOvr>
  <p:transition spd="slow"/>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68313" y="76200"/>
            <a:ext cx="8229600" cy="838200"/>
          </a:xfrm>
        </p:spPr>
        <p:txBody>
          <a:bodyPr/>
          <a:lstStyle/>
          <a:p>
            <a:pPr eaLnBrk="1" fontAlgn="auto" hangingPunct="1">
              <a:spcAft>
                <a:spcPts val="0"/>
              </a:spcAft>
              <a:defRPr/>
            </a:pPr>
            <a:r>
              <a:rPr lang="en-US" dirty="0" smtClean="0">
                <a:latin typeface="Candara" pitchFamily="34" charset="0"/>
              </a:rPr>
              <a:t>5 “Rights” in Public Procurement</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458945057"/>
              </p:ext>
            </p:extLst>
          </p:nvPr>
        </p:nvGraphicFramePr>
        <p:xfrm>
          <a:off x="2924176" y="1219200"/>
          <a:ext cx="6096000" cy="507111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124" name="TextBox 4"/>
          <p:cNvSpPr txBox="1">
            <a:spLocks noChangeArrowheads="1"/>
          </p:cNvSpPr>
          <p:nvPr/>
        </p:nvSpPr>
        <p:spPr bwMode="auto">
          <a:xfrm>
            <a:off x="3581400" y="2971800"/>
            <a:ext cx="1066800"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spcBef>
                <a:spcPct val="20000"/>
              </a:spcBef>
              <a:buChar char="•"/>
              <a:defRPr sz="3200">
                <a:solidFill>
                  <a:schemeClr val="bg1"/>
                </a:solidFill>
                <a:latin typeface="Arial" panose="020B0604020202020204" pitchFamily="34" charset="0"/>
                <a:cs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cs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cs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cs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cs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cs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cs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cs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cs typeface="Arial" panose="020B0604020202020204" pitchFamily="34" charset="0"/>
              </a:defRPr>
            </a:lvl9pPr>
          </a:lstStyle>
          <a:p>
            <a:pPr algn="ctr" eaLnBrk="1" hangingPunct="1">
              <a:spcBef>
                <a:spcPct val="0"/>
              </a:spcBef>
              <a:buFontTx/>
              <a:buNone/>
            </a:pPr>
            <a:r>
              <a:rPr lang="en-US" sz="1600" b="1" dirty="0">
                <a:solidFill>
                  <a:schemeClr val="tx1"/>
                </a:solidFill>
                <a:latin typeface="Georgia" panose="02040502050405020303" pitchFamily="18" charset="0"/>
              </a:rPr>
              <a:t>Time/ Delivery</a:t>
            </a:r>
          </a:p>
        </p:txBody>
      </p:sp>
      <p:sp>
        <p:nvSpPr>
          <p:cNvPr id="6" name="Right Arrow 5"/>
          <p:cNvSpPr/>
          <p:nvPr/>
        </p:nvSpPr>
        <p:spPr>
          <a:xfrm>
            <a:off x="609600" y="1524000"/>
            <a:ext cx="2286001" cy="1364940"/>
          </a:xfrm>
          <a:prstGeom prst="rightArrow">
            <a:avLst/>
          </a:prstGeom>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en-US" sz="2400" b="1" dirty="0">
                <a:solidFill>
                  <a:srgbClr val="FFFF00"/>
                </a:solidFill>
                <a:latin typeface="Candara" pitchFamily="34" charset="0"/>
              </a:rPr>
              <a:t>Value for Money</a:t>
            </a:r>
          </a:p>
        </p:txBody>
      </p:sp>
    </p:spTree>
    <p:extLst>
      <p:ext uri="{BB962C8B-B14F-4D97-AF65-F5344CB8AC3E}">
        <p14:creationId xmlns:p14="http://schemas.microsoft.com/office/powerpoint/2010/main" xmlns="" val="3375766082"/>
      </p:ext>
    </p:extLst>
  </p:cSld>
  <p:clrMapOvr>
    <a:masterClrMapping/>
  </p:clrMapOvr>
  <p:transition spd="slow"/>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276600"/>
            <a:ext cx="6934200" cy="2514600"/>
          </a:xfrm>
          <a:noFill/>
        </p:spPr>
        <p:style>
          <a:lnRef idx="1">
            <a:schemeClr val="accent1"/>
          </a:lnRef>
          <a:fillRef idx="2">
            <a:schemeClr val="accent1"/>
          </a:fillRef>
          <a:effectRef idx="1">
            <a:schemeClr val="accent1"/>
          </a:effectRef>
          <a:fontRef idx="minor">
            <a:schemeClr val="dk1"/>
          </a:fontRef>
        </p:style>
        <p:txBody>
          <a:bodyPr>
            <a:noAutofit/>
          </a:bodyPr>
          <a:lstStyle/>
          <a:p>
            <a:pPr marL="514350" indent="-514350" algn="ctr">
              <a:lnSpc>
                <a:spcPct val="124000"/>
              </a:lnSpc>
              <a:spcBef>
                <a:spcPts val="0"/>
              </a:spcBef>
              <a:defRPr/>
            </a:pPr>
            <a:r>
              <a:rPr lang="en-US" sz="2800" dirty="0" smtClean="0">
                <a:solidFill>
                  <a:srgbClr val="002060"/>
                </a:solidFill>
                <a:latin typeface="+mj-lt"/>
              </a:rPr>
              <a:t>Procurement Planning &amp;</a:t>
            </a:r>
            <a:br>
              <a:rPr lang="en-US" sz="2800" dirty="0" smtClean="0">
                <a:solidFill>
                  <a:srgbClr val="002060"/>
                </a:solidFill>
                <a:latin typeface="+mj-lt"/>
              </a:rPr>
            </a:br>
            <a:r>
              <a:rPr lang="en-US" sz="2800" dirty="0" smtClean="0">
                <a:solidFill>
                  <a:srgbClr val="002060"/>
                </a:solidFill>
                <a:latin typeface="+mj-lt"/>
              </a:rPr>
              <a:t> BUDGET LINKAGE</a:t>
            </a:r>
            <a:r>
              <a:rPr lang="en-US" sz="2800" dirty="0" smtClean="0">
                <a:solidFill>
                  <a:srgbClr val="002060"/>
                </a:solidFill>
                <a:latin typeface="Palatino Linotype"/>
              </a:rPr>
              <a:t/>
            </a:r>
            <a:br>
              <a:rPr lang="en-US" sz="2800" dirty="0" smtClean="0">
                <a:solidFill>
                  <a:srgbClr val="002060"/>
                </a:solidFill>
                <a:latin typeface="Palatino Linotype"/>
              </a:rPr>
            </a:br>
            <a:r>
              <a:rPr lang="en-US" sz="2800" dirty="0" smtClean="0">
                <a:solidFill>
                  <a:srgbClr val="002060"/>
                </a:solidFill>
                <a:latin typeface="Palatino Linotype"/>
              </a:rPr>
              <a:t/>
            </a:r>
            <a:br>
              <a:rPr lang="en-US" sz="2800" dirty="0" smtClean="0">
                <a:solidFill>
                  <a:srgbClr val="002060"/>
                </a:solidFill>
                <a:latin typeface="Palatino Linotype"/>
              </a:rPr>
            </a:br>
            <a:endParaRPr lang="en-US" dirty="0">
              <a:ln w="11430"/>
              <a:solidFill>
                <a:srgbClr val="002060"/>
              </a:solidFill>
              <a:effectLst>
                <a:outerShdw blurRad="50800" dist="39000" dir="5460000" algn="tl">
                  <a:srgbClr val="000000">
                    <a:alpha val="38000"/>
                  </a:srgbClr>
                </a:outerShdw>
              </a:effectLst>
              <a:latin typeface="Clarendon" panose="02040604040505020204" pitchFamily="18" charset="0"/>
            </a:endParaRPr>
          </a:p>
        </p:txBody>
      </p:sp>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86</a:t>
            </a:fld>
            <a:endParaRPr lang="en-US">
              <a:solidFill>
                <a:prstClr val="black">
                  <a:tint val="75000"/>
                </a:prstClr>
              </a:solidFill>
            </a:endParaRPr>
          </a:p>
        </p:txBody>
      </p:sp>
      <p:sp>
        <p:nvSpPr>
          <p:cNvPr id="4" name="Rectangle 3"/>
          <p:cNvSpPr/>
          <p:nvPr/>
        </p:nvSpPr>
        <p:spPr>
          <a:xfrm>
            <a:off x="1295400" y="4495800"/>
            <a:ext cx="6893234" cy="2308324"/>
          </a:xfrm>
          <a:prstGeom prst="rect">
            <a:avLst/>
          </a:prstGeom>
        </p:spPr>
        <p:txBody>
          <a:bodyPr wrap="square">
            <a:spAutoFit/>
          </a:bodyPr>
          <a:lstStyle/>
          <a:p>
            <a:pPr algn="ctr"/>
            <a:r>
              <a:rPr lang="en-US" sz="2400" dirty="0" smtClean="0">
                <a:solidFill>
                  <a:srgbClr val="002060"/>
                </a:solidFill>
                <a:latin typeface="+mj-lt"/>
              </a:rPr>
              <a:t>Preparing the Project Procurement  </a:t>
            </a:r>
            <a:br>
              <a:rPr lang="en-US" sz="2400" dirty="0" smtClean="0">
                <a:solidFill>
                  <a:srgbClr val="002060"/>
                </a:solidFill>
                <a:latin typeface="+mj-lt"/>
              </a:rPr>
            </a:br>
            <a:r>
              <a:rPr lang="en-US" sz="2400" dirty="0" smtClean="0">
                <a:solidFill>
                  <a:srgbClr val="002060"/>
                </a:solidFill>
                <a:latin typeface="+mj-lt"/>
              </a:rPr>
              <a:t>     Management Plan (PPMP) and</a:t>
            </a:r>
            <a:br>
              <a:rPr lang="en-US" sz="2400" dirty="0" smtClean="0">
                <a:solidFill>
                  <a:srgbClr val="002060"/>
                </a:solidFill>
                <a:latin typeface="+mj-lt"/>
              </a:rPr>
            </a:br>
            <a:r>
              <a:rPr lang="en-US" sz="2400" dirty="0" smtClean="0">
                <a:solidFill>
                  <a:srgbClr val="002060"/>
                </a:solidFill>
                <a:latin typeface="+mj-lt"/>
              </a:rPr>
              <a:t>Annual Procurement Plan (APP)</a:t>
            </a:r>
          </a:p>
          <a:p>
            <a:pPr algn="ctr"/>
            <a:endParaRPr lang="en-GB" sz="2400" dirty="0" smtClean="0">
              <a:solidFill>
                <a:srgbClr val="FF0000"/>
              </a:solidFill>
              <a:latin typeface="Candara" pitchFamily="34" charset="0"/>
            </a:endParaRPr>
          </a:p>
          <a:p>
            <a:pPr algn="ctr"/>
            <a:r>
              <a:rPr lang="en-GB" sz="2400" dirty="0" smtClean="0">
                <a:solidFill>
                  <a:srgbClr val="FF0000"/>
                </a:solidFill>
                <a:latin typeface="Candara" pitchFamily="34" charset="0"/>
              </a:rPr>
              <a:t>Rule II of RA9184 IRR</a:t>
            </a:r>
            <a:r>
              <a:rPr lang="en-US" sz="2400" dirty="0" smtClean="0">
                <a:solidFill>
                  <a:srgbClr val="002060"/>
                </a:solidFill>
                <a:latin typeface="+mj-lt"/>
              </a:rPr>
              <a:t/>
            </a:r>
            <a:br>
              <a:rPr lang="en-US" sz="2400" dirty="0" smtClean="0">
                <a:solidFill>
                  <a:srgbClr val="002060"/>
                </a:solidFill>
                <a:latin typeface="+mj-lt"/>
              </a:rPr>
            </a:br>
            <a:endParaRPr lang="fil-PH" sz="2400" b="1" dirty="0">
              <a:latin typeface="+mj-lt"/>
            </a:endParaRPr>
          </a:p>
        </p:txBody>
      </p:sp>
    </p:spTree>
    <p:extLst>
      <p:ext uri="{BB962C8B-B14F-4D97-AF65-F5344CB8AC3E}">
        <p14:creationId xmlns:p14="http://schemas.microsoft.com/office/powerpoint/2010/main" xmlns="" val="2564662547"/>
      </p:ext>
    </p:extLst>
  </p:cSld>
  <p:clrMapOvr>
    <a:masterClrMapping/>
  </p:clrMapOvr>
  <p:transition spd="slow"/>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a:xfrm>
            <a:off x="457200" y="1447800"/>
            <a:ext cx="8229600" cy="4248150"/>
          </a:xfrm>
        </p:spPr>
        <p:txBody>
          <a:bodyPr>
            <a:noAutofit/>
          </a:bodyPr>
          <a:lstStyle/>
          <a:p>
            <a:pPr marL="457200" lvl="1" indent="0">
              <a:buNone/>
              <a:defRPr/>
            </a:pPr>
            <a:r>
              <a:rPr lang="en-US" sz="1600" dirty="0">
                <a:ea typeface="Verdana" panose="020B0604030504040204" pitchFamily="34" charset="0"/>
                <a:cs typeface="Verdana" panose="020B0604030504040204" pitchFamily="34" charset="0"/>
              </a:rPr>
              <a:t>	</a:t>
            </a:r>
          </a:p>
        </p:txBody>
      </p:sp>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87</a:t>
            </a:fld>
            <a:endParaRPr lang="en-US" dirty="0">
              <a:solidFill>
                <a:prstClr val="black">
                  <a:tint val="75000"/>
                </a:prstClr>
              </a:solidFill>
            </a:endParaRPr>
          </a:p>
        </p:txBody>
      </p:sp>
      <p:pic>
        <p:nvPicPr>
          <p:cNvPr id="1026" name="Picture 2"/>
          <p:cNvPicPr>
            <a:picLocks noChangeAspect="1" noChangeArrowheads="1"/>
          </p:cNvPicPr>
          <p:nvPr/>
        </p:nvPicPr>
        <p:blipFill>
          <a:blip r:embed="rId3" cstate="print"/>
          <a:srcRect/>
          <a:stretch>
            <a:fillRect/>
          </a:stretch>
        </p:blipFill>
        <p:spPr bwMode="auto">
          <a:xfrm>
            <a:off x="2286000" y="1447800"/>
            <a:ext cx="4506930" cy="3581400"/>
          </a:xfrm>
          <a:prstGeom prst="rect">
            <a:avLst/>
          </a:prstGeom>
          <a:noFill/>
          <a:ln w="9525">
            <a:noFill/>
            <a:miter lim="800000"/>
            <a:headEnd/>
            <a:tailEnd/>
          </a:ln>
          <a:effectLst/>
        </p:spPr>
      </p:pic>
    </p:spTree>
    <p:extLst>
      <p:ext uri="{BB962C8B-B14F-4D97-AF65-F5344CB8AC3E}">
        <p14:creationId xmlns:p14="http://schemas.microsoft.com/office/powerpoint/2010/main" xmlns="" val="2576987003"/>
      </p:ext>
    </p:extLst>
  </p:cSld>
  <p:clrMapOvr>
    <a:masterClrMapping/>
  </p:clrMapOvr>
  <p:transition spd="slow"/>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idx="1"/>
          </p:nvPr>
        </p:nvSpPr>
        <p:spPr>
          <a:xfrm>
            <a:off x="508000" y="1085850"/>
            <a:ext cx="8088923" cy="5143500"/>
          </a:xfrm>
        </p:spPr>
        <p:txBody>
          <a:bodyPr>
            <a:normAutofit/>
          </a:bodyPr>
          <a:lstStyle/>
          <a:p>
            <a:pPr marL="339725" indent="-339725" algn="just" eaLnBrk="1" hangingPunct="1">
              <a:spcBef>
                <a:spcPct val="0"/>
              </a:spcBef>
              <a:buClrTx/>
            </a:pPr>
            <a:r>
              <a:rPr lang="en-US" sz="2400" dirty="0" smtClean="0"/>
              <a:t>All procurement should be meticulously and judiciously planned by the procuring entity (PE) (Section 7.1 IRR of R.A. 9184)</a:t>
            </a:r>
          </a:p>
          <a:p>
            <a:pPr marL="339725" indent="-339725" algn="just" eaLnBrk="1" hangingPunct="1">
              <a:spcBef>
                <a:spcPct val="0"/>
              </a:spcBef>
              <a:buClrTx/>
              <a:buNone/>
            </a:pPr>
            <a:endParaRPr lang="en-US" sz="2400" dirty="0" smtClean="0"/>
          </a:p>
          <a:p>
            <a:pPr marL="339725" indent="-339725" algn="just" eaLnBrk="1" hangingPunct="1">
              <a:spcBef>
                <a:spcPct val="0"/>
              </a:spcBef>
              <a:buClrTx/>
            </a:pPr>
            <a:r>
              <a:rPr lang="en-US" sz="2400" dirty="0" smtClean="0"/>
              <a:t>Only procurement projects considered crucial to the efficient discharge of governmental functions shall be included in the Annual Procurement Plan (APP).</a:t>
            </a:r>
          </a:p>
          <a:p>
            <a:pPr marL="339725" indent="-339725" algn="just" eaLnBrk="1" hangingPunct="1">
              <a:spcBef>
                <a:spcPct val="0"/>
              </a:spcBef>
              <a:buClrTx/>
              <a:buNone/>
            </a:pPr>
            <a:endParaRPr lang="en-US" sz="2400" dirty="0" smtClean="0"/>
          </a:p>
          <a:p>
            <a:pPr marL="1009650" lvl="1" indent="-609600">
              <a:lnSpc>
                <a:spcPct val="80000"/>
              </a:lnSpc>
              <a:buClr>
                <a:schemeClr val="accent2"/>
              </a:buClr>
              <a:buBlip>
                <a:blip r:embed="rId3"/>
              </a:buBlip>
            </a:pPr>
            <a:r>
              <a:rPr lang="en-US" sz="2400" dirty="0" smtClean="0"/>
              <a:t>Included in the approved GAA/Corporate Budget/ Ordinance</a:t>
            </a:r>
          </a:p>
          <a:p>
            <a:pPr marL="1009650" lvl="1" indent="-609600">
              <a:lnSpc>
                <a:spcPct val="80000"/>
              </a:lnSpc>
              <a:buClr>
                <a:schemeClr val="accent2"/>
              </a:buClr>
              <a:buBlip>
                <a:blip r:embed="rId3"/>
              </a:buBlip>
            </a:pPr>
            <a:r>
              <a:rPr lang="en-US" sz="2400" dirty="0" smtClean="0"/>
              <a:t>In line with the priority programs of the Department (Key Reform Thrust)</a:t>
            </a:r>
          </a:p>
          <a:p>
            <a:pPr marL="339725" indent="-339725" algn="just" eaLnBrk="1" hangingPunct="1">
              <a:spcBef>
                <a:spcPct val="0"/>
              </a:spcBef>
              <a:buClrTx/>
              <a:buNone/>
            </a:pPr>
            <a:endParaRPr lang="en-US" sz="2400" dirty="0" smtClean="0"/>
          </a:p>
        </p:txBody>
      </p:sp>
      <p:sp>
        <p:nvSpPr>
          <p:cNvPr id="11267" name="Rectangle 2"/>
          <p:cNvSpPr txBox="1">
            <a:spLocks noChangeArrowheads="1"/>
          </p:cNvSpPr>
          <p:nvPr/>
        </p:nvSpPr>
        <p:spPr bwMode="auto">
          <a:xfrm>
            <a:off x="0" y="2"/>
            <a:ext cx="9143999" cy="857249"/>
          </a:xfrm>
          <a:prstGeom prst="rect">
            <a:avLst/>
          </a:prstGeom>
          <a:noFill/>
          <a:ln w="12700">
            <a:noFill/>
            <a:miter lim="0"/>
            <a:headEnd/>
            <a:tailEnd/>
          </a:ln>
          <a:effectLst/>
        </p:spPr>
        <p:txBody>
          <a:bodyPr lIns="37419" tIns="37419" rIns="37419" bIns="37419" anchor="b"/>
          <a:lstStyle/>
          <a:p>
            <a:pPr marL="53975" algn="ctr" hangingPunct="1"/>
            <a:r>
              <a:rPr lang="en-US" sz="3600" b="1" dirty="0">
                <a:solidFill>
                  <a:schemeClr val="bg1"/>
                </a:solidFill>
                <a:ea typeface="Verdana" pitchFamily="34" charset="0"/>
                <a:cs typeface="Calibri" pitchFamily="34" charset="0"/>
              </a:rPr>
              <a:t>General </a:t>
            </a:r>
            <a:r>
              <a:rPr lang="en-US" sz="3600" b="1" dirty="0" smtClean="0">
                <a:solidFill>
                  <a:schemeClr val="bg1"/>
                </a:solidFill>
                <a:ea typeface="Verdana" pitchFamily="34" charset="0"/>
                <a:cs typeface="Calibri" pitchFamily="34" charset="0"/>
              </a:rPr>
              <a:t>Provisions</a:t>
            </a:r>
            <a:endParaRPr lang="en-US" sz="3600" b="1" dirty="0">
              <a:solidFill>
                <a:schemeClr val="bg1"/>
              </a:solidFill>
              <a:ea typeface="Verdana" pitchFamily="34" charset="0"/>
              <a:cs typeface="Calibri" pitchFamily="34" charset="0"/>
            </a:endParaRPr>
          </a:p>
        </p:txBody>
      </p:sp>
    </p:spTree>
  </p:cSld>
  <p:clrMapOvr>
    <a:masterClrMapping/>
  </p:clrMapOvr>
  <p:transition spd="slow"/>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idx="1"/>
          </p:nvPr>
        </p:nvSpPr>
        <p:spPr>
          <a:xfrm>
            <a:off x="3962400" y="1524000"/>
            <a:ext cx="4343400" cy="4648200"/>
          </a:xfrm>
        </p:spPr>
        <p:txBody>
          <a:bodyPr>
            <a:normAutofit/>
          </a:bodyPr>
          <a:lstStyle/>
          <a:p>
            <a:pPr marL="339725" indent="-339725" algn="just" eaLnBrk="1" hangingPunct="1">
              <a:spcBef>
                <a:spcPct val="0"/>
              </a:spcBef>
              <a:buClrTx/>
            </a:pPr>
            <a:r>
              <a:rPr lang="en-US" dirty="0" smtClean="0"/>
              <a:t>NO procurement shall be undertaken unless it is in accordance with the approved annual procurement plan (APP) of the procuring entity. </a:t>
            </a:r>
          </a:p>
          <a:p>
            <a:pPr marL="339725" indent="-339725" eaLnBrk="1" hangingPunct="1">
              <a:spcBef>
                <a:spcPct val="0"/>
              </a:spcBef>
              <a:buClrTx/>
              <a:buNone/>
            </a:pPr>
            <a:r>
              <a:rPr lang="en-US" sz="2000" dirty="0" smtClean="0"/>
              <a:t>       </a:t>
            </a:r>
          </a:p>
          <a:p>
            <a:pPr marL="339725" indent="-339725" eaLnBrk="1" hangingPunct="1">
              <a:spcBef>
                <a:spcPct val="0"/>
              </a:spcBef>
              <a:buClrTx/>
              <a:buNone/>
            </a:pPr>
            <a:r>
              <a:rPr lang="en-US" sz="2000" dirty="0" smtClean="0"/>
              <a:t>                                     (Section 7.2)</a:t>
            </a:r>
          </a:p>
          <a:p>
            <a:pPr marL="339725" indent="-339725" algn="just" eaLnBrk="1" hangingPunct="1">
              <a:spcBef>
                <a:spcPct val="0"/>
              </a:spcBef>
              <a:buClrTx/>
              <a:buNone/>
            </a:pPr>
            <a:endParaRPr lang="en-US" sz="2400" dirty="0" smtClean="0"/>
          </a:p>
          <a:p>
            <a:pPr marL="339725" indent="-339725" algn="just" eaLnBrk="1" hangingPunct="1">
              <a:spcBef>
                <a:spcPct val="0"/>
              </a:spcBef>
              <a:buClrTx/>
              <a:buNone/>
            </a:pPr>
            <a:endParaRPr lang="en-US" sz="2400" dirty="0" smtClean="0"/>
          </a:p>
        </p:txBody>
      </p:sp>
      <p:sp>
        <p:nvSpPr>
          <p:cNvPr id="11267" name="Rectangle 2"/>
          <p:cNvSpPr txBox="1">
            <a:spLocks noChangeArrowheads="1"/>
          </p:cNvSpPr>
          <p:nvPr/>
        </p:nvSpPr>
        <p:spPr bwMode="auto">
          <a:xfrm>
            <a:off x="0" y="2"/>
            <a:ext cx="9143999" cy="857249"/>
          </a:xfrm>
          <a:prstGeom prst="rect">
            <a:avLst/>
          </a:prstGeom>
          <a:noFill/>
          <a:ln w="12700">
            <a:noFill/>
            <a:miter lim="0"/>
            <a:headEnd/>
            <a:tailEnd/>
          </a:ln>
          <a:effectLst/>
        </p:spPr>
        <p:txBody>
          <a:bodyPr lIns="37419" tIns="37419" rIns="37419" bIns="37419" anchor="b"/>
          <a:lstStyle/>
          <a:p>
            <a:pPr marL="53975" algn="ctr" hangingPunct="1"/>
            <a:r>
              <a:rPr lang="en-US" sz="3600" b="1" dirty="0">
                <a:solidFill>
                  <a:schemeClr val="bg1"/>
                </a:solidFill>
                <a:ea typeface="Verdana" pitchFamily="34" charset="0"/>
                <a:cs typeface="Calibri" pitchFamily="34" charset="0"/>
              </a:rPr>
              <a:t>General </a:t>
            </a:r>
            <a:r>
              <a:rPr lang="en-US" sz="3600" b="1" dirty="0" smtClean="0">
                <a:solidFill>
                  <a:schemeClr val="bg1"/>
                </a:solidFill>
                <a:ea typeface="Verdana" pitchFamily="34" charset="0"/>
                <a:cs typeface="Calibri" pitchFamily="34" charset="0"/>
              </a:rPr>
              <a:t>Provisions</a:t>
            </a:r>
            <a:endParaRPr lang="en-US" sz="3600" b="1" dirty="0">
              <a:solidFill>
                <a:schemeClr val="bg1"/>
              </a:solidFill>
              <a:ea typeface="Verdana" pitchFamily="34" charset="0"/>
              <a:cs typeface="Calibri" pitchFamily="34" charset="0"/>
            </a:endParaRPr>
          </a:p>
        </p:txBody>
      </p:sp>
      <p:pic>
        <p:nvPicPr>
          <p:cNvPr id="119810" name="Picture 2" descr="C:\Program Files\Microsoft Office\MEDIA\CAGCAT10\j0195812.wmf"/>
          <p:cNvPicPr>
            <a:picLocks noChangeAspect="1" noChangeArrowheads="1"/>
          </p:cNvPicPr>
          <p:nvPr/>
        </p:nvPicPr>
        <p:blipFill>
          <a:blip r:embed="rId3" cstate="print"/>
          <a:srcRect/>
          <a:stretch>
            <a:fillRect/>
          </a:stretch>
        </p:blipFill>
        <p:spPr bwMode="auto">
          <a:xfrm>
            <a:off x="914400" y="1676400"/>
            <a:ext cx="2493963" cy="2565410"/>
          </a:xfrm>
          <a:prstGeom prst="rect">
            <a:avLst/>
          </a:prstGeom>
          <a:noFill/>
        </p:spPr>
      </p:pic>
    </p:spTree>
  </p:cSld>
  <p:clrMapOvr>
    <a:masterClrMapping/>
  </p:clrMapOvr>
  <p:transition spd="slow"/>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3"/>
          <p:cNvSpPr>
            <a:spLocks noGrp="1" noChangeArrowheads="1"/>
          </p:cNvSpPr>
          <p:nvPr>
            <p:ph idx="1"/>
          </p:nvPr>
        </p:nvSpPr>
        <p:spPr>
          <a:xfrm>
            <a:off x="508000" y="1085851"/>
            <a:ext cx="8088923" cy="4751387"/>
          </a:xfrm>
        </p:spPr>
        <p:txBody>
          <a:bodyPr>
            <a:normAutofit/>
          </a:bodyPr>
          <a:lstStyle/>
          <a:p>
            <a:pPr marL="339725" indent="-339725" algn="just" eaLnBrk="1" hangingPunct="1">
              <a:spcBef>
                <a:spcPct val="0"/>
              </a:spcBef>
              <a:buClrTx/>
            </a:pPr>
            <a:r>
              <a:rPr lang="en-US" sz="2400" dirty="0" smtClean="0"/>
              <a:t>The </a:t>
            </a:r>
            <a:r>
              <a:rPr lang="en-US" sz="2400" b="1" dirty="0" smtClean="0"/>
              <a:t>end-user units </a:t>
            </a:r>
            <a:r>
              <a:rPr lang="en-US" sz="2400" dirty="0" smtClean="0"/>
              <a:t>or the Project Management Office (PMO) shall prepare their respective Project Procurement Management Plan (PPMP) for their programs, activities, and projects (PAPs) (Section 7.3.2)</a:t>
            </a:r>
          </a:p>
          <a:p>
            <a:pPr marL="339725" indent="-339725" algn="just" eaLnBrk="1" hangingPunct="1">
              <a:spcBef>
                <a:spcPct val="0"/>
              </a:spcBef>
              <a:buClrTx/>
            </a:pPr>
            <a:endParaRPr lang="en-US" sz="2400" dirty="0" smtClean="0"/>
          </a:p>
          <a:p>
            <a:pPr marL="339725" indent="-339725" algn="just" eaLnBrk="1" hangingPunct="1">
              <a:spcBef>
                <a:spcPct val="0"/>
              </a:spcBef>
              <a:buClrTx/>
            </a:pPr>
            <a:r>
              <a:rPr lang="en-US" sz="2400" dirty="0" smtClean="0"/>
              <a:t>The PPMP shall then be submitted to the PEs </a:t>
            </a:r>
            <a:r>
              <a:rPr lang="en-US" sz="2400" b="1" dirty="0" smtClean="0"/>
              <a:t>Budget Office </a:t>
            </a:r>
            <a:r>
              <a:rPr lang="en-US" sz="2400" dirty="0" smtClean="0"/>
              <a:t>for evaluation and inclusion in the budget proposal for approval of the HOPE (Section 7.3.3)</a:t>
            </a:r>
          </a:p>
          <a:p>
            <a:pPr marL="339725" indent="-339725" algn="just" eaLnBrk="1" hangingPunct="1">
              <a:spcBef>
                <a:spcPct val="0"/>
              </a:spcBef>
              <a:buClrTx/>
            </a:pPr>
            <a:endParaRPr lang="en-US" sz="2400" dirty="0" smtClean="0"/>
          </a:p>
          <a:p>
            <a:pPr marL="339725" indent="-339725" algn="just">
              <a:spcBef>
                <a:spcPct val="0"/>
              </a:spcBef>
            </a:pPr>
            <a:r>
              <a:rPr lang="en-US" sz="2400" dirty="0" smtClean="0"/>
              <a:t>The </a:t>
            </a:r>
            <a:r>
              <a:rPr lang="en-US" sz="2400" b="1" dirty="0" smtClean="0"/>
              <a:t>BAC Secretariat </a:t>
            </a:r>
            <a:r>
              <a:rPr lang="en-US" sz="2400" dirty="0" smtClean="0"/>
              <a:t>review and consolidate the PPMPs from the Budget Office into a proposed APP (Section 7.3.4)</a:t>
            </a:r>
          </a:p>
        </p:txBody>
      </p:sp>
      <p:sp>
        <p:nvSpPr>
          <p:cNvPr id="11267" name="Rectangle 2"/>
          <p:cNvSpPr txBox="1">
            <a:spLocks noChangeArrowheads="1"/>
          </p:cNvSpPr>
          <p:nvPr/>
        </p:nvSpPr>
        <p:spPr bwMode="auto">
          <a:xfrm>
            <a:off x="0" y="2"/>
            <a:ext cx="9143999" cy="857249"/>
          </a:xfrm>
          <a:prstGeom prst="rect">
            <a:avLst/>
          </a:prstGeom>
          <a:noFill/>
          <a:ln w="12700">
            <a:noFill/>
            <a:miter lim="0"/>
            <a:headEnd/>
            <a:tailEnd/>
          </a:ln>
          <a:effectLst/>
        </p:spPr>
        <p:txBody>
          <a:bodyPr lIns="37419" tIns="37419" rIns="37419" bIns="37419" anchor="b"/>
          <a:lstStyle/>
          <a:p>
            <a:pPr marL="53975" algn="ctr" hangingPunct="1"/>
            <a:r>
              <a:rPr lang="en-US" sz="3600" b="1" dirty="0">
                <a:solidFill>
                  <a:schemeClr val="bg1"/>
                </a:solidFill>
                <a:ea typeface="Verdana" pitchFamily="34" charset="0"/>
                <a:cs typeface="Calibri" pitchFamily="34" charset="0"/>
              </a:rPr>
              <a:t>General </a:t>
            </a:r>
            <a:r>
              <a:rPr lang="en-US" sz="3600" b="1" dirty="0" smtClean="0">
                <a:solidFill>
                  <a:schemeClr val="bg1"/>
                </a:solidFill>
                <a:ea typeface="Verdana" pitchFamily="34" charset="0"/>
                <a:cs typeface="Calibri" pitchFamily="34" charset="0"/>
              </a:rPr>
              <a:t>Provisions</a:t>
            </a:r>
            <a:endParaRPr lang="en-US" sz="3600" b="1" dirty="0">
              <a:solidFill>
                <a:schemeClr val="bg1"/>
              </a:solidFill>
              <a:ea typeface="Verdana" pitchFamily="34" charset="0"/>
              <a:cs typeface="Calibri" pitchFamily="34" charset="0"/>
            </a:endParaRPr>
          </a:p>
        </p:txBody>
      </p:sp>
    </p:spTree>
  </p:cSld>
  <p:clrMapOvr>
    <a:masterClrMapping/>
  </p:clrMapOvr>
  <p:transition spd="slow"/>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nvGraphicFramePr>
        <p:xfrm>
          <a:off x="533400" y="1143001"/>
          <a:ext cx="8382000" cy="5181599"/>
        </p:xfrm>
        <a:graphic>
          <a:graphicData uri="http://schemas.openxmlformats.org/drawingml/2006/table">
            <a:tbl>
              <a:tblPr firstRow="1">
                <a:tableStyleId>{5DA37D80-6434-44D0-A028-1B22A696006F}</a:tableStyleId>
              </a:tblPr>
              <a:tblGrid>
                <a:gridCol w="1981200"/>
                <a:gridCol w="2057400"/>
                <a:gridCol w="2247900"/>
                <a:gridCol w="2095500"/>
              </a:tblGrid>
              <a:tr h="992228">
                <a:tc>
                  <a:txBody>
                    <a:bodyPr/>
                    <a:lstStyle/>
                    <a:p>
                      <a:pPr algn="ctr"/>
                      <a:r>
                        <a:rPr lang="en-US" sz="2000" b="1" dirty="0" smtClean="0">
                          <a:latin typeface="+mn-lt"/>
                        </a:rPr>
                        <a:t>End User</a:t>
                      </a:r>
                      <a:endParaRPr lang="en-US" sz="2000" b="1" dirty="0">
                        <a:latin typeface="+mn-lt"/>
                      </a:endParaRPr>
                    </a:p>
                  </a:txBody>
                  <a:tcPr marT="45727" marB="45727" anchor="ctr">
                    <a:lnT w="12700" cap="flat" cmpd="sng" algn="ctr">
                      <a:solidFill>
                        <a:schemeClr val="tx1"/>
                      </a:solidFill>
                      <a:prstDash val="solid"/>
                      <a:round/>
                      <a:headEnd type="none" w="med" len="med"/>
                      <a:tailEnd type="none" w="med" len="med"/>
                    </a:lnT>
                  </a:tcPr>
                </a:tc>
                <a:tc>
                  <a:txBody>
                    <a:bodyPr/>
                    <a:lstStyle/>
                    <a:p>
                      <a:pPr algn="ctr"/>
                      <a:r>
                        <a:rPr lang="en-US" sz="2000" b="1" dirty="0" smtClean="0">
                          <a:latin typeface="+mn-lt"/>
                        </a:rPr>
                        <a:t>Budget Office</a:t>
                      </a:r>
                      <a:endParaRPr lang="en-US" sz="2000" b="1" dirty="0">
                        <a:latin typeface="+mn-lt"/>
                      </a:endParaRPr>
                    </a:p>
                  </a:txBody>
                  <a:tcPr marT="45727" marB="45727" anchor="ctr">
                    <a:lnT w="12700" cap="flat" cmpd="sng" algn="ctr">
                      <a:solidFill>
                        <a:schemeClr val="tx1"/>
                      </a:solidFill>
                      <a:prstDash val="solid"/>
                      <a:round/>
                      <a:headEnd type="none" w="med" len="med"/>
                      <a:tailEnd type="none" w="med" len="med"/>
                    </a:lnT>
                  </a:tcPr>
                </a:tc>
                <a:tc>
                  <a:txBody>
                    <a:bodyPr/>
                    <a:lstStyle/>
                    <a:p>
                      <a:pPr algn="ctr"/>
                      <a:r>
                        <a:rPr lang="en-US" sz="2000" b="1" dirty="0" smtClean="0">
                          <a:latin typeface="+mn-lt"/>
                        </a:rPr>
                        <a:t>BAC Sec / BAC</a:t>
                      </a:r>
                      <a:endParaRPr lang="en-US" sz="2000" b="1" dirty="0">
                        <a:latin typeface="+mn-lt"/>
                      </a:endParaRPr>
                    </a:p>
                  </a:txBody>
                  <a:tcPr marT="45727" marB="45727" anchor="ctr">
                    <a:lnT w="12700" cap="flat" cmpd="sng" algn="ctr">
                      <a:solidFill>
                        <a:schemeClr val="tx1"/>
                      </a:solidFill>
                      <a:prstDash val="solid"/>
                      <a:round/>
                      <a:headEnd type="none" w="med" len="med"/>
                      <a:tailEnd type="none" w="med" len="med"/>
                    </a:lnT>
                  </a:tcPr>
                </a:tc>
                <a:tc>
                  <a:txBody>
                    <a:bodyPr/>
                    <a:lstStyle/>
                    <a:p>
                      <a:pPr algn="ctr"/>
                      <a:r>
                        <a:rPr lang="en-US" sz="2000" b="1" dirty="0" smtClean="0">
                          <a:latin typeface="+mn-lt"/>
                        </a:rPr>
                        <a:t>Approving</a:t>
                      </a:r>
                      <a:r>
                        <a:rPr lang="en-US" sz="2000" b="1" baseline="0" dirty="0" smtClean="0">
                          <a:latin typeface="+mn-lt"/>
                        </a:rPr>
                        <a:t> Authority</a:t>
                      </a:r>
                      <a:endParaRPr lang="en-US" sz="2000" b="1" dirty="0">
                        <a:latin typeface="+mn-lt"/>
                      </a:endParaRPr>
                    </a:p>
                  </a:txBody>
                  <a:tcPr marT="45727" marB="45727" anchor="ctr">
                    <a:lnT w="12700" cap="flat" cmpd="sng" algn="ctr">
                      <a:solidFill>
                        <a:schemeClr val="tx1"/>
                      </a:solidFill>
                      <a:prstDash val="solid"/>
                      <a:round/>
                      <a:headEnd type="none" w="med" len="med"/>
                      <a:tailEnd type="none" w="med" len="med"/>
                    </a:lnT>
                  </a:tcPr>
                </a:tc>
              </a:tr>
              <a:tr h="2315177">
                <a:tc>
                  <a:txBody>
                    <a:bodyPr/>
                    <a:lstStyle/>
                    <a:p>
                      <a:pPr algn="ctr"/>
                      <a:r>
                        <a:rPr lang="en-US" sz="1800" b="0" dirty="0" smtClean="0">
                          <a:latin typeface="+mn-lt"/>
                        </a:rPr>
                        <a:t>Formulate PPMP </a:t>
                      </a:r>
                    </a:p>
                    <a:p>
                      <a:pPr algn="ctr"/>
                      <a:r>
                        <a:rPr lang="en-US" sz="1800" b="0" dirty="0" smtClean="0">
                          <a:latin typeface="+mn-lt"/>
                        </a:rPr>
                        <a:t>in</a:t>
                      </a:r>
                      <a:r>
                        <a:rPr lang="en-US" sz="1800" b="0" baseline="0" dirty="0" smtClean="0">
                          <a:latin typeface="+mn-lt"/>
                        </a:rPr>
                        <a:t> line with PAPs upon issuance of budget call</a:t>
                      </a:r>
                      <a:endParaRPr lang="en-US" sz="1800" b="0" dirty="0">
                        <a:latin typeface="+mn-lt"/>
                      </a:endParaRPr>
                    </a:p>
                  </a:txBody>
                  <a:tcPr marT="45727" marB="45727" anchor="ctr"/>
                </a:tc>
                <a:tc>
                  <a:txBody>
                    <a:bodyPr/>
                    <a:lstStyle/>
                    <a:p>
                      <a:pPr algn="ctr"/>
                      <a:endParaRPr lang="en-US" sz="1800" b="0" dirty="0" smtClean="0">
                        <a:latin typeface="+mn-lt"/>
                      </a:endParaRPr>
                    </a:p>
                    <a:p>
                      <a:pPr algn="ctr"/>
                      <a:endParaRPr lang="en-US" sz="1800" b="0" dirty="0" smtClean="0">
                        <a:latin typeface="+mn-lt"/>
                      </a:endParaRPr>
                    </a:p>
                    <a:p>
                      <a:pPr algn="ctr"/>
                      <a:r>
                        <a:rPr lang="en-US" sz="1800" b="0" dirty="0" smtClean="0">
                          <a:latin typeface="+mn-lt"/>
                        </a:rPr>
                        <a:t>Evaluate PPMP and include in budget proposal</a:t>
                      </a:r>
                      <a:endParaRPr lang="en-US" sz="1800" b="0" dirty="0">
                        <a:latin typeface="+mn-lt"/>
                      </a:endParaRPr>
                    </a:p>
                  </a:txBody>
                  <a:tcPr marT="45727" marB="45727"/>
                </a:tc>
                <a:tc>
                  <a:txBody>
                    <a:bodyPr/>
                    <a:lstStyle/>
                    <a:p>
                      <a:pPr algn="ctr"/>
                      <a:r>
                        <a:rPr lang="en-US" sz="1800" b="0" dirty="0" smtClean="0">
                          <a:latin typeface="+mn-lt"/>
                        </a:rPr>
                        <a:t>BAC Sec review and consolidate into an indicative APP</a:t>
                      </a:r>
                    </a:p>
                    <a:p>
                      <a:pPr algn="ctr"/>
                      <a:endParaRPr lang="en-US" sz="1800" b="0" dirty="0" smtClean="0">
                        <a:latin typeface="+mn-lt"/>
                      </a:endParaRPr>
                    </a:p>
                    <a:p>
                      <a:pPr algn="ctr"/>
                      <a:r>
                        <a:rPr lang="en-US" sz="1800" b="0" dirty="0" smtClean="0">
                          <a:latin typeface="+mn-lt"/>
                        </a:rPr>
                        <a:t>BAC recommends modality</a:t>
                      </a:r>
                      <a:endParaRPr lang="en-US" sz="1800" b="0" dirty="0">
                        <a:latin typeface="+mn-lt"/>
                      </a:endParaRPr>
                    </a:p>
                  </a:txBody>
                  <a:tcPr marT="45727" marB="45727" anchor="ctr"/>
                </a:tc>
                <a:tc>
                  <a:txBody>
                    <a:bodyPr/>
                    <a:lstStyle/>
                    <a:p>
                      <a:pPr algn="ctr"/>
                      <a:r>
                        <a:rPr lang="en-US" sz="1800" b="0" dirty="0" smtClean="0">
                          <a:latin typeface="+mn-lt"/>
                        </a:rPr>
                        <a:t>Approve GAA/ Corporate Budget/ Ordinance</a:t>
                      </a:r>
                    </a:p>
                    <a:p>
                      <a:pPr algn="ctr"/>
                      <a:endParaRPr lang="en-US" sz="1800" b="0" dirty="0" smtClean="0">
                        <a:latin typeface="+mn-lt"/>
                      </a:endParaRPr>
                    </a:p>
                    <a:p>
                      <a:pPr algn="ctr"/>
                      <a:r>
                        <a:rPr lang="en-US" sz="1800" b="0" dirty="0" smtClean="0">
                          <a:latin typeface="+mn-lt"/>
                        </a:rPr>
                        <a:t>HOPE approves APP</a:t>
                      </a:r>
                      <a:endParaRPr lang="en-US" sz="1800" b="0" dirty="0">
                        <a:latin typeface="+mn-lt"/>
                      </a:endParaRPr>
                    </a:p>
                  </a:txBody>
                  <a:tcPr marT="45727" marB="45727" anchor="ctr"/>
                </a:tc>
              </a:tr>
              <a:tr h="1874194">
                <a:tc>
                  <a:txBody>
                    <a:bodyPr/>
                    <a:lstStyle/>
                    <a:p>
                      <a:pPr algn="ctr"/>
                      <a:r>
                        <a:rPr lang="en-US" sz="1800" b="0" dirty="0" smtClean="0">
                          <a:latin typeface="+mn-lt"/>
                        </a:rPr>
                        <a:t>Revise PPMP</a:t>
                      </a:r>
                      <a:endParaRPr lang="en-US" sz="1800" b="0" dirty="0">
                        <a:latin typeface="+mn-lt"/>
                      </a:endParaRPr>
                    </a:p>
                  </a:txBody>
                  <a:tcPr marT="45727" marB="45727" anchor="ctr"/>
                </a:tc>
                <a:tc>
                  <a:txBody>
                    <a:bodyPr/>
                    <a:lstStyle/>
                    <a:p>
                      <a:pPr algn="ctr"/>
                      <a:endParaRPr lang="en-US" sz="1800" b="0" dirty="0">
                        <a:latin typeface="+mn-lt"/>
                      </a:endParaRPr>
                    </a:p>
                  </a:txBody>
                  <a:tcPr marT="45727" marB="45727" anchor="ctr"/>
                </a:tc>
                <a:tc>
                  <a:txBody>
                    <a:bodyPr/>
                    <a:lstStyle/>
                    <a:p>
                      <a:pPr algn="ctr"/>
                      <a:r>
                        <a:rPr lang="en-US" sz="1800" b="0" dirty="0" smtClean="0">
                          <a:latin typeface="+mn-lt"/>
                        </a:rPr>
                        <a:t>Review, consolidate and finalize the APP</a:t>
                      </a:r>
                      <a:endParaRPr lang="en-US" sz="1800" b="0" dirty="0">
                        <a:latin typeface="+mn-lt"/>
                      </a:endParaRPr>
                    </a:p>
                  </a:txBody>
                  <a:tcPr marT="45727" marB="45727" anchor="ctr"/>
                </a:tc>
                <a:tc>
                  <a:txBody>
                    <a:bodyPr/>
                    <a:lstStyle/>
                    <a:p>
                      <a:pPr algn="ctr"/>
                      <a:r>
                        <a:rPr lang="en-US" sz="1800" b="0" dirty="0" smtClean="0">
                          <a:latin typeface="+mn-lt"/>
                        </a:rPr>
                        <a:t>HOPE or 2</a:t>
                      </a:r>
                      <a:r>
                        <a:rPr lang="en-US" sz="1800" b="0" baseline="30000" dirty="0" smtClean="0">
                          <a:latin typeface="+mn-lt"/>
                        </a:rPr>
                        <a:t>nd</a:t>
                      </a:r>
                      <a:r>
                        <a:rPr lang="en-US" sz="1800" b="0" dirty="0" smtClean="0">
                          <a:latin typeface="+mn-lt"/>
                        </a:rPr>
                        <a:t> in rank approves </a:t>
                      </a:r>
                    </a:p>
                    <a:p>
                      <a:pPr algn="ctr"/>
                      <a:r>
                        <a:rPr lang="en-US" sz="1800" b="0" dirty="0" smtClean="0">
                          <a:latin typeface="+mn-lt"/>
                        </a:rPr>
                        <a:t>revised APP</a:t>
                      </a:r>
                      <a:endParaRPr lang="en-US" sz="1800" b="0" dirty="0">
                        <a:latin typeface="+mn-lt"/>
                      </a:endParaRPr>
                    </a:p>
                  </a:txBody>
                  <a:tcPr marT="45727" marB="45727" anchor="ctr"/>
                </a:tc>
              </a:tr>
            </a:tbl>
          </a:graphicData>
        </a:graphic>
      </p:graphicFrame>
      <p:sp>
        <p:nvSpPr>
          <p:cNvPr id="20504" name="Rectangle 2"/>
          <p:cNvSpPr txBox="1">
            <a:spLocks noChangeArrowheads="1"/>
          </p:cNvSpPr>
          <p:nvPr/>
        </p:nvSpPr>
        <p:spPr bwMode="auto">
          <a:xfrm>
            <a:off x="0" y="3"/>
            <a:ext cx="9144000" cy="838198"/>
          </a:xfrm>
          <a:prstGeom prst="rect">
            <a:avLst/>
          </a:prstGeom>
          <a:solidFill>
            <a:schemeClr val="tx2"/>
          </a:solidFill>
          <a:ln w="9525">
            <a:noFill/>
            <a:miter lim="800000"/>
            <a:headEnd/>
            <a:tailEnd/>
          </a:ln>
        </p:spPr>
        <p:txBody>
          <a:bodyPr anchor="b"/>
          <a:lstStyle/>
          <a:p>
            <a:pPr marL="53975" algn="ctr" hangingPunct="1"/>
            <a:r>
              <a:rPr lang="en-US" sz="3600" dirty="0">
                <a:solidFill>
                  <a:schemeClr val="bg1"/>
                </a:solidFill>
              </a:rPr>
              <a:t>Procurement Planning Process</a:t>
            </a:r>
          </a:p>
        </p:txBody>
      </p:sp>
      <p:sp>
        <p:nvSpPr>
          <p:cNvPr id="20505" name="Right Arrow 1"/>
          <p:cNvSpPr>
            <a:spLocks noChangeArrowheads="1"/>
          </p:cNvSpPr>
          <p:nvPr/>
        </p:nvSpPr>
        <p:spPr bwMode="auto">
          <a:xfrm>
            <a:off x="228600" y="1981200"/>
            <a:ext cx="885092" cy="838200"/>
          </a:xfrm>
          <a:prstGeom prst="rightArrow">
            <a:avLst>
              <a:gd name="adj1" fmla="val 50000"/>
              <a:gd name="adj2" fmla="val 50000"/>
            </a:avLst>
          </a:prstGeom>
          <a:blipFill dpi="0" rotWithShape="0">
            <a:blip r:embed="rId3" cstate="print">
              <a:alphaModFix amt="40000"/>
            </a:blip>
            <a:srcRect/>
            <a:tile tx="0" ty="0" sx="100000" sy="100000" flip="none" algn="tl"/>
          </a:blipFill>
          <a:ln w="3175" algn="ctr">
            <a:noFill/>
            <a:miter lim="0"/>
            <a:headEnd/>
            <a:tailEnd/>
          </a:ln>
        </p:spPr>
        <p:txBody>
          <a:bodyPr anchor="ctr"/>
          <a:lstStyle/>
          <a:p>
            <a:pPr marL="119063" algn="l" defTabSz="584200"/>
            <a:r>
              <a:rPr lang="en-US" sz="2000" b="1" dirty="0" smtClean="0">
                <a:solidFill>
                  <a:schemeClr val="accent1"/>
                </a:solidFill>
                <a:latin typeface="Palatino Linotype" pitchFamily="18" charset="0"/>
              </a:rPr>
              <a:t>   1</a:t>
            </a:r>
            <a:endParaRPr lang="en-US" sz="2000" b="1" dirty="0">
              <a:solidFill>
                <a:schemeClr val="accent1"/>
              </a:solidFill>
              <a:latin typeface="Palatino Linotype" pitchFamily="18" charset="0"/>
            </a:endParaRPr>
          </a:p>
        </p:txBody>
      </p:sp>
      <p:sp>
        <p:nvSpPr>
          <p:cNvPr id="20506" name="Right Arrow 4"/>
          <p:cNvSpPr>
            <a:spLocks noChangeArrowheads="1"/>
          </p:cNvSpPr>
          <p:nvPr/>
        </p:nvSpPr>
        <p:spPr bwMode="auto">
          <a:xfrm>
            <a:off x="152400" y="4343400"/>
            <a:ext cx="914400" cy="762000"/>
          </a:xfrm>
          <a:prstGeom prst="rightArrow">
            <a:avLst>
              <a:gd name="adj1" fmla="val 50000"/>
              <a:gd name="adj2" fmla="val 50000"/>
            </a:avLst>
          </a:prstGeom>
          <a:blipFill dpi="0" rotWithShape="0">
            <a:blip r:embed="rId3" cstate="print">
              <a:alphaModFix amt="40000"/>
            </a:blip>
            <a:srcRect/>
            <a:tile tx="0" ty="0" sx="100000" sy="100000" flip="none" algn="tl"/>
          </a:blipFill>
          <a:ln w="3175" algn="ctr">
            <a:noFill/>
            <a:miter lim="0"/>
            <a:headEnd/>
            <a:tailEnd/>
          </a:ln>
        </p:spPr>
        <p:txBody>
          <a:bodyPr anchor="ctr"/>
          <a:lstStyle/>
          <a:p>
            <a:pPr marL="119063" algn="l" defTabSz="584200"/>
            <a:r>
              <a:rPr lang="en-US" sz="2000" b="1" dirty="0" smtClean="0">
                <a:solidFill>
                  <a:schemeClr val="accent1"/>
                </a:solidFill>
                <a:latin typeface="Palatino Linotype" pitchFamily="18" charset="0"/>
              </a:rPr>
              <a:t>    2</a:t>
            </a:r>
            <a:endParaRPr lang="en-US" sz="2000" b="1" dirty="0">
              <a:solidFill>
                <a:schemeClr val="accent1"/>
              </a:solidFill>
              <a:latin typeface="Palatino Linotype" pitchFamily="18" charset="0"/>
            </a:endParaRPr>
          </a:p>
        </p:txBody>
      </p:sp>
    </p:spTree>
  </p:cSld>
  <p:clrMapOvr>
    <a:masterClrMapping/>
  </p:clrMapOvr>
  <p:transition spd="slow"/>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762000" y="0"/>
            <a:ext cx="7620000" cy="800101"/>
          </a:xfrm>
        </p:spPr>
        <p:txBody>
          <a:bodyPr anchor="b">
            <a:normAutofit/>
          </a:bodyPr>
          <a:lstStyle/>
          <a:p>
            <a:pPr marL="53975"/>
            <a:r>
              <a:rPr lang="en-US" sz="3600" dirty="0" smtClean="0">
                <a:latin typeface="+mn-lt"/>
              </a:rPr>
              <a:t>Procurement Planning</a:t>
            </a:r>
            <a:endParaRPr lang="en-US" sz="3600" b="1" dirty="0" smtClean="0">
              <a:latin typeface="+mn-lt"/>
            </a:endParaRPr>
          </a:p>
        </p:txBody>
      </p:sp>
      <p:sp>
        <p:nvSpPr>
          <p:cNvPr id="12291" name="Rectangle 2"/>
          <p:cNvSpPr>
            <a:spLocks noGrp="1" noChangeArrowheads="1"/>
          </p:cNvSpPr>
          <p:nvPr>
            <p:ph idx="1"/>
          </p:nvPr>
        </p:nvSpPr>
        <p:spPr>
          <a:xfrm>
            <a:off x="762000" y="1219200"/>
            <a:ext cx="7569200" cy="4818063"/>
          </a:xfrm>
        </p:spPr>
        <p:txBody>
          <a:bodyPr lIns="0" tIns="0" rIns="0" bIns="0">
            <a:normAutofit/>
          </a:bodyPr>
          <a:lstStyle/>
          <a:p>
            <a:pPr marL="339725" indent="-339725" algn="just">
              <a:spcBef>
                <a:spcPct val="0"/>
              </a:spcBef>
              <a:buNone/>
            </a:pPr>
            <a:r>
              <a:rPr lang="en-US" sz="2400" b="1" dirty="0" smtClean="0">
                <a:latin typeface="Cambria" pitchFamily="18" charset="0"/>
              </a:rPr>
              <a:t>Advantages</a:t>
            </a:r>
          </a:p>
          <a:p>
            <a:pPr marL="339725" indent="-339725" algn="just">
              <a:spcBef>
                <a:spcPct val="0"/>
              </a:spcBef>
              <a:buNone/>
            </a:pPr>
            <a:endParaRPr lang="en-US" sz="2400" b="1" dirty="0" smtClean="0">
              <a:latin typeface="Cambria" pitchFamily="18" charset="0"/>
            </a:endParaRPr>
          </a:p>
          <a:p>
            <a:pPr marL="339725" indent="-339725" algn="just">
              <a:spcBef>
                <a:spcPct val="0"/>
              </a:spcBef>
            </a:pPr>
            <a:r>
              <a:rPr lang="en-US" sz="2400" dirty="0" smtClean="0"/>
              <a:t>Effective and efficient achievement of project goal.</a:t>
            </a:r>
          </a:p>
          <a:p>
            <a:pPr marL="339725" indent="-339725" algn="just" eaLnBrk="1" hangingPunct="1">
              <a:spcBef>
                <a:spcPct val="0"/>
              </a:spcBef>
              <a:buNone/>
            </a:pPr>
            <a:endParaRPr lang="en-US" sz="2400" dirty="0" smtClean="0"/>
          </a:p>
          <a:p>
            <a:pPr marL="339725" indent="-339725" algn="just" eaLnBrk="1" hangingPunct="1">
              <a:spcBef>
                <a:spcPct val="0"/>
              </a:spcBef>
            </a:pPr>
            <a:r>
              <a:rPr lang="en-US" sz="2400" dirty="0" smtClean="0"/>
              <a:t>Precludes occasions for unnecessary government purchases and circumventions of the prescribed procurement procedures, such as </a:t>
            </a:r>
          </a:p>
          <a:p>
            <a:pPr marL="739775" lvl="1" indent="-339725" algn="just">
              <a:spcBef>
                <a:spcPct val="0"/>
              </a:spcBef>
            </a:pPr>
            <a:r>
              <a:rPr lang="en-US" sz="2400" dirty="0" smtClean="0"/>
              <a:t>advance deliveries,</a:t>
            </a:r>
          </a:p>
          <a:p>
            <a:pPr marL="739775" lvl="1" indent="-339725" algn="just">
              <a:spcBef>
                <a:spcPct val="0"/>
              </a:spcBef>
            </a:pPr>
            <a:r>
              <a:rPr lang="en-US" sz="2400" dirty="0" smtClean="0"/>
              <a:t>“</a:t>
            </a:r>
            <a:r>
              <a:rPr lang="en-US" sz="2400" dirty="0" err="1" smtClean="0"/>
              <a:t>suki</a:t>
            </a:r>
            <a:r>
              <a:rPr lang="en-US" sz="2400" dirty="0" smtClean="0"/>
              <a:t>” system, or </a:t>
            </a:r>
          </a:p>
          <a:p>
            <a:pPr marL="739775" lvl="1" indent="-339725" algn="just">
              <a:spcBef>
                <a:spcPct val="0"/>
              </a:spcBef>
            </a:pPr>
            <a:r>
              <a:rPr lang="en-US" sz="2400" dirty="0" smtClean="0"/>
              <a:t>unwarranted resort to alternative methods procurement</a:t>
            </a:r>
          </a:p>
          <a:p>
            <a:pPr marL="339725" indent="-339725" algn="just" eaLnBrk="1" hangingPunct="1">
              <a:spcBef>
                <a:spcPct val="0"/>
              </a:spcBef>
            </a:pPr>
            <a:endParaRPr lang="en-US" sz="2400" dirty="0" smtClean="0">
              <a:latin typeface="Cambria" pitchFamily="18" charset="0"/>
            </a:endParaRPr>
          </a:p>
          <a:p>
            <a:pPr marL="339725" indent="-339725" algn="just" eaLnBrk="1" hangingPunct="1">
              <a:spcBef>
                <a:spcPct val="0"/>
              </a:spcBef>
            </a:pPr>
            <a:endParaRPr lang="en-US" sz="2400" dirty="0" smtClean="0">
              <a:latin typeface="Palatino Linotype" pitchFamily="18" charset="0"/>
            </a:endParaRPr>
          </a:p>
        </p:txBody>
      </p:sp>
    </p:spTree>
  </p:cSld>
  <p:clrMapOvr>
    <a:masterClrMapping/>
  </p:clrMapOvr>
  <p:transition spd="med"/>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2"/>
          <p:cNvSpPr>
            <a:spLocks noGrp="1" noChangeArrowheads="1"/>
          </p:cNvSpPr>
          <p:nvPr>
            <p:ph idx="1"/>
          </p:nvPr>
        </p:nvSpPr>
        <p:spPr>
          <a:xfrm>
            <a:off x="762000" y="1066800"/>
            <a:ext cx="7848600" cy="4437063"/>
          </a:xfrm>
        </p:spPr>
        <p:txBody>
          <a:bodyPr lIns="0" tIns="0" rIns="0" bIns="0">
            <a:normAutofit/>
          </a:bodyPr>
          <a:lstStyle/>
          <a:p>
            <a:pPr marL="339725" indent="-339725" algn="just" eaLnBrk="1" hangingPunct="1">
              <a:spcBef>
                <a:spcPct val="0"/>
              </a:spcBef>
              <a:buNone/>
            </a:pPr>
            <a:endParaRPr lang="en-US" sz="2400" dirty="0" smtClean="0">
              <a:latin typeface="Cambria" pitchFamily="18" charset="0"/>
            </a:endParaRPr>
          </a:p>
          <a:p>
            <a:pPr marL="339725" indent="-339725" algn="just" eaLnBrk="1" hangingPunct="1">
              <a:spcBef>
                <a:spcPct val="0"/>
              </a:spcBef>
            </a:pPr>
            <a:r>
              <a:rPr lang="en-US" sz="2800" dirty="0" smtClean="0"/>
              <a:t>Done within budgetary context reflecting the Procuring Entity (PE’s) priorities and objectives for the budget period.</a:t>
            </a:r>
          </a:p>
          <a:p>
            <a:pPr marL="339725" indent="-339725" algn="just" eaLnBrk="1" hangingPunct="1">
              <a:spcBef>
                <a:spcPct val="0"/>
              </a:spcBef>
            </a:pPr>
            <a:endParaRPr lang="en-US" sz="2800" dirty="0" smtClean="0"/>
          </a:p>
          <a:p>
            <a:pPr marL="339725" indent="-339725" algn="just" eaLnBrk="1" hangingPunct="1">
              <a:spcBef>
                <a:spcPct val="0"/>
              </a:spcBef>
            </a:pPr>
            <a:r>
              <a:rPr lang="en-US" sz="2800" dirty="0" smtClean="0"/>
              <a:t>It is the </a:t>
            </a:r>
            <a:r>
              <a:rPr lang="en-US" sz="2800" b="1" dirty="0" smtClean="0">
                <a:solidFill>
                  <a:srgbClr val="FF0000"/>
                </a:solidFill>
              </a:rPr>
              <a:t>government’s fiduciary responsibility</a:t>
            </a:r>
            <a:r>
              <a:rPr lang="en-US" sz="2800" dirty="0" smtClean="0">
                <a:solidFill>
                  <a:srgbClr val="FF0000"/>
                </a:solidFill>
              </a:rPr>
              <a:t> </a:t>
            </a:r>
            <a:r>
              <a:rPr lang="en-US" sz="2800" dirty="0" smtClean="0"/>
              <a:t>to protect the taxpayers’ interests and to safeguard the resources allotted to each department.</a:t>
            </a:r>
          </a:p>
          <a:p>
            <a:pPr marL="339725" indent="-339725" algn="just" eaLnBrk="1" hangingPunct="1">
              <a:spcBef>
                <a:spcPct val="0"/>
              </a:spcBef>
            </a:pPr>
            <a:endParaRPr lang="en-US" sz="2400" dirty="0" smtClean="0">
              <a:latin typeface="Palatino Linotype" pitchFamily="18" charset="0"/>
            </a:endParaRPr>
          </a:p>
        </p:txBody>
      </p:sp>
      <p:pic>
        <p:nvPicPr>
          <p:cNvPr id="4" name="Picture 1"/>
          <p:cNvPicPr>
            <a:picLocks noChangeAspect="1"/>
          </p:cNvPicPr>
          <p:nvPr/>
        </p:nvPicPr>
        <p:blipFill>
          <a:blip r:embed="rId3" cstate="print"/>
          <a:srcRect/>
          <a:stretch>
            <a:fillRect/>
          </a:stretch>
        </p:blipFill>
        <p:spPr bwMode="auto">
          <a:xfrm>
            <a:off x="5715000" y="4495800"/>
            <a:ext cx="2819400" cy="1905000"/>
          </a:xfrm>
          <a:prstGeom prst="rect">
            <a:avLst/>
          </a:prstGeom>
          <a:noFill/>
          <a:ln w="9525">
            <a:noFill/>
            <a:miter lim="800000"/>
            <a:headEnd/>
            <a:tailEnd/>
          </a:ln>
        </p:spPr>
      </p:pic>
      <p:sp>
        <p:nvSpPr>
          <p:cNvPr id="6" name="Rectangle 2"/>
          <p:cNvSpPr txBox="1">
            <a:spLocks noChangeArrowheads="1"/>
          </p:cNvSpPr>
          <p:nvPr/>
        </p:nvSpPr>
        <p:spPr>
          <a:xfrm>
            <a:off x="762000" y="0"/>
            <a:ext cx="7620000" cy="800101"/>
          </a:xfrm>
          <a:prstGeom prst="rect">
            <a:avLst/>
          </a:prstGeom>
        </p:spPr>
        <p:txBody>
          <a:bodyPr vert="horz" lIns="91440" tIns="45720" rIns="91440" bIns="45720" rtlCol="0" anchor="b">
            <a:normAutofit/>
          </a:bodyPr>
          <a:lstStyle/>
          <a:p>
            <a:pPr marL="53975" marR="0" lvl="0" indent="0" algn="ctr" defTabSz="914400" rtl="0" eaLnBrk="1" fontAlgn="auto" latinLnBrk="0" hangingPunct="1">
              <a:lnSpc>
                <a:spcPct val="100000"/>
              </a:lnSpc>
              <a:spcBef>
                <a:spcPct val="0"/>
              </a:spcBef>
              <a:spcAft>
                <a:spcPts val="0"/>
              </a:spcAft>
              <a:buClrTx/>
              <a:buSzTx/>
              <a:buFontTx/>
              <a:buNone/>
              <a:tabLst/>
              <a:defRPr/>
            </a:pPr>
            <a:r>
              <a:rPr kumimoji="0" lang="en-US" sz="3600" b="0" i="0" u="none" strike="noStrike" kern="1200" cap="none" spc="0" normalizeH="0" baseline="0" noProof="0" dirty="0" smtClean="0">
                <a:ln>
                  <a:noFill/>
                </a:ln>
                <a:solidFill>
                  <a:schemeClr val="bg1"/>
                </a:solidFill>
                <a:effectLst/>
                <a:uLnTx/>
                <a:uFillTx/>
                <a:ea typeface="+mj-ea"/>
                <a:cs typeface="+mj-cs"/>
              </a:rPr>
              <a:t>Procurement Planning</a:t>
            </a:r>
            <a:endParaRPr kumimoji="0" lang="en-US" sz="3600" b="1" i="0" u="none" strike="noStrike" kern="1200" cap="none" spc="0" normalizeH="0" baseline="0" noProof="0" dirty="0" smtClean="0">
              <a:ln>
                <a:noFill/>
              </a:ln>
              <a:solidFill>
                <a:schemeClr val="bg1"/>
              </a:solidFill>
              <a:effectLst/>
              <a:uLnTx/>
              <a:uFillTx/>
              <a:ea typeface="+mj-ea"/>
              <a:cs typeface="+mj-cs"/>
            </a:endParaRPr>
          </a:p>
        </p:txBody>
      </p:sp>
    </p:spTree>
  </p:cSld>
  <p:clrMapOvr>
    <a:masterClrMapping/>
  </p:clrMapOvr>
  <p:transition spd="med"/>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a:xfrm>
            <a:off x="468313" y="1"/>
            <a:ext cx="8389937" cy="838200"/>
          </a:xfrm>
        </p:spPr>
        <p:txBody>
          <a:bodyPr>
            <a:normAutofit fontScale="90000"/>
          </a:bodyPr>
          <a:lstStyle/>
          <a:p>
            <a:pPr marL="53975" eaLnBrk="1" hangingPunct="1"/>
            <a:r>
              <a:rPr lang="en-US" sz="4000" b="1" dirty="0" smtClean="0"/>
              <a:t/>
            </a:r>
            <a:br>
              <a:rPr lang="en-US" sz="4000" b="1" dirty="0" smtClean="0"/>
            </a:br>
            <a:r>
              <a:rPr lang="en-US" sz="4000" b="1" dirty="0" smtClean="0">
                <a:latin typeface="+mn-lt"/>
              </a:rPr>
              <a:t>Philippine Procurement Paradigm</a:t>
            </a:r>
            <a:r>
              <a:rPr lang="en-US" b="1" dirty="0" smtClean="0">
                <a:solidFill>
                  <a:srgbClr val="F3F3F3"/>
                </a:solidFill>
                <a:latin typeface="+mn-lt"/>
              </a:rPr>
              <a:t/>
            </a:r>
            <a:br>
              <a:rPr lang="en-US" b="1" dirty="0" smtClean="0">
                <a:solidFill>
                  <a:srgbClr val="F3F3F3"/>
                </a:solidFill>
                <a:latin typeface="+mn-lt"/>
              </a:rPr>
            </a:br>
            <a:endParaRPr lang="en-US" b="1" dirty="0" smtClean="0">
              <a:solidFill>
                <a:srgbClr val="F3F3F3"/>
              </a:solidFill>
              <a:latin typeface="+mn-lt"/>
            </a:endParaRPr>
          </a:p>
        </p:txBody>
      </p:sp>
      <p:sp>
        <p:nvSpPr>
          <p:cNvPr id="40" name="TextBox 39"/>
          <p:cNvSpPr txBox="1"/>
          <p:nvPr/>
        </p:nvSpPr>
        <p:spPr>
          <a:xfrm>
            <a:off x="381000" y="6053837"/>
            <a:ext cx="1828800" cy="369332"/>
          </a:xfrm>
          <a:prstGeom prst="rect">
            <a:avLst/>
          </a:prstGeom>
          <a:solidFill>
            <a:schemeClr val="bg1">
              <a:lumMod val="65000"/>
            </a:schemeClr>
          </a:solidFill>
        </p:spPr>
        <p:style>
          <a:lnRef idx="0">
            <a:schemeClr val="accent4"/>
          </a:lnRef>
          <a:fillRef idx="3">
            <a:schemeClr val="accent4"/>
          </a:fillRef>
          <a:effectRef idx="3">
            <a:schemeClr val="accent4"/>
          </a:effectRef>
          <a:fontRef idx="minor">
            <a:schemeClr val="lt1"/>
          </a:fontRef>
        </p:style>
        <p:txBody>
          <a:bodyPr anchor="ctr">
            <a:spAutoFit/>
          </a:bodyPr>
          <a:lstStyle/>
          <a:p>
            <a:pPr algn="ctr">
              <a:defRPr/>
            </a:pPr>
            <a:r>
              <a:rPr lang="en-US" b="1" cap="small" dirty="0">
                <a:solidFill>
                  <a:srgbClr val="FFFF00"/>
                </a:solidFill>
                <a:latin typeface="Verdana" pitchFamily="34" charset="0"/>
              </a:rPr>
              <a:t>Needs</a:t>
            </a:r>
          </a:p>
        </p:txBody>
      </p:sp>
      <p:sp>
        <p:nvSpPr>
          <p:cNvPr id="41" name="TextBox 40"/>
          <p:cNvSpPr txBox="1"/>
          <p:nvPr/>
        </p:nvSpPr>
        <p:spPr>
          <a:xfrm>
            <a:off x="6705600" y="5998718"/>
            <a:ext cx="1981245" cy="369332"/>
          </a:xfrm>
          <a:prstGeom prst="rect">
            <a:avLst/>
          </a:prstGeom>
          <a:solidFill>
            <a:schemeClr val="bg1">
              <a:lumMod val="65000"/>
            </a:schemeClr>
          </a:solidFill>
        </p:spPr>
        <p:style>
          <a:lnRef idx="0">
            <a:schemeClr val="accent4"/>
          </a:lnRef>
          <a:fillRef idx="3">
            <a:schemeClr val="accent4"/>
          </a:fillRef>
          <a:effectRef idx="3">
            <a:schemeClr val="accent4"/>
          </a:effectRef>
          <a:fontRef idx="minor">
            <a:schemeClr val="lt1"/>
          </a:fontRef>
        </p:style>
        <p:txBody>
          <a:bodyPr wrap="square" anchor="ctr">
            <a:spAutoFit/>
          </a:bodyPr>
          <a:lstStyle/>
          <a:p>
            <a:pPr algn="ctr">
              <a:defRPr/>
            </a:pPr>
            <a:r>
              <a:rPr lang="en-US" b="1" cap="small" dirty="0">
                <a:solidFill>
                  <a:srgbClr val="FFFF00"/>
                </a:solidFill>
                <a:latin typeface="Verdana" pitchFamily="34" charset="0"/>
              </a:rPr>
              <a:t>Satisfaction</a:t>
            </a:r>
          </a:p>
        </p:txBody>
      </p:sp>
      <p:grpSp>
        <p:nvGrpSpPr>
          <p:cNvPr id="2" name="Group 37"/>
          <p:cNvGrpSpPr>
            <a:grpSpLocks/>
          </p:cNvGrpSpPr>
          <p:nvPr/>
        </p:nvGrpSpPr>
        <p:grpSpPr bwMode="auto">
          <a:xfrm>
            <a:off x="457200" y="1376363"/>
            <a:ext cx="8229600" cy="4862512"/>
            <a:chOff x="457200" y="1106261"/>
            <a:chExt cx="8229600" cy="5219133"/>
          </a:xfrm>
        </p:grpSpPr>
        <p:cxnSp>
          <p:nvCxnSpPr>
            <p:cNvPr id="44" name="Straight Connector 43"/>
            <p:cNvCxnSpPr/>
            <p:nvPr/>
          </p:nvCxnSpPr>
          <p:spPr bwMode="auto">
            <a:xfrm rot="5400000">
              <a:off x="2019516" y="3771321"/>
              <a:ext cx="5104970" cy="3175"/>
            </a:xfrm>
            <a:prstGeom prst="line">
              <a:avLst/>
            </a:prstGeom>
            <a:ln>
              <a:prstDash val="sysDash"/>
              <a:headEnd type="none" w="med" len="med"/>
              <a:tailEnd type="none" w="med" len="med"/>
            </a:ln>
          </p:spPr>
          <p:style>
            <a:lnRef idx="2">
              <a:schemeClr val="accent2"/>
            </a:lnRef>
            <a:fillRef idx="0">
              <a:schemeClr val="accent2"/>
            </a:fillRef>
            <a:effectRef idx="1">
              <a:schemeClr val="accent2"/>
            </a:effectRef>
            <a:fontRef idx="minor">
              <a:schemeClr val="tx1"/>
            </a:fontRef>
          </p:style>
        </p:cxnSp>
        <p:cxnSp>
          <p:nvCxnSpPr>
            <p:cNvPr id="45" name="Straight Connector 44"/>
            <p:cNvCxnSpPr/>
            <p:nvPr/>
          </p:nvCxnSpPr>
          <p:spPr bwMode="auto">
            <a:xfrm>
              <a:off x="457200" y="3428715"/>
              <a:ext cx="8229600" cy="1704"/>
            </a:xfrm>
            <a:prstGeom prst="line">
              <a:avLst/>
            </a:prstGeom>
            <a:ln>
              <a:prstDash val="sysDash"/>
              <a:headEnd type="none" w="med" len="med"/>
              <a:tailEnd type="none" w="med" len="med"/>
            </a:ln>
          </p:spPr>
          <p:style>
            <a:lnRef idx="2">
              <a:schemeClr val="accent2"/>
            </a:lnRef>
            <a:fillRef idx="0">
              <a:schemeClr val="accent2"/>
            </a:fillRef>
            <a:effectRef idx="1">
              <a:schemeClr val="accent2"/>
            </a:effectRef>
            <a:fontRef idx="minor">
              <a:schemeClr val="tx1"/>
            </a:fontRef>
          </p:style>
        </p:cxnSp>
        <p:sp>
          <p:nvSpPr>
            <p:cNvPr id="43" name="Curved Down Arrow 42"/>
            <p:cNvSpPr/>
            <p:nvPr/>
          </p:nvSpPr>
          <p:spPr bwMode="auto">
            <a:xfrm>
              <a:off x="1143000" y="1106261"/>
              <a:ext cx="6858000" cy="4607423"/>
            </a:xfrm>
            <a:prstGeom prst="curvedDownArrow">
              <a:avLst>
                <a:gd name="adj1" fmla="val 892"/>
                <a:gd name="adj2" fmla="val 4599"/>
                <a:gd name="adj3" fmla="val 5134"/>
              </a:avLst>
            </a:prstGeom>
            <a:solidFill>
              <a:schemeClr val="accent1">
                <a:lumMod val="75000"/>
              </a:schemeClr>
            </a:solidFill>
            <a:ln>
              <a:solidFill>
                <a:schemeClr val="accent1">
                  <a:lumMod val="50000"/>
                </a:schemeClr>
              </a:solid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endParaRPr lang="fil-PH" sz="1200">
                <a:solidFill>
                  <a:srgbClr val="424456"/>
                </a:solidFill>
                <a:latin typeface="Verdana" pitchFamily="34" charset="0"/>
              </a:endParaRPr>
            </a:p>
          </p:txBody>
        </p:sp>
      </p:grpSp>
      <p:sp>
        <p:nvSpPr>
          <p:cNvPr id="51" name="TextBox 50"/>
          <p:cNvSpPr txBox="1"/>
          <p:nvPr/>
        </p:nvSpPr>
        <p:spPr>
          <a:xfrm>
            <a:off x="379413" y="3997325"/>
            <a:ext cx="1008062" cy="306388"/>
          </a:xfrm>
          <a:prstGeom prst="roundRect">
            <a:avLst/>
          </a:prstGeom>
        </p:spPr>
        <p:style>
          <a:lnRef idx="1">
            <a:schemeClr val="accent5"/>
          </a:lnRef>
          <a:fillRef idx="3">
            <a:schemeClr val="accent5"/>
          </a:fillRef>
          <a:effectRef idx="2">
            <a:schemeClr val="accent5"/>
          </a:effectRef>
          <a:fontRef idx="minor">
            <a:schemeClr val="lt1"/>
          </a:fontRef>
        </p:style>
        <p:txBody>
          <a:bodyPr>
            <a:spAutoFit/>
          </a:bodyPr>
          <a:lstStyle/>
          <a:p>
            <a:pPr>
              <a:defRPr/>
            </a:pPr>
            <a:r>
              <a:rPr lang="en-US" sz="1200" dirty="0">
                <a:solidFill>
                  <a:prstClr val="black"/>
                </a:solidFill>
                <a:latin typeface="Verdana" pitchFamily="34" charset="0"/>
              </a:rPr>
              <a:t>End User</a:t>
            </a:r>
          </a:p>
        </p:txBody>
      </p:sp>
      <p:sp>
        <p:nvSpPr>
          <p:cNvPr id="52" name="TextBox 51"/>
          <p:cNvSpPr txBox="1"/>
          <p:nvPr/>
        </p:nvSpPr>
        <p:spPr>
          <a:xfrm>
            <a:off x="385763" y="2320925"/>
            <a:ext cx="998537" cy="306388"/>
          </a:xfrm>
          <a:prstGeom prst="roundRect">
            <a:avLst/>
          </a:prstGeom>
        </p:spPr>
        <p:style>
          <a:lnRef idx="1">
            <a:schemeClr val="accent5"/>
          </a:lnRef>
          <a:fillRef idx="3">
            <a:schemeClr val="accent5"/>
          </a:fillRef>
          <a:effectRef idx="2">
            <a:schemeClr val="accent5"/>
          </a:effectRef>
          <a:fontRef idx="minor">
            <a:schemeClr val="lt1"/>
          </a:fontRef>
        </p:style>
        <p:txBody>
          <a:bodyPr>
            <a:spAutoFit/>
          </a:bodyPr>
          <a:lstStyle/>
          <a:p>
            <a:pPr>
              <a:defRPr/>
            </a:pPr>
            <a:r>
              <a:rPr lang="en-US" sz="1200" dirty="0">
                <a:solidFill>
                  <a:prstClr val="black"/>
                </a:solidFill>
                <a:latin typeface="Verdana" pitchFamily="34" charset="0"/>
              </a:rPr>
              <a:t>BAC</a:t>
            </a:r>
          </a:p>
        </p:txBody>
      </p:sp>
      <p:sp>
        <p:nvSpPr>
          <p:cNvPr id="53" name="TextBox 52"/>
          <p:cNvSpPr txBox="1"/>
          <p:nvPr/>
        </p:nvSpPr>
        <p:spPr>
          <a:xfrm>
            <a:off x="392113" y="2647950"/>
            <a:ext cx="1012825" cy="511175"/>
          </a:xfrm>
          <a:prstGeom prst="roundRect">
            <a:avLst/>
          </a:prstGeom>
        </p:spPr>
        <p:style>
          <a:lnRef idx="1">
            <a:schemeClr val="accent5"/>
          </a:lnRef>
          <a:fillRef idx="3">
            <a:schemeClr val="accent5"/>
          </a:fillRef>
          <a:effectRef idx="2">
            <a:schemeClr val="accent5"/>
          </a:effectRef>
          <a:fontRef idx="minor">
            <a:schemeClr val="lt1"/>
          </a:fontRef>
        </p:style>
        <p:txBody>
          <a:bodyPr>
            <a:spAutoFit/>
          </a:bodyPr>
          <a:lstStyle/>
          <a:p>
            <a:pPr>
              <a:defRPr/>
            </a:pPr>
            <a:r>
              <a:rPr lang="en-US" sz="1200" dirty="0">
                <a:solidFill>
                  <a:prstClr val="black"/>
                </a:solidFill>
                <a:latin typeface="Verdana" pitchFamily="34" charset="0"/>
              </a:rPr>
              <a:t>PS-BAC Sec</a:t>
            </a:r>
          </a:p>
        </p:txBody>
      </p:sp>
      <p:sp>
        <p:nvSpPr>
          <p:cNvPr id="54" name="TextBox 53"/>
          <p:cNvSpPr txBox="1"/>
          <p:nvPr/>
        </p:nvSpPr>
        <p:spPr>
          <a:xfrm>
            <a:off x="358775" y="1952625"/>
            <a:ext cx="998538" cy="306388"/>
          </a:xfrm>
          <a:prstGeom prst="roundRect">
            <a:avLst/>
          </a:prstGeom>
        </p:spPr>
        <p:style>
          <a:lnRef idx="1">
            <a:schemeClr val="accent5"/>
          </a:lnRef>
          <a:fillRef idx="3">
            <a:schemeClr val="accent5"/>
          </a:fillRef>
          <a:effectRef idx="2">
            <a:schemeClr val="accent5"/>
          </a:effectRef>
          <a:fontRef idx="minor">
            <a:schemeClr val="lt1"/>
          </a:fontRef>
        </p:style>
        <p:txBody>
          <a:bodyPr>
            <a:spAutoFit/>
          </a:bodyPr>
          <a:lstStyle/>
          <a:p>
            <a:pPr>
              <a:defRPr/>
            </a:pPr>
            <a:r>
              <a:rPr lang="en-US" sz="1200" dirty="0">
                <a:solidFill>
                  <a:schemeClr val="tx1"/>
                </a:solidFill>
                <a:latin typeface="Verdana" pitchFamily="34" charset="0"/>
              </a:rPr>
              <a:t>HOPE</a:t>
            </a:r>
          </a:p>
        </p:txBody>
      </p:sp>
      <p:grpSp>
        <p:nvGrpSpPr>
          <p:cNvPr id="3" name="Group 38"/>
          <p:cNvGrpSpPr>
            <a:grpSpLocks/>
          </p:cNvGrpSpPr>
          <p:nvPr/>
        </p:nvGrpSpPr>
        <p:grpSpPr bwMode="auto">
          <a:xfrm>
            <a:off x="1219200" y="4530725"/>
            <a:ext cx="1579563" cy="341313"/>
            <a:chOff x="1219200" y="4268787"/>
            <a:chExt cx="1579563" cy="338316"/>
          </a:xfrm>
        </p:grpSpPr>
        <p:sp>
          <p:nvSpPr>
            <p:cNvPr id="56" name="Oval 55"/>
            <p:cNvSpPr/>
            <p:nvPr/>
          </p:nvSpPr>
          <p:spPr bwMode="auto">
            <a:xfrm>
              <a:off x="1219200" y="4342745"/>
              <a:ext cx="182563" cy="184106"/>
            </a:xfrm>
            <a:prstGeom prst="ellipse">
              <a:avLst/>
            </a:prstGeom>
            <a:solidFill>
              <a:srgbClr val="FFC000"/>
            </a:solidFill>
            <a:ln>
              <a:solidFill>
                <a:schemeClr val="tx1">
                  <a:lumMod val="95000"/>
                  <a:lumOff val="5000"/>
                </a:scheme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fil-PH" sz="1400">
                <a:solidFill>
                  <a:srgbClr val="424456"/>
                </a:solidFill>
                <a:latin typeface="Verdana" pitchFamily="34" charset="0"/>
              </a:endParaRPr>
            </a:p>
          </p:txBody>
        </p:sp>
        <p:sp>
          <p:nvSpPr>
            <p:cNvPr id="57" name="TextBox 56"/>
            <p:cNvSpPr txBox="1"/>
            <p:nvPr/>
          </p:nvSpPr>
          <p:spPr>
            <a:xfrm>
              <a:off x="1433513" y="4268787"/>
              <a:ext cx="1365250" cy="338316"/>
            </a:xfrm>
            <a:prstGeom prst="roundRect">
              <a:avLst/>
            </a:prstGeom>
            <a:solidFill>
              <a:srgbClr val="FFC000"/>
            </a:solidFill>
          </p:spPr>
          <p:style>
            <a:lnRef idx="2">
              <a:schemeClr val="accent4"/>
            </a:lnRef>
            <a:fillRef idx="1">
              <a:schemeClr val="lt1"/>
            </a:fillRef>
            <a:effectRef idx="0">
              <a:schemeClr val="accent4"/>
            </a:effectRef>
            <a:fontRef idx="minor">
              <a:schemeClr val="dk1"/>
            </a:fontRef>
          </p:style>
          <p:txBody>
            <a:bodyPr>
              <a:spAutoFit/>
            </a:bodyPr>
            <a:lstStyle/>
            <a:p>
              <a:pPr>
                <a:defRPr/>
              </a:pPr>
              <a:r>
                <a:rPr lang="en-US" sz="1400" b="1" dirty="0">
                  <a:solidFill>
                    <a:prstClr val="black"/>
                  </a:solidFill>
                  <a:latin typeface="Verdana" pitchFamily="34" charset="0"/>
                </a:rPr>
                <a:t>Identify</a:t>
              </a:r>
            </a:p>
          </p:txBody>
        </p:sp>
      </p:grpSp>
      <p:grpSp>
        <p:nvGrpSpPr>
          <p:cNvPr id="4" name="Group 43"/>
          <p:cNvGrpSpPr>
            <a:grpSpLocks/>
          </p:cNvGrpSpPr>
          <p:nvPr/>
        </p:nvGrpSpPr>
        <p:grpSpPr bwMode="auto">
          <a:xfrm>
            <a:off x="1452563" y="1951038"/>
            <a:ext cx="1365250" cy="550862"/>
            <a:chOff x="1453093" y="1689862"/>
            <a:chExt cx="1364718" cy="550418"/>
          </a:xfrm>
        </p:grpSpPr>
        <p:sp>
          <p:nvSpPr>
            <p:cNvPr id="59" name="Oval 58"/>
            <p:cNvSpPr/>
            <p:nvPr/>
          </p:nvSpPr>
          <p:spPr bwMode="auto">
            <a:xfrm>
              <a:off x="2589300" y="2057865"/>
              <a:ext cx="182491" cy="182415"/>
            </a:xfrm>
            <a:prstGeom prst="ellipse">
              <a:avLst/>
            </a:prstGeom>
            <a:solidFill>
              <a:srgbClr val="FFC000"/>
            </a:solidFill>
            <a:ln>
              <a:solidFill>
                <a:schemeClr val="tx1">
                  <a:lumMod val="95000"/>
                  <a:lumOff val="5000"/>
                </a:scheme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fil-PH" sz="1400">
                <a:solidFill>
                  <a:srgbClr val="424456"/>
                </a:solidFill>
                <a:latin typeface="Verdana" pitchFamily="34" charset="0"/>
              </a:endParaRPr>
            </a:p>
          </p:txBody>
        </p:sp>
        <p:sp>
          <p:nvSpPr>
            <p:cNvPr id="60" name="TextBox 59"/>
            <p:cNvSpPr txBox="1"/>
            <p:nvPr/>
          </p:nvSpPr>
          <p:spPr>
            <a:xfrm>
              <a:off x="1453093" y="1689862"/>
              <a:ext cx="1364718" cy="341037"/>
            </a:xfrm>
            <a:prstGeom prst="roundRect">
              <a:avLst/>
            </a:prstGeom>
            <a:solidFill>
              <a:srgbClr val="FFC000"/>
            </a:solidFill>
          </p:spPr>
          <p:style>
            <a:lnRef idx="2">
              <a:schemeClr val="accent4"/>
            </a:lnRef>
            <a:fillRef idx="1">
              <a:schemeClr val="lt1"/>
            </a:fillRef>
            <a:effectRef idx="0">
              <a:schemeClr val="accent4"/>
            </a:effectRef>
            <a:fontRef idx="minor">
              <a:schemeClr val="dk1"/>
            </a:fontRef>
          </p:style>
          <p:txBody>
            <a:bodyPr>
              <a:spAutoFit/>
            </a:bodyPr>
            <a:lstStyle/>
            <a:p>
              <a:pPr>
                <a:defRPr/>
              </a:pPr>
              <a:r>
                <a:rPr lang="en-US" sz="1400" b="1" dirty="0">
                  <a:solidFill>
                    <a:prstClr val="black"/>
                  </a:solidFill>
                  <a:latin typeface="Verdana" pitchFamily="34" charset="0"/>
                </a:rPr>
                <a:t>Assess</a:t>
              </a:r>
            </a:p>
          </p:txBody>
        </p:sp>
      </p:grpSp>
      <p:grpSp>
        <p:nvGrpSpPr>
          <p:cNvPr id="5" name="Group 42"/>
          <p:cNvGrpSpPr>
            <a:grpSpLocks/>
          </p:cNvGrpSpPr>
          <p:nvPr/>
        </p:nvGrpSpPr>
        <p:grpSpPr bwMode="auto">
          <a:xfrm>
            <a:off x="6253163" y="1951038"/>
            <a:ext cx="1365250" cy="550862"/>
            <a:chOff x="6253693" y="1689862"/>
            <a:chExt cx="1364718" cy="550418"/>
          </a:xfrm>
        </p:grpSpPr>
        <p:sp>
          <p:nvSpPr>
            <p:cNvPr id="62" name="Oval 61"/>
            <p:cNvSpPr/>
            <p:nvPr/>
          </p:nvSpPr>
          <p:spPr bwMode="auto">
            <a:xfrm>
              <a:off x="6287017" y="2057865"/>
              <a:ext cx="182492" cy="182415"/>
            </a:xfrm>
            <a:prstGeom prst="ellipse">
              <a:avLst/>
            </a:prstGeom>
            <a:solidFill>
              <a:srgbClr val="FFC000"/>
            </a:solidFill>
            <a:ln>
              <a:solidFill>
                <a:schemeClr val="tx1">
                  <a:lumMod val="95000"/>
                  <a:lumOff val="5000"/>
                </a:scheme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fil-PH" sz="1400">
                <a:solidFill>
                  <a:srgbClr val="424456"/>
                </a:solidFill>
                <a:latin typeface="Verdana" pitchFamily="34" charset="0"/>
              </a:endParaRPr>
            </a:p>
          </p:txBody>
        </p:sp>
        <p:sp>
          <p:nvSpPr>
            <p:cNvPr id="63" name="TextBox 62"/>
            <p:cNvSpPr txBox="1"/>
            <p:nvPr/>
          </p:nvSpPr>
          <p:spPr>
            <a:xfrm>
              <a:off x="6253693" y="1689862"/>
              <a:ext cx="1364718" cy="341037"/>
            </a:xfrm>
            <a:prstGeom prst="roundRect">
              <a:avLst/>
            </a:prstGeom>
            <a:solidFill>
              <a:srgbClr val="FFC000"/>
            </a:solidFill>
          </p:spPr>
          <p:style>
            <a:lnRef idx="2">
              <a:schemeClr val="accent4"/>
            </a:lnRef>
            <a:fillRef idx="1">
              <a:schemeClr val="lt1"/>
            </a:fillRef>
            <a:effectRef idx="0">
              <a:schemeClr val="accent4"/>
            </a:effectRef>
            <a:fontRef idx="minor">
              <a:schemeClr val="dk1"/>
            </a:fontRef>
          </p:style>
          <p:txBody>
            <a:bodyPr>
              <a:spAutoFit/>
            </a:bodyPr>
            <a:lstStyle/>
            <a:p>
              <a:pPr>
                <a:defRPr/>
              </a:pPr>
              <a:r>
                <a:rPr lang="en-US" sz="1400" b="1" dirty="0">
                  <a:solidFill>
                    <a:prstClr val="black"/>
                  </a:solidFill>
                  <a:latin typeface="Verdana" pitchFamily="34" charset="0"/>
                </a:rPr>
                <a:t>Selection</a:t>
              </a:r>
            </a:p>
          </p:txBody>
        </p:sp>
      </p:grpSp>
      <p:grpSp>
        <p:nvGrpSpPr>
          <p:cNvPr id="6" name="Group 41"/>
          <p:cNvGrpSpPr>
            <a:grpSpLocks/>
          </p:cNvGrpSpPr>
          <p:nvPr/>
        </p:nvGrpSpPr>
        <p:grpSpPr bwMode="auto">
          <a:xfrm>
            <a:off x="6245225" y="4529138"/>
            <a:ext cx="1584325" cy="341312"/>
            <a:chOff x="6244697" y="4267205"/>
            <a:chExt cx="1584853" cy="339638"/>
          </a:xfrm>
        </p:grpSpPr>
        <p:sp>
          <p:nvSpPr>
            <p:cNvPr id="65" name="Oval 64"/>
            <p:cNvSpPr/>
            <p:nvPr/>
          </p:nvSpPr>
          <p:spPr bwMode="auto">
            <a:xfrm>
              <a:off x="7646927" y="4343031"/>
              <a:ext cx="182623" cy="183247"/>
            </a:xfrm>
            <a:prstGeom prst="ellipse">
              <a:avLst/>
            </a:prstGeom>
            <a:solidFill>
              <a:srgbClr val="FFC000"/>
            </a:solidFill>
            <a:ln>
              <a:solidFill>
                <a:schemeClr val="tx1">
                  <a:lumMod val="95000"/>
                  <a:lumOff val="5000"/>
                </a:schemeClr>
              </a:solidFill>
              <a:headEnd type="none" w="med" len="med"/>
              <a:tailEnd type="none" w="med" len="med"/>
            </a:ln>
          </p:spPr>
          <p:style>
            <a:lnRef idx="2">
              <a:schemeClr val="dk1">
                <a:shade val="50000"/>
              </a:schemeClr>
            </a:lnRef>
            <a:fillRef idx="1">
              <a:schemeClr val="dk1"/>
            </a:fillRef>
            <a:effectRef idx="0">
              <a:schemeClr val="dk1"/>
            </a:effectRef>
            <a:fontRef idx="minor">
              <a:schemeClr val="lt1"/>
            </a:fontRef>
          </p:style>
          <p:txBody>
            <a:bodyPr anchor="ctr"/>
            <a:lstStyle/>
            <a:p>
              <a:pPr>
                <a:defRPr/>
              </a:pPr>
              <a:endParaRPr lang="fil-PH" sz="1400">
                <a:solidFill>
                  <a:srgbClr val="424456"/>
                </a:solidFill>
                <a:latin typeface="Verdana" pitchFamily="34" charset="0"/>
              </a:endParaRPr>
            </a:p>
          </p:txBody>
        </p:sp>
        <p:sp>
          <p:nvSpPr>
            <p:cNvPr id="66" name="TextBox 65"/>
            <p:cNvSpPr txBox="1"/>
            <p:nvPr/>
          </p:nvSpPr>
          <p:spPr>
            <a:xfrm>
              <a:off x="6244697" y="4267205"/>
              <a:ext cx="1378409" cy="339638"/>
            </a:xfrm>
            <a:prstGeom prst="roundRect">
              <a:avLst/>
            </a:prstGeom>
            <a:solidFill>
              <a:srgbClr val="FFC000"/>
            </a:solidFill>
          </p:spPr>
          <p:style>
            <a:lnRef idx="2">
              <a:schemeClr val="accent4"/>
            </a:lnRef>
            <a:fillRef idx="1">
              <a:schemeClr val="lt1"/>
            </a:fillRef>
            <a:effectRef idx="0">
              <a:schemeClr val="accent4"/>
            </a:effectRef>
            <a:fontRef idx="minor">
              <a:schemeClr val="dk1"/>
            </a:fontRef>
          </p:style>
          <p:txBody>
            <a:bodyPr>
              <a:spAutoFit/>
            </a:bodyPr>
            <a:lstStyle/>
            <a:p>
              <a:pPr>
                <a:defRPr/>
              </a:pPr>
              <a:r>
                <a:rPr lang="en-US" sz="1400" b="1" dirty="0">
                  <a:solidFill>
                    <a:prstClr val="black"/>
                  </a:solidFill>
                  <a:latin typeface="Verdana" pitchFamily="34" charset="0"/>
                </a:rPr>
                <a:t>Implement</a:t>
              </a:r>
            </a:p>
          </p:txBody>
        </p:sp>
      </p:grpSp>
      <p:sp>
        <p:nvSpPr>
          <p:cNvPr id="67" name="TextBox 66"/>
          <p:cNvSpPr txBox="1"/>
          <p:nvPr/>
        </p:nvSpPr>
        <p:spPr>
          <a:xfrm>
            <a:off x="7686675" y="2320925"/>
            <a:ext cx="996950" cy="306388"/>
          </a:xfrm>
          <a:prstGeom prst="roundRect">
            <a:avLst/>
          </a:prstGeom>
        </p:spPr>
        <p:style>
          <a:lnRef idx="1">
            <a:schemeClr val="accent5"/>
          </a:lnRef>
          <a:fillRef idx="3">
            <a:schemeClr val="accent5"/>
          </a:fillRef>
          <a:effectRef idx="2">
            <a:schemeClr val="accent5"/>
          </a:effectRef>
          <a:fontRef idx="minor">
            <a:schemeClr val="lt1"/>
          </a:fontRef>
        </p:style>
        <p:txBody>
          <a:bodyPr>
            <a:spAutoFit/>
          </a:bodyPr>
          <a:lstStyle/>
          <a:p>
            <a:pPr>
              <a:defRPr/>
            </a:pPr>
            <a:r>
              <a:rPr lang="en-US" sz="1200" dirty="0">
                <a:solidFill>
                  <a:prstClr val="black"/>
                </a:solidFill>
                <a:latin typeface="Verdana" pitchFamily="34" charset="0"/>
              </a:rPr>
              <a:t>BAC</a:t>
            </a:r>
          </a:p>
        </p:txBody>
      </p:sp>
      <p:sp>
        <p:nvSpPr>
          <p:cNvPr id="68" name="TextBox 67"/>
          <p:cNvSpPr txBox="1"/>
          <p:nvPr/>
        </p:nvSpPr>
        <p:spPr>
          <a:xfrm>
            <a:off x="7686675" y="2741613"/>
            <a:ext cx="996950" cy="306387"/>
          </a:xfrm>
          <a:prstGeom prst="roundRect">
            <a:avLst/>
          </a:prstGeom>
        </p:spPr>
        <p:style>
          <a:lnRef idx="1">
            <a:schemeClr val="accent5"/>
          </a:lnRef>
          <a:fillRef idx="3">
            <a:schemeClr val="accent5"/>
          </a:fillRef>
          <a:effectRef idx="2">
            <a:schemeClr val="accent5"/>
          </a:effectRef>
          <a:fontRef idx="minor">
            <a:schemeClr val="lt1"/>
          </a:fontRef>
        </p:style>
        <p:txBody>
          <a:bodyPr>
            <a:spAutoFit/>
          </a:bodyPr>
          <a:lstStyle/>
          <a:p>
            <a:pPr>
              <a:defRPr/>
            </a:pPr>
            <a:r>
              <a:rPr lang="en-US" sz="1200" dirty="0">
                <a:solidFill>
                  <a:prstClr val="black"/>
                </a:solidFill>
                <a:latin typeface="Verdana" pitchFamily="34" charset="0"/>
              </a:rPr>
              <a:t>TWG</a:t>
            </a:r>
          </a:p>
        </p:txBody>
      </p:sp>
      <p:sp>
        <p:nvSpPr>
          <p:cNvPr id="69" name="TextBox 68"/>
          <p:cNvSpPr txBox="1"/>
          <p:nvPr/>
        </p:nvSpPr>
        <p:spPr>
          <a:xfrm>
            <a:off x="7686675" y="1903413"/>
            <a:ext cx="996950" cy="306387"/>
          </a:xfrm>
          <a:prstGeom prst="roundRect">
            <a:avLst/>
          </a:prstGeom>
        </p:spPr>
        <p:style>
          <a:lnRef idx="1">
            <a:schemeClr val="accent5"/>
          </a:lnRef>
          <a:fillRef idx="3">
            <a:schemeClr val="accent5"/>
          </a:fillRef>
          <a:effectRef idx="2">
            <a:schemeClr val="accent5"/>
          </a:effectRef>
          <a:fontRef idx="minor">
            <a:schemeClr val="lt1"/>
          </a:fontRef>
        </p:style>
        <p:txBody>
          <a:bodyPr>
            <a:spAutoFit/>
          </a:bodyPr>
          <a:lstStyle/>
          <a:p>
            <a:pPr>
              <a:defRPr/>
            </a:pPr>
            <a:r>
              <a:rPr lang="en-US" sz="1200" dirty="0">
                <a:solidFill>
                  <a:prstClr val="black"/>
                </a:solidFill>
                <a:latin typeface="Verdana" pitchFamily="34" charset="0"/>
              </a:rPr>
              <a:t>HOPE</a:t>
            </a:r>
          </a:p>
        </p:txBody>
      </p:sp>
      <p:sp>
        <p:nvSpPr>
          <p:cNvPr id="70" name="TextBox 69"/>
          <p:cNvSpPr txBox="1"/>
          <p:nvPr/>
        </p:nvSpPr>
        <p:spPr>
          <a:xfrm>
            <a:off x="7680325" y="3997325"/>
            <a:ext cx="1006475" cy="306388"/>
          </a:xfrm>
          <a:prstGeom prst="roundRect">
            <a:avLst/>
          </a:prstGeom>
        </p:spPr>
        <p:style>
          <a:lnRef idx="1">
            <a:schemeClr val="accent5"/>
          </a:lnRef>
          <a:fillRef idx="3">
            <a:schemeClr val="accent5"/>
          </a:fillRef>
          <a:effectRef idx="2">
            <a:schemeClr val="accent5"/>
          </a:effectRef>
          <a:fontRef idx="minor">
            <a:schemeClr val="lt1"/>
          </a:fontRef>
        </p:style>
        <p:txBody>
          <a:bodyPr>
            <a:spAutoFit/>
          </a:bodyPr>
          <a:lstStyle/>
          <a:p>
            <a:pPr>
              <a:defRPr/>
            </a:pPr>
            <a:r>
              <a:rPr lang="en-US" sz="1200" dirty="0">
                <a:solidFill>
                  <a:prstClr val="black"/>
                </a:solidFill>
                <a:latin typeface="Verdana" pitchFamily="34" charset="0"/>
              </a:rPr>
              <a:t>End User</a:t>
            </a:r>
          </a:p>
        </p:txBody>
      </p:sp>
      <p:sp>
        <p:nvSpPr>
          <p:cNvPr id="71" name="TextBox 70"/>
          <p:cNvSpPr txBox="1"/>
          <p:nvPr/>
        </p:nvSpPr>
        <p:spPr>
          <a:xfrm>
            <a:off x="7677150" y="3157538"/>
            <a:ext cx="1011238" cy="511175"/>
          </a:xfrm>
          <a:prstGeom prst="roundRect">
            <a:avLst/>
          </a:prstGeom>
        </p:spPr>
        <p:style>
          <a:lnRef idx="1">
            <a:schemeClr val="accent5"/>
          </a:lnRef>
          <a:fillRef idx="3">
            <a:schemeClr val="accent5"/>
          </a:fillRef>
          <a:effectRef idx="2">
            <a:schemeClr val="accent5"/>
          </a:effectRef>
          <a:fontRef idx="minor">
            <a:schemeClr val="lt1"/>
          </a:fontRef>
        </p:style>
        <p:txBody>
          <a:bodyPr>
            <a:spAutoFit/>
          </a:bodyPr>
          <a:lstStyle/>
          <a:p>
            <a:pPr>
              <a:defRPr/>
            </a:pPr>
            <a:r>
              <a:rPr lang="en-US" sz="1200" dirty="0">
                <a:solidFill>
                  <a:prstClr val="black"/>
                </a:solidFill>
                <a:latin typeface="Verdana" pitchFamily="34" charset="0"/>
              </a:rPr>
              <a:t>PS-BAC Sec</a:t>
            </a:r>
          </a:p>
        </p:txBody>
      </p:sp>
      <p:sp>
        <p:nvSpPr>
          <p:cNvPr id="72" name="TextBox 71"/>
          <p:cNvSpPr txBox="1">
            <a:spLocks noChangeArrowheads="1"/>
          </p:cNvSpPr>
          <p:nvPr/>
        </p:nvSpPr>
        <p:spPr bwMode="auto">
          <a:xfrm>
            <a:off x="2819400" y="4540250"/>
            <a:ext cx="1738313" cy="1570038"/>
          </a:xfrm>
          <a:prstGeom prst="rect">
            <a:avLst/>
          </a:prstGeom>
          <a:noFill/>
          <a:ln w="9525">
            <a:noFill/>
            <a:miter lim="800000"/>
            <a:headEnd/>
            <a:tailEnd/>
          </a:ln>
        </p:spPr>
        <p:txBody>
          <a:bodyPr>
            <a:spAutoFit/>
          </a:bodyPr>
          <a:lstStyle/>
          <a:p>
            <a:pPr marL="117475" indent="-117475">
              <a:buFont typeface="Arial" pitchFamily="34" charset="0"/>
              <a:buChar char="•"/>
            </a:pPr>
            <a:r>
              <a:rPr lang="en-US" sz="1600">
                <a:solidFill>
                  <a:srgbClr val="000000"/>
                </a:solidFill>
              </a:rPr>
              <a:t>Cost-benefit analysis</a:t>
            </a:r>
          </a:p>
          <a:p>
            <a:pPr marL="117475" indent="-117475">
              <a:buFont typeface="Arial" pitchFamily="34" charset="0"/>
              <a:buChar char="•"/>
            </a:pPr>
            <a:r>
              <a:rPr lang="en-US" sz="1600">
                <a:solidFill>
                  <a:srgbClr val="000000"/>
                </a:solidFill>
              </a:rPr>
              <a:t>Feasibility study</a:t>
            </a:r>
          </a:p>
          <a:p>
            <a:pPr marL="117475" indent="-117475">
              <a:buFont typeface="Arial" pitchFamily="34" charset="0"/>
              <a:buChar char="•"/>
            </a:pPr>
            <a:r>
              <a:rPr lang="en-US" sz="1600">
                <a:solidFill>
                  <a:srgbClr val="000000"/>
                </a:solidFill>
              </a:rPr>
              <a:t>Market study</a:t>
            </a:r>
          </a:p>
          <a:p>
            <a:pPr marL="117475" indent="-117475">
              <a:buFont typeface="Arial" pitchFamily="34" charset="0"/>
              <a:buChar char="•"/>
            </a:pPr>
            <a:r>
              <a:rPr lang="en-US" sz="1600">
                <a:solidFill>
                  <a:srgbClr val="000000"/>
                </a:solidFill>
              </a:rPr>
              <a:t>PPMP</a:t>
            </a:r>
          </a:p>
        </p:txBody>
      </p:sp>
      <p:sp>
        <p:nvSpPr>
          <p:cNvPr id="73" name="TextBox 72"/>
          <p:cNvSpPr txBox="1">
            <a:spLocks noChangeArrowheads="1"/>
          </p:cNvSpPr>
          <p:nvPr/>
        </p:nvSpPr>
        <p:spPr bwMode="auto">
          <a:xfrm>
            <a:off x="2843213" y="1844675"/>
            <a:ext cx="1714500" cy="1384300"/>
          </a:xfrm>
          <a:prstGeom prst="rect">
            <a:avLst/>
          </a:prstGeom>
          <a:noFill/>
          <a:ln w="9525">
            <a:noFill/>
            <a:miter lim="800000"/>
            <a:headEnd/>
            <a:tailEnd/>
          </a:ln>
        </p:spPr>
        <p:txBody>
          <a:bodyPr>
            <a:spAutoFit/>
          </a:bodyPr>
          <a:lstStyle/>
          <a:p>
            <a:pPr marL="117475" indent="-117475">
              <a:buFont typeface="Arial" pitchFamily="34" charset="0"/>
              <a:buChar char="•"/>
            </a:pPr>
            <a:r>
              <a:rPr lang="en-US" sz="1200">
                <a:solidFill>
                  <a:srgbClr val="000000"/>
                </a:solidFill>
              </a:rPr>
              <a:t>Review studies</a:t>
            </a:r>
          </a:p>
          <a:p>
            <a:pPr marL="117475" indent="-117475">
              <a:buFont typeface="Arial" pitchFamily="34" charset="0"/>
              <a:buChar char="•"/>
            </a:pPr>
            <a:r>
              <a:rPr lang="en-US" sz="1200">
                <a:solidFill>
                  <a:srgbClr val="000000"/>
                </a:solidFill>
              </a:rPr>
              <a:t>Consolidate into APP</a:t>
            </a:r>
          </a:p>
          <a:p>
            <a:pPr marL="117475" indent="-117475">
              <a:buFont typeface="Arial" pitchFamily="34" charset="0"/>
              <a:buChar char="•"/>
            </a:pPr>
            <a:r>
              <a:rPr lang="en-US" sz="1200">
                <a:solidFill>
                  <a:srgbClr val="000000"/>
                </a:solidFill>
              </a:rPr>
              <a:t>Decide procurement method</a:t>
            </a:r>
          </a:p>
          <a:p>
            <a:pPr marL="117475" indent="-117475">
              <a:buFont typeface="Arial" pitchFamily="34" charset="0"/>
              <a:buChar char="•"/>
            </a:pPr>
            <a:r>
              <a:rPr lang="en-US" sz="1200">
                <a:solidFill>
                  <a:srgbClr val="000000"/>
                </a:solidFill>
              </a:rPr>
              <a:t>Approve APP</a:t>
            </a:r>
          </a:p>
          <a:p>
            <a:pPr marL="117475" indent="-117475">
              <a:buFont typeface="Arial" pitchFamily="34" charset="0"/>
              <a:buChar char="•"/>
            </a:pPr>
            <a:r>
              <a:rPr lang="en-US" sz="1200">
                <a:solidFill>
                  <a:srgbClr val="000000"/>
                </a:solidFill>
              </a:rPr>
              <a:t>Determine readiness</a:t>
            </a:r>
          </a:p>
        </p:txBody>
      </p:sp>
      <p:sp>
        <p:nvSpPr>
          <p:cNvPr id="74" name="TextBox 73"/>
          <p:cNvSpPr txBox="1">
            <a:spLocks noChangeArrowheads="1"/>
          </p:cNvSpPr>
          <p:nvPr/>
        </p:nvSpPr>
        <p:spPr bwMode="auto">
          <a:xfrm>
            <a:off x="4643438" y="1700213"/>
            <a:ext cx="1735137" cy="1600200"/>
          </a:xfrm>
          <a:prstGeom prst="rect">
            <a:avLst/>
          </a:prstGeom>
          <a:noFill/>
          <a:ln w="9525">
            <a:noFill/>
            <a:miter lim="800000"/>
            <a:headEnd/>
            <a:tailEnd/>
          </a:ln>
        </p:spPr>
        <p:txBody>
          <a:bodyPr>
            <a:spAutoFit/>
          </a:bodyPr>
          <a:lstStyle/>
          <a:p>
            <a:pPr marL="117475" indent="-117475">
              <a:buFont typeface="Arial" pitchFamily="34" charset="0"/>
              <a:buChar char="•"/>
            </a:pPr>
            <a:r>
              <a:rPr lang="en-US" sz="1400">
                <a:solidFill>
                  <a:srgbClr val="000000"/>
                </a:solidFill>
              </a:rPr>
              <a:t>Post/Advertise opportunity</a:t>
            </a:r>
          </a:p>
          <a:p>
            <a:pPr marL="117475" indent="-117475">
              <a:buFont typeface="Arial" pitchFamily="34" charset="0"/>
              <a:buChar char="•"/>
            </a:pPr>
            <a:r>
              <a:rPr lang="en-US" sz="1400">
                <a:solidFill>
                  <a:srgbClr val="000000"/>
                </a:solidFill>
              </a:rPr>
              <a:t>Open and evaluate bids</a:t>
            </a:r>
          </a:p>
          <a:p>
            <a:pPr marL="117475" indent="-117475">
              <a:buFont typeface="Arial" pitchFamily="34" charset="0"/>
              <a:buChar char="•"/>
            </a:pPr>
            <a:r>
              <a:rPr lang="en-US" sz="1400">
                <a:solidFill>
                  <a:srgbClr val="000000"/>
                </a:solidFill>
              </a:rPr>
              <a:t>Post-qualify</a:t>
            </a:r>
          </a:p>
          <a:p>
            <a:pPr marL="117475" indent="-117475">
              <a:buFont typeface="Arial" pitchFamily="34" charset="0"/>
              <a:buChar char="•"/>
            </a:pPr>
            <a:r>
              <a:rPr lang="en-US" sz="1400">
                <a:solidFill>
                  <a:srgbClr val="000000"/>
                </a:solidFill>
              </a:rPr>
              <a:t>Award and enter into contract</a:t>
            </a:r>
          </a:p>
        </p:txBody>
      </p:sp>
      <p:sp>
        <p:nvSpPr>
          <p:cNvPr id="75" name="TextBox 74"/>
          <p:cNvSpPr txBox="1">
            <a:spLocks noChangeArrowheads="1"/>
          </p:cNvSpPr>
          <p:nvPr/>
        </p:nvSpPr>
        <p:spPr bwMode="auto">
          <a:xfrm>
            <a:off x="4572000" y="4400550"/>
            <a:ext cx="1738313" cy="1816100"/>
          </a:xfrm>
          <a:prstGeom prst="rect">
            <a:avLst/>
          </a:prstGeom>
          <a:noFill/>
          <a:ln w="9525">
            <a:noFill/>
            <a:miter lim="800000"/>
            <a:headEnd/>
            <a:tailEnd/>
          </a:ln>
        </p:spPr>
        <p:txBody>
          <a:bodyPr>
            <a:spAutoFit/>
          </a:bodyPr>
          <a:lstStyle/>
          <a:p>
            <a:pPr marL="117475" indent="-117475">
              <a:buFont typeface="Arial" pitchFamily="34" charset="0"/>
              <a:buChar char="•"/>
            </a:pPr>
            <a:r>
              <a:rPr lang="en-US" sz="1600">
                <a:solidFill>
                  <a:srgbClr val="000000"/>
                </a:solidFill>
              </a:rPr>
              <a:t>Oversee implementation</a:t>
            </a:r>
          </a:p>
          <a:p>
            <a:pPr marL="117475" indent="-117475">
              <a:buFont typeface="Arial" pitchFamily="34" charset="0"/>
              <a:buChar char="•"/>
            </a:pPr>
            <a:r>
              <a:rPr lang="en-US" sz="1600">
                <a:solidFill>
                  <a:srgbClr val="000000"/>
                </a:solidFill>
              </a:rPr>
              <a:t>Inspect and accept deliveries</a:t>
            </a:r>
          </a:p>
          <a:p>
            <a:pPr marL="117475" indent="-117475">
              <a:buFont typeface="Arial" pitchFamily="34" charset="0"/>
              <a:buChar char="•"/>
            </a:pPr>
            <a:r>
              <a:rPr lang="en-US" sz="1600">
                <a:solidFill>
                  <a:srgbClr val="000000"/>
                </a:solidFill>
              </a:rPr>
              <a:t>Release payment</a:t>
            </a:r>
          </a:p>
        </p:txBody>
      </p:sp>
      <p:pic>
        <p:nvPicPr>
          <p:cNvPr id="76" name="Picture 6" descr="gppb"/>
          <p:cNvPicPr>
            <a:picLocks noChangeAspect="1" noChangeArrowheads="1"/>
          </p:cNvPicPr>
          <p:nvPr/>
        </p:nvPicPr>
        <p:blipFill>
          <a:blip r:embed="rId3" cstate="print"/>
          <a:srcRect/>
          <a:stretch>
            <a:fillRect/>
          </a:stretch>
        </p:blipFill>
        <p:spPr bwMode="auto">
          <a:xfrm>
            <a:off x="3887788" y="3249613"/>
            <a:ext cx="1349375" cy="858837"/>
          </a:xfrm>
          <a:prstGeom prst="rect">
            <a:avLst/>
          </a:prstGeom>
          <a:noFill/>
          <a:ln w="9525">
            <a:noFill/>
            <a:miter lim="800000"/>
            <a:headEnd/>
            <a:tailEnd/>
          </a:ln>
        </p:spPr>
      </p:pic>
      <p:sp>
        <p:nvSpPr>
          <p:cNvPr id="35" name="TextBox 34"/>
          <p:cNvSpPr txBox="1"/>
          <p:nvPr/>
        </p:nvSpPr>
        <p:spPr>
          <a:xfrm>
            <a:off x="381000" y="3122613"/>
            <a:ext cx="1012825" cy="306387"/>
          </a:xfrm>
          <a:prstGeom prst="roundRect">
            <a:avLst/>
          </a:prstGeom>
        </p:spPr>
        <p:style>
          <a:lnRef idx="1">
            <a:schemeClr val="accent5"/>
          </a:lnRef>
          <a:fillRef idx="3">
            <a:schemeClr val="accent5"/>
          </a:fillRef>
          <a:effectRef idx="2">
            <a:schemeClr val="accent5"/>
          </a:effectRef>
          <a:fontRef idx="minor">
            <a:schemeClr val="lt1"/>
          </a:fontRef>
        </p:style>
        <p:txBody>
          <a:bodyPr>
            <a:spAutoFit/>
          </a:bodyPr>
          <a:lstStyle/>
          <a:p>
            <a:pPr>
              <a:defRPr/>
            </a:pPr>
            <a:r>
              <a:rPr lang="en-US" sz="1200" dirty="0">
                <a:solidFill>
                  <a:prstClr val="black"/>
                </a:solidFill>
                <a:latin typeface="Verdana" pitchFamily="34" charset="0"/>
              </a:rPr>
              <a:t>Budget  </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2000"/>
                                        <p:tgtEl>
                                          <p:spTgt spid="2"/>
                                        </p:tgtEl>
                                      </p:cBhvr>
                                    </p:animEffect>
                                  </p:childTnLst>
                                </p:cTn>
                              </p:par>
                            </p:childTnLst>
                          </p:cTn>
                        </p:par>
                        <p:par>
                          <p:cTn id="8" fill="hold" nodeType="afterGroup">
                            <p:stCondLst>
                              <p:cond delay="2000"/>
                            </p:stCondLst>
                            <p:childTnLst>
                              <p:par>
                                <p:cTn id="9" presetID="3" presetClass="entr" presetSubtype="10"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blinds(horizontal)">
                                      <p:cBhvr>
                                        <p:cTn id="11" dur="500"/>
                                        <p:tgtEl>
                                          <p:spTgt spid="40"/>
                                        </p:tgtEl>
                                      </p:cBhvr>
                                    </p:animEffect>
                                  </p:childTnLst>
                                </p:cTn>
                              </p:par>
                              <p:par>
                                <p:cTn id="12" presetID="3" presetClass="entr" presetSubtype="10" fill="hold" nodeType="withEffect">
                                  <p:stCondLst>
                                    <p:cond delay="0"/>
                                  </p:stCondLst>
                                  <p:childTnLst>
                                    <p:set>
                                      <p:cBhvr>
                                        <p:cTn id="13" dur="1" fill="hold">
                                          <p:stCondLst>
                                            <p:cond delay="0"/>
                                          </p:stCondLst>
                                        </p:cTn>
                                        <p:tgtEl>
                                          <p:spTgt spid="41"/>
                                        </p:tgtEl>
                                        <p:attrNameLst>
                                          <p:attrName>style.visibility</p:attrName>
                                        </p:attrNameLst>
                                      </p:cBhvr>
                                      <p:to>
                                        <p:strVal val="visible"/>
                                      </p:to>
                                    </p:set>
                                    <p:animEffect transition="in" filter="blinds(horizontal)">
                                      <p:cBhvr>
                                        <p:cTn id="14" dur="500"/>
                                        <p:tgtEl>
                                          <p:spTgt spid="41"/>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54" presetClass="entr" presetSubtype="0" accel="10000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1000" fill="hold"/>
                                        <p:tgtEl>
                                          <p:spTgt spid="3"/>
                                        </p:tgtEl>
                                        <p:attrNameLst>
                                          <p:attrName>ppt_w</p:attrName>
                                        </p:attrNameLst>
                                      </p:cBhvr>
                                      <p:tavLst>
                                        <p:tav tm="0">
                                          <p:val>
                                            <p:strVal val="#ppt_w*0.05"/>
                                          </p:val>
                                        </p:tav>
                                        <p:tav tm="100000">
                                          <p:val>
                                            <p:strVal val="#ppt_w"/>
                                          </p:val>
                                        </p:tav>
                                      </p:tavLst>
                                    </p:anim>
                                    <p:anim calcmode="lin" valueType="num">
                                      <p:cBhvr>
                                        <p:cTn id="20" dur="1000" fill="hold"/>
                                        <p:tgtEl>
                                          <p:spTgt spid="3"/>
                                        </p:tgtEl>
                                        <p:attrNameLst>
                                          <p:attrName>ppt_h</p:attrName>
                                        </p:attrNameLst>
                                      </p:cBhvr>
                                      <p:tavLst>
                                        <p:tav tm="0">
                                          <p:val>
                                            <p:strVal val="#ppt_h"/>
                                          </p:val>
                                        </p:tav>
                                        <p:tav tm="100000">
                                          <p:val>
                                            <p:strVal val="#ppt_h"/>
                                          </p:val>
                                        </p:tav>
                                      </p:tavLst>
                                    </p:anim>
                                    <p:anim calcmode="lin" valueType="num">
                                      <p:cBhvr>
                                        <p:cTn id="21" dur="1000" fill="hold"/>
                                        <p:tgtEl>
                                          <p:spTgt spid="3"/>
                                        </p:tgtEl>
                                        <p:attrNameLst>
                                          <p:attrName>ppt_x</p:attrName>
                                        </p:attrNameLst>
                                      </p:cBhvr>
                                      <p:tavLst>
                                        <p:tav tm="0">
                                          <p:val>
                                            <p:strVal val="#ppt_x-.2"/>
                                          </p:val>
                                        </p:tav>
                                        <p:tav tm="100000">
                                          <p:val>
                                            <p:strVal val="#ppt_x"/>
                                          </p:val>
                                        </p:tav>
                                      </p:tavLst>
                                    </p:anim>
                                    <p:anim calcmode="lin" valueType="num">
                                      <p:cBhvr>
                                        <p:cTn id="22" dur="1000" fill="hold"/>
                                        <p:tgtEl>
                                          <p:spTgt spid="3"/>
                                        </p:tgtEl>
                                        <p:attrNameLst>
                                          <p:attrName>ppt_y</p:attrName>
                                        </p:attrNameLst>
                                      </p:cBhvr>
                                      <p:tavLst>
                                        <p:tav tm="0">
                                          <p:val>
                                            <p:strVal val="#ppt_y"/>
                                          </p:val>
                                        </p:tav>
                                        <p:tav tm="100000">
                                          <p:val>
                                            <p:strVal val="#ppt_y"/>
                                          </p:val>
                                        </p:tav>
                                      </p:tavLst>
                                    </p:anim>
                                    <p:animEffect transition="in" filter="fade">
                                      <p:cBhvr>
                                        <p:cTn id="23" dur="1000"/>
                                        <p:tgtEl>
                                          <p:spTgt spid="3"/>
                                        </p:tgtEl>
                                      </p:cBhvr>
                                    </p:animEffect>
                                  </p:childTnLst>
                                </p:cTn>
                              </p:par>
                            </p:childTnLst>
                          </p:cTn>
                        </p:par>
                        <p:par>
                          <p:cTn id="24" fill="hold" nodeType="afterGroup">
                            <p:stCondLst>
                              <p:cond delay="1000"/>
                            </p:stCondLst>
                            <p:childTnLst>
                              <p:par>
                                <p:cTn id="25" presetID="9" presetClass="entr" presetSubtype="0" fill="hold" nodeType="afterEffect">
                                  <p:stCondLst>
                                    <p:cond delay="0"/>
                                  </p:stCondLst>
                                  <p:childTnLst>
                                    <p:set>
                                      <p:cBhvr>
                                        <p:cTn id="26" dur="1" fill="hold">
                                          <p:stCondLst>
                                            <p:cond delay="0"/>
                                          </p:stCondLst>
                                        </p:cTn>
                                        <p:tgtEl>
                                          <p:spTgt spid="51"/>
                                        </p:tgtEl>
                                        <p:attrNameLst>
                                          <p:attrName>style.visibility</p:attrName>
                                        </p:attrNameLst>
                                      </p:cBhvr>
                                      <p:to>
                                        <p:strVal val="visible"/>
                                      </p:to>
                                    </p:set>
                                    <p:animEffect transition="in" filter="dissolve">
                                      <p:cBhvr>
                                        <p:cTn id="27" dur="500"/>
                                        <p:tgtEl>
                                          <p:spTgt spid="51"/>
                                        </p:tgtEl>
                                      </p:cBhvr>
                                    </p:animEffect>
                                  </p:childTnLst>
                                </p:cTn>
                              </p:par>
                            </p:childTnLst>
                          </p:cTn>
                        </p:par>
                        <p:par>
                          <p:cTn id="28" fill="hold" nodeType="afterGroup">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72"/>
                                        </p:tgtEl>
                                        <p:attrNameLst>
                                          <p:attrName>style.visibility</p:attrName>
                                        </p:attrNameLst>
                                      </p:cBhvr>
                                      <p:to>
                                        <p:strVal val="visible"/>
                                      </p:to>
                                    </p:set>
                                    <p:animEffect transition="in" filter="fade">
                                      <p:cBhvr>
                                        <p:cTn id="31" dur="2000"/>
                                        <p:tgtEl>
                                          <p:spTgt spid="7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54" presetClass="entr" presetSubtype="0" accel="100000"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1000" fill="hold"/>
                                        <p:tgtEl>
                                          <p:spTgt spid="4"/>
                                        </p:tgtEl>
                                        <p:attrNameLst>
                                          <p:attrName>ppt_w</p:attrName>
                                        </p:attrNameLst>
                                      </p:cBhvr>
                                      <p:tavLst>
                                        <p:tav tm="0">
                                          <p:val>
                                            <p:strVal val="#ppt_w*0.05"/>
                                          </p:val>
                                        </p:tav>
                                        <p:tav tm="100000">
                                          <p:val>
                                            <p:strVal val="#ppt_w"/>
                                          </p:val>
                                        </p:tav>
                                      </p:tavLst>
                                    </p:anim>
                                    <p:anim calcmode="lin" valueType="num">
                                      <p:cBhvr>
                                        <p:cTn id="37" dur="1000" fill="hold"/>
                                        <p:tgtEl>
                                          <p:spTgt spid="4"/>
                                        </p:tgtEl>
                                        <p:attrNameLst>
                                          <p:attrName>ppt_h</p:attrName>
                                        </p:attrNameLst>
                                      </p:cBhvr>
                                      <p:tavLst>
                                        <p:tav tm="0">
                                          <p:val>
                                            <p:strVal val="#ppt_h"/>
                                          </p:val>
                                        </p:tav>
                                        <p:tav tm="100000">
                                          <p:val>
                                            <p:strVal val="#ppt_h"/>
                                          </p:val>
                                        </p:tav>
                                      </p:tavLst>
                                    </p:anim>
                                    <p:anim calcmode="lin" valueType="num">
                                      <p:cBhvr>
                                        <p:cTn id="38" dur="1000" fill="hold"/>
                                        <p:tgtEl>
                                          <p:spTgt spid="4"/>
                                        </p:tgtEl>
                                        <p:attrNameLst>
                                          <p:attrName>ppt_x</p:attrName>
                                        </p:attrNameLst>
                                      </p:cBhvr>
                                      <p:tavLst>
                                        <p:tav tm="0">
                                          <p:val>
                                            <p:strVal val="#ppt_x-.2"/>
                                          </p:val>
                                        </p:tav>
                                        <p:tav tm="100000">
                                          <p:val>
                                            <p:strVal val="#ppt_x"/>
                                          </p:val>
                                        </p:tav>
                                      </p:tavLst>
                                    </p:anim>
                                    <p:anim calcmode="lin" valueType="num">
                                      <p:cBhvr>
                                        <p:cTn id="39" dur="1000" fill="hold"/>
                                        <p:tgtEl>
                                          <p:spTgt spid="4"/>
                                        </p:tgtEl>
                                        <p:attrNameLst>
                                          <p:attrName>ppt_y</p:attrName>
                                        </p:attrNameLst>
                                      </p:cBhvr>
                                      <p:tavLst>
                                        <p:tav tm="0">
                                          <p:val>
                                            <p:strVal val="#ppt_y"/>
                                          </p:val>
                                        </p:tav>
                                        <p:tav tm="100000">
                                          <p:val>
                                            <p:strVal val="#ppt_y"/>
                                          </p:val>
                                        </p:tav>
                                      </p:tavLst>
                                    </p:anim>
                                    <p:animEffect transition="in" filter="fade">
                                      <p:cBhvr>
                                        <p:cTn id="40" dur="1000"/>
                                        <p:tgtEl>
                                          <p:spTgt spid="4"/>
                                        </p:tgtEl>
                                      </p:cBhvr>
                                    </p:animEffect>
                                  </p:childTnLst>
                                </p:cTn>
                              </p:par>
                            </p:childTnLst>
                          </p:cTn>
                        </p:par>
                        <p:par>
                          <p:cTn id="41" fill="hold" nodeType="afterGroup">
                            <p:stCondLst>
                              <p:cond delay="1000"/>
                            </p:stCondLst>
                            <p:childTnLst>
                              <p:par>
                                <p:cTn id="42" presetID="9" presetClass="entr" presetSubtype="0" fill="hold" nodeType="afterEffect">
                                  <p:stCondLst>
                                    <p:cond delay="0"/>
                                  </p:stCondLst>
                                  <p:childTnLst>
                                    <p:set>
                                      <p:cBhvr>
                                        <p:cTn id="43" dur="1" fill="hold">
                                          <p:stCondLst>
                                            <p:cond delay="0"/>
                                          </p:stCondLst>
                                        </p:cTn>
                                        <p:tgtEl>
                                          <p:spTgt spid="54"/>
                                        </p:tgtEl>
                                        <p:attrNameLst>
                                          <p:attrName>style.visibility</p:attrName>
                                        </p:attrNameLst>
                                      </p:cBhvr>
                                      <p:to>
                                        <p:strVal val="visible"/>
                                      </p:to>
                                    </p:set>
                                    <p:animEffect transition="in" filter="dissolve">
                                      <p:cBhvr>
                                        <p:cTn id="44" dur="500"/>
                                        <p:tgtEl>
                                          <p:spTgt spid="54"/>
                                        </p:tgtEl>
                                      </p:cBhvr>
                                    </p:animEffect>
                                  </p:childTnLst>
                                </p:cTn>
                              </p:par>
                              <p:par>
                                <p:cTn id="45" presetID="9" presetClass="entr" presetSubtype="0" fill="hold" nodeType="withEffect">
                                  <p:stCondLst>
                                    <p:cond delay="0"/>
                                  </p:stCondLst>
                                  <p:childTnLst>
                                    <p:set>
                                      <p:cBhvr>
                                        <p:cTn id="46" dur="1" fill="hold">
                                          <p:stCondLst>
                                            <p:cond delay="0"/>
                                          </p:stCondLst>
                                        </p:cTn>
                                        <p:tgtEl>
                                          <p:spTgt spid="52"/>
                                        </p:tgtEl>
                                        <p:attrNameLst>
                                          <p:attrName>style.visibility</p:attrName>
                                        </p:attrNameLst>
                                      </p:cBhvr>
                                      <p:to>
                                        <p:strVal val="visible"/>
                                      </p:to>
                                    </p:set>
                                    <p:animEffect transition="in" filter="dissolve">
                                      <p:cBhvr>
                                        <p:cTn id="47" dur="500"/>
                                        <p:tgtEl>
                                          <p:spTgt spid="52"/>
                                        </p:tgtEl>
                                      </p:cBhvr>
                                    </p:animEffect>
                                  </p:childTnLst>
                                </p:cTn>
                              </p:par>
                              <p:par>
                                <p:cTn id="48" presetID="9" presetClass="entr" presetSubtype="0" fill="hold"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dissolve">
                                      <p:cBhvr>
                                        <p:cTn id="50" dur="500"/>
                                        <p:tgtEl>
                                          <p:spTgt spid="53"/>
                                        </p:tgtEl>
                                      </p:cBhvr>
                                    </p:animEffect>
                                  </p:childTnLst>
                                </p:cTn>
                              </p:par>
                              <p:par>
                                <p:cTn id="51" presetID="9" presetClass="entr" presetSubtype="0" fill="hold" nodeType="withEffect">
                                  <p:stCondLst>
                                    <p:cond delay="0"/>
                                  </p:stCondLst>
                                  <p:childTnLst>
                                    <p:set>
                                      <p:cBhvr>
                                        <p:cTn id="52" dur="1" fill="hold">
                                          <p:stCondLst>
                                            <p:cond delay="0"/>
                                          </p:stCondLst>
                                        </p:cTn>
                                        <p:tgtEl>
                                          <p:spTgt spid="35"/>
                                        </p:tgtEl>
                                        <p:attrNameLst>
                                          <p:attrName>style.visibility</p:attrName>
                                        </p:attrNameLst>
                                      </p:cBhvr>
                                      <p:to>
                                        <p:strVal val="visible"/>
                                      </p:to>
                                    </p:set>
                                    <p:animEffect transition="in" filter="dissolve">
                                      <p:cBhvr>
                                        <p:cTn id="53" dur="500"/>
                                        <p:tgtEl>
                                          <p:spTgt spid="35"/>
                                        </p:tgtEl>
                                      </p:cBhvr>
                                    </p:animEffect>
                                  </p:childTnLst>
                                </p:cTn>
                              </p:par>
                            </p:childTnLst>
                          </p:cTn>
                        </p:par>
                        <p:par>
                          <p:cTn id="54" fill="hold" nodeType="afterGroup">
                            <p:stCondLst>
                              <p:cond delay="1500"/>
                            </p:stCondLst>
                            <p:childTnLst>
                              <p:par>
                                <p:cTn id="55" presetID="10" presetClass="entr" presetSubtype="0" fill="hold" grpId="0" nodeType="afterEffect">
                                  <p:stCondLst>
                                    <p:cond delay="0"/>
                                  </p:stCondLst>
                                  <p:childTnLst>
                                    <p:set>
                                      <p:cBhvr>
                                        <p:cTn id="56" dur="1" fill="hold">
                                          <p:stCondLst>
                                            <p:cond delay="0"/>
                                          </p:stCondLst>
                                        </p:cTn>
                                        <p:tgtEl>
                                          <p:spTgt spid="73"/>
                                        </p:tgtEl>
                                        <p:attrNameLst>
                                          <p:attrName>style.visibility</p:attrName>
                                        </p:attrNameLst>
                                      </p:cBhvr>
                                      <p:to>
                                        <p:strVal val="visible"/>
                                      </p:to>
                                    </p:set>
                                    <p:animEffect transition="in" filter="fade">
                                      <p:cBhvr>
                                        <p:cTn id="57" dur="2000"/>
                                        <p:tgtEl>
                                          <p:spTgt spid="73"/>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54" presetClass="entr" presetSubtype="0" accel="100000" fill="hold" nodeType="clickEffect">
                                  <p:stCondLst>
                                    <p:cond delay="0"/>
                                  </p:stCondLst>
                                  <p:childTnLst>
                                    <p:set>
                                      <p:cBhvr>
                                        <p:cTn id="61" dur="1" fill="hold">
                                          <p:stCondLst>
                                            <p:cond delay="0"/>
                                          </p:stCondLst>
                                        </p:cTn>
                                        <p:tgtEl>
                                          <p:spTgt spid="5"/>
                                        </p:tgtEl>
                                        <p:attrNameLst>
                                          <p:attrName>style.visibility</p:attrName>
                                        </p:attrNameLst>
                                      </p:cBhvr>
                                      <p:to>
                                        <p:strVal val="visible"/>
                                      </p:to>
                                    </p:set>
                                    <p:anim calcmode="lin" valueType="num">
                                      <p:cBhvr>
                                        <p:cTn id="62" dur="1000" fill="hold"/>
                                        <p:tgtEl>
                                          <p:spTgt spid="5"/>
                                        </p:tgtEl>
                                        <p:attrNameLst>
                                          <p:attrName>ppt_w</p:attrName>
                                        </p:attrNameLst>
                                      </p:cBhvr>
                                      <p:tavLst>
                                        <p:tav tm="0">
                                          <p:val>
                                            <p:strVal val="#ppt_w*0.05"/>
                                          </p:val>
                                        </p:tav>
                                        <p:tav tm="100000">
                                          <p:val>
                                            <p:strVal val="#ppt_w"/>
                                          </p:val>
                                        </p:tav>
                                      </p:tavLst>
                                    </p:anim>
                                    <p:anim calcmode="lin" valueType="num">
                                      <p:cBhvr>
                                        <p:cTn id="63" dur="1000" fill="hold"/>
                                        <p:tgtEl>
                                          <p:spTgt spid="5"/>
                                        </p:tgtEl>
                                        <p:attrNameLst>
                                          <p:attrName>ppt_h</p:attrName>
                                        </p:attrNameLst>
                                      </p:cBhvr>
                                      <p:tavLst>
                                        <p:tav tm="0">
                                          <p:val>
                                            <p:strVal val="#ppt_h"/>
                                          </p:val>
                                        </p:tav>
                                        <p:tav tm="100000">
                                          <p:val>
                                            <p:strVal val="#ppt_h"/>
                                          </p:val>
                                        </p:tav>
                                      </p:tavLst>
                                    </p:anim>
                                    <p:anim calcmode="lin" valueType="num">
                                      <p:cBhvr>
                                        <p:cTn id="64" dur="1000" fill="hold"/>
                                        <p:tgtEl>
                                          <p:spTgt spid="5"/>
                                        </p:tgtEl>
                                        <p:attrNameLst>
                                          <p:attrName>ppt_x</p:attrName>
                                        </p:attrNameLst>
                                      </p:cBhvr>
                                      <p:tavLst>
                                        <p:tav tm="0">
                                          <p:val>
                                            <p:strVal val="#ppt_x-.2"/>
                                          </p:val>
                                        </p:tav>
                                        <p:tav tm="100000">
                                          <p:val>
                                            <p:strVal val="#ppt_x"/>
                                          </p:val>
                                        </p:tav>
                                      </p:tavLst>
                                    </p:anim>
                                    <p:anim calcmode="lin" valueType="num">
                                      <p:cBhvr>
                                        <p:cTn id="65" dur="1000" fill="hold"/>
                                        <p:tgtEl>
                                          <p:spTgt spid="5"/>
                                        </p:tgtEl>
                                        <p:attrNameLst>
                                          <p:attrName>ppt_y</p:attrName>
                                        </p:attrNameLst>
                                      </p:cBhvr>
                                      <p:tavLst>
                                        <p:tav tm="0">
                                          <p:val>
                                            <p:strVal val="#ppt_y"/>
                                          </p:val>
                                        </p:tav>
                                        <p:tav tm="100000">
                                          <p:val>
                                            <p:strVal val="#ppt_y"/>
                                          </p:val>
                                        </p:tav>
                                      </p:tavLst>
                                    </p:anim>
                                    <p:animEffect transition="in" filter="fade">
                                      <p:cBhvr>
                                        <p:cTn id="66" dur="1000"/>
                                        <p:tgtEl>
                                          <p:spTgt spid="5"/>
                                        </p:tgtEl>
                                      </p:cBhvr>
                                    </p:animEffect>
                                  </p:childTnLst>
                                </p:cTn>
                              </p:par>
                            </p:childTnLst>
                          </p:cTn>
                        </p:par>
                        <p:par>
                          <p:cTn id="67" fill="hold" nodeType="afterGroup">
                            <p:stCondLst>
                              <p:cond delay="1000"/>
                            </p:stCondLst>
                            <p:childTnLst>
                              <p:par>
                                <p:cTn id="68" presetID="9" presetClass="entr" presetSubtype="0" fill="hold" nodeType="afterEffect">
                                  <p:stCondLst>
                                    <p:cond delay="0"/>
                                  </p:stCondLst>
                                  <p:childTnLst>
                                    <p:set>
                                      <p:cBhvr>
                                        <p:cTn id="69" dur="1" fill="hold">
                                          <p:stCondLst>
                                            <p:cond delay="0"/>
                                          </p:stCondLst>
                                        </p:cTn>
                                        <p:tgtEl>
                                          <p:spTgt spid="69"/>
                                        </p:tgtEl>
                                        <p:attrNameLst>
                                          <p:attrName>style.visibility</p:attrName>
                                        </p:attrNameLst>
                                      </p:cBhvr>
                                      <p:to>
                                        <p:strVal val="visible"/>
                                      </p:to>
                                    </p:set>
                                    <p:animEffect transition="in" filter="dissolve">
                                      <p:cBhvr>
                                        <p:cTn id="70" dur="500"/>
                                        <p:tgtEl>
                                          <p:spTgt spid="69"/>
                                        </p:tgtEl>
                                      </p:cBhvr>
                                    </p:animEffect>
                                  </p:childTnLst>
                                </p:cTn>
                              </p:par>
                              <p:par>
                                <p:cTn id="71" presetID="9" presetClass="entr" presetSubtype="0" fill="hold" nodeType="withEffect">
                                  <p:stCondLst>
                                    <p:cond delay="0"/>
                                  </p:stCondLst>
                                  <p:childTnLst>
                                    <p:set>
                                      <p:cBhvr>
                                        <p:cTn id="72" dur="1" fill="hold">
                                          <p:stCondLst>
                                            <p:cond delay="0"/>
                                          </p:stCondLst>
                                        </p:cTn>
                                        <p:tgtEl>
                                          <p:spTgt spid="67"/>
                                        </p:tgtEl>
                                        <p:attrNameLst>
                                          <p:attrName>style.visibility</p:attrName>
                                        </p:attrNameLst>
                                      </p:cBhvr>
                                      <p:to>
                                        <p:strVal val="visible"/>
                                      </p:to>
                                    </p:set>
                                    <p:animEffect transition="in" filter="dissolve">
                                      <p:cBhvr>
                                        <p:cTn id="73" dur="500"/>
                                        <p:tgtEl>
                                          <p:spTgt spid="67"/>
                                        </p:tgtEl>
                                      </p:cBhvr>
                                    </p:animEffect>
                                  </p:childTnLst>
                                </p:cTn>
                              </p:par>
                              <p:par>
                                <p:cTn id="74" presetID="9" presetClass="entr" presetSubtype="0" fill="hold" nodeType="withEffect">
                                  <p:stCondLst>
                                    <p:cond delay="0"/>
                                  </p:stCondLst>
                                  <p:childTnLst>
                                    <p:set>
                                      <p:cBhvr>
                                        <p:cTn id="75" dur="1" fill="hold">
                                          <p:stCondLst>
                                            <p:cond delay="0"/>
                                          </p:stCondLst>
                                        </p:cTn>
                                        <p:tgtEl>
                                          <p:spTgt spid="68"/>
                                        </p:tgtEl>
                                        <p:attrNameLst>
                                          <p:attrName>style.visibility</p:attrName>
                                        </p:attrNameLst>
                                      </p:cBhvr>
                                      <p:to>
                                        <p:strVal val="visible"/>
                                      </p:to>
                                    </p:set>
                                    <p:animEffect transition="in" filter="dissolve">
                                      <p:cBhvr>
                                        <p:cTn id="76" dur="500"/>
                                        <p:tgtEl>
                                          <p:spTgt spid="68"/>
                                        </p:tgtEl>
                                      </p:cBhvr>
                                    </p:animEffect>
                                  </p:childTnLst>
                                </p:cTn>
                              </p:par>
                              <p:par>
                                <p:cTn id="77" presetID="9" presetClass="entr" presetSubtype="0" fill="hold" nodeType="withEffect">
                                  <p:stCondLst>
                                    <p:cond delay="0"/>
                                  </p:stCondLst>
                                  <p:childTnLst>
                                    <p:set>
                                      <p:cBhvr>
                                        <p:cTn id="78" dur="1" fill="hold">
                                          <p:stCondLst>
                                            <p:cond delay="0"/>
                                          </p:stCondLst>
                                        </p:cTn>
                                        <p:tgtEl>
                                          <p:spTgt spid="71"/>
                                        </p:tgtEl>
                                        <p:attrNameLst>
                                          <p:attrName>style.visibility</p:attrName>
                                        </p:attrNameLst>
                                      </p:cBhvr>
                                      <p:to>
                                        <p:strVal val="visible"/>
                                      </p:to>
                                    </p:set>
                                    <p:animEffect transition="in" filter="dissolve">
                                      <p:cBhvr>
                                        <p:cTn id="79" dur="500"/>
                                        <p:tgtEl>
                                          <p:spTgt spid="71"/>
                                        </p:tgtEl>
                                      </p:cBhvr>
                                    </p:animEffect>
                                  </p:childTnLst>
                                </p:cTn>
                              </p:par>
                            </p:childTnLst>
                          </p:cTn>
                        </p:par>
                        <p:par>
                          <p:cTn id="80" fill="hold" nodeType="afterGroup">
                            <p:stCondLst>
                              <p:cond delay="1500"/>
                            </p:stCondLst>
                            <p:childTnLst>
                              <p:par>
                                <p:cTn id="81" presetID="10" presetClass="entr" presetSubtype="0" fill="hold" grpId="0" nodeType="afterEffect">
                                  <p:stCondLst>
                                    <p:cond delay="0"/>
                                  </p:stCondLst>
                                  <p:childTnLst>
                                    <p:set>
                                      <p:cBhvr>
                                        <p:cTn id="82" dur="1" fill="hold">
                                          <p:stCondLst>
                                            <p:cond delay="0"/>
                                          </p:stCondLst>
                                        </p:cTn>
                                        <p:tgtEl>
                                          <p:spTgt spid="74"/>
                                        </p:tgtEl>
                                        <p:attrNameLst>
                                          <p:attrName>style.visibility</p:attrName>
                                        </p:attrNameLst>
                                      </p:cBhvr>
                                      <p:to>
                                        <p:strVal val="visible"/>
                                      </p:to>
                                    </p:set>
                                    <p:animEffect transition="in" filter="fade">
                                      <p:cBhvr>
                                        <p:cTn id="83" dur="2000"/>
                                        <p:tgtEl>
                                          <p:spTgt spid="74"/>
                                        </p:tgtEl>
                                      </p:cBhvr>
                                    </p:animEffect>
                                  </p:childTnLst>
                                </p:cTn>
                              </p:par>
                            </p:childTnLst>
                          </p:cTn>
                        </p:par>
                      </p:childTnLst>
                    </p:cTn>
                  </p:par>
                  <p:par>
                    <p:cTn id="84" fill="hold" nodeType="clickPar">
                      <p:stCondLst>
                        <p:cond delay="indefinite"/>
                      </p:stCondLst>
                      <p:childTnLst>
                        <p:par>
                          <p:cTn id="85" fill="hold" nodeType="withGroup">
                            <p:stCondLst>
                              <p:cond delay="0"/>
                            </p:stCondLst>
                            <p:childTnLst>
                              <p:par>
                                <p:cTn id="86" presetID="54" presetClass="entr" presetSubtype="0" accel="100000" fill="hold" nodeType="clickEffect">
                                  <p:stCondLst>
                                    <p:cond delay="0"/>
                                  </p:stCondLst>
                                  <p:childTnLst>
                                    <p:set>
                                      <p:cBhvr>
                                        <p:cTn id="87" dur="1" fill="hold">
                                          <p:stCondLst>
                                            <p:cond delay="0"/>
                                          </p:stCondLst>
                                        </p:cTn>
                                        <p:tgtEl>
                                          <p:spTgt spid="6"/>
                                        </p:tgtEl>
                                        <p:attrNameLst>
                                          <p:attrName>style.visibility</p:attrName>
                                        </p:attrNameLst>
                                      </p:cBhvr>
                                      <p:to>
                                        <p:strVal val="visible"/>
                                      </p:to>
                                    </p:set>
                                    <p:anim calcmode="lin" valueType="num">
                                      <p:cBhvr>
                                        <p:cTn id="88" dur="1000" fill="hold"/>
                                        <p:tgtEl>
                                          <p:spTgt spid="6"/>
                                        </p:tgtEl>
                                        <p:attrNameLst>
                                          <p:attrName>ppt_w</p:attrName>
                                        </p:attrNameLst>
                                      </p:cBhvr>
                                      <p:tavLst>
                                        <p:tav tm="0">
                                          <p:val>
                                            <p:strVal val="#ppt_w*0.05"/>
                                          </p:val>
                                        </p:tav>
                                        <p:tav tm="100000">
                                          <p:val>
                                            <p:strVal val="#ppt_w"/>
                                          </p:val>
                                        </p:tav>
                                      </p:tavLst>
                                    </p:anim>
                                    <p:anim calcmode="lin" valueType="num">
                                      <p:cBhvr>
                                        <p:cTn id="89" dur="1000" fill="hold"/>
                                        <p:tgtEl>
                                          <p:spTgt spid="6"/>
                                        </p:tgtEl>
                                        <p:attrNameLst>
                                          <p:attrName>ppt_h</p:attrName>
                                        </p:attrNameLst>
                                      </p:cBhvr>
                                      <p:tavLst>
                                        <p:tav tm="0">
                                          <p:val>
                                            <p:strVal val="#ppt_h"/>
                                          </p:val>
                                        </p:tav>
                                        <p:tav tm="100000">
                                          <p:val>
                                            <p:strVal val="#ppt_h"/>
                                          </p:val>
                                        </p:tav>
                                      </p:tavLst>
                                    </p:anim>
                                    <p:anim calcmode="lin" valueType="num">
                                      <p:cBhvr>
                                        <p:cTn id="90" dur="1000" fill="hold"/>
                                        <p:tgtEl>
                                          <p:spTgt spid="6"/>
                                        </p:tgtEl>
                                        <p:attrNameLst>
                                          <p:attrName>ppt_x</p:attrName>
                                        </p:attrNameLst>
                                      </p:cBhvr>
                                      <p:tavLst>
                                        <p:tav tm="0">
                                          <p:val>
                                            <p:strVal val="#ppt_x-.2"/>
                                          </p:val>
                                        </p:tav>
                                        <p:tav tm="100000">
                                          <p:val>
                                            <p:strVal val="#ppt_x"/>
                                          </p:val>
                                        </p:tav>
                                      </p:tavLst>
                                    </p:anim>
                                    <p:anim calcmode="lin" valueType="num">
                                      <p:cBhvr>
                                        <p:cTn id="91" dur="1000" fill="hold"/>
                                        <p:tgtEl>
                                          <p:spTgt spid="6"/>
                                        </p:tgtEl>
                                        <p:attrNameLst>
                                          <p:attrName>ppt_y</p:attrName>
                                        </p:attrNameLst>
                                      </p:cBhvr>
                                      <p:tavLst>
                                        <p:tav tm="0">
                                          <p:val>
                                            <p:strVal val="#ppt_y"/>
                                          </p:val>
                                        </p:tav>
                                        <p:tav tm="100000">
                                          <p:val>
                                            <p:strVal val="#ppt_y"/>
                                          </p:val>
                                        </p:tav>
                                      </p:tavLst>
                                    </p:anim>
                                    <p:animEffect transition="in" filter="fade">
                                      <p:cBhvr>
                                        <p:cTn id="92" dur="1000"/>
                                        <p:tgtEl>
                                          <p:spTgt spid="6"/>
                                        </p:tgtEl>
                                      </p:cBhvr>
                                    </p:animEffect>
                                  </p:childTnLst>
                                </p:cTn>
                              </p:par>
                            </p:childTnLst>
                          </p:cTn>
                        </p:par>
                        <p:par>
                          <p:cTn id="93" fill="hold" nodeType="afterGroup">
                            <p:stCondLst>
                              <p:cond delay="1000"/>
                            </p:stCondLst>
                            <p:childTnLst>
                              <p:par>
                                <p:cTn id="94" presetID="9" presetClass="entr" presetSubtype="0" fill="hold" nodeType="afterEffect">
                                  <p:stCondLst>
                                    <p:cond delay="0"/>
                                  </p:stCondLst>
                                  <p:childTnLst>
                                    <p:set>
                                      <p:cBhvr>
                                        <p:cTn id="95" dur="1" fill="hold">
                                          <p:stCondLst>
                                            <p:cond delay="0"/>
                                          </p:stCondLst>
                                        </p:cTn>
                                        <p:tgtEl>
                                          <p:spTgt spid="70"/>
                                        </p:tgtEl>
                                        <p:attrNameLst>
                                          <p:attrName>style.visibility</p:attrName>
                                        </p:attrNameLst>
                                      </p:cBhvr>
                                      <p:to>
                                        <p:strVal val="visible"/>
                                      </p:to>
                                    </p:set>
                                    <p:animEffect transition="in" filter="dissolve">
                                      <p:cBhvr>
                                        <p:cTn id="96" dur="500"/>
                                        <p:tgtEl>
                                          <p:spTgt spid="70"/>
                                        </p:tgtEl>
                                      </p:cBhvr>
                                    </p:animEffect>
                                  </p:childTnLst>
                                </p:cTn>
                              </p:par>
                            </p:childTnLst>
                          </p:cTn>
                        </p:par>
                        <p:par>
                          <p:cTn id="97" fill="hold" nodeType="afterGroup">
                            <p:stCondLst>
                              <p:cond delay="1500"/>
                            </p:stCondLst>
                            <p:childTnLst>
                              <p:par>
                                <p:cTn id="98" presetID="10" presetClass="entr" presetSubtype="0" fill="hold" grpId="0" nodeType="afterEffect">
                                  <p:stCondLst>
                                    <p:cond delay="0"/>
                                  </p:stCondLst>
                                  <p:childTnLst>
                                    <p:set>
                                      <p:cBhvr>
                                        <p:cTn id="99" dur="1" fill="hold">
                                          <p:stCondLst>
                                            <p:cond delay="0"/>
                                          </p:stCondLst>
                                        </p:cTn>
                                        <p:tgtEl>
                                          <p:spTgt spid="75"/>
                                        </p:tgtEl>
                                        <p:attrNameLst>
                                          <p:attrName>style.visibility</p:attrName>
                                        </p:attrNameLst>
                                      </p:cBhvr>
                                      <p:to>
                                        <p:strVal val="visible"/>
                                      </p:to>
                                    </p:set>
                                    <p:animEffect transition="in" filter="fade">
                                      <p:cBhvr>
                                        <p:cTn id="100" dur="2000"/>
                                        <p:tgtEl>
                                          <p:spTgt spid="75"/>
                                        </p:tgtEl>
                                      </p:cBhvr>
                                    </p:animEffect>
                                  </p:childTnLst>
                                </p:cTn>
                              </p:par>
                            </p:childTnLst>
                          </p:cTn>
                        </p:par>
                      </p:childTnLst>
                    </p:cTn>
                  </p:par>
                  <p:par>
                    <p:cTn id="101" fill="hold" nodeType="clickPar">
                      <p:stCondLst>
                        <p:cond delay="indefinite"/>
                      </p:stCondLst>
                      <p:childTnLst>
                        <p:par>
                          <p:cTn id="102" fill="hold" nodeType="withGroup">
                            <p:stCondLst>
                              <p:cond delay="0"/>
                            </p:stCondLst>
                            <p:childTnLst>
                              <p:par>
                                <p:cTn id="103" presetID="20" presetClass="entr" presetSubtype="0" fill="hold" nodeType="clickEffect">
                                  <p:stCondLst>
                                    <p:cond delay="0"/>
                                  </p:stCondLst>
                                  <p:childTnLst>
                                    <p:set>
                                      <p:cBhvr>
                                        <p:cTn id="104" dur="1" fill="hold">
                                          <p:stCondLst>
                                            <p:cond delay="0"/>
                                          </p:stCondLst>
                                        </p:cTn>
                                        <p:tgtEl>
                                          <p:spTgt spid="76"/>
                                        </p:tgtEl>
                                        <p:attrNameLst>
                                          <p:attrName>style.visibility</p:attrName>
                                        </p:attrNameLst>
                                      </p:cBhvr>
                                      <p:to>
                                        <p:strVal val="visible"/>
                                      </p:to>
                                    </p:set>
                                    <p:animEffect transition="in" filter="wedge">
                                      <p:cBhvr>
                                        <p:cTn id="105" dur="2000"/>
                                        <p:tgtEl>
                                          <p:spTgt spid="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 grpId="0"/>
      <p:bldP spid="73" grpId="0"/>
      <p:bldP spid="74" grpId="0"/>
      <p:bldP spid="75" grpId="0"/>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rmAutofit/>
          </a:bodyPr>
          <a:lstStyle/>
          <a:p>
            <a:r>
              <a:rPr lang="en-US" altLang="en-US" sz="2800" b="1" dirty="0" smtClean="0">
                <a:latin typeface="+mn-lt"/>
                <a:ea typeface="Verdana" pitchFamily="34" charset="0"/>
                <a:cs typeface="Verdana" pitchFamily="34" charset="0"/>
              </a:rPr>
              <a:t>Developing Project Requirements</a:t>
            </a:r>
          </a:p>
        </p:txBody>
      </p:sp>
      <p:pic>
        <p:nvPicPr>
          <p:cNvPr id="11267" name="Content Placeholder 3" descr="planning-1.jpg"/>
          <p:cNvPicPr>
            <a:picLocks noGrp="1" noChangeAspect="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2971800" y="2590800"/>
            <a:ext cx="3032125" cy="1828800"/>
          </a:xfrm>
        </p:spPr>
      </p:pic>
      <p:sp>
        <p:nvSpPr>
          <p:cNvPr id="5" name="Oval Callout 4"/>
          <p:cNvSpPr/>
          <p:nvPr/>
        </p:nvSpPr>
        <p:spPr>
          <a:xfrm>
            <a:off x="5867400" y="1066800"/>
            <a:ext cx="2438400" cy="1981200"/>
          </a:xfrm>
          <a:prstGeom prst="wedgeEllipseCallout">
            <a:avLst>
              <a:gd name="adj1" fmla="val -51919"/>
              <a:gd name="adj2" fmla="val 43421"/>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a:cs typeface="Arial" pitchFamily="34" charset="0"/>
              </a:rPr>
              <a:t>Identify the need of the PMO/End-user unit</a:t>
            </a:r>
          </a:p>
        </p:txBody>
      </p:sp>
      <p:sp>
        <p:nvSpPr>
          <p:cNvPr id="8" name="Oval Callout 7"/>
          <p:cNvSpPr/>
          <p:nvPr/>
        </p:nvSpPr>
        <p:spPr>
          <a:xfrm>
            <a:off x="838200" y="1295400"/>
            <a:ext cx="2209800" cy="1828800"/>
          </a:xfrm>
          <a:prstGeom prst="wedgeEllipseCallout">
            <a:avLst>
              <a:gd name="adj1" fmla="val 53863"/>
              <a:gd name="adj2" fmla="val 42763"/>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a:cs typeface="Arial" pitchFamily="34" charset="0"/>
              </a:rPr>
              <a:t>Identify alternative solutions/ products/ services</a:t>
            </a:r>
          </a:p>
        </p:txBody>
      </p:sp>
      <p:sp>
        <p:nvSpPr>
          <p:cNvPr id="9" name="Oval Callout 8"/>
          <p:cNvSpPr/>
          <p:nvPr/>
        </p:nvSpPr>
        <p:spPr>
          <a:xfrm>
            <a:off x="609600" y="3810000"/>
            <a:ext cx="2590800" cy="2286000"/>
          </a:xfrm>
          <a:prstGeom prst="wedgeEllipseCallout">
            <a:avLst>
              <a:gd name="adj1" fmla="val 69205"/>
              <a:gd name="adj2" fmla="val -30926"/>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en-US" b="1" dirty="0">
                <a:ea typeface="Verdana" pitchFamily="34" charset="0"/>
                <a:cs typeface="Arial" pitchFamily="34" charset="0"/>
              </a:rPr>
              <a:t>Compare the alternatives (consider qualitative and quantitative factors)</a:t>
            </a:r>
            <a:endParaRPr lang="en-US" dirty="0">
              <a:cs typeface="Arial" pitchFamily="34" charset="0"/>
            </a:endParaRPr>
          </a:p>
        </p:txBody>
      </p:sp>
      <p:sp>
        <p:nvSpPr>
          <p:cNvPr id="10" name="Oval Callout 9"/>
          <p:cNvSpPr/>
          <p:nvPr/>
        </p:nvSpPr>
        <p:spPr>
          <a:xfrm>
            <a:off x="5638800" y="3886200"/>
            <a:ext cx="2819400" cy="2362200"/>
          </a:xfrm>
          <a:prstGeom prst="wedgeEllipseCallout">
            <a:avLst>
              <a:gd name="adj1" fmla="val -64558"/>
              <a:gd name="adj2" fmla="val -46523"/>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en-US" sz="1200" b="1" dirty="0">
              <a:ea typeface="Verdana" pitchFamily="34" charset="0"/>
              <a:cs typeface="Arial" pitchFamily="34" charset="0"/>
            </a:endParaRPr>
          </a:p>
          <a:p>
            <a:pPr algn="ctr" fontAlgn="auto">
              <a:spcBef>
                <a:spcPts val="0"/>
              </a:spcBef>
              <a:spcAft>
                <a:spcPts val="0"/>
              </a:spcAft>
              <a:defRPr/>
            </a:pPr>
            <a:r>
              <a:rPr lang="en-US" b="1" dirty="0">
                <a:ea typeface="Verdana" pitchFamily="34" charset="0"/>
                <a:cs typeface="Arial" pitchFamily="34" charset="0"/>
              </a:rPr>
              <a:t>Choose the Best Alternative </a:t>
            </a:r>
            <a:r>
              <a:rPr lang="en-US" b="1" dirty="0" smtClean="0">
                <a:ea typeface="Verdana" pitchFamily="34" charset="0"/>
                <a:cs typeface="Arial" pitchFamily="34" charset="0"/>
              </a:rPr>
              <a:t>which is </a:t>
            </a:r>
            <a:r>
              <a:rPr lang="en-US" b="1" dirty="0">
                <a:ea typeface="Verdana" pitchFamily="34" charset="0"/>
                <a:cs typeface="Arial" pitchFamily="34" charset="0"/>
              </a:rPr>
              <a:t>most beneficial to the Procuring Entity</a:t>
            </a:r>
            <a:endParaRPr lang="en-US" dirty="0">
              <a:latin typeface="Verdana" pitchFamily="34" charset="0"/>
              <a:ea typeface="Verdana" pitchFamily="34" charset="0"/>
              <a:cs typeface="Verdana" pitchFamily="34" charset="0"/>
            </a:endParaRPr>
          </a:p>
          <a:p>
            <a:pPr algn="ctr" fontAlgn="auto">
              <a:spcBef>
                <a:spcPts val="0"/>
              </a:spcBef>
              <a:spcAft>
                <a:spcPts val="0"/>
              </a:spcAft>
              <a:defRPr/>
            </a:pPr>
            <a:endParaRPr lang="en-US" sz="2000" dirty="0"/>
          </a:p>
        </p:txBody>
      </p:sp>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95</a:t>
            </a:fld>
            <a:endParaRPr lang="en-US">
              <a:solidFill>
                <a:prstClr val="black">
                  <a:tint val="75000"/>
                </a:prstClr>
              </a:solidFill>
            </a:endParaRPr>
          </a:p>
        </p:txBody>
      </p:sp>
    </p:spTree>
    <p:extLst>
      <p:ext uri="{BB962C8B-B14F-4D97-AF65-F5344CB8AC3E}">
        <p14:creationId xmlns:p14="http://schemas.microsoft.com/office/powerpoint/2010/main" xmlns="" val="2178284297"/>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dissolve">
                                      <p:cBhvr>
                                        <p:cTn id="17" dur="500"/>
                                        <p:tgtEl>
                                          <p:spTgt spid="9"/>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dissolve">
                                      <p:cBhvr>
                                        <p:cTn id="2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9" grpId="0" animBg="1"/>
      <p:bldP spid="10" grpId="0" animBg="1"/>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1"/>
          <p:cNvSpPr>
            <a:spLocks noGrp="1"/>
          </p:cNvSpPr>
          <p:nvPr>
            <p:ph idx="1"/>
          </p:nvPr>
        </p:nvSpPr>
        <p:spPr>
          <a:xfrm>
            <a:off x="457200" y="1447800"/>
            <a:ext cx="8458200" cy="4648200"/>
          </a:xfrm>
        </p:spPr>
        <p:txBody>
          <a:bodyPr>
            <a:noAutofit/>
          </a:bodyPr>
          <a:lstStyle/>
          <a:p>
            <a:pPr marL="457200" lvl="1" indent="0">
              <a:buNone/>
              <a:defRPr/>
            </a:pPr>
            <a:r>
              <a:rPr lang="en-US" sz="1600" dirty="0">
                <a:ea typeface="Verdana" panose="020B0604030504040204" pitchFamily="34" charset="0"/>
                <a:cs typeface="Verdana" panose="020B0604030504040204" pitchFamily="34" charset="0"/>
              </a:rPr>
              <a:t>	</a:t>
            </a:r>
          </a:p>
        </p:txBody>
      </p:sp>
      <p:sp>
        <p:nvSpPr>
          <p:cNvPr id="5" name="Title 1"/>
          <p:cNvSpPr txBox="1">
            <a:spLocks/>
          </p:cNvSpPr>
          <p:nvPr/>
        </p:nvSpPr>
        <p:spPr>
          <a:xfrm>
            <a:off x="433137" y="0"/>
            <a:ext cx="8229600" cy="914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sz="2800" b="1" dirty="0" smtClean="0">
                <a:solidFill>
                  <a:schemeClr val="bg1"/>
                </a:solidFill>
              </a:rPr>
              <a:t>Procurement Project Preparation</a:t>
            </a:r>
            <a:endParaRPr lang="en-US" sz="2800" b="1" dirty="0">
              <a:ln/>
              <a:solidFill>
                <a:schemeClr val="bg1"/>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96</a:t>
            </a:fld>
            <a:endParaRPr lang="en-US">
              <a:solidFill>
                <a:prstClr val="black">
                  <a:tint val="75000"/>
                </a:prstClr>
              </a:solidFill>
            </a:endParaRPr>
          </a:p>
        </p:txBody>
      </p:sp>
      <p:sp>
        <p:nvSpPr>
          <p:cNvPr id="7" name="Rectangle 6"/>
          <p:cNvSpPr/>
          <p:nvPr/>
        </p:nvSpPr>
        <p:spPr>
          <a:xfrm>
            <a:off x="685800" y="1295400"/>
            <a:ext cx="8153400" cy="4676715"/>
          </a:xfrm>
          <a:prstGeom prst="rect">
            <a:avLst/>
          </a:prstGeom>
        </p:spPr>
        <p:txBody>
          <a:bodyPr wrap="square">
            <a:spAutoFit/>
          </a:bodyPr>
          <a:lstStyle/>
          <a:p>
            <a:pPr>
              <a:buNone/>
            </a:pPr>
            <a:r>
              <a:rPr lang="en-US" sz="2400" b="1" dirty="0" smtClean="0"/>
              <a:t>Key challenges in preparing the PPMP</a:t>
            </a:r>
            <a:r>
              <a:rPr lang="en-US" sz="2400" dirty="0" smtClean="0"/>
              <a:t>: </a:t>
            </a:r>
          </a:p>
          <a:p>
            <a:pPr>
              <a:buNone/>
            </a:pPr>
            <a:endParaRPr lang="en-US" sz="2400" dirty="0" smtClean="0"/>
          </a:p>
          <a:p>
            <a:pPr>
              <a:buFont typeface="Arial" pitchFamily="34" charset="0"/>
              <a:buChar char="•"/>
            </a:pPr>
            <a:r>
              <a:rPr lang="en-US" sz="2400" dirty="0" smtClean="0"/>
              <a:t>  identifying the procurement project requirements,            </a:t>
            </a:r>
          </a:p>
          <a:p>
            <a:r>
              <a:rPr lang="en-US" sz="2400" dirty="0" smtClean="0"/>
              <a:t>    </a:t>
            </a:r>
          </a:p>
          <a:p>
            <a:pPr>
              <a:buFont typeface="Arial" pitchFamily="34" charset="0"/>
              <a:buChar char="•"/>
            </a:pPr>
            <a:r>
              <a:rPr lang="en-US" sz="2400" dirty="0" smtClean="0"/>
              <a:t>  writing the technical specifications,</a:t>
            </a:r>
          </a:p>
          <a:p>
            <a:pPr>
              <a:buFont typeface="Arial" pitchFamily="34" charset="0"/>
              <a:buChar char="•"/>
            </a:pPr>
            <a:endParaRPr lang="en-US" sz="2400" dirty="0" smtClean="0"/>
          </a:p>
          <a:p>
            <a:pPr>
              <a:buFont typeface="Arial" pitchFamily="34" charset="0"/>
              <a:buChar char="•"/>
            </a:pPr>
            <a:r>
              <a:rPr lang="en-US" sz="2400" dirty="0" smtClean="0"/>
              <a:t>  determining the Approved Budget for the     </a:t>
            </a:r>
          </a:p>
          <a:p>
            <a:r>
              <a:rPr lang="en-US" sz="2400" dirty="0" smtClean="0"/>
              <a:t>    Contract (ABC), </a:t>
            </a:r>
          </a:p>
          <a:p>
            <a:endParaRPr lang="en-US" sz="2400" dirty="0" smtClean="0"/>
          </a:p>
          <a:p>
            <a:pPr>
              <a:buFont typeface="Arial" pitchFamily="34" charset="0"/>
              <a:buChar char="•"/>
            </a:pPr>
            <a:r>
              <a:rPr lang="en-US" sz="2400" dirty="0" smtClean="0"/>
              <a:t>  identifying the schedule of milestone activities, and                    </a:t>
            </a:r>
          </a:p>
          <a:p>
            <a:r>
              <a:rPr lang="en-US" sz="2400" dirty="0" smtClean="0"/>
              <a:t>    </a:t>
            </a:r>
          </a:p>
          <a:p>
            <a:pPr>
              <a:buFont typeface="Arial" pitchFamily="34" charset="0"/>
              <a:buChar char="•"/>
            </a:pPr>
            <a:r>
              <a:rPr lang="en-US" sz="2400" dirty="0" smtClean="0"/>
              <a:t>  determining the method of procurement.  </a:t>
            </a:r>
            <a:endParaRPr lang="fil-PH" sz="2400" dirty="0" smtClean="0"/>
          </a:p>
        </p:txBody>
      </p:sp>
    </p:spTree>
    <p:extLst>
      <p:ext uri="{BB962C8B-B14F-4D97-AF65-F5344CB8AC3E}">
        <p14:creationId xmlns:p14="http://schemas.microsoft.com/office/powerpoint/2010/main" xmlns="" val="2576987003"/>
      </p:ext>
    </p:extLst>
  </p:cSld>
  <p:clrMapOvr>
    <a:masterClrMapping/>
  </p:clrMapOvr>
  <p:transition spd="slow"/>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3200" b="1" dirty="0" smtClean="0">
                <a:effectLst>
                  <a:outerShdw blurRad="38100" dist="38100" dir="2700000" algn="tl">
                    <a:srgbClr val="000000">
                      <a:alpha val="43137"/>
                    </a:srgbClr>
                  </a:outerShdw>
                </a:effectLst>
                <a:latin typeface="+mn-lt"/>
              </a:rPr>
              <a:t>Identifying Project Needs</a:t>
            </a:r>
            <a:endParaRPr lang="en-US" sz="3200" dirty="0">
              <a:latin typeface="+mn-lt"/>
            </a:endParaRPr>
          </a:p>
        </p:txBody>
      </p:sp>
      <p:sp>
        <p:nvSpPr>
          <p:cNvPr id="5" name="Content Placeholder 4"/>
          <p:cNvSpPr>
            <a:spLocks noGrp="1"/>
          </p:cNvSpPr>
          <p:nvPr>
            <p:ph idx="1"/>
          </p:nvPr>
        </p:nvSpPr>
        <p:spPr>
          <a:xfrm>
            <a:off x="457200" y="1447800"/>
            <a:ext cx="8229600" cy="4678363"/>
          </a:xfrm>
        </p:spPr>
        <p:txBody>
          <a:bodyPr>
            <a:noAutofit/>
          </a:bodyPr>
          <a:lstStyle/>
          <a:p>
            <a:pPr marL="0" indent="0" algn="just">
              <a:buNone/>
              <a:defRPr/>
            </a:pPr>
            <a:r>
              <a:rPr lang="en-US" sz="2200" dirty="0" smtClean="0">
                <a:ea typeface="Verdana" panose="020B0604030504040204" pitchFamily="34" charset="0"/>
                <a:cs typeface="Verdana" panose="020B0604030504040204" pitchFamily="34" charset="0"/>
              </a:rPr>
              <a:t>Suggested </a:t>
            </a:r>
            <a:r>
              <a:rPr lang="en-US" sz="2200" dirty="0">
                <a:ea typeface="Verdana" panose="020B0604030504040204" pitchFamily="34" charset="0"/>
                <a:cs typeface="Verdana" panose="020B0604030504040204" pitchFamily="34" charset="0"/>
              </a:rPr>
              <a:t>basis for identifying needs:</a:t>
            </a:r>
          </a:p>
          <a:p>
            <a:pPr marL="0" indent="0" algn="just">
              <a:buFontTx/>
              <a:buNone/>
              <a:defRPr/>
            </a:pPr>
            <a:endParaRPr lang="en-US" sz="2200" dirty="0">
              <a:ea typeface="Verdana" panose="020B0604030504040204" pitchFamily="34" charset="0"/>
              <a:cs typeface="Verdana" panose="020B0604030504040204" pitchFamily="34" charset="0"/>
            </a:endParaRPr>
          </a:p>
          <a:p>
            <a:pPr marL="971550" lvl="1" indent="-514350" algn="just">
              <a:buFontTx/>
              <a:buAutoNum type="arabicPeriod"/>
              <a:defRPr/>
            </a:pPr>
            <a:r>
              <a:rPr lang="en-US" sz="2200" dirty="0">
                <a:ea typeface="Verdana" panose="020B0604030504040204" pitchFamily="34" charset="0"/>
                <a:cs typeface="Verdana" panose="020B0604030504040204" pitchFamily="34" charset="0"/>
              </a:rPr>
              <a:t>Core functions of the end-user unit in the organization, </a:t>
            </a:r>
            <a:r>
              <a:rPr lang="en-US" sz="2200" dirty="0" smtClean="0">
                <a:ea typeface="Verdana" panose="020B0604030504040204" pitchFamily="34" charset="0"/>
                <a:cs typeface="Verdana" panose="020B0604030504040204" pitchFamily="34" charset="0"/>
              </a:rPr>
              <a:t>i.e. </a:t>
            </a:r>
            <a:r>
              <a:rPr lang="en-US" sz="2200" dirty="0">
                <a:ea typeface="Verdana" panose="020B0604030504040204" pitchFamily="34" charset="0"/>
                <a:cs typeface="Verdana" panose="020B0604030504040204" pitchFamily="34" charset="0"/>
              </a:rPr>
              <a:t>Accounting, </a:t>
            </a:r>
            <a:r>
              <a:rPr lang="en-US" sz="2200" dirty="0" smtClean="0">
                <a:ea typeface="Verdana" panose="020B0604030504040204" pitchFamily="34" charset="0"/>
                <a:cs typeface="Verdana" panose="020B0604030504040204" pitchFamily="34" charset="0"/>
              </a:rPr>
              <a:t>Personnel Div., Legal </a:t>
            </a:r>
            <a:r>
              <a:rPr lang="en-US" sz="2200" dirty="0">
                <a:ea typeface="Verdana" panose="020B0604030504040204" pitchFamily="34" charset="0"/>
                <a:cs typeface="Verdana" panose="020B0604030504040204" pitchFamily="34" charset="0"/>
              </a:rPr>
              <a:t>etc.</a:t>
            </a:r>
          </a:p>
          <a:p>
            <a:pPr marL="971550" lvl="1" indent="-514350" algn="just">
              <a:buFontTx/>
              <a:buAutoNum type="arabicPeriod"/>
              <a:defRPr/>
            </a:pPr>
            <a:r>
              <a:rPr lang="en-US" sz="2200" dirty="0">
                <a:ea typeface="Verdana" panose="020B0604030504040204" pitchFamily="34" charset="0"/>
                <a:cs typeface="Verdana" panose="020B0604030504040204" pitchFamily="34" charset="0"/>
              </a:rPr>
              <a:t>Historical data/Foreseen contingencies;</a:t>
            </a:r>
          </a:p>
          <a:p>
            <a:pPr marL="971550" lvl="1" indent="-514350" algn="just">
              <a:buFontTx/>
              <a:buAutoNum type="arabicPeriod"/>
              <a:defRPr/>
            </a:pPr>
            <a:r>
              <a:rPr lang="en-US" sz="2200" dirty="0">
                <a:ea typeface="Verdana" panose="020B0604030504040204" pitchFamily="34" charset="0"/>
                <a:cs typeface="Verdana" panose="020B0604030504040204" pitchFamily="34" charset="0"/>
              </a:rPr>
              <a:t>Identified purpose/goals/MFOs;</a:t>
            </a:r>
          </a:p>
          <a:p>
            <a:pPr marL="971550" lvl="1" indent="-514350" algn="just">
              <a:buFontTx/>
              <a:buAutoNum type="arabicPeriod"/>
              <a:defRPr/>
            </a:pPr>
            <a:r>
              <a:rPr lang="en-US" sz="2200" dirty="0">
                <a:ea typeface="Verdana" panose="020B0604030504040204" pitchFamily="34" charset="0"/>
                <a:cs typeface="Verdana" panose="020B0604030504040204" pitchFamily="34" charset="0"/>
              </a:rPr>
              <a:t>P.E’s Strategic Plans;</a:t>
            </a:r>
          </a:p>
          <a:p>
            <a:pPr marL="971550" lvl="1" indent="-514350" algn="just">
              <a:buFontTx/>
              <a:buAutoNum type="arabicPeriod"/>
              <a:defRPr/>
            </a:pPr>
            <a:r>
              <a:rPr lang="en-US" sz="2200" dirty="0">
                <a:ea typeface="Verdana" panose="020B0604030504040204" pitchFamily="34" charset="0"/>
                <a:cs typeface="Verdana" panose="020B0604030504040204" pitchFamily="34" charset="0"/>
              </a:rPr>
              <a:t>Current supply inventory;</a:t>
            </a:r>
          </a:p>
          <a:p>
            <a:pPr marL="971550" lvl="1" indent="-514350" algn="just">
              <a:buFontTx/>
              <a:buAutoNum type="arabicPeriod"/>
              <a:defRPr/>
            </a:pPr>
            <a:r>
              <a:rPr lang="en-US" sz="2200" dirty="0">
                <a:ea typeface="Verdana" panose="020B0604030504040204" pitchFamily="34" charset="0"/>
                <a:cs typeface="Verdana" panose="020B0604030504040204" pitchFamily="34" charset="0"/>
              </a:rPr>
              <a:t>Other maintenance and operating needs.</a:t>
            </a:r>
          </a:p>
          <a:p>
            <a:pPr lvl="1" algn="just">
              <a:defRPr/>
            </a:pPr>
            <a:endParaRPr lang="en-US" sz="2200" dirty="0"/>
          </a:p>
        </p:txBody>
      </p:sp>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97</a:t>
            </a:fld>
            <a:endParaRPr lang="en-US">
              <a:solidFill>
                <a:prstClr val="black">
                  <a:tint val="75000"/>
                </a:prstClr>
              </a:solidFill>
            </a:endParaRPr>
          </a:p>
        </p:txBody>
      </p:sp>
    </p:spTree>
    <p:extLst>
      <p:ext uri="{BB962C8B-B14F-4D97-AF65-F5344CB8AC3E}">
        <p14:creationId xmlns:p14="http://schemas.microsoft.com/office/powerpoint/2010/main" xmlns="" val="4255365910"/>
      </p:ext>
    </p:extLst>
  </p:cSld>
  <p:clrMapOvr>
    <a:masterClrMapping/>
  </p:clrMapOvr>
  <p:transition spd="slow"/>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a:spcBef>
                <a:spcPts val="0"/>
              </a:spcBef>
              <a:defRPr/>
            </a:pPr>
            <a:r>
              <a:rPr lang="en-US" sz="2800" b="1" dirty="0" smtClean="0">
                <a:ln/>
              </a:rPr>
              <a:t>DEVELOPING THE PROJECT REQUIREMENT</a:t>
            </a:r>
            <a:endParaRPr lang="en-US" sz="2800" b="1" dirty="0">
              <a:ln/>
            </a:endParaRPr>
          </a:p>
        </p:txBody>
      </p:sp>
      <p:sp>
        <p:nvSpPr>
          <p:cNvPr id="4" name="Content Placeholder 3"/>
          <p:cNvSpPr>
            <a:spLocks noGrp="1"/>
          </p:cNvSpPr>
          <p:nvPr>
            <p:ph idx="1"/>
          </p:nvPr>
        </p:nvSpPr>
        <p:spPr>
          <a:xfrm>
            <a:off x="457200" y="1600200"/>
            <a:ext cx="8077200" cy="4525963"/>
          </a:xfrm>
        </p:spPr>
        <p:txBody>
          <a:bodyPr>
            <a:normAutofit/>
          </a:bodyPr>
          <a:lstStyle/>
          <a:p>
            <a:pPr>
              <a:buFont typeface="Wingdings" pitchFamily="2" charset="2"/>
              <a:buChar char="v"/>
            </a:pPr>
            <a:r>
              <a:rPr lang="en-US" sz="2400" b="1" dirty="0" smtClean="0"/>
              <a:t>Consult Stakeholders </a:t>
            </a:r>
            <a:r>
              <a:rPr lang="en-US" sz="2400" dirty="0" smtClean="0"/>
              <a:t>in</a:t>
            </a:r>
            <a:r>
              <a:rPr lang="en-US" altLang="en-US" sz="2400" dirty="0" smtClean="0">
                <a:ea typeface="Verdana" pitchFamily="34" charset="0"/>
                <a:cs typeface="Verdana" pitchFamily="34" charset="0"/>
              </a:rPr>
              <a:t> developing the project requirements and TS/SOW/TOR, </a:t>
            </a:r>
            <a:endParaRPr lang="en-US" sz="2400" dirty="0" smtClean="0"/>
          </a:p>
          <a:p>
            <a:pPr>
              <a:buNone/>
            </a:pPr>
            <a:endParaRPr lang="en-US" sz="2400" dirty="0" smtClean="0"/>
          </a:p>
          <a:p>
            <a:pPr algn="just">
              <a:buFont typeface="Wingdings" pitchFamily="2" charset="2"/>
              <a:buChar char="v"/>
            </a:pPr>
            <a:r>
              <a:rPr lang="en-US" altLang="en-US" sz="2400" dirty="0" smtClean="0">
                <a:ea typeface="Verdana" pitchFamily="34" charset="0"/>
                <a:cs typeface="Verdana" pitchFamily="34" charset="0"/>
              </a:rPr>
              <a:t>Procuring </a:t>
            </a:r>
            <a:r>
              <a:rPr lang="en-US" altLang="en-US" sz="2400" dirty="0">
                <a:ea typeface="Verdana" pitchFamily="34" charset="0"/>
                <a:cs typeface="Verdana" pitchFamily="34" charset="0"/>
              </a:rPr>
              <a:t>Entity may engage the services of </a:t>
            </a:r>
            <a:r>
              <a:rPr lang="en-US" altLang="en-US" sz="2400" b="1" dirty="0">
                <a:ea typeface="Verdana" pitchFamily="34" charset="0"/>
                <a:cs typeface="Verdana" pitchFamily="34" charset="0"/>
              </a:rPr>
              <a:t>technical experts,</a:t>
            </a:r>
            <a:r>
              <a:rPr lang="en-US" altLang="en-US" sz="2400" dirty="0">
                <a:ea typeface="Verdana" pitchFamily="34" charset="0"/>
                <a:cs typeface="Verdana" pitchFamily="34" charset="0"/>
              </a:rPr>
              <a:t> whether in-house or consultants, to ensure that the requirements and the TS/SOW/TOR are adequate to achieve the objectives of the particular procurement</a:t>
            </a:r>
            <a:r>
              <a:rPr lang="en-US" altLang="en-US" sz="2400" dirty="0" smtClean="0">
                <a:ea typeface="Verdana" pitchFamily="34" charset="0"/>
                <a:cs typeface="Verdana" pitchFamily="34" charset="0"/>
              </a:rPr>
              <a:t>.</a:t>
            </a:r>
            <a:endParaRPr lang="en-US" altLang="en-US" sz="2400" dirty="0">
              <a:ea typeface="Verdana" pitchFamily="34" charset="0"/>
              <a:cs typeface="Verdana" pitchFamily="34" charset="0"/>
            </a:endParaRPr>
          </a:p>
          <a:p>
            <a:pPr marL="0" indent="0">
              <a:buNone/>
            </a:pPr>
            <a:endParaRPr lang="en-US" dirty="0"/>
          </a:p>
        </p:txBody>
      </p:sp>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98</a:t>
            </a:fld>
            <a:endParaRPr lang="en-US">
              <a:solidFill>
                <a:prstClr val="black">
                  <a:tint val="75000"/>
                </a:prstClr>
              </a:solidFill>
            </a:endParaRPr>
          </a:p>
        </p:txBody>
      </p:sp>
    </p:spTree>
    <p:extLst>
      <p:ext uri="{BB962C8B-B14F-4D97-AF65-F5344CB8AC3E}">
        <p14:creationId xmlns:p14="http://schemas.microsoft.com/office/powerpoint/2010/main" xmlns="" val="1319285884"/>
      </p:ext>
    </p:extLst>
  </p:cSld>
  <p:clrMapOvr>
    <a:masterClrMapping/>
  </p:clrMapOvr>
  <p:transition spd="slow"/>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pPr fontAlgn="auto">
              <a:spcBef>
                <a:spcPts val="0"/>
              </a:spcBef>
              <a:spcAft>
                <a:spcPts val="0"/>
              </a:spcAft>
              <a:defRPr/>
            </a:pPr>
            <a:r>
              <a:rPr lang="en-US" sz="2400" dirty="0" smtClean="0"/>
              <a:t>PREPARING THE TECHNICAL SPECIFICATIONS, SCOPE OF WORK, AND TERMS OF REFERENCE</a:t>
            </a:r>
            <a:endParaRPr lang="en-US" sz="2400" dirty="0">
              <a:ln/>
            </a:endParaRPr>
          </a:p>
        </p:txBody>
      </p:sp>
      <p:sp>
        <p:nvSpPr>
          <p:cNvPr id="4" name="Content Placeholder 3"/>
          <p:cNvSpPr>
            <a:spLocks noGrp="1"/>
          </p:cNvSpPr>
          <p:nvPr>
            <p:ph idx="1"/>
          </p:nvPr>
        </p:nvSpPr>
        <p:spPr>
          <a:xfrm>
            <a:off x="457200" y="1600200"/>
            <a:ext cx="8229600" cy="4525963"/>
          </a:xfrm>
        </p:spPr>
        <p:txBody>
          <a:bodyPr>
            <a:normAutofit/>
          </a:bodyPr>
          <a:lstStyle/>
          <a:p>
            <a:pPr>
              <a:buNone/>
            </a:pPr>
            <a:r>
              <a:rPr lang="en-US" sz="2400" dirty="0" smtClean="0"/>
              <a:t>Specification for GOODs should</a:t>
            </a:r>
          </a:p>
          <a:p>
            <a:pPr lvl="1">
              <a:buNone/>
            </a:pPr>
            <a:endParaRPr lang="en-US" sz="2000" dirty="0" smtClean="0"/>
          </a:p>
          <a:p>
            <a:pPr marL="857250" lvl="1" indent="-457200">
              <a:buFont typeface="Wingdings" pitchFamily="2" charset="2"/>
              <a:buChar char="ü"/>
            </a:pPr>
            <a:r>
              <a:rPr lang="en-US" sz="2400" dirty="0" smtClean="0"/>
              <a:t>identify MINIMUM requirements</a:t>
            </a:r>
          </a:p>
          <a:p>
            <a:pPr marL="857250" lvl="1" indent="-457200">
              <a:buFont typeface="Wingdings" pitchFamily="2" charset="2"/>
              <a:buChar char="ü"/>
            </a:pPr>
            <a:r>
              <a:rPr lang="en-US" sz="2400" dirty="0" smtClean="0"/>
              <a:t>allow for competition</a:t>
            </a:r>
          </a:p>
          <a:p>
            <a:pPr marL="857250" lvl="1" indent="-457200">
              <a:buFont typeface="Wingdings" pitchFamily="2" charset="2"/>
              <a:buChar char="ü"/>
            </a:pPr>
            <a:r>
              <a:rPr lang="en-US" sz="2400" dirty="0" smtClean="0"/>
              <a:t>provide a means to benchmark products against other products, and stated requirements</a:t>
            </a:r>
          </a:p>
          <a:p>
            <a:pPr marL="857250" lvl="1" indent="-457200">
              <a:buFont typeface="Wingdings" pitchFamily="2" charset="2"/>
              <a:buChar char="ü"/>
            </a:pPr>
            <a:r>
              <a:rPr lang="en-US" sz="2400" dirty="0" smtClean="0"/>
              <a:t>enable effective and objective evaluation, </a:t>
            </a:r>
          </a:p>
          <a:p>
            <a:pPr marL="857250" lvl="1" indent="-457200">
              <a:buFont typeface="Wingdings" pitchFamily="2" charset="2"/>
              <a:buChar char="ü"/>
            </a:pPr>
            <a:r>
              <a:rPr lang="en-US" sz="2400" dirty="0" smtClean="0"/>
              <a:t>support  “best value” purchasing, and</a:t>
            </a:r>
          </a:p>
          <a:p>
            <a:pPr marL="857250" lvl="1" indent="-457200">
              <a:buFont typeface="Wingdings" pitchFamily="2" charset="2"/>
              <a:buChar char="ü"/>
            </a:pPr>
            <a:r>
              <a:rPr lang="en-US" sz="2400" dirty="0" smtClean="0"/>
              <a:t>Consider “life cycle” costing</a:t>
            </a:r>
            <a:endParaRPr lang="en-US" sz="2400" dirty="0"/>
          </a:p>
        </p:txBody>
      </p:sp>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99</a:t>
            </a:fld>
            <a:endParaRPr lang="en-US">
              <a:solidFill>
                <a:prstClr val="black">
                  <a:tint val="75000"/>
                </a:prstClr>
              </a:solidFill>
            </a:endParaRPr>
          </a:p>
        </p:txBody>
      </p:sp>
    </p:spTree>
    <p:extLst>
      <p:ext uri="{BB962C8B-B14F-4D97-AF65-F5344CB8AC3E}">
        <p14:creationId xmlns:p14="http://schemas.microsoft.com/office/powerpoint/2010/main" xmlns="" val="1319285884"/>
      </p:ext>
    </p:extLst>
  </p:cSld>
  <p:clrMapOvr>
    <a:masterClrMapping/>
  </p:clrMapOvr>
  <p:transition spd="slow"/>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82000" cy="6858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2800" dirty="0" smtClean="0"/>
              <a:t>PREPARING THE TECHNICAL SPECIFICATIONS</a:t>
            </a:r>
            <a:endParaRPr lang="en-US" sz="2800" dirty="0">
              <a:ln/>
            </a:endParaRPr>
          </a:p>
        </p:txBody>
      </p:sp>
      <p:sp>
        <p:nvSpPr>
          <p:cNvPr id="4" name="Content Placeholder 3"/>
          <p:cNvSpPr>
            <a:spLocks noGrp="1"/>
          </p:cNvSpPr>
          <p:nvPr>
            <p:ph idx="1"/>
          </p:nvPr>
        </p:nvSpPr>
        <p:spPr>
          <a:xfrm>
            <a:off x="457200" y="1676400"/>
            <a:ext cx="8229600" cy="4449763"/>
          </a:xfrm>
        </p:spPr>
        <p:txBody>
          <a:bodyPr>
            <a:normAutofit/>
          </a:bodyPr>
          <a:lstStyle/>
          <a:p>
            <a:pPr>
              <a:buFont typeface="Wingdings" pitchFamily="2" charset="2"/>
              <a:buChar char="v"/>
            </a:pPr>
            <a:r>
              <a:rPr lang="en-US" sz="2400" dirty="0" smtClean="0"/>
              <a:t>Set clear Specifications:</a:t>
            </a:r>
          </a:p>
          <a:p>
            <a:pPr lvl="1"/>
            <a:r>
              <a:rPr lang="en-US" altLang="en-US" sz="2400" dirty="0" smtClean="0">
                <a:ea typeface="Verdana" pitchFamily="34" charset="0"/>
                <a:cs typeface="Verdana" pitchFamily="34" charset="0"/>
              </a:rPr>
              <a:t>Generic and flexible</a:t>
            </a:r>
          </a:p>
          <a:p>
            <a:pPr lvl="1"/>
            <a:r>
              <a:rPr lang="en-US" altLang="en-US" sz="2400" dirty="0" smtClean="0">
                <a:ea typeface="Verdana" pitchFamily="34" charset="0"/>
                <a:cs typeface="Verdana" pitchFamily="34" charset="0"/>
              </a:rPr>
              <a:t>Clear </a:t>
            </a:r>
            <a:r>
              <a:rPr lang="en-US" altLang="en-US" sz="2400" dirty="0">
                <a:ea typeface="Verdana" pitchFamily="34" charset="0"/>
                <a:cs typeface="Verdana" pitchFamily="34" charset="0"/>
              </a:rPr>
              <a:t>and </a:t>
            </a:r>
            <a:r>
              <a:rPr lang="en-US" altLang="en-US" sz="2400" dirty="0" smtClean="0">
                <a:ea typeface="Verdana" pitchFamily="34" charset="0"/>
                <a:cs typeface="Verdana" pitchFamily="34" charset="0"/>
              </a:rPr>
              <a:t>unambiguous</a:t>
            </a:r>
          </a:p>
          <a:p>
            <a:pPr lvl="1"/>
            <a:r>
              <a:rPr lang="en-US" altLang="en-US" sz="2400" dirty="0" smtClean="0">
                <a:ea typeface="Verdana" pitchFamily="34" charset="0"/>
                <a:cs typeface="Verdana" pitchFamily="34" charset="0"/>
              </a:rPr>
              <a:t>Updated</a:t>
            </a:r>
            <a:r>
              <a:rPr lang="en-US" altLang="en-US" sz="2400" dirty="0">
                <a:ea typeface="Verdana" pitchFamily="34" charset="0"/>
                <a:cs typeface="Verdana" pitchFamily="34" charset="0"/>
              </a:rPr>
              <a:t>, where technology </a:t>
            </a:r>
            <a:r>
              <a:rPr lang="en-US" altLang="en-US" sz="2400" dirty="0" smtClean="0">
                <a:ea typeface="Verdana" pitchFamily="34" charset="0"/>
                <a:cs typeface="Verdana" pitchFamily="34" charset="0"/>
              </a:rPr>
              <a:t>is </a:t>
            </a:r>
            <a:r>
              <a:rPr lang="en-US" altLang="en-US" sz="2400" dirty="0">
                <a:ea typeface="Verdana" pitchFamily="34" charset="0"/>
                <a:cs typeface="Verdana" pitchFamily="34" charset="0"/>
              </a:rPr>
              <a:t>taken into </a:t>
            </a:r>
            <a:r>
              <a:rPr lang="en-US" altLang="en-US" sz="2400" dirty="0" smtClean="0">
                <a:ea typeface="Verdana" pitchFamily="34" charset="0"/>
                <a:cs typeface="Verdana" pitchFamily="34" charset="0"/>
              </a:rPr>
              <a:t>account</a:t>
            </a:r>
          </a:p>
          <a:p>
            <a:pPr lvl="1"/>
            <a:r>
              <a:rPr lang="en-US" altLang="en-US" sz="2400" dirty="0" smtClean="0">
                <a:ea typeface="Verdana" pitchFamily="34" charset="0"/>
                <a:cs typeface="Verdana" pitchFamily="34" charset="0"/>
              </a:rPr>
              <a:t>Fits the actual requirements of the PMO/End-user</a:t>
            </a:r>
          </a:p>
          <a:p>
            <a:pPr lvl="1"/>
            <a:r>
              <a:rPr lang="en-US" sz="2400" dirty="0" smtClean="0"/>
              <a:t>Reminder on Reference to Brand Names (Section 18)</a:t>
            </a:r>
            <a:endParaRPr lang="en-US" altLang="en-US" sz="2400" dirty="0" smtClean="0">
              <a:ea typeface="Verdana" pitchFamily="34" charset="0"/>
              <a:cs typeface="Verdana" pitchFamily="34" charset="0"/>
            </a:endParaRPr>
          </a:p>
          <a:p>
            <a:pPr marL="0" indent="0">
              <a:buNone/>
            </a:pPr>
            <a:endParaRPr lang="en-US" dirty="0"/>
          </a:p>
        </p:txBody>
      </p:sp>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100</a:t>
            </a:fld>
            <a:endParaRPr lang="en-US">
              <a:solidFill>
                <a:prstClr val="black">
                  <a:tint val="75000"/>
                </a:prstClr>
              </a:solidFill>
            </a:endParaRPr>
          </a:p>
        </p:txBody>
      </p:sp>
    </p:spTree>
    <p:extLst>
      <p:ext uri="{BB962C8B-B14F-4D97-AF65-F5344CB8AC3E}">
        <p14:creationId xmlns:p14="http://schemas.microsoft.com/office/powerpoint/2010/main" xmlns="" val="1319285884"/>
      </p:ext>
    </p:extLst>
  </p:cSld>
  <p:clrMapOvr>
    <a:masterClrMapping/>
  </p:clrMapOvr>
  <p:transition spd="slow"/>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52400"/>
            <a:ext cx="8382000" cy="6858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2800" dirty="0" smtClean="0"/>
              <a:t>PREPARING THE TECHNICAL SPECIFICATIONS</a:t>
            </a:r>
            <a:endParaRPr lang="en-US" sz="2800" dirty="0">
              <a:ln/>
            </a:endParaRPr>
          </a:p>
        </p:txBody>
      </p:sp>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101</a:t>
            </a:fld>
            <a:endParaRPr lang="en-US">
              <a:solidFill>
                <a:prstClr val="black">
                  <a:tint val="75000"/>
                </a:prstClr>
              </a:solidFill>
            </a:endParaRPr>
          </a:p>
        </p:txBody>
      </p:sp>
      <p:sp>
        <p:nvSpPr>
          <p:cNvPr id="6" name="Content Placeholder 2"/>
          <p:cNvSpPr>
            <a:spLocks noGrp="1"/>
          </p:cNvSpPr>
          <p:nvPr>
            <p:ph idx="1"/>
          </p:nvPr>
        </p:nvSpPr>
        <p:spPr>
          <a:xfrm>
            <a:off x="457200" y="1676400"/>
            <a:ext cx="8001000" cy="4449763"/>
          </a:xfrm>
        </p:spPr>
        <p:txBody>
          <a:bodyPr/>
          <a:lstStyle/>
          <a:p>
            <a:pPr lvl="1">
              <a:buNone/>
            </a:pPr>
            <a:r>
              <a:rPr lang="en-US" sz="2400" b="1" dirty="0" smtClean="0">
                <a:solidFill>
                  <a:srgbClr val="C00000"/>
                </a:solidFill>
              </a:rPr>
              <a:t>Section 18 of IRR.  Reference to Brand Names</a:t>
            </a:r>
            <a:endParaRPr lang="fil-PH" sz="2400" dirty="0" smtClean="0">
              <a:solidFill>
                <a:srgbClr val="C00000"/>
              </a:solidFill>
            </a:endParaRPr>
          </a:p>
          <a:p>
            <a:pPr lvl="1">
              <a:buNone/>
            </a:pPr>
            <a:r>
              <a:rPr lang="en-US" b="1" dirty="0" smtClean="0"/>
              <a:t> </a:t>
            </a:r>
            <a:endParaRPr lang="fil-PH" dirty="0" smtClean="0"/>
          </a:p>
          <a:p>
            <a:pPr lvl="1">
              <a:buFont typeface="Wingdings" pitchFamily="2" charset="2"/>
              <a:buChar char="v"/>
            </a:pPr>
            <a:r>
              <a:rPr lang="en-US" dirty="0" smtClean="0"/>
              <a:t>Specifications for the procurement of goods shall be based on </a:t>
            </a:r>
            <a:r>
              <a:rPr lang="en-US" u="sng" dirty="0" smtClean="0"/>
              <a:t>relevant characteristics and/or performance requirements</a:t>
            </a:r>
            <a:r>
              <a:rPr lang="en-US" dirty="0" smtClean="0"/>
              <a:t>.  Reference to brand names shall not be allowed.</a:t>
            </a:r>
            <a:endParaRPr lang="fil-PH" dirty="0" smtClean="0"/>
          </a:p>
          <a:p>
            <a:pPr lvl="1">
              <a:buNone/>
            </a:pPr>
            <a:r>
              <a:rPr lang="en-US" dirty="0" smtClean="0"/>
              <a:t> </a:t>
            </a:r>
            <a:endParaRPr lang="fil-PH" dirty="0"/>
          </a:p>
        </p:txBody>
      </p:sp>
    </p:spTree>
    <p:extLst>
      <p:ext uri="{BB962C8B-B14F-4D97-AF65-F5344CB8AC3E}">
        <p14:creationId xmlns:p14="http://schemas.microsoft.com/office/powerpoint/2010/main" xmlns="" val="1319285884"/>
      </p:ext>
    </p:extLst>
  </p:cSld>
  <p:clrMapOvr>
    <a:masterClrMapping/>
  </p:clrMapOvr>
  <p:transition spd="slow"/>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102</a:t>
            </a:fld>
            <a:endParaRPr lang="en-US">
              <a:solidFill>
                <a:prstClr val="black">
                  <a:tint val="75000"/>
                </a:prstClr>
              </a:solidFill>
            </a:endParaRPr>
          </a:p>
        </p:txBody>
      </p:sp>
      <p:sp>
        <p:nvSpPr>
          <p:cNvPr id="7" name="Rectangle 6"/>
          <p:cNvSpPr/>
          <p:nvPr/>
        </p:nvSpPr>
        <p:spPr>
          <a:xfrm>
            <a:off x="533400" y="1295400"/>
            <a:ext cx="8077200" cy="4708981"/>
          </a:xfrm>
          <a:prstGeom prst="rect">
            <a:avLst/>
          </a:prstGeom>
        </p:spPr>
        <p:txBody>
          <a:bodyPr wrap="square">
            <a:spAutoFit/>
          </a:bodyPr>
          <a:lstStyle/>
          <a:p>
            <a:pPr algn="just">
              <a:lnSpc>
                <a:spcPct val="150000"/>
              </a:lnSpc>
            </a:pPr>
            <a:r>
              <a:rPr lang="en-US" sz="2400" dirty="0" smtClean="0">
                <a:solidFill>
                  <a:srgbClr val="FF0000"/>
                </a:solidFill>
              </a:rPr>
              <a:t>     “Technical specifications” </a:t>
            </a:r>
            <a:r>
              <a:rPr lang="en-US" sz="2400" dirty="0" smtClean="0"/>
              <a:t>refers to the physical description of the goods or services, as well as the Procuring Entity’s requirements in terms of </a:t>
            </a:r>
            <a:r>
              <a:rPr lang="en-US" sz="2400" u="sng" dirty="0" smtClean="0"/>
              <a:t>function</a:t>
            </a:r>
            <a:r>
              <a:rPr lang="en-US" sz="2400" dirty="0" smtClean="0"/>
              <a:t>, </a:t>
            </a:r>
            <a:r>
              <a:rPr lang="en-US" sz="2400" u="sng" dirty="0" smtClean="0"/>
              <a:t>performance</a:t>
            </a:r>
            <a:r>
              <a:rPr lang="en-US" sz="2400" dirty="0" smtClean="0"/>
              <a:t>, </a:t>
            </a:r>
            <a:r>
              <a:rPr lang="en-US" sz="2400" u="sng" dirty="0" smtClean="0"/>
              <a:t>environmental interface</a:t>
            </a:r>
            <a:r>
              <a:rPr lang="en-US" sz="2400" dirty="0" smtClean="0"/>
              <a:t> and </a:t>
            </a:r>
            <a:r>
              <a:rPr lang="en-US" sz="2400" u="sng" dirty="0" smtClean="0"/>
              <a:t>design standard requirements</a:t>
            </a:r>
            <a:r>
              <a:rPr lang="en-US" sz="2400" dirty="0" smtClean="0"/>
              <a:t> to be met by manufactured or supplied goods or services to be rendered.  </a:t>
            </a:r>
          </a:p>
          <a:p>
            <a:pPr algn="just">
              <a:lnSpc>
                <a:spcPct val="150000"/>
              </a:lnSpc>
            </a:pPr>
            <a:endParaRPr lang="en-US" sz="800" dirty="0" smtClean="0"/>
          </a:p>
          <a:p>
            <a:pPr>
              <a:lnSpc>
                <a:spcPct val="150000"/>
              </a:lnSpc>
            </a:pPr>
            <a:r>
              <a:rPr lang="en-US" sz="2400" dirty="0" smtClean="0"/>
              <a:t>      It must include the testing parameters for goods, when such testing is required in the contract.</a:t>
            </a:r>
            <a:endParaRPr lang="fil-PH" sz="2400" dirty="0"/>
          </a:p>
        </p:txBody>
      </p:sp>
      <p:sp>
        <p:nvSpPr>
          <p:cNvPr id="9" name="Title 1"/>
          <p:cNvSpPr>
            <a:spLocks noGrp="1"/>
          </p:cNvSpPr>
          <p:nvPr>
            <p:ph type="title"/>
          </p:nvPr>
        </p:nvSpPr>
        <p:spPr>
          <a:xfrm>
            <a:off x="304800" y="152400"/>
            <a:ext cx="8382000" cy="6858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2800" dirty="0" smtClean="0"/>
              <a:t>PREPARING THE TECHNICAL SPECIFICATIONS</a:t>
            </a:r>
            <a:endParaRPr lang="en-US" sz="2800" dirty="0">
              <a:ln/>
            </a:endParaRPr>
          </a:p>
        </p:txBody>
      </p:sp>
    </p:spTree>
    <p:extLst>
      <p:ext uri="{BB962C8B-B14F-4D97-AF65-F5344CB8AC3E}">
        <p14:creationId xmlns:p14="http://schemas.microsoft.com/office/powerpoint/2010/main" xmlns="" val="1319285884"/>
      </p:ext>
    </p:extLst>
  </p:cSld>
  <p:clrMapOvr>
    <a:masterClrMapping/>
  </p:clrMapOvr>
  <p:transition spd="slow"/>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panose="05000000000000000000" pitchFamily="2" charset="2"/>
              <a:buChar char="v"/>
            </a:pPr>
            <a:r>
              <a:rPr lang="en-PH" sz="2400" b="1" dirty="0" smtClean="0"/>
              <a:t>“Functional Description”</a:t>
            </a:r>
            <a:r>
              <a:rPr lang="en-US" sz="2400" dirty="0" smtClean="0"/>
              <a:t> is the description of the functions for which the Goods are to be utilized. For example,</a:t>
            </a:r>
          </a:p>
          <a:p>
            <a:pPr>
              <a:buNone/>
            </a:pPr>
            <a:endParaRPr lang="en-PH" sz="800" b="1" dirty="0"/>
          </a:p>
          <a:p>
            <a:pPr lvl="1">
              <a:lnSpc>
                <a:spcPct val="150000"/>
              </a:lnSpc>
              <a:buFont typeface="Wingdings" pitchFamily="2" charset="2"/>
              <a:buChar char="Ø"/>
            </a:pPr>
            <a:r>
              <a:rPr lang="en-PH" sz="2000" dirty="0"/>
              <a:t>a </a:t>
            </a:r>
            <a:r>
              <a:rPr lang="en-PH" sz="2000" dirty="0">
                <a:solidFill>
                  <a:srgbClr val="FF0000"/>
                </a:solidFill>
              </a:rPr>
              <a:t>pen</a:t>
            </a:r>
            <a:r>
              <a:rPr lang="en-PH" sz="2000" dirty="0"/>
              <a:t> is expected to write 1.5 km of straight, continuous </a:t>
            </a:r>
            <a:r>
              <a:rPr lang="en-PH" sz="2000" dirty="0" smtClean="0"/>
              <a:t>lines;</a:t>
            </a:r>
          </a:p>
          <a:p>
            <a:pPr lvl="1">
              <a:lnSpc>
                <a:spcPct val="150000"/>
              </a:lnSpc>
              <a:buFont typeface="Wingdings" pitchFamily="2" charset="2"/>
              <a:buChar char="Ø"/>
            </a:pPr>
            <a:r>
              <a:rPr lang="en-PH" sz="2000" dirty="0" smtClean="0"/>
              <a:t>a </a:t>
            </a:r>
            <a:r>
              <a:rPr lang="en-PH" sz="2000" dirty="0" smtClean="0">
                <a:solidFill>
                  <a:srgbClr val="FF0000"/>
                </a:solidFill>
              </a:rPr>
              <a:t>welding machine </a:t>
            </a:r>
            <a:r>
              <a:rPr lang="en-PH" sz="2000" dirty="0" smtClean="0"/>
              <a:t>should bond two metal parts rigidly;</a:t>
            </a:r>
            <a:endParaRPr lang="en-PH" sz="2000" dirty="0"/>
          </a:p>
          <a:p>
            <a:pPr marL="400050" lvl="1" indent="0">
              <a:lnSpc>
                <a:spcPct val="150000"/>
              </a:lnSpc>
              <a:buFont typeface="Wingdings" pitchFamily="2" charset="2"/>
              <a:buChar char="Ø"/>
            </a:pPr>
            <a:r>
              <a:rPr lang="en-US" sz="2000" dirty="0" smtClean="0"/>
              <a:t>  a </a:t>
            </a:r>
            <a:r>
              <a:rPr lang="en-US" sz="2000" dirty="0" smtClean="0">
                <a:solidFill>
                  <a:srgbClr val="FF0000"/>
                </a:solidFill>
              </a:rPr>
              <a:t>sewing needle </a:t>
            </a:r>
            <a:r>
              <a:rPr lang="en-US" sz="2000" dirty="0" smtClean="0"/>
              <a:t>is expected to create a passage in the material     </a:t>
            </a:r>
          </a:p>
          <a:p>
            <a:pPr marL="400050" lvl="1" indent="0">
              <a:lnSpc>
                <a:spcPct val="150000"/>
              </a:lnSpc>
              <a:buNone/>
            </a:pPr>
            <a:r>
              <a:rPr lang="en-US" sz="2000" dirty="0" smtClean="0"/>
              <a:t>     for the thread to pass through smoothly;</a:t>
            </a:r>
          </a:p>
          <a:p>
            <a:pPr marL="400050" lvl="1" indent="0">
              <a:lnSpc>
                <a:spcPct val="150000"/>
              </a:lnSpc>
              <a:buFont typeface="Wingdings" pitchFamily="2" charset="2"/>
              <a:buChar char="Ø"/>
            </a:pPr>
            <a:r>
              <a:rPr lang="en-US" sz="2000" dirty="0" smtClean="0"/>
              <a:t>  a </a:t>
            </a:r>
            <a:r>
              <a:rPr lang="en-US" sz="2000" dirty="0" smtClean="0">
                <a:solidFill>
                  <a:srgbClr val="FF0000"/>
                </a:solidFill>
              </a:rPr>
              <a:t>two-seater table </a:t>
            </a:r>
            <a:r>
              <a:rPr lang="en-US" sz="2000" dirty="0" smtClean="0"/>
              <a:t>for elementary grade </a:t>
            </a:r>
          </a:p>
          <a:p>
            <a:pPr marL="0" indent="0">
              <a:buNone/>
            </a:pPr>
            <a:endParaRPr lang="en-US" sz="22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103</a:t>
            </a:fld>
            <a:endParaRPr lang="en-US">
              <a:solidFill>
                <a:prstClr val="black">
                  <a:tint val="75000"/>
                </a:prstClr>
              </a:solidFill>
            </a:endParaRPr>
          </a:p>
        </p:txBody>
      </p:sp>
      <p:sp>
        <p:nvSpPr>
          <p:cNvPr id="7" name="Title 1"/>
          <p:cNvSpPr>
            <a:spLocks noGrp="1"/>
          </p:cNvSpPr>
          <p:nvPr>
            <p:ph type="title"/>
          </p:nvPr>
        </p:nvSpPr>
        <p:spPr>
          <a:xfrm>
            <a:off x="304800" y="152400"/>
            <a:ext cx="8382000" cy="6858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2800" dirty="0" smtClean="0"/>
              <a:t>PREPARING THE TECHNICAL SPECIFICATIONS</a:t>
            </a:r>
            <a:endParaRPr lang="en-US" sz="2800" dirty="0">
              <a:ln/>
            </a:endParaRPr>
          </a:p>
        </p:txBody>
      </p:sp>
    </p:spTree>
    <p:extLst>
      <p:ext uri="{BB962C8B-B14F-4D97-AF65-F5344CB8AC3E}">
        <p14:creationId xmlns:p14="http://schemas.microsoft.com/office/powerpoint/2010/main" xmlns="" val="4193788080"/>
      </p:ext>
    </p:extLst>
  </p:cSld>
  <p:clrMapOvr>
    <a:masterClrMapping/>
  </p:clrMapOvr>
  <p:transition spd="slow"/>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1295400"/>
            <a:ext cx="8382000" cy="4830763"/>
          </a:xfrm>
        </p:spPr>
        <p:txBody>
          <a:bodyPr>
            <a:noAutofit/>
          </a:bodyPr>
          <a:lstStyle/>
          <a:p>
            <a:pPr>
              <a:buFont typeface="Wingdings" panose="05000000000000000000" pitchFamily="2" charset="2"/>
              <a:buChar char="v"/>
            </a:pPr>
            <a:r>
              <a:rPr lang="en-US" sz="2400" b="1" dirty="0" smtClean="0"/>
              <a:t>“Performance description” </a:t>
            </a:r>
            <a:r>
              <a:rPr lang="en-US" sz="2400" dirty="0" smtClean="0"/>
              <a:t>refers to the manner Goods are required to perform the functions expected of them.  For example, </a:t>
            </a:r>
          </a:p>
          <a:p>
            <a:pPr lvl="1">
              <a:lnSpc>
                <a:spcPct val="150000"/>
              </a:lnSpc>
              <a:buFont typeface="Wingdings" pitchFamily="2" charset="2"/>
              <a:buChar char="Ø"/>
            </a:pPr>
            <a:r>
              <a:rPr lang="en-US" sz="1800" dirty="0" smtClean="0"/>
              <a:t>a </a:t>
            </a:r>
            <a:r>
              <a:rPr lang="en-US" sz="1800" dirty="0" err="1" smtClean="0">
                <a:solidFill>
                  <a:srgbClr val="FF0000"/>
                </a:solidFill>
              </a:rPr>
              <a:t>ballpen</a:t>
            </a:r>
            <a:r>
              <a:rPr lang="en-US" sz="1800" dirty="0" smtClean="0"/>
              <a:t> that writes at 1.5km should do so continuously and smoothly, without skipping, and with the color of the ink being consistent.</a:t>
            </a:r>
          </a:p>
          <a:p>
            <a:pPr lvl="1">
              <a:lnSpc>
                <a:spcPct val="150000"/>
              </a:lnSpc>
              <a:buFont typeface="Wingdings" pitchFamily="2" charset="2"/>
              <a:buChar char="Ø"/>
            </a:pPr>
            <a:r>
              <a:rPr lang="en-US" sz="1800" dirty="0" smtClean="0"/>
              <a:t>a </a:t>
            </a:r>
            <a:r>
              <a:rPr lang="en-US" sz="1800" dirty="0" smtClean="0">
                <a:solidFill>
                  <a:srgbClr val="FF0000"/>
                </a:solidFill>
              </a:rPr>
              <a:t>welding machine </a:t>
            </a:r>
            <a:r>
              <a:rPr lang="fil-PH" sz="1800" dirty="0" smtClean="0"/>
              <a:t>producing a high-strength weld with great appearance/neat and little need for cleaning. </a:t>
            </a:r>
          </a:p>
          <a:p>
            <a:pPr lvl="1">
              <a:lnSpc>
                <a:spcPct val="150000"/>
              </a:lnSpc>
              <a:buFont typeface="Wingdings" pitchFamily="2" charset="2"/>
              <a:buChar char="Ø"/>
            </a:pPr>
            <a:r>
              <a:rPr lang="fil-PH" sz="1800" dirty="0" smtClean="0"/>
              <a:t>a </a:t>
            </a:r>
            <a:r>
              <a:rPr lang="fil-PH" sz="1800" dirty="0" smtClean="0">
                <a:solidFill>
                  <a:srgbClr val="FF0000"/>
                </a:solidFill>
              </a:rPr>
              <a:t>sewing needle </a:t>
            </a:r>
            <a:r>
              <a:rPr lang="fil-PH" sz="1800" dirty="0" smtClean="0"/>
              <a:t>that</a:t>
            </a:r>
            <a:r>
              <a:rPr lang="en-US" sz="1800" dirty="0" smtClean="0"/>
              <a:t> can be used for dense woven fabrics that causes less damage,</a:t>
            </a:r>
          </a:p>
          <a:p>
            <a:pPr lvl="1">
              <a:lnSpc>
                <a:spcPct val="150000"/>
              </a:lnSpc>
              <a:buFont typeface="Wingdings" pitchFamily="2" charset="2"/>
              <a:buChar char="Ø"/>
            </a:pPr>
            <a:r>
              <a:rPr lang="en-US" sz="1800" dirty="0" smtClean="0"/>
              <a:t>a </a:t>
            </a:r>
            <a:r>
              <a:rPr lang="en-US" sz="1800" dirty="0" smtClean="0">
                <a:solidFill>
                  <a:srgbClr val="FF0000"/>
                </a:solidFill>
              </a:rPr>
              <a:t>table</a:t>
            </a:r>
            <a:r>
              <a:rPr lang="en-US" sz="1800" dirty="0" smtClean="0"/>
              <a:t> that is durable, stable or does not shake, with smooth surface and can accommodate two students.</a:t>
            </a:r>
            <a:endParaRPr lang="fil-PH" sz="1800" dirty="0" smtClean="0"/>
          </a:p>
          <a:p>
            <a:pPr lvl="1">
              <a:buFont typeface="Wingdings" pitchFamily="2" charset="2"/>
              <a:buChar char="Ø"/>
            </a:pPr>
            <a:endParaRPr lang="fil-PH" sz="2000" dirty="0" smtClean="0"/>
          </a:p>
          <a:p>
            <a:pPr>
              <a:buNone/>
            </a:pPr>
            <a:endParaRPr lang="en-PH" sz="2200" dirty="0"/>
          </a:p>
          <a:p>
            <a:pPr marL="0" indent="0">
              <a:buNone/>
            </a:pPr>
            <a:endParaRPr lang="en-US" sz="22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104</a:t>
            </a:fld>
            <a:endParaRPr lang="en-US">
              <a:solidFill>
                <a:prstClr val="black">
                  <a:tint val="75000"/>
                </a:prstClr>
              </a:solidFill>
            </a:endParaRPr>
          </a:p>
        </p:txBody>
      </p:sp>
      <p:sp>
        <p:nvSpPr>
          <p:cNvPr id="7" name="Title 1"/>
          <p:cNvSpPr>
            <a:spLocks noGrp="1"/>
          </p:cNvSpPr>
          <p:nvPr>
            <p:ph type="title"/>
          </p:nvPr>
        </p:nvSpPr>
        <p:spPr>
          <a:xfrm>
            <a:off x="304800" y="152400"/>
            <a:ext cx="8382000" cy="6858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2800" dirty="0" smtClean="0"/>
              <a:t>PREPARING THE TECHNICAL SPECIFICATIONS</a:t>
            </a:r>
            <a:endParaRPr lang="en-US" sz="2800" dirty="0">
              <a:ln/>
            </a:endParaRPr>
          </a:p>
        </p:txBody>
      </p:sp>
    </p:spTree>
    <p:extLst>
      <p:ext uri="{BB962C8B-B14F-4D97-AF65-F5344CB8AC3E}">
        <p14:creationId xmlns:p14="http://schemas.microsoft.com/office/powerpoint/2010/main" xmlns="" val="4193788080"/>
      </p:ext>
    </p:extLst>
  </p:cSld>
  <p:clrMapOvr>
    <a:masterClrMapping/>
  </p:clrMapOvr>
  <p:transition spd="slow"/>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pitchFamily="2" charset="2"/>
              <a:buChar char="v"/>
            </a:pPr>
            <a:r>
              <a:rPr lang="en-US" sz="2400" b="1" dirty="0" smtClean="0"/>
              <a:t>“Environmental interface” </a:t>
            </a:r>
            <a:r>
              <a:rPr lang="en-US" sz="2400" dirty="0" smtClean="0"/>
              <a:t>refers to the environment in which the required functions are performed at the desired level.  For example,</a:t>
            </a:r>
          </a:p>
          <a:p>
            <a:pPr lvl="1">
              <a:buFont typeface="Wingdings" pitchFamily="2" charset="2"/>
              <a:buChar char="Ø"/>
            </a:pPr>
            <a:r>
              <a:rPr lang="en-US" sz="2000" dirty="0" smtClean="0"/>
              <a:t> a </a:t>
            </a:r>
            <a:r>
              <a:rPr lang="en-US" sz="2000" dirty="0" err="1" smtClean="0">
                <a:solidFill>
                  <a:srgbClr val="FF0000"/>
                </a:solidFill>
              </a:rPr>
              <a:t>ballpen</a:t>
            </a:r>
            <a:r>
              <a:rPr lang="en-US" sz="2000" dirty="0" smtClean="0"/>
              <a:t> should write continuously for 1.5km on pad paper or bond paper, but not necessarily on wood or on a white board;</a:t>
            </a:r>
          </a:p>
          <a:p>
            <a:pPr lvl="1">
              <a:buFont typeface="Wingdings" pitchFamily="2" charset="2"/>
              <a:buChar char="Ø"/>
            </a:pPr>
            <a:r>
              <a:rPr lang="fil-PH" sz="2000" dirty="0" smtClean="0"/>
              <a:t>a </a:t>
            </a:r>
            <a:r>
              <a:rPr lang="fil-PH" sz="2000" dirty="0" smtClean="0">
                <a:solidFill>
                  <a:srgbClr val="FF0000"/>
                </a:solidFill>
              </a:rPr>
              <a:t>welding machine </a:t>
            </a:r>
            <a:r>
              <a:rPr lang="fil-PH" sz="2000" dirty="0" smtClean="0"/>
              <a:t>suited for windy, outdoor conditions;</a:t>
            </a:r>
          </a:p>
          <a:p>
            <a:pPr lvl="1">
              <a:buFont typeface="Wingdings" pitchFamily="2" charset="2"/>
              <a:buChar char="Ø"/>
            </a:pPr>
            <a:r>
              <a:rPr lang="en-US" sz="2000" dirty="0" smtClean="0"/>
              <a:t>a </a:t>
            </a:r>
            <a:r>
              <a:rPr lang="en-US" sz="2000" dirty="0" smtClean="0">
                <a:solidFill>
                  <a:srgbClr val="FF0000"/>
                </a:solidFill>
              </a:rPr>
              <a:t>needle</a:t>
            </a:r>
            <a:r>
              <a:rPr lang="en-US" sz="2000" dirty="0" smtClean="0"/>
              <a:t> to suit depending on the machine and its stitch type, the needle is designed with variations in length of blade, shank thickness, type of eye etc. It is advisable to check with the machine manufacturer for suitability of needle system to machine.</a:t>
            </a:r>
          </a:p>
          <a:p>
            <a:pPr lvl="1">
              <a:buFont typeface="Wingdings" pitchFamily="2" charset="2"/>
              <a:buChar char="Ø"/>
            </a:pPr>
            <a:r>
              <a:rPr lang="en-US" sz="2000" dirty="0" smtClean="0"/>
              <a:t>a </a:t>
            </a:r>
            <a:r>
              <a:rPr lang="en-US" sz="2000" dirty="0" smtClean="0">
                <a:solidFill>
                  <a:srgbClr val="FF0000"/>
                </a:solidFill>
              </a:rPr>
              <a:t>table</a:t>
            </a:r>
            <a:r>
              <a:rPr lang="en-US" sz="2000" dirty="0" smtClean="0"/>
              <a:t> suitable for the classroom, not necessarily all wood, but movable and/or stackable, if necessary.</a:t>
            </a:r>
            <a:endParaRPr lang="fil-PH" sz="2000" dirty="0" smtClean="0"/>
          </a:p>
          <a:p>
            <a:pPr lvl="1">
              <a:buFont typeface="Wingdings" pitchFamily="2" charset="2"/>
              <a:buChar char="Ø"/>
            </a:pPr>
            <a:endParaRPr lang="fil-PH" sz="2000" dirty="0" smtClean="0"/>
          </a:p>
          <a:p>
            <a:pPr marL="0" indent="0">
              <a:buNone/>
            </a:pPr>
            <a:endParaRPr lang="en-US" sz="22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105</a:t>
            </a:fld>
            <a:endParaRPr lang="en-US">
              <a:solidFill>
                <a:prstClr val="black">
                  <a:tint val="75000"/>
                </a:prstClr>
              </a:solidFill>
            </a:endParaRPr>
          </a:p>
        </p:txBody>
      </p:sp>
      <p:sp>
        <p:nvSpPr>
          <p:cNvPr id="7" name="Title 1"/>
          <p:cNvSpPr>
            <a:spLocks noGrp="1"/>
          </p:cNvSpPr>
          <p:nvPr>
            <p:ph type="title"/>
          </p:nvPr>
        </p:nvSpPr>
        <p:spPr>
          <a:xfrm>
            <a:off x="304800" y="152400"/>
            <a:ext cx="8382000" cy="6858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2800" dirty="0" smtClean="0"/>
              <a:t>PREPARING THE TECHNICAL SPECIFICATIONS</a:t>
            </a:r>
            <a:endParaRPr lang="en-US" sz="2800" dirty="0">
              <a:ln/>
            </a:endParaRPr>
          </a:p>
        </p:txBody>
      </p:sp>
    </p:spTree>
    <p:extLst>
      <p:ext uri="{BB962C8B-B14F-4D97-AF65-F5344CB8AC3E}">
        <p14:creationId xmlns:p14="http://schemas.microsoft.com/office/powerpoint/2010/main" xmlns="" val="4193788080"/>
      </p:ext>
    </p:extLst>
  </p:cSld>
  <p:clrMapOvr>
    <a:masterClrMapping/>
  </p:clrMapOvr>
  <p:transition spd="slow"/>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Autofit/>
          </a:bodyPr>
          <a:lstStyle/>
          <a:p>
            <a:pPr>
              <a:buFont typeface="Wingdings" pitchFamily="2" charset="2"/>
              <a:buChar char="v"/>
            </a:pPr>
            <a:r>
              <a:rPr lang="en-US" sz="2400" b="1" dirty="0" smtClean="0"/>
              <a:t>“Design” </a:t>
            </a:r>
            <a:r>
              <a:rPr lang="en-US" sz="2400" dirty="0" smtClean="0"/>
              <a:t>refers to the technical design or drawing or physical appearance of goods being procured.  A design standard is particularly useful in cases where the goods procured are specially manufactured for the Procuring Entity. </a:t>
            </a:r>
            <a:r>
              <a:rPr lang="en-PH" sz="2400" dirty="0" smtClean="0"/>
              <a:t>Example</a:t>
            </a:r>
            <a:endParaRPr lang="en-US" sz="2400" dirty="0" smtClean="0"/>
          </a:p>
          <a:p>
            <a:pPr lvl="1"/>
            <a:r>
              <a:rPr lang="en-PH" sz="2200" dirty="0" smtClean="0"/>
              <a:t>Ballpoint</a:t>
            </a:r>
            <a:r>
              <a:rPr lang="en-PH" sz="2200" dirty="0"/>
              <a:t>, gel-tip, sign pen, technical pen, etc</a:t>
            </a:r>
            <a:r>
              <a:rPr lang="en-PH" sz="2200" dirty="0" smtClean="0"/>
              <a:t>.</a:t>
            </a:r>
          </a:p>
          <a:p>
            <a:pPr lvl="1"/>
            <a:r>
              <a:rPr lang="en-PH" sz="2200" dirty="0" smtClean="0"/>
              <a:t>Armchair, grade school desk, laboratory stools</a:t>
            </a:r>
          </a:p>
          <a:p>
            <a:pPr lvl="1"/>
            <a:endParaRPr lang="en-PH" sz="2200" dirty="0"/>
          </a:p>
          <a:p>
            <a:pPr marL="0" indent="0">
              <a:buNone/>
            </a:pPr>
            <a:endParaRPr lang="en-US" sz="22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106</a:t>
            </a:fld>
            <a:endParaRPr lang="en-US">
              <a:solidFill>
                <a:prstClr val="black">
                  <a:tint val="75000"/>
                </a:prstClr>
              </a:solidFill>
            </a:endParaRPr>
          </a:p>
        </p:txBody>
      </p:sp>
      <p:sp>
        <p:nvSpPr>
          <p:cNvPr id="6" name="Title 1"/>
          <p:cNvSpPr>
            <a:spLocks noGrp="1"/>
          </p:cNvSpPr>
          <p:nvPr>
            <p:ph type="title"/>
          </p:nvPr>
        </p:nvSpPr>
        <p:spPr>
          <a:xfrm>
            <a:off x="304800" y="152400"/>
            <a:ext cx="8382000" cy="6858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2800" dirty="0" smtClean="0"/>
              <a:t>PREPARING THE TECHNICAL SPECIFICATIONS</a:t>
            </a:r>
            <a:endParaRPr lang="en-US" sz="2800" dirty="0">
              <a:ln/>
            </a:endParaRPr>
          </a:p>
        </p:txBody>
      </p:sp>
    </p:spTree>
    <p:extLst>
      <p:ext uri="{BB962C8B-B14F-4D97-AF65-F5344CB8AC3E}">
        <p14:creationId xmlns:p14="http://schemas.microsoft.com/office/powerpoint/2010/main" xmlns="" val="4193788080"/>
      </p:ext>
    </p:extLst>
  </p:cSld>
  <p:clrMapOvr>
    <a:masterClrMapping/>
  </p:clrMapOvr>
  <p:transition spd="slow"/>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title"/>
          </p:nvPr>
        </p:nvSpPr>
        <p:spPr>
          <a:xfrm>
            <a:off x="990600" y="685800"/>
            <a:ext cx="7221538" cy="533400"/>
          </a:xfrm>
          <a:solidFill>
            <a:schemeClr val="accent1"/>
          </a:solidFill>
        </p:spPr>
        <p:txBody>
          <a:bodyPr>
            <a:normAutofit fontScale="90000"/>
          </a:bodyPr>
          <a:lstStyle/>
          <a:p>
            <a:r>
              <a:rPr lang="en-US" sz="3200" dirty="0">
                <a:solidFill>
                  <a:srgbClr val="FFFFFF"/>
                </a:solidFill>
                <a:latin typeface="Copperplate Gothic Bold" pitchFamily="34" charset="0"/>
              </a:rPr>
              <a:t>“Design”</a:t>
            </a:r>
          </a:p>
        </p:txBody>
      </p:sp>
      <p:sp>
        <p:nvSpPr>
          <p:cNvPr id="58370" name="Rectangle 2"/>
          <p:cNvSpPr>
            <a:spLocks noGrp="1" noChangeArrowheads="1"/>
          </p:cNvSpPr>
          <p:nvPr>
            <p:ph type="body" idx="4294967295"/>
          </p:nvPr>
        </p:nvSpPr>
        <p:spPr>
          <a:xfrm>
            <a:off x="685800" y="1447800"/>
            <a:ext cx="7848600" cy="576262"/>
          </a:xfrm>
        </p:spPr>
        <p:txBody>
          <a:bodyPr>
            <a:normAutofit fontScale="92500"/>
          </a:bodyPr>
          <a:lstStyle/>
          <a:p>
            <a:pPr marL="0" indent="0">
              <a:lnSpc>
                <a:spcPct val="90000"/>
              </a:lnSpc>
              <a:buFontTx/>
              <a:buNone/>
            </a:pPr>
            <a:r>
              <a:rPr lang="en-US" sz="2400" dirty="0">
                <a:sym typeface="Wingdings 3" pitchFamily="18" charset="2"/>
              </a:rPr>
              <a:t></a:t>
            </a:r>
            <a:r>
              <a:rPr lang="en-US" sz="2400" dirty="0"/>
              <a:t>refers to the technical design of the goods being procured</a:t>
            </a:r>
          </a:p>
        </p:txBody>
      </p:sp>
      <p:graphicFrame>
        <p:nvGraphicFramePr>
          <p:cNvPr id="58420" name="Group 52"/>
          <p:cNvGraphicFramePr>
            <a:graphicFrameLocks noGrp="1"/>
          </p:cNvGraphicFramePr>
          <p:nvPr>
            <p:ph type="tbl" idx="1"/>
          </p:nvPr>
        </p:nvGraphicFramePr>
        <p:xfrm>
          <a:off x="1066800" y="2057400"/>
          <a:ext cx="7221538" cy="3417888"/>
        </p:xfrm>
        <a:graphic>
          <a:graphicData uri="http://schemas.openxmlformats.org/drawingml/2006/table">
            <a:tbl>
              <a:tblPr/>
              <a:tblGrid>
                <a:gridCol w="1804988"/>
                <a:gridCol w="1806575"/>
                <a:gridCol w="1804987"/>
                <a:gridCol w="1804988"/>
              </a:tblGrid>
              <a:tr h="93345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Antique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Nostalgic</a:t>
                      </a:r>
                      <a:endParaRPr kumimoji="0" lang="en-US" sz="2000" b="1"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Heat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Lamp</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Yellow</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Bug</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Twist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&amp; Lock</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Coil</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8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Appliance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Ceiling</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Fan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Decorative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Globe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Amusement</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Light Bulb</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3-way</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Screw-</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in</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70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Standard</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Colored</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Party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Decorative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Chandelier</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Medium</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Base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Stringers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Air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Purifying</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286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Reflector</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S 14</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Design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Picture-</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smtClean="0">
                          <a:ln>
                            <a:noFill/>
                          </a:ln>
                          <a:solidFill>
                            <a:schemeClr val="tx1"/>
                          </a:solidFill>
                          <a:effectLst/>
                          <a:latin typeface="Arial" charset="0"/>
                        </a:rPr>
                        <a:t>Exit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Non-</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dimmable</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pic>
        <p:nvPicPr>
          <p:cNvPr id="58418" name="Picture 50"/>
          <p:cNvPicPr>
            <a:picLocks noChangeAspect="1" noChangeArrowheads="1"/>
          </p:cNvPicPr>
          <p:nvPr/>
        </p:nvPicPr>
        <p:blipFill>
          <a:blip r:embed="rId2" cstate="print"/>
          <a:srcRect/>
          <a:stretch>
            <a:fillRect/>
          </a:stretch>
        </p:blipFill>
        <p:spPr bwMode="auto">
          <a:xfrm>
            <a:off x="1981200" y="2209800"/>
            <a:ext cx="768350" cy="684213"/>
          </a:xfrm>
          <a:prstGeom prst="rect">
            <a:avLst/>
          </a:prstGeom>
          <a:solidFill>
            <a:srgbClr val="FFFF99"/>
          </a:solidFill>
          <a:ln w="9525">
            <a:noFill/>
            <a:miter lim="800000"/>
            <a:headEnd/>
            <a:tailEnd/>
          </a:ln>
          <a:effectLst/>
        </p:spPr>
      </p:pic>
      <p:pic>
        <p:nvPicPr>
          <p:cNvPr id="58421" name="Picture 53"/>
          <p:cNvPicPr>
            <a:picLocks noChangeAspect="1" noChangeArrowheads="1"/>
          </p:cNvPicPr>
          <p:nvPr/>
        </p:nvPicPr>
        <p:blipFill>
          <a:blip r:embed="rId3" cstate="print"/>
          <a:srcRect/>
          <a:stretch>
            <a:fillRect/>
          </a:stretch>
        </p:blipFill>
        <p:spPr bwMode="auto">
          <a:xfrm>
            <a:off x="2057400" y="3048000"/>
            <a:ext cx="792162" cy="717550"/>
          </a:xfrm>
          <a:prstGeom prst="rect">
            <a:avLst/>
          </a:prstGeom>
          <a:noFill/>
          <a:ln w="9525">
            <a:noFill/>
            <a:miter lim="800000"/>
            <a:headEnd/>
            <a:tailEnd/>
          </a:ln>
          <a:effectLst/>
        </p:spPr>
      </p:pic>
      <p:pic>
        <p:nvPicPr>
          <p:cNvPr id="58422" name="Picture 54"/>
          <p:cNvPicPr>
            <a:picLocks noChangeAspect="1" noChangeArrowheads="1"/>
          </p:cNvPicPr>
          <p:nvPr/>
        </p:nvPicPr>
        <p:blipFill>
          <a:blip r:embed="rId4" cstate="print"/>
          <a:srcRect/>
          <a:stretch>
            <a:fillRect/>
          </a:stretch>
        </p:blipFill>
        <p:spPr bwMode="auto">
          <a:xfrm>
            <a:off x="1981200" y="3886200"/>
            <a:ext cx="792162" cy="717550"/>
          </a:xfrm>
          <a:prstGeom prst="rect">
            <a:avLst/>
          </a:prstGeom>
          <a:noFill/>
          <a:ln w="9525">
            <a:noFill/>
            <a:miter lim="800000"/>
            <a:headEnd/>
            <a:tailEnd/>
          </a:ln>
          <a:effectLst/>
        </p:spPr>
      </p:pic>
      <p:pic>
        <p:nvPicPr>
          <p:cNvPr id="58423" name="Picture 55"/>
          <p:cNvPicPr>
            <a:picLocks noChangeAspect="1" noChangeArrowheads="1"/>
          </p:cNvPicPr>
          <p:nvPr/>
        </p:nvPicPr>
        <p:blipFill>
          <a:blip r:embed="rId5" cstate="print"/>
          <a:srcRect/>
          <a:stretch>
            <a:fillRect/>
          </a:stretch>
        </p:blipFill>
        <p:spPr bwMode="auto">
          <a:xfrm>
            <a:off x="1981200" y="4724400"/>
            <a:ext cx="744537" cy="717550"/>
          </a:xfrm>
          <a:prstGeom prst="rect">
            <a:avLst/>
          </a:prstGeom>
          <a:noFill/>
          <a:ln w="9525">
            <a:noFill/>
            <a:miter lim="800000"/>
            <a:headEnd/>
            <a:tailEnd/>
          </a:ln>
          <a:effectLst/>
        </p:spPr>
      </p:pic>
      <p:pic>
        <p:nvPicPr>
          <p:cNvPr id="58424" name="Picture 56"/>
          <p:cNvPicPr>
            <a:picLocks noChangeAspect="1" noChangeArrowheads="1"/>
          </p:cNvPicPr>
          <p:nvPr/>
        </p:nvPicPr>
        <p:blipFill>
          <a:blip r:embed="rId6" cstate="print"/>
          <a:srcRect/>
          <a:stretch>
            <a:fillRect/>
          </a:stretch>
        </p:blipFill>
        <p:spPr bwMode="auto">
          <a:xfrm>
            <a:off x="3733800" y="2133600"/>
            <a:ext cx="782638" cy="717550"/>
          </a:xfrm>
          <a:prstGeom prst="rect">
            <a:avLst/>
          </a:prstGeom>
          <a:noFill/>
          <a:ln w="9525">
            <a:noFill/>
            <a:miter lim="800000"/>
            <a:headEnd/>
            <a:tailEnd/>
          </a:ln>
          <a:effectLst/>
        </p:spPr>
      </p:pic>
      <p:pic>
        <p:nvPicPr>
          <p:cNvPr id="58425" name="Picture 57"/>
          <p:cNvPicPr>
            <a:picLocks noChangeAspect="1" noChangeArrowheads="1"/>
          </p:cNvPicPr>
          <p:nvPr/>
        </p:nvPicPr>
        <p:blipFill>
          <a:blip r:embed="rId7" cstate="print"/>
          <a:srcRect/>
          <a:stretch>
            <a:fillRect/>
          </a:stretch>
        </p:blipFill>
        <p:spPr bwMode="auto">
          <a:xfrm>
            <a:off x="3810000" y="3124200"/>
            <a:ext cx="720725" cy="717550"/>
          </a:xfrm>
          <a:prstGeom prst="rect">
            <a:avLst/>
          </a:prstGeom>
          <a:noFill/>
          <a:ln w="9525">
            <a:noFill/>
            <a:miter lim="800000"/>
            <a:headEnd/>
            <a:tailEnd/>
          </a:ln>
          <a:effectLst/>
        </p:spPr>
      </p:pic>
      <p:pic>
        <p:nvPicPr>
          <p:cNvPr id="58426" name="Picture 58"/>
          <p:cNvPicPr>
            <a:picLocks noChangeAspect="1" noChangeArrowheads="1"/>
          </p:cNvPicPr>
          <p:nvPr/>
        </p:nvPicPr>
        <p:blipFill>
          <a:blip r:embed="rId8" cstate="print"/>
          <a:srcRect/>
          <a:stretch>
            <a:fillRect/>
          </a:stretch>
        </p:blipFill>
        <p:spPr bwMode="auto">
          <a:xfrm>
            <a:off x="3886200" y="3886200"/>
            <a:ext cx="685800" cy="709613"/>
          </a:xfrm>
          <a:prstGeom prst="rect">
            <a:avLst/>
          </a:prstGeom>
          <a:noFill/>
          <a:ln w="9525">
            <a:noFill/>
            <a:miter lim="800000"/>
            <a:headEnd/>
            <a:tailEnd/>
          </a:ln>
          <a:effectLst/>
        </p:spPr>
      </p:pic>
      <p:pic>
        <p:nvPicPr>
          <p:cNvPr id="58427" name="Picture 59"/>
          <p:cNvPicPr>
            <a:picLocks noChangeAspect="1" noChangeArrowheads="1"/>
          </p:cNvPicPr>
          <p:nvPr/>
        </p:nvPicPr>
        <p:blipFill>
          <a:blip r:embed="rId9" cstate="print"/>
          <a:srcRect/>
          <a:stretch>
            <a:fillRect/>
          </a:stretch>
        </p:blipFill>
        <p:spPr bwMode="auto">
          <a:xfrm>
            <a:off x="3733800" y="4724400"/>
            <a:ext cx="709613" cy="750887"/>
          </a:xfrm>
          <a:prstGeom prst="rect">
            <a:avLst/>
          </a:prstGeom>
          <a:noFill/>
          <a:ln w="9525">
            <a:noFill/>
            <a:miter lim="800000"/>
            <a:headEnd/>
            <a:tailEnd/>
          </a:ln>
          <a:effectLst/>
        </p:spPr>
      </p:pic>
      <p:pic>
        <p:nvPicPr>
          <p:cNvPr id="58428" name="Picture 60"/>
          <p:cNvPicPr>
            <a:picLocks noChangeAspect="1" noChangeArrowheads="1"/>
          </p:cNvPicPr>
          <p:nvPr/>
        </p:nvPicPr>
        <p:blipFill>
          <a:blip r:embed="rId10" cstate="print"/>
          <a:srcRect/>
          <a:stretch>
            <a:fillRect/>
          </a:stretch>
        </p:blipFill>
        <p:spPr bwMode="auto">
          <a:xfrm>
            <a:off x="5562600" y="2133600"/>
            <a:ext cx="808038" cy="717550"/>
          </a:xfrm>
          <a:prstGeom prst="rect">
            <a:avLst/>
          </a:prstGeom>
          <a:noFill/>
          <a:ln w="9525">
            <a:noFill/>
            <a:miter lim="800000"/>
            <a:headEnd/>
            <a:tailEnd/>
          </a:ln>
          <a:effectLst/>
        </p:spPr>
      </p:pic>
      <p:pic>
        <p:nvPicPr>
          <p:cNvPr id="58429" name="Picture 61" descr="thumbnail_amusement-bulbs-100x">
            <a:hlinkClick r:id="rId11"/>
          </p:cNvPr>
          <p:cNvPicPr>
            <a:picLocks noChangeAspect="1" noChangeArrowheads="1"/>
          </p:cNvPicPr>
          <p:nvPr/>
        </p:nvPicPr>
        <p:blipFill>
          <a:blip r:embed="rId12" cstate="print"/>
          <a:srcRect/>
          <a:stretch>
            <a:fillRect/>
          </a:stretch>
        </p:blipFill>
        <p:spPr bwMode="auto">
          <a:xfrm>
            <a:off x="5715000" y="3124200"/>
            <a:ext cx="585216" cy="609600"/>
          </a:xfrm>
          <a:prstGeom prst="rect">
            <a:avLst/>
          </a:prstGeom>
          <a:noFill/>
          <a:ln w="9525">
            <a:noFill/>
            <a:miter lim="800000"/>
            <a:headEnd/>
            <a:tailEnd/>
          </a:ln>
        </p:spPr>
      </p:pic>
      <p:pic>
        <p:nvPicPr>
          <p:cNvPr id="58430" name="Picture 62"/>
          <p:cNvPicPr>
            <a:picLocks noChangeAspect="1" noChangeArrowheads="1"/>
          </p:cNvPicPr>
          <p:nvPr/>
        </p:nvPicPr>
        <p:blipFill>
          <a:blip r:embed="rId13" cstate="print"/>
          <a:srcRect/>
          <a:stretch>
            <a:fillRect/>
          </a:stretch>
        </p:blipFill>
        <p:spPr bwMode="auto">
          <a:xfrm>
            <a:off x="5715000" y="3886200"/>
            <a:ext cx="685800" cy="633413"/>
          </a:xfrm>
          <a:prstGeom prst="rect">
            <a:avLst/>
          </a:prstGeom>
          <a:noFill/>
        </p:spPr>
      </p:pic>
      <p:pic>
        <p:nvPicPr>
          <p:cNvPr id="58431" name="Picture 63" descr="thumbnail_cat-tubular-100x">
            <a:hlinkClick r:id="rId14"/>
          </p:cNvPr>
          <p:cNvPicPr>
            <a:picLocks noChangeAspect="1" noChangeArrowheads="1"/>
          </p:cNvPicPr>
          <p:nvPr/>
        </p:nvPicPr>
        <p:blipFill>
          <a:blip r:embed="rId15" cstate="print"/>
          <a:srcRect/>
          <a:stretch>
            <a:fillRect/>
          </a:stretch>
        </p:blipFill>
        <p:spPr bwMode="auto">
          <a:xfrm>
            <a:off x="5791200" y="4724400"/>
            <a:ext cx="647700" cy="655638"/>
          </a:xfrm>
          <a:prstGeom prst="rect">
            <a:avLst/>
          </a:prstGeom>
          <a:noFill/>
          <a:ln w="9525">
            <a:noFill/>
            <a:miter lim="800000"/>
            <a:headEnd/>
            <a:tailEnd/>
          </a:ln>
        </p:spPr>
      </p:pic>
      <p:pic>
        <p:nvPicPr>
          <p:cNvPr id="58432" name="Picture 64"/>
          <p:cNvPicPr>
            <a:picLocks noChangeAspect="1" noChangeArrowheads="1"/>
          </p:cNvPicPr>
          <p:nvPr/>
        </p:nvPicPr>
        <p:blipFill>
          <a:blip r:embed="rId16" cstate="print"/>
          <a:srcRect/>
          <a:stretch>
            <a:fillRect/>
          </a:stretch>
        </p:blipFill>
        <p:spPr bwMode="auto">
          <a:xfrm>
            <a:off x="7315200" y="2133600"/>
            <a:ext cx="674688" cy="684213"/>
          </a:xfrm>
          <a:prstGeom prst="rect">
            <a:avLst/>
          </a:prstGeom>
          <a:noFill/>
        </p:spPr>
      </p:pic>
      <p:pic>
        <p:nvPicPr>
          <p:cNvPr id="58433" name="Picture 65"/>
          <p:cNvPicPr>
            <a:picLocks noChangeAspect="1" noChangeArrowheads="1"/>
          </p:cNvPicPr>
          <p:nvPr/>
        </p:nvPicPr>
        <p:blipFill>
          <a:blip r:embed="rId17" cstate="print"/>
          <a:srcRect/>
          <a:stretch>
            <a:fillRect/>
          </a:stretch>
        </p:blipFill>
        <p:spPr bwMode="auto">
          <a:xfrm>
            <a:off x="7315200" y="3048000"/>
            <a:ext cx="828675" cy="709613"/>
          </a:xfrm>
          <a:prstGeom prst="rect">
            <a:avLst/>
          </a:prstGeom>
          <a:noFill/>
        </p:spPr>
      </p:pic>
      <p:pic>
        <p:nvPicPr>
          <p:cNvPr id="58434" name="Picture 66"/>
          <p:cNvPicPr>
            <a:picLocks noChangeAspect="1" noChangeArrowheads="1"/>
          </p:cNvPicPr>
          <p:nvPr/>
        </p:nvPicPr>
        <p:blipFill>
          <a:blip r:embed="rId18" cstate="print"/>
          <a:srcRect/>
          <a:stretch>
            <a:fillRect/>
          </a:stretch>
        </p:blipFill>
        <p:spPr bwMode="auto">
          <a:xfrm>
            <a:off x="7391400" y="3886200"/>
            <a:ext cx="674688" cy="763588"/>
          </a:xfrm>
          <a:prstGeom prst="rect">
            <a:avLst/>
          </a:prstGeom>
          <a:noFill/>
        </p:spPr>
      </p:pic>
      <p:pic>
        <p:nvPicPr>
          <p:cNvPr id="58435" name="Picture 67"/>
          <p:cNvPicPr>
            <a:picLocks noChangeAspect="1" noChangeArrowheads="1"/>
          </p:cNvPicPr>
          <p:nvPr/>
        </p:nvPicPr>
        <p:blipFill>
          <a:blip r:embed="rId19" cstate="print"/>
          <a:srcRect/>
          <a:stretch>
            <a:fillRect/>
          </a:stretch>
        </p:blipFill>
        <p:spPr bwMode="auto">
          <a:xfrm>
            <a:off x="7543800" y="4724400"/>
            <a:ext cx="579437" cy="70802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58371"/>
                                        </p:tgtEl>
                                        <p:attrNameLst>
                                          <p:attrName>style.visibility</p:attrName>
                                        </p:attrNameLst>
                                      </p:cBhvr>
                                      <p:to>
                                        <p:strVal val="visible"/>
                                      </p:to>
                                    </p:set>
                                    <p:animEffect transition="in" filter="wheel(4)">
                                      <p:cBhvr>
                                        <p:cTn id="7" dur="500"/>
                                        <p:tgtEl>
                                          <p:spTgt spid="58371"/>
                                        </p:tgtEl>
                                      </p:cBhvr>
                                    </p:animEffect>
                                  </p:childTnLst>
                                </p:cTn>
                              </p:par>
                            </p:childTnLst>
                          </p:cTn>
                        </p:par>
                        <p:par>
                          <p:cTn id="8" fill="hold">
                            <p:stCondLst>
                              <p:cond delay="500"/>
                            </p:stCondLst>
                            <p:childTnLst>
                              <p:par>
                                <p:cTn id="9" presetID="18" presetClass="entr" presetSubtype="12" fill="hold" nodeType="afterEffect">
                                  <p:stCondLst>
                                    <p:cond delay="0"/>
                                  </p:stCondLst>
                                  <p:childTnLst>
                                    <p:set>
                                      <p:cBhvr>
                                        <p:cTn id="10" dur="1" fill="hold">
                                          <p:stCondLst>
                                            <p:cond delay="0"/>
                                          </p:stCondLst>
                                        </p:cTn>
                                        <p:tgtEl>
                                          <p:spTgt spid="58420"/>
                                        </p:tgtEl>
                                        <p:attrNameLst>
                                          <p:attrName>style.visibility</p:attrName>
                                        </p:attrNameLst>
                                      </p:cBhvr>
                                      <p:to>
                                        <p:strVal val="visible"/>
                                      </p:to>
                                    </p:set>
                                    <p:animEffect transition="in" filter="strips(downLeft)">
                                      <p:cBhvr>
                                        <p:cTn id="11" dur="500"/>
                                        <p:tgtEl>
                                          <p:spTgt spid="58420"/>
                                        </p:tgtEl>
                                      </p:cBhvr>
                                    </p:animEffect>
                                  </p:childTnLst>
                                </p:cTn>
                              </p:par>
                            </p:childTnLst>
                          </p:cTn>
                        </p:par>
                        <p:par>
                          <p:cTn id="12" fill="hold">
                            <p:stCondLst>
                              <p:cond delay="1000"/>
                            </p:stCondLst>
                            <p:childTnLst>
                              <p:par>
                                <p:cTn id="13" presetID="5" presetClass="entr" presetSubtype="10" fill="hold" grpId="0" nodeType="afterEffect">
                                  <p:stCondLst>
                                    <p:cond delay="0"/>
                                  </p:stCondLst>
                                  <p:childTnLst>
                                    <p:set>
                                      <p:cBhvr>
                                        <p:cTn id="14" dur="1" fill="hold">
                                          <p:stCondLst>
                                            <p:cond delay="0"/>
                                          </p:stCondLst>
                                        </p:cTn>
                                        <p:tgtEl>
                                          <p:spTgt spid="58370">
                                            <p:txEl>
                                              <p:pRg st="0" end="0"/>
                                            </p:txEl>
                                          </p:spTgt>
                                        </p:tgtEl>
                                        <p:attrNameLst>
                                          <p:attrName>style.visibility</p:attrName>
                                        </p:attrNameLst>
                                      </p:cBhvr>
                                      <p:to>
                                        <p:strVal val="visible"/>
                                      </p:to>
                                    </p:set>
                                    <p:animEffect transition="in" filter="checkerboard(across)">
                                      <p:cBhvr>
                                        <p:cTn id="15" dur="500"/>
                                        <p:tgtEl>
                                          <p:spTgt spid="5837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animBg="1"/>
      <p:bldP spid="58370" grpId="0" build="p"/>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Rectangle 6"/>
          <p:cNvSpPr>
            <a:spLocks noChangeArrowheads="1"/>
          </p:cNvSpPr>
          <p:nvPr/>
        </p:nvSpPr>
        <p:spPr bwMode="auto">
          <a:xfrm>
            <a:off x="381000" y="457200"/>
            <a:ext cx="3962400" cy="762000"/>
          </a:xfrm>
          <a:prstGeom prst="rect">
            <a:avLst/>
          </a:prstGeom>
          <a:noFill/>
          <a:ln w="9525">
            <a:noFill/>
            <a:miter lim="800000"/>
            <a:headEnd/>
            <a:tailEnd/>
          </a:ln>
        </p:spPr>
        <p:txBody>
          <a:bodyPr anchor="b"/>
          <a:lstStyle/>
          <a:p>
            <a:pPr algn="ctr"/>
            <a:r>
              <a:rPr lang="en-US" b="1" dirty="0">
                <a:solidFill>
                  <a:srgbClr val="000099"/>
                </a:solidFill>
                <a:latin typeface="Garamond" pitchFamily="18" charset="0"/>
              </a:rPr>
              <a:t>TYPICAL DESIGN OF TABLET ARMCHAIR (NON-WOOD BASED MATERIAL)</a:t>
            </a:r>
          </a:p>
        </p:txBody>
      </p:sp>
      <p:pic>
        <p:nvPicPr>
          <p:cNvPr id="31749" name="Picture 8" descr="IMG_0060"/>
          <p:cNvPicPr>
            <a:picLocks noChangeAspect="1" noChangeArrowheads="1"/>
          </p:cNvPicPr>
          <p:nvPr/>
        </p:nvPicPr>
        <p:blipFill>
          <a:blip r:embed="rId2" cstate="print"/>
          <a:srcRect t="14642"/>
          <a:stretch>
            <a:fillRect/>
          </a:stretch>
        </p:blipFill>
        <p:spPr bwMode="auto">
          <a:xfrm>
            <a:off x="3048000" y="3581400"/>
            <a:ext cx="4387434" cy="2895600"/>
          </a:xfrm>
          <a:prstGeom prst="rect">
            <a:avLst/>
          </a:prstGeom>
          <a:noFill/>
          <a:ln w="9525">
            <a:noFill/>
            <a:miter lim="800000"/>
            <a:headEnd/>
            <a:tailEnd/>
          </a:ln>
        </p:spPr>
      </p:pic>
      <p:pic>
        <p:nvPicPr>
          <p:cNvPr id="31750" name="Picture 9" descr="IMG_0070"/>
          <p:cNvPicPr>
            <a:picLocks noChangeAspect="1" noChangeArrowheads="1"/>
          </p:cNvPicPr>
          <p:nvPr/>
        </p:nvPicPr>
        <p:blipFill>
          <a:blip r:embed="rId3" cstate="print"/>
          <a:srcRect l="12766" t="16216" r="23404"/>
          <a:stretch>
            <a:fillRect/>
          </a:stretch>
        </p:blipFill>
        <p:spPr bwMode="auto">
          <a:xfrm>
            <a:off x="609600" y="1447800"/>
            <a:ext cx="2875935" cy="2971800"/>
          </a:xfrm>
          <a:prstGeom prst="rect">
            <a:avLst/>
          </a:prstGeom>
          <a:noFill/>
          <a:ln w="9525">
            <a:noFill/>
            <a:miter lim="800000"/>
            <a:headEnd/>
            <a:tailEnd/>
          </a:ln>
        </p:spPr>
      </p:pic>
      <p:pic>
        <p:nvPicPr>
          <p:cNvPr id="31751" name="Picture 10" descr="IMG_0111"/>
          <p:cNvPicPr>
            <a:picLocks noChangeAspect="1" noChangeArrowheads="1"/>
          </p:cNvPicPr>
          <p:nvPr/>
        </p:nvPicPr>
        <p:blipFill>
          <a:blip r:embed="rId4" cstate="print"/>
          <a:srcRect/>
          <a:stretch>
            <a:fillRect/>
          </a:stretch>
        </p:blipFill>
        <p:spPr bwMode="auto">
          <a:xfrm>
            <a:off x="4419600" y="685800"/>
            <a:ext cx="4111812" cy="32766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4294967295"/>
          </p:nvPr>
        </p:nvSpPr>
        <p:spPr>
          <a:xfrm>
            <a:off x="3124200" y="6356350"/>
            <a:ext cx="2895600" cy="365125"/>
          </a:xfrm>
          <a:prstGeom prst="rect">
            <a:avLst/>
          </a:prstGeom>
        </p:spPr>
        <p:txBody>
          <a:bodyPr/>
          <a:lstStyle/>
          <a:p>
            <a:r>
              <a:rPr lang="en-US" smtClean="0">
                <a:solidFill>
                  <a:prstClr val="black">
                    <a:tint val="75000"/>
                  </a:prstClr>
                </a:solidFill>
              </a:rPr>
              <a:t>Capacity Development Division</a:t>
            </a:r>
            <a:endParaRPr lang="en-US" dirty="0">
              <a:solidFill>
                <a:prstClr val="black">
                  <a:tint val="75000"/>
                </a:prstClr>
              </a:solidFill>
            </a:endParaRPr>
          </a:p>
        </p:txBody>
      </p:sp>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109</a:t>
            </a:fld>
            <a:endParaRPr lang="en-US" dirty="0">
              <a:solidFill>
                <a:prstClr val="black">
                  <a:tint val="75000"/>
                </a:prstClr>
              </a:solidFill>
            </a:endParaRPr>
          </a:p>
        </p:txBody>
      </p:sp>
      <p:pic>
        <p:nvPicPr>
          <p:cNvPr id="69634" name="Picture 2" descr="D:\Documents and Settings\cp\Desktop\shovels.jpg"/>
          <p:cNvPicPr>
            <a:picLocks noGrp="1" noChangeAspect="1" noChangeArrowheads="1"/>
          </p:cNvPicPr>
          <p:nvPr>
            <p:ph idx="1"/>
          </p:nvPr>
        </p:nvPicPr>
        <p:blipFill>
          <a:blip r:embed="rId2" cstate="print"/>
          <a:srcRect/>
          <a:stretch>
            <a:fillRect/>
          </a:stretch>
        </p:blipFill>
        <p:spPr bwMode="auto">
          <a:xfrm>
            <a:off x="0" y="0"/>
            <a:ext cx="4724399" cy="3668737"/>
          </a:xfrm>
          <a:prstGeom prst="rect">
            <a:avLst/>
          </a:prstGeom>
          <a:noFill/>
        </p:spPr>
      </p:pic>
      <p:pic>
        <p:nvPicPr>
          <p:cNvPr id="69635" name="Picture 3" descr="D:\Documents and Settings\cp\Desktop\bolos.jpg"/>
          <p:cNvPicPr>
            <a:picLocks noChangeAspect="1" noChangeArrowheads="1"/>
          </p:cNvPicPr>
          <p:nvPr/>
        </p:nvPicPr>
        <p:blipFill>
          <a:blip r:embed="rId3" cstate="print"/>
          <a:srcRect/>
          <a:stretch>
            <a:fillRect/>
          </a:stretch>
        </p:blipFill>
        <p:spPr bwMode="auto">
          <a:xfrm>
            <a:off x="0" y="3733800"/>
            <a:ext cx="4663659" cy="3124200"/>
          </a:xfrm>
          <a:prstGeom prst="rect">
            <a:avLst/>
          </a:prstGeom>
          <a:noFill/>
        </p:spPr>
      </p:pic>
      <p:pic>
        <p:nvPicPr>
          <p:cNvPr id="69637" name="Picture 5"/>
          <p:cNvPicPr>
            <a:picLocks noChangeAspect="1" noChangeArrowheads="1"/>
          </p:cNvPicPr>
          <p:nvPr/>
        </p:nvPicPr>
        <p:blipFill>
          <a:blip r:embed="rId4" cstate="print"/>
          <a:srcRect/>
          <a:stretch>
            <a:fillRect/>
          </a:stretch>
        </p:blipFill>
        <p:spPr bwMode="auto">
          <a:xfrm>
            <a:off x="4724400" y="228600"/>
            <a:ext cx="4419600" cy="6629400"/>
          </a:xfrm>
          <a:prstGeom prst="rect">
            <a:avLst/>
          </a:prstGeom>
          <a:noFill/>
          <a:ln w="9525">
            <a:noFill/>
            <a:miter lim="800000"/>
            <a:headEnd/>
            <a:tailEnd/>
          </a:ln>
          <a:effec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9634"/>
                                        </p:tgtEl>
                                        <p:attrNameLst>
                                          <p:attrName>style.visibility</p:attrName>
                                        </p:attrNameLst>
                                      </p:cBhvr>
                                      <p:to>
                                        <p:strVal val="visible"/>
                                      </p:to>
                                    </p:set>
                                    <p:animEffect transition="in" filter="checkerboard(across)">
                                      <p:cBhvr>
                                        <p:cTn id="7" dur="2000"/>
                                        <p:tgtEl>
                                          <p:spTgt spid="6963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9635"/>
                                        </p:tgtEl>
                                        <p:attrNameLst>
                                          <p:attrName>style.visibility</p:attrName>
                                        </p:attrNameLst>
                                      </p:cBhvr>
                                      <p:to>
                                        <p:strVal val="visible"/>
                                      </p:to>
                                    </p:set>
                                    <p:animEffect transition="in" filter="dissolve">
                                      <p:cBhvr>
                                        <p:cTn id="12" dur="2000"/>
                                        <p:tgtEl>
                                          <p:spTgt spid="69635"/>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12" fill="hold" nodeType="clickEffect">
                                  <p:stCondLst>
                                    <p:cond delay="0"/>
                                  </p:stCondLst>
                                  <p:childTnLst>
                                    <p:set>
                                      <p:cBhvr>
                                        <p:cTn id="16" dur="1" fill="hold">
                                          <p:stCondLst>
                                            <p:cond delay="0"/>
                                          </p:stCondLst>
                                        </p:cTn>
                                        <p:tgtEl>
                                          <p:spTgt spid="69637"/>
                                        </p:tgtEl>
                                        <p:attrNameLst>
                                          <p:attrName>style.visibility</p:attrName>
                                        </p:attrNameLst>
                                      </p:cBhvr>
                                      <p:to>
                                        <p:strVal val="visible"/>
                                      </p:to>
                                    </p:set>
                                    <p:animEffect transition="in" filter="strips(downLeft)">
                                      <p:cBhvr>
                                        <p:cTn id="17" dur="2000"/>
                                        <p:tgtEl>
                                          <p:spTgt spid="696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il-PH"/>
          </a:p>
        </p:txBody>
      </p:sp>
      <p:pic>
        <p:nvPicPr>
          <p:cNvPr id="7" name="Content Placeholder 6" descr="PS DBM Webpage.jpg"/>
          <p:cNvPicPr>
            <a:picLocks noGrp="1" noChangeAspect="1"/>
          </p:cNvPicPr>
          <p:nvPr>
            <p:ph idx="1"/>
          </p:nvPr>
        </p:nvPicPr>
        <p:blipFill>
          <a:blip r:embed="rId2" cstate="print"/>
          <a:stretch>
            <a:fillRect/>
          </a:stretch>
        </p:blipFill>
        <p:spPr>
          <a:xfrm>
            <a:off x="1" y="0"/>
            <a:ext cx="9143999" cy="6858000"/>
          </a:xfrm>
        </p:spPr>
      </p:pic>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110</a:t>
            </a:fld>
            <a:endParaRPr lang="en-US">
              <a:solidFill>
                <a:prstClr val="black">
                  <a:tint val="75000"/>
                </a:prstClr>
              </a:solidFill>
            </a:endParaRPr>
          </a:p>
        </p:txBody>
      </p:sp>
      <p:sp>
        <p:nvSpPr>
          <p:cNvPr id="9" name="Right Arrow 8"/>
          <p:cNvSpPr/>
          <p:nvPr/>
        </p:nvSpPr>
        <p:spPr>
          <a:xfrm rot="1977101">
            <a:off x="5091576" y="2842016"/>
            <a:ext cx="990600" cy="519459"/>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cSld>
  <p:clrMapOvr>
    <a:masterClrMapping/>
  </p:clrMapOvr>
  <p:transition spd="slow"/>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il-PH"/>
          </a:p>
        </p:txBody>
      </p:sp>
      <p:pic>
        <p:nvPicPr>
          <p:cNvPr id="6" name="Content Placeholder 5" descr="PS Standard specs.jpg"/>
          <p:cNvPicPr>
            <a:picLocks noGrp="1" noChangeAspect="1"/>
          </p:cNvPicPr>
          <p:nvPr>
            <p:ph idx="1"/>
          </p:nvPr>
        </p:nvPicPr>
        <p:blipFill>
          <a:blip r:embed="rId2" cstate="print"/>
          <a:stretch>
            <a:fillRect/>
          </a:stretch>
        </p:blipFill>
        <p:spPr>
          <a:xfrm>
            <a:off x="0" y="0"/>
            <a:ext cx="9144000" cy="6858000"/>
          </a:xfrm>
        </p:spPr>
      </p:pic>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111</a:t>
            </a:fld>
            <a:endParaRPr lang="en-US">
              <a:solidFill>
                <a:prstClr val="black">
                  <a:tint val="75000"/>
                </a:prstClr>
              </a:solidFill>
            </a:endParaRPr>
          </a:p>
        </p:txBody>
      </p:sp>
      <p:sp>
        <p:nvSpPr>
          <p:cNvPr id="7" name="Right Arrow 6"/>
          <p:cNvSpPr/>
          <p:nvPr/>
        </p:nvSpPr>
        <p:spPr>
          <a:xfrm rot="8851319">
            <a:off x="2558099" y="4464785"/>
            <a:ext cx="990600" cy="427881"/>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cSld>
  <p:clrMapOvr>
    <a:masterClrMapping/>
  </p:clrMapOvr>
  <p:transition spd="slow"/>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il-PH"/>
          </a:p>
        </p:txBody>
      </p:sp>
      <p:sp>
        <p:nvSpPr>
          <p:cNvPr id="3" name="Content Placeholder 2"/>
          <p:cNvSpPr>
            <a:spLocks noGrp="1"/>
          </p:cNvSpPr>
          <p:nvPr>
            <p:ph idx="1"/>
          </p:nvPr>
        </p:nvSpPr>
        <p:spPr/>
        <p:txBody>
          <a:bodyPr/>
          <a:lstStyle/>
          <a:p>
            <a:endParaRPr lang="fil-PH"/>
          </a:p>
        </p:txBody>
      </p:sp>
      <p:sp>
        <p:nvSpPr>
          <p:cNvPr id="4" name="Footer Placeholder 3"/>
          <p:cNvSpPr>
            <a:spLocks noGrp="1"/>
          </p:cNvSpPr>
          <p:nvPr>
            <p:ph type="ftr" sz="quarter" idx="4294967295"/>
          </p:nvPr>
        </p:nvSpPr>
        <p:spPr>
          <a:xfrm>
            <a:off x="3124200" y="6356350"/>
            <a:ext cx="2895600" cy="365125"/>
          </a:xfrm>
          <a:prstGeom prst="rect">
            <a:avLst/>
          </a:prstGeom>
        </p:spPr>
        <p:txBody>
          <a:bodyPr/>
          <a:lstStyle/>
          <a:p>
            <a:r>
              <a:rPr lang="en-US" smtClean="0">
                <a:solidFill>
                  <a:prstClr val="black">
                    <a:tint val="75000"/>
                  </a:prstClr>
                </a:solidFill>
              </a:rPr>
              <a:t>Capacity Development Division</a:t>
            </a:r>
            <a:endParaRPr lang="en-US">
              <a:solidFill>
                <a:prstClr val="black">
                  <a:tint val="75000"/>
                </a:prstClr>
              </a:solidFill>
            </a:endParaRPr>
          </a:p>
        </p:txBody>
      </p:sp>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112</a:t>
            </a:fld>
            <a:endParaRPr lang="en-US">
              <a:solidFill>
                <a:prstClr val="black">
                  <a:tint val="75000"/>
                </a:prstClr>
              </a:solidFill>
            </a:endParaRPr>
          </a:p>
        </p:txBody>
      </p:sp>
      <p:pic>
        <p:nvPicPr>
          <p:cNvPr id="1026" name="Picture 2" descr="C:\Users\rfromano\Documents\RFR\GPPB\Training Presentations 09292015\PS Standard\DTI BPS Portal.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spd="slow"/>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il-PH"/>
          </a:p>
        </p:txBody>
      </p:sp>
      <p:sp>
        <p:nvSpPr>
          <p:cNvPr id="3" name="Content Placeholder 2"/>
          <p:cNvSpPr>
            <a:spLocks noGrp="1"/>
          </p:cNvSpPr>
          <p:nvPr>
            <p:ph idx="1"/>
          </p:nvPr>
        </p:nvSpPr>
        <p:spPr/>
        <p:txBody>
          <a:bodyPr/>
          <a:lstStyle/>
          <a:p>
            <a:endParaRPr lang="fil-PH"/>
          </a:p>
        </p:txBody>
      </p:sp>
      <p:sp>
        <p:nvSpPr>
          <p:cNvPr id="4" name="Footer Placeholder 3"/>
          <p:cNvSpPr>
            <a:spLocks noGrp="1"/>
          </p:cNvSpPr>
          <p:nvPr>
            <p:ph type="ftr" sz="quarter" idx="4294967295"/>
          </p:nvPr>
        </p:nvSpPr>
        <p:spPr>
          <a:xfrm>
            <a:off x="3124200" y="6356350"/>
            <a:ext cx="2895600" cy="365125"/>
          </a:xfrm>
          <a:prstGeom prst="rect">
            <a:avLst/>
          </a:prstGeom>
        </p:spPr>
        <p:txBody>
          <a:bodyPr/>
          <a:lstStyle/>
          <a:p>
            <a:r>
              <a:rPr lang="en-US" smtClean="0">
                <a:solidFill>
                  <a:prstClr val="black">
                    <a:tint val="75000"/>
                  </a:prstClr>
                </a:solidFill>
              </a:rPr>
              <a:t>Capacity Development Division</a:t>
            </a:r>
            <a:endParaRPr lang="en-US">
              <a:solidFill>
                <a:prstClr val="black">
                  <a:tint val="75000"/>
                </a:prstClr>
              </a:solidFill>
            </a:endParaRPr>
          </a:p>
        </p:txBody>
      </p:sp>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113</a:t>
            </a:fld>
            <a:endParaRPr lang="en-US">
              <a:solidFill>
                <a:prstClr val="black">
                  <a:tint val="75000"/>
                </a:prstClr>
              </a:solidFill>
            </a:endParaRPr>
          </a:p>
        </p:txBody>
      </p:sp>
      <p:pic>
        <p:nvPicPr>
          <p:cNvPr id="2050" name="Picture 2" descr="C:\Users\rfromano\Documents\RFR\GPPB\Training Presentations 09292015\PS Standard\PS Mark.jpg"/>
          <p:cNvPicPr>
            <a:picLocks noChangeAspect="1" noChangeArrowheads="1"/>
          </p:cNvPicPr>
          <p:nvPr/>
        </p:nvPicPr>
        <p:blipFill>
          <a:blip r:embed="rId2" cstate="print"/>
          <a:srcRect/>
          <a:stretch>
            <a:fillRect/>
          </a:stretch>
        </p:blipFill>
        <p:spPr bwMode="auto">
          <a:xfrm>
            <a:off x="0" y="0"/>
            <a:ext cx="9144000" cy="6858000"/>
          </a:xfrm>
          <a:prstGeom prst="rect">
            <a:avLst/>
          </a:prstGeom>
          <a:noFill/>
        </p:spPr>
      </p:pic>
    </p:spTree>
  </p:cSld>
  <p:clrMapOvr>
    <a:masterClrMapping/>
  </p:clrMapOvr>
  <p:transition spd="slow"/>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a:noFill/>
          <a:ln>
            <a:noFill/>
          </a:ln>
        </p:spPr>
        <p:style>
          <a:lnRef idx="1">
            <a:schemeClr val="accent1"/>
          </a:lnRef>
          <a:fillRef idx="2">
            <a:schemeClr val="accent1"/>
          </a:fillRef>
          <a:effectRef idx="1">
            <a:schemeClr val="accent1"/>
          </a:effectRef>
          <a:fontRef idx="minor">
            <a:schemeClr val="dk1"/>
          </a:fontRef>
        </p:style>
        <p:txBody>
          <a:bodyPr>
            <a:normAutofit fontScale="90000"/>
          </a:bodyPr>
          <a:lstStyle/>
          <a:p>
            <a:pPr fontAlgn="auto">
              <a:spcBef>
                <a:spcPts val="0"/>
              </a:spcBef>
              <a:spcAft>
                <a:spcPts val="0"/>
              </a:spcAft>
              <a:defRPr/>
            </a:pPr>
            <a:r>
              <a:rPr lang="en-US" sz="3200" b="1" dirty="0" smtClean="0">
                <a:ea typeface="Verdana" pitchFamily="34" charset="0"/>
                <a:cs typeface="Verdana" pitchFamily="34" charset="0"/>
              </a:rPr>
              <a:t/>
            </a:r>
            <a:br>
              <a:rPr lang="en-US" sz="3200" b="1" dirty="0" smtClean="0">
                <a:ea typeface="Verdana" pitchFamily="34" charset="0"/>
                <a:cs typeface="Verdana" pitchFamily="34" charset="0"/>
              </a:rPr>
            </a:br>
            <a:r>
              <a:rPr lang="en-US" sz="3100" b="1" dirty="0" smtClean="0">
                <a:ea typeface="Verdana" pitchFamily="34" charset="0"/>
                <a:cs typeface="Verdana" pitchFamily="34" charset="0"/>
              </a:rPr>
              <a:t>APPROVED </a:t>
            </a:r>
            <a:r>
              <a:rPr lang="en-US" sz="3100" b="1" dirty="0">
                <a:ea typeface="Verdana" pitchFamily="34" charset="0"/>
                <a:cs typeface="Verdana" pitchFamily="34" charset="0"/>
              </a:rPr>
              <a:t>BUDGET FOR THE CONTRACT (ABC)</a:t>
            </a:r>
            <a:r>
              <a:rPr lang="en-US" sz="3600" b="1" dirty="0" smtClean="0">
                <a:solidFill>
                  <a:schemeClr val="tx2">
                    <a:lumMod val="75000"/>
                  </a:schemeClr>
                </a:solidFill>
                <a:effectLst>
                  <a:outerShdw blurRad="38100" dist="38100" dir="2700000" algn="tl">
                    <a:srgbClr val="000000">
                      <a:alpha val="43137"/>
                    </a:srgbClr>
                  </a:outerShdw>
                </a:effectLst>
                <a:cs typeface="Acens" pitchFamily="2" charset="0"/>
              </a:rPr>
              <a:t/>
            </a:r>
            <a:br>
              <a:rPr lang="en-US" sz="3600" b="1" dirty="0" smtClean="0">
                <a:solidFill>
                  <a:schemeClr val="tx2">
                    <a:lumMod val="75000"/>
                  </a:schemeClr>
                </a:solidFill>
                <a:effectLst>
                  <a:outerShdw blurRad="38100" dist="38100" dir="2700000" algn="tl">
                    <a:srgbClr val="000000">
                      <a:alpha val="43137"/>
                    </a:srgbClr>
                  </a:outerShdw>
                </a:effectLst>
                <a:cs typeface="Acens" pitchFamily="2" charset="0"/>
              </a:rPr>
            </a:br>
            <a:endParaRPr lang="en-US" sz="3800" b="1" dirty="0">
              <a:ln/>
            </a:endParaRPr>
          </a:p>
        </p:txBody>
      </p:sp>
      <p:sp>
        <p:nvSpPr>
          <p:cNvPr id="3" name="Content Placeholder 2"/>
          <p:cNvSpPr>
            <a:spLocks noGrp="1"/>
          </p:cNvSpPr>
          <p:nvPr>
            <p:ph idx="1"/>
          </p:nvPr>
        </p:nvSpPr>
        <p:spPr>
          <a:xfrm>
            <a:off x="457200" y="1447800"/>
            <a:ext cx="8229600" cy="3687763"/>
          </a:xfrm>
        </p:spPr>
        <p:txBody>
          <a:bodyPr>
            <a:noAutofit/>
          </a:bodyPr>
          <a:lstStyle/>
          <a:p>
            <a:pPr algn="just">
              <a:buFont typeface="Wingdings" panose="05000000000000000000" pitchFamily="2" charset="2"/>
              <a:buChar char="v"/>
            </a:pPr>
            <a:r>
              <a:rPr lang="en-US" altLang="en-US" sz="2400" dirty="0" smtClean="0"/>
              <a:t>The </a:t>
            </a:r>
            <a:r>
              <a:rPr lang="en-US" altLang="en-US" sz="2400" dirty="0"/>
              <a:t>ABC reflected in the APP or PPMP shall be consistent with the appropriations for the project authorized in the </a:t>
            </a:r>
            <a:r>
              <a:rPr lang="en-US" altLang="en-US" sz="2400" dirty="0" smtClean="0"/>
              <a:t>GAA. </a:t>
            </a:r>
          </a:p>
          <a:p>
            <a:pPr lvl="1" algn="just">
              <a:buFont typeface="Arial" pitchFamily="34" charset="0"/>
              <a:buChar char="•"/>
            </a:pPr>
            <a:r>
              <a:rPr lang="en-US" altLang="en-US" sz="2000" i="1" dirty="0" smtClean="0"/>
              <a:t>For procurement short of award, based on budget levels under the proposed national budget (National Expenditure Program or NEP) submitted by the President to Congress.</a:t>
            </a:r>
            <a:endParaRPr lang="en-US" altLang="en-US" sz="2000" i="1" dirty="0"/>
          </a:p>
          <a:p>
            <a:pPr marL="0" indent="0" algn="just" fontAlgn="auto">
              <a:lnSpc>
                <a:spcPct val="80000"/>
              </a:lnSpc>
              <a:spcBef>
                <a:spcPct val="0"/>
              </a:spcBef>
              <a:spcAft>
                <a:spcPts val="0"/>
              </a:spcAft>
              <a:buClr>
                <a:schemeClr val="tx1"/>
              </a:buClr>
              <a:buNone/>
              <a:defRPr/>
            </a:pPr>
            <a:endParaRPr lang="en-US" sz="2400" b="1" dirty="0">
              <a:latin typeface="Clarendon"/>
              <a:ea typeface="ＭＳ Ｐゴシック" pitchFamily="34" charset="-128"/>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114</a:t>
            </a:fld>
            <a:endParaRPr lang="en-US">
              <a:solidFill>
                <a:prstClr val="black">
                  <a:tint val="75000"/>
                </a:prstClr>
              </a:solidFill>
            </a:endParaRPr>
          </a:p>
        </p:txBody>
      </p:sp>
      <p:sp>
        <p:nvSpPr>
          <p:cNvPr id="6" name="Rectangle 5"/>
          <p:cNvSpPr/>
          <p:nvPr/>
        </p:nvSpPr>
        <p:spPr>
          <a:xfrm>
            <a:off x="533400" y="4648200"/>
            <a:ext cx="7924800" cy="1200329"/>
          </a:xfrm>
          <a:prstGeom prst="rect">
            <a:avLst/>
          </a:prstGeom>
        </p:spPr>
        <p:txBody>
          <a:bodyPr wrap="square">
            <a:spAutoFit/>
          </a:bodyPr>
          <a:lstStyle/>
          <a:p>
            <a:r>
              <a:rPr lang="en-US" dirty="0" smtClean="0">
                <a:solidFill>
                  <a:srgbClr val="FF0000"/>
                </a:solidFill>
              </a:rPr>
              <a:t>Section 5(b) </a:t>
            </a:r>
            <a:r>
              <a:rPr lang="en-PH" b="1" i="1" dirty="0" smtClean="0">
                <a:solidFill>
                  <a:srgbClr val="FF0000"/>
                </a:solidFill>
              </a:rPr>
              <a:t>Approved Budget for the Contract </a:t>
            </a:r>
            <a:r>
              <a:rPr lang="en-PH" b="1" i="1" u="sng" dirty="0" smtClean="0">
                <a:solidFill>
                  <a:srgbClr val="FF0000"/>
                </a:solidFill>
              </a:rPr>
              <a:t>(ABC)</a:t>
            </a:r>
            <a:r>
              <a:rPr lang="en-PH" b="1" i="1" dirty="0" smtClean="0">
                <a:solidFill>
                  <a:srgbClr val="FF0000"/>
                </a:solidFill>
              </a:rPr>
              <a:t> </a:t>
            </a:r>
          </a:p>
          <a:p>
            <a:r>
              <a:rPr lang="en-PH" dirty="0" smtClean="0">
                <a:solidFill>
                  <a:srgbClr val="FF0000"/>
                </a:solidFill>
              </a:rPr>
              <a:t>For multi-year contracts, for which a Multi-Year </a:t>
            </a:r>
            <a:r>
              <a:rPr lang="en-PH" dirty="0" err="1" smtClean="0">
                <a:solidFill>
                  <a:srgbClr val="FF0000"/>
                </a:solidFill>
              </a:rPr>
              <a:t>Obligational</a:t>
            </a:r>
            <a:r>
              <a:rPr lang="en-PH" dirty="0" smtClean="0">
                <a:solidFill>
                  <a:srgbClr val="FF0000"/>
                </a:solidFill>
              </a:rPr>
              <a:t> Authority (MYOA) or an equivalent document is required, the ABC shall be that incorporated in the project cost reflected in the MYOA  </a:t>
            </a:r>
            <a:endParaRPr lang="fil-PH" dirty="0">
              <a:solidFill>
                <a:srgbClr val="FF0000"/>
              </a:solidFill>
            </a:endParaRPr>
          </a:p>
        </p:txBody>
      </p:sp>
    </p:spTree>
    <p:extLst>
      <p:ext uri="{BB962C8B-B14F-4D97-AF65-F5344CB8AC3E}">
        <p14:creationId xmlns:p14="http://schemas.microsoft.com/office/powerpoint/2010/main" xmlns="" val="2810762710"/>
      </p:ext>
    </p:extLst>
  </p:cSld>
  <p:clrMapOvr>
    <a:masterClrMapping/>
  </p:clrMapOvr>
  <p:transition spd="slow"/>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1295400"/>
            <a:ext cx="8229600" cy="4876800"/>
          </a:xfrm>
        </p:spPr>
        <p:txBody>
          <a:bodyPr>
            <a:normAutofit fontScale="92500" lnSpcReduction="10000"/>
          </a:bodyPr>
          <a:lstStyle/>
          <a:p>
            <a:pPr>
              <a:buNone/>
            </a:pPr>
            <a:r>
              <a:rPr lang="fil-PH" sz="2400" dirty="0" smtClean="0"/>
              <a:t>Consider the following:</a:t>
            </a:r>
          </a:p>
          <a:p>
            <a:pPr>
              <a:buNone/>
            </a:pPr>
            <a:endParaRPr lang="fil-PH" sz="1000" dirty="0" smtClean="0"/>
          </a:p>
          <a:p>
            <a:pPr marL="457200" indent="-457200">
              <a:buAutoNum type="arabicPeriod"/>
            </a:pPr>
            <a:r>
              <a:rPr lang="en-US" sz="2400" dirty="0" smtClean="0"/>
              <a:t>Nature of the goods or services to be procured</a:t>
            </a:r>
          </a:p>
          <a:p>
            <a:pPr marL="457200" indent="-457200">
              <a:buAutoNum type="arabicPeriod"/>
            </a:pPr>
            <a:r>
              <a:rPr lang="fil-PH" sz="2400" dirty="0" smtClean="0"/>
              <a:t>Nature of industry and practices</a:t>
            </a:r>
          </a:p>
          <a:p>
            <a:pPr marL="457200" indent="-457200">
              <a:buAutoNum type="arabicPeriod"/>
            </a:pPr>
            <a:r>
              <a:rPr lang="fil-PH" sz="2400" dirty="0" smtClean="0"/>
              <a:t>Volume and quantity, or scope of work/services</a:t>
            </a:r>
          </a:p>
          <a:p>
            <a:pPr marL="457200" indent="-457200">
              <a:buAutoNum type="arabicPeriod"/>
            </a:pPr>
            <a:r>
              <a:rPr lang="fil-PH" sz="2400" dirty="0" smtClean="0"/>
              <a:t>Schedule of requirement</a:t>
            </a:r>
            <a:endParaRPr lang="en-US" sz="2400" dirty="0" smtClean="0"/>
          </a:p>
          <a:p>
            <a:pPr marL="457200" indent="-457200">
              <a:buFont typeface="Arial" pitchFamily="34" charset="0"/>
              <a:buAutoNum type="arabicPeriod"/>
            </a:pPr>
            <a:r>
              <a:rPr lang="en-US" sz="2400" dirty="0" smtClean="0"/>
              <a:t>Availability of the item or services in the market</a:t>
            </a:r>
          </a:p>
          <a:p>
            <a:pPr marL="457200" indent="-457200">
              <a:buFont typeface="Arial" pitchFamily="34" charset="0"/>
              <a:buAutoNum type="arabicPeriod"/>
            </a:pPr>
            <a:r>
              <a:rPr lang="fil-PH" sz="2400" dirty="0" smtClean="0"/>
              <a:t>Differences in supplier’s terms of offerings/solutions and pricing methods</a:t>
            </a:r>
            <a:endParaRPr lang="en-US" sz="2400" dirty="0" smtClean="0"/>
          </a:p>
          <a:p>
            <a:pPr marL="457200" indent="-457200">
              <a:buFont typeface="Arial" pitchFamily="34" charset="0"/>
              <a:buAutoNum type="arabicPeriod"/>
            </a:pPr>
            <a:r>
              <a:rPr lang="en-US" sz="2400" dirty="0" smtClean="0"/>
              <a:t>Obsolescence, operation, and maintenance of equipment/non-consumable goods </a:t>
            </a:r>
          </a:p>
          <a:p>
            <a:pPr marL="457200" indent="-457200">
              <a:buFont typeface="Arial" pitchFamily="34" charset="0"/>
              <a:buAutoNum type="arabicPeriod"/>
            </a:pPr>
            <a:r>
              <a:rPr lang="en-US" sz="2400" dirty="0" smtClean="0"/>
              <a:t>Direct or indirect cost</a:t>
            </a:r>
          </a:p>
          <a:p>
            <a:pPr marL="457200" indent="-457200">
              <a:buAutoNum type="arabicPeriod"/>
            </a:pPr>
            <a:endParaRPr lang="en-US" sz="2400" b="1" i="1" dirty="0" smtClean="0"/>
          </a:p>
          <a:p>
            <a:pPr marL="457200" indent="-457200">
              <a:buNone/>
            </a:pPr>
            <a:r>
              <a:rPr lang="en-US" sz="2400" b="1" i="1" dirty="0" smtClean="0"/>
              <a:t>      </a:t>
            </a:r>
            <a:endParaRPr lang="fil-PH" sz="2000" dirty="0"/>
          </a:p>
        </p:txBody>
      </p:sp>
      <p:sp>
        <p:nvSpPr>
          <p:cNvPr id="6" name="Title 1"/>
          <p:cNvSpPr>
            <a:spLocks noGrp="1"/>
          </p:cNvSpPr>
          <p:nvPr>
            <p:ph type="title"/>
          </p:nvPr>
        </p:nvSpPr>
        <p:spPr>
          <a:xfrm>
            <a:off x="304800" y="152400"/>
            <a:ext cx="8382000" cy="6858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2800" dirty="0" smtClean="0"/>
              <a:t>PREPARING THE ESTIMATED BUDGET OR ABC</a:t>
            </a:r>
            <a:endParaRPr lang="en-US" sz="2800" dirty="0">
              <a:ln/>
            </a:endParaRPr>
          </a:p>
        </p:txBody>
      </p:sp>
      <p:pic>
        <p:nvPicPr>
          <p:cNvPr id="4" name="Picture 12" descr="C:\Users\rfromano\AppData\Local\Microsoft\Windows\Temporary Internet Files\Content.IE5\TT9UGI6V\MC900442036[1].wmf"/>
          <p:cNvPicPr>
            <a:picLocks noChangeAspect="1" noChangeArrowheads="1"/>
          </p:cNvPicPr>
          <p:nvPr/>
        </p:nvPicPr>
        <p:blipFill>
          <a:blip r:embed="rId2" cstate="print"/>
          <a:srcRect/>
          <a:stretch>
            <a:fillRect/>
          </a:stretch>
        </p:blipFill>
        <p:spPr bwMode="auto">
          <a:xfrm>
            <a:off x="6858000" y="4724400"/>
            <a:ext cx="1295400" cy="1220788"/>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493837"/>
            <a:ext cx="8229600" cy="4525963"/>
          </a:xfrm>
        </p:spPr>
        <p:txBody>
          <a:bodyPr>
            <a:noAutofit/>
          </a:bodyPr>
          <a:lstStyle/>
          <a:p>
            <a:pPr algn="just">
              <a:buFont typeface="Wingdings" panose="05000000000000000000" pitchFamily="2" charset="2"/>
              <a:buChar char="v"/>
              <a:defRPr/>
            </a:pPr>
            <a:r>
              <a:rPr lang="en-US" sz="2800" b="1" dirty="0">
                <a:ea typeface="Verdana" panose="020B0604030504040204" pitchFamily="34" charset="0"/>
                <a:cs typeface="Verdana" panose="020B0604030504040204" pitchFamily="34" charset="0"/>
              </a:rPr>
              <a:t>LCC </a:t>
            </a:r>
            <a:r>
              <a:rPr lang="en-US" sz="2800" dirty="0">
                <a:ea typeface="Verdana" panose="020B0604030504040204" pitchFamily="34" charset="0"/>
                <a:cs typeface="Verdana" panose="020B0604030504040204" pitchFamily="34" charset="0"/>
              </a:rPr>
              <a:t>– Life Cycle Costing</a:t>
            </a:r>
          </a:p>
          <a:p>
            <a:pPr algn="just">
              <a:defRPr/>
            </a:pPr>
            <a:endParaRPr lang="en-US" sz="1200" dirty="0">
              <a:ea typeface="Verdana" panose="020B0604030504040204" pitchFamily="34" charset="0"/>
              <a:cs typeface="Verdana" panose="020B0604030504040204" pitchFamily="34" charset="0"/>
            </a:endParaRPr>
          </a:p>
          <a:p>
            <a:pPr algn="just">
              <a:buFont typeface="Wingdings" panose="05000000000000000000" pitchFamily="2" charset="2"/>
              <a:buChar char="v"/>
              <a:defRPr/>
            </a:pPr>
            <a:r>
              <a:rPr lang="en-US" sz="2800" b="1" dirty="0">
                <a:ea typeface="Verdana" panose="020B0604030504040204" pitchFamily="34" charset="0"/>
                <a:cs typeface="Verdana" panose="020B0604030504040204" pitchFamily="34" charset="0"/>
              </a:rPr>
              <a:t>“Cost” </a:t>
            </a:r>
            <a:r>
              <a:rPr lang="en-US" sz="2800" dirty="0">
                <a:ea typeface="Verdana" panose="020B0604030504040204" pitchFamily="34" charset="0"/>
                <a:cs typeface="Verdana" panose="020B0604030504040204" pitchFamily="34" charset="0"/>
              </a:rPr>
              <a:t>should consider all costs throughout the life-cycle – acquisition cost, utility costs (energy/water consumption, maintenance), and disposal costs.</a:t>
            </a:r>
          </a:p>
          <a:p>
            <a:pPr algn="just">
              <a:defRPr/>
            </a:pPr>
            <a:endParaRPr lang="en-US" sz="1400" dirty="0">
              <a:ea typeface="Verdana" panose="020B0604030504040204" pitchFamily="34" charset="0"/>
              <a:cs typeface="Verdana" panose="020B0604030504040204" pitchFamily="34" charset="0"/>
            </a:endParaRPr>
          </a:p>
          <a:p>
            <a:pPr algn="just">
              <a:buFont typeface="Wingdings" panose="05000000000000000000" pitchFamily="2" charset="2"/>
              <a:buChar char="v"/>
              <a:defRPr/>
            </a:pPr>
            <a:r>
              <a:rPr lang="en-US" sz="2800" dirty="0">
                <a:ea typeface="Verdana" panose="020B0604030504040204" pitchFamily="34" charset="0"/>
                <a:cs typeface="Verdana" panose="020B0604030504040204" pitchFamily="34" charset="0"/>
              </a:rPr>
              <a:t> </a:t>
            </a:r>
            <a:r>
              <a:rPr lang="en-US" sz="2800" b="1" dirty="0">
                <a:ea typeface="Verdana" panose="020B0604030504040204" pitchFamily="34" charset="0"/>
                <a:cs typeface="Verdana" panose="020B0604030504040204" pitchFamily="34" charset="0"/>
              </a:rPr>
              <a:t>“</a:t>
            </a:r>
            <a:r>
              <a:rPr lang="en-US" sz="2800" b="1" dirty="0" smtClean="0">
                <a:ea typeface="Verdana" panose="020B0604030504040204" pitchFamily="34" charset="0"/>
                <a:cs typeface="Verdana" panose="020B0604030504040204" pitchFamily="34" charset="0"/>
              </a:rPr>
              <a:t>Cradle </a:t>
            </a:r>
            <a:r>
              <a:rPr lang="en-US" sz="2800" b="1" dirty="0">
                <a:ea typeface="Verdana" panose="020B0604030504040204" pitchFamily="34" charset="0"/>
                <a:cs typeface="Verdana" panose="020B0604030504040204" pitchFamily="34" charset="0"/>
              </a:rPr>
              <a:t>to </a:t>
            </a:r>
            <a:r>
              <a:rPr lang="en-US" sz="2800" b="1" dirty="0" smtClean="0">
                <a:ea typeface="Verdana" panose="020B0604030504040204" pitchFamily="34" charset="0"/>
                <a:cs typeface="Verdana" panose="020B0604030504040204" pitchFamily="34" charset="0"/>
              </a:rPr>
              <a:t>Grave” </a:t>
            </a:r>
            <a:r>
              <a:rPr lang="en-US" sz="2800" i="1" dirty="0">
                <a:ea typeface="Verdana" panose="020B0604030504040204" pitchFamily="34" charset="0"/>
                <a:cs typeface="Verdana" panose="020B0604030504040204" pitchFamily="34" charset="0"/>
              </a:rPr>
              <a:t>vis-à-vis </a:t>
            </a:r>
            <a:r>
              <a:rPr lang="en-US" sz="2800" b="1" dirty="0">
                <a:ea typeface="Verdana" panose="020B0604030504040204" pitchFamily="34" charset="0"/>
                <a:cs typeface="Verdana" panose="020B0604030504040204" pitchFamily="34" charset="0"/>
              </a:rPr>
              <a:t>“</a:t>
            </a:r>
            <a:r>
              <a:rPr lang="en-US" sz="2800" b="1" dirty="0" smtClean="0">
                <a:ea typeface="Verdana" panose="020B0604030504040204" pitchFamily="34" charset="0"/>
                <a:cs typeface="Verdana" panose="020B0604030504040204" pitchFamily="34" charset="0"/>
              </a:rPr>
              <a:t>Cradle </a:t>
            </a:r>
            <a:r>
              <a:rPr lang="en-US" sz="2800" b="1" dirty="0">
                <a:ea typeface="Verdana" panose="020B0604030504040204" pitchFamily="34" charset="0"/>
                <a:cs typeface="Verdana" panose="020B0604030504040204" pitchFamily="34" charset="0"/>
              </a:rPr>
              <a:t>to </a:t>
            </a:r>
            <a:r>
              <a:rPr lang="en-US" sz="2800" b="1" dirty="0" smtClean="0">
                <a:ea typeface="Verdana" panose="020B0604030504040204" pitchFamily="34" charset="0"/>
                <a:cs typeface="Verdana" panose="020B0604030504040204" pitchFamily="34" charset="0"/>
              </a:rPr>
              <a:t>Cradle”</a:t>
            </a:r>
            <a:endParaRPr lang="en-US" sz="2800" b="1" dirty="0">
              <a:ea typeface="Verdana" panose="020B0604030504040204" pitchFamily="34" charset="0"/>
              <a:cs typeface="Verdana" panose="020B0604030504040204" pitchFamily="34" charset="0"/>
            </a:endParaRPr>
          </a:p>
          <a:p>
            <a:pPr algn="just">
              <a:defRPr/>
            </a:pPr>
            <a:endParaRPr lang="en-US" dirty="0">
              <a:latin typeface="Clarendon" panose="02040604040505020204" pitchFamily="18" charset="0"/>
            </a:endParaRPr>
          </a:p>
        </p:txBody>
      </p:sp>
      <p:sp>
        <p:nvSpPr>
          <p:cNvPr id="6" name="Title 1"/>
          <p:cNvSpPr txBox="1">
            <a:spLocks/>
          </p:cNvSpPr>
          <p:nvPr/>
        </p:nvSpPr>
        <p:spPr>
          <a:xfrm>
            <a:off x="457200" y="0"/>
            <a:ext cx="8229600" cy="8382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sz="2800" b="1" dirty="0" smtClean="0">
                <a:ln/>
                <a:solidFill>
                  <a:schemeClr val="bg1"/>
                </a:solidFill>
              </a:rPr>
              <a:t>LIFE CYCLE COSTING</a:t>
            </a:r>
            <a:endParaRPr lang="en-US" sz="2800" b="1" dirty="0">
              <a:ln/>
              <a:solidFill>
                <a:schemeClr val="bg1"/>
              </a:solidFill>
            </a:endParaRPr>
          </a:p>
        </p:txBody>
      </p:sp>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116</a:t>
            </a:fld>
            <a:endParaRPr lang="en-US">
              <a:solidFill>
                <a:prstClr val="black">
                  <a:tint val="75000"/>
                </a:prstClr>
              </a:solidFill>
            </a:endParaRPr>
          </a:p>
        </p:txBody>
      </p:sp>
    </p:spTree>
    <p:extLst>
      <p:ext uri="{BB962C8B-B14F-4D97-AF65-F5344CB8AC3E}">
        <p14:creationId xmlns:p14="http://schemas.microsoft.com/office/powerpoint/2010/main" xmlns="" val="80117847"/>
      </p:ext>
    </p:extLst>
  </p:cSld>
  <p:clrMapOvr>
    <a:masterClrMapping/>
  </p:clrMapOvr>
  <p:transition spd="slow"/>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371600"/>
            <a:ext cx="8229600" cy="4952999"/>
          </a:xfrm>
        </p:spPr>
        <p:txBody>
          <a:bodyPr>
            <a:normAutofit/>
          </a:bodyPr>
          <a:lstStyle/>
          <a:p>
            <a:pPr lvl="1"/>
            <a:r>
              <a:rPr lang="fil-PH" dirty="0" smtClean="0"/>
              <a:t>What is the intended operational life?</a:t>
            </a:r>
          </a:p>
          <a:p>
            <a:pPr lvl="1"/>
            <a:r>
              <a:rPr lang="fil-PH" dirty="0" smtClean="0"/>
              <a:t>What is the cost of annual consumables?</a:t>
            </a:r>
          </a:p>
          <a:p>
            <a:pPr lvl="1"/>
            <a:r>
              <a:rPr lang="fil-PH" dirty="0" smtClean="0"/>
              <a:t>What is the operating cost?</a:t>
            </a:r>
          </a:p>
          <a:p>
            <a:pPr lvl="1"/>
            <a:r>
              <a:rPr lang="fil-PH" dirty="0" smtClean="0"/>
              <a:t>What is the cost of maintenance?</a:t>
            </a:r>
          </a:p>
          <a:p>
            <a:pPr lvl="1"/>
            <a:r>
              <a:rPr lang="fil-PH" dirty="0" smtClean="0"/>
              <a:t>What is covered by warranty?</a:t>
            </a:r>
          </a:p>
          <a:p>
            <a:pPr lvl="1"/>
            <a:r>
              <a:rPr lang="fil-PH" dirty="0" smtClean="0"/>
              <a:t>Is there any salvage value? Buy-back offer?</a:t>
            </a:r>
          </a:p>
          <a:p>
            <a:pPr lvl="1"/>
            <a:r>
              <a:rPr lang="fil-PH" dirty="0" smtClean="0"/>
              <a:t>What are the cost associated with environment, health and safety? Are there hazardous materials in the process?</a:t>
            </a:r>
            <a:endParaRPr lang="fil-PH" dirty="0"/>
          </a:p>
        </p:txBody>
      </p:sp>
      <p:sp>
        <p:nvSpPr>
          <p:cNvPr id="5" name="Title 1"/>
          <p:cNvSpPr txBox="1">
            <a:spLocks/>
          </p:cNvSpPr>
          <p:nvPr/>
        </p:nvSpPr>
        <p:spPr>
          <a:xfrm>
            <a:off x="433137" y="152400"/>
            <a:ext cx="8229600" cy="6096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sz="2800" b="1" dirty="0" smtClean="0">
                <a:ln/>
                <a:solidFill>
                  <a:schemeClr val="bg1"/>
                </a:solidFill>
              </a:rPr>
              <a:t>LIFE CYCLE COSTING</a:t>
            </a:r>
            <a:endParaRPr lang="en-US" sz="2800" b="1" dirty="0">
              <a:ln/>
              <a:solidFill>
                <a:schemeClr val="bg1"/>
              </a:solidFill>
            </a:endParaRPr>
          </a:p>
        </p:txBody>
      </p:sp>
    </p:spTree>
  </p:cSld>
  <p:clrMapOvr>
    <a:masterClrMapping/>
  </p:clrMapOvr>
  <p:transition spd="slow"/>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p:nvPr>
        </p:nvSpPr>
        <p:spPr>
          <a:xfrm>
            <a:off x="457200" y="152400"/>
            <a:ext cx="8229600" cy="560388"/>
          </a:xfrm>
        </p:spPr>
        <p:txBody>
          <a:bodyPr>
            <a:normAutofit fontScale="90000"/>
          </a:bodyPr>
          <a:lstStyle/>
          <a:p>
            <a:pPr eaLnBrk="1" fontAlgn="auto" hangingPunct="1">
              <a:spcAft>
                <a:spcPts val="0"/>
              </a:spcAft>
              <a:defRPr/>
            </a:pPr>
            <a:r>
              <a:rPr lang="en-US" sz="3400" b="1" dirty="0" smtClean="0">
                <a:solidFill>
                  <a:schemeClr val="tx2">
                    <a:satMod val="130000"/>
                  </a:schemeClr>
                </a:solidFill>
              </a:rPr>
              <a:t>Work </a:t>
            </a:r>
            <a:r>
              <a:rPr lang="en-US" sz="3400" b="1" dirty="0">
                <a:solidFill>
                  <a:schemeClr val="tx2">
                    <a:satMod val="130000"/>
                  </a:schemeClr>
                </a:solidFill>
              </a:rPr>
              <a:t>&amp; Financial Plan</a:t>
            </a:r>
          </a:p>
        </p:txBody>
      </p:sp>
      <p:sp>
        <p:nvSpPr>
          <p:cNvPr id="9" name="Date Placeholder 8"/>
          <p:cNvSpPr>
            <a:spLocks noGrp="1"/>
          </p:cNvSpPr>
          <p:nvPr>
            <p:ph type="dt" sz="half" idx="4294967295"/>
          </p:nvPr>
        </p:nvSpPr>
        <p:spPr>
          <a:xfrm>
            <a:off x="457200" y="6356350"/>
            <a:ext cx="2133600" cy="365125"/>
          </a:xfrm>
          <a:prstGeom prst="rect">
            <a:avLst/>
          </a:prstGeom>
        </p:spPr>
        <p:txBody>
          <a:bodyPr/>
          <a:lstStyle/>
          <a:p>
            <a:pPr>
              <a:defRPr/>
            </a:pPr>
            <a:fld id="{D01FE422-ED48-4F18-99B5-9EFB35C9079D}" type="datetime1">
              <a:rPr lang="fil-PH"/>
              <a:pPr>
                <a:defRPr/>
              </a:pPr>
              <a:t>10/12/2016</a:t>
            </a:fld>
            <a:endParaRPr lang="en-US" dirty="0"/>
          </a:p>
        </p:txBody>
      </p:sp>
      <p:sp>
        <p:nvSpPr>
          <p:cNvPr id="10" name="Footer Placeholder 9"/>
          <p:cNvSpPr>
            <a:spLocks noGrp="1"/>
          </p:cNvSpPr>
          <p:nvPr>
            <p:ph type="ftr" sz="quarter" idx="4294967295"/>
          </p:nvPr>
        </p:nvSpPr>
        <p:spPr>
          <a:xfrm>
            <a:off x="3124200" y="6356350"/>
            <a:ext cx="2895600" cy="365125"/>
          </a:xfrm>
          <a:prstGeom prst="rect">
            <a:avLst/>
          </a:prstGeom>
        </p:spPr>
        <p:txBody>
          <a:bodyPr/>
          <a:lstStyle/>
          <a:p>
            <a:pPr>
              <a:defRPr/>
            </a:pPr>
            <a:endParaRPr lang="fil-PH">
              <a:solidFill>
                <a:schemeClr val="bg2">
                  <a:shade val="50000"/>
                  <a:satMod val="200000"/>
                </a:schemeClr>
              </a:solidFill>
            </a:endParaRPr>
          </a:p>
        </p:txBody>
      </p:sp>
      <p:sp>
        <p:nvSpPr>
          <p:cNvPr id="6" name="Slide Number Placeholder 5"/>
          <p:cNvSpPr>
            <a:spLocks noGrp="1"/>
          </p:cNvSpPr>
          <p:nvPr>
            <p:ph type="sldNum" sz="quarter" idx="4294967295"/>
          </p:nvPr>
        </p:nvSpPr>
        <p:spPr>
          <a:xfrm>
            <a:off x="6553200" y="6356350"/>
            <a:ext cx="2133600" cy="365125"/>
          </a:xfrm>
          <a:prstGeom prst="rect">
            <a:avLst/>
          </a:prstGeom>
        </p:spPr>
        <p:txBody>
          <a:bodyPr/>
          <a:lstStyle/>
          <a:p>
            <a:pPr>
              <a:defRPr/>
            </a:pPr>
            <a:fld id="{98B7FCD3-2336-4A31-832E-8CAD6C3478EB}" type="slidenum">
              <a:rPr lang="en-US" altLang="en-US"/>
              <a:pPr>
                <a:defRPr/>
              </a:pPr>
              <a:t>118</a:t>
            </a:fld>
            <a:endParaRPr lang="en-US" altLang="en-US" dirty="0"/>
          </a:p>
        </p:txBody>
      </p:sp>
      <p:pic>
        <p:nvPicPr>
          <p:cNvPr id="22532" name="Picture 327"/>
          <p:cNvPicPr>
            <a:picLocks noChangeAspect="1" noChangeArrowheads="1"/>
          </p:cNvPicPr>
          <p:nvPr/>
        </p:nvPicPr>
        <p:blipFill>
          <a:blip r:embed="rId3" cstate="print"/>
          <a:srcRect/>
          <a:stretch>
            <a:fillRect/>
          </a:stretch>
        </p:blipFill>
        <p:spPr bwMode="auto">
          <a:xfrm>
            <a:off x="0" y="0"/>
            <a:ext cx="9144000" cy="6858000"/>
          </a:xfrm>
          <a:prstGeom prst="rect">
            <a:avLst/>
          </a:prstGeom>
          <a:noFill/>
          <a:ln w="9525">
            <a:noFill/>
            <a:miter lim="800000"/>
            <a:headEnd/>
            <a:tailEnd/>
          </a:ln>
        </p:spPr>
      </p:pic>
      <p:sp>
        <p:nvSpPr>
          <p:cNvPr id="5" name="Oval 4"/>
          <p:cNvSpPr/>
          <p:nvPr/>
        </p:nvSpPr>
        <p:spPr>
          <a:xfrm>
            <a:off x="457200" y="2743200"/>
            <a:ext cx="838200" cy="228600"/>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80000"/>
              </a:lnSpc>
              <a:defRPr/>
            </a:pPr>
            <a:endParaRPr lang="fil-PH"/>
          </a:p>
        </p:txBody>
      </p:sp>
      <p:sp>
        <p:nvSpPr>
          <p:cNvPr id="11" name="TextBox 10"/>
          <p:cNvSpPr txBox="1"/>
          <p:nvPr/>
        </p:nvSpPr>
        <p:spPr>
          <a:xfrm>
            <a:off x="2590800" y="1219200"/>
            <a:ext cx="2819400" cy="830263"/>
          </a:xfrm>
          <a:prstGeom prst="rect">
            <a:avLst/>
          </a:prstGeom>
          <a:solidFill>
            <a:schemeClr val="bg2">
              <a:lumMod val="90000"/>
            </a:schemeClr>
          </a:solidFill>
          <a:ln>
            <a:solidFill>
              <a:schemeClr val="tx1"/>
            </a:solidFill>
          </a:ln>
        </p:spPr>
        <p:txBody>
          <a:bodyPr>
            <a:spAutoFit/>
          </a:bodyPr>
          <a:lstStyle/>
          <a:p>
            <a:pPr>
              <a:defRPr/>
            </a:pPr>
            <a:r>
              <a:rPr lang="fil-PH" dirty="0">
                <a:solidFill>
                  <a:srgbClr val="FF0000"/>
                </a:solidFill>
              </a:rPr>
              <a:t>WHAT TO PROCURE</a:t>
            </a:r>
          </a:p>
          <a:p>
            <a:pPr>
              <a:defRPr/>
            </a:pPr>
            <a:r>
              <a:rPr lang="fil-PH" i="1" dirty="0"/>
              <a:t>which involves writing the technical specifications</a:t>
            </a:r>
            <a:endParaRPr lang="en-PH" i="1" dirty="0"/>
          </a:p>
        </p:txBody>
      </p:sp>
      <p:sp>
        <p:nvSpPr>
          <p:cNvPr id="12" name="TextBox 11"/>
          <p:cNvSpPr txBox="1"/>
          <p:nvPr/>
        </p:nvSpPr>
        <p:spPr>
          <a:xfrm>
            <a:off x="2590800" y="2133600"/>
            <a:ext cx="2819400" cy="914400"/>
          </a:xfrm>
          <a:prstGeom prst="rect">
            <a:avLst/>
          </a:prstGeom>
          <a:solidFill>
            <a:schemeClr val="bg2">
              <a:lumMod val="90000"/>
            </a:schemeClr>
          </a:solidFill>
          <a:ln>
            <a:solidFill>
              <a:schemeClr val="tx1"/>
            </a:solidFill>
          </a:ln>
        </p:spPr>
        <p:txBody>
          <a:bodyPr wrap="square">
            <a:spAutoFit/>
          </a:bodyPr>
          <a:lstStyle/>
          <a:p>
            <a:pPr>
              <a:defRPr/>
            </a:pPr>
            <a:r>
              <a:rPr lang="fil-PH" dirty="0">
                <a:solidFill>
                  <a:srgbClr val="FF0000"/>
                </a:solidFill>
              </a:rPr>
              <a:t>HOW MUCH TO PROCURE</a:t>
            </a:r>
          </a:p>
          <a:p>
            <a:pPr>
              <a:defRPr/>
            </a:pPr>
            <a:r>
              <a:rPr lang="fil-PH" dirty="0"/>
              <a:t>-</a:t>
            </a:r>
            <a:r>
              <a:rPr lang="fil-PH" i="1" dirty="0"/>
              <a:t>determining the quantity and ABC</a:t>
            </a:r>
            <a:endParaRPr lang="en-PH" i="1" dirty="0"/>
          </a:p>
        </p:txBody>
      </p:sp>
      <p:sp>
        <p:nvSpPr>
          <p:cNvPr id="13" name="TextBox 12"/>
          <p:cNvSpPr txBox="1"/>
          <p:nvPr/>
        </p:nvSpPr>
        <p:spPr>
          <a:xfrm>
            <a:off x="2590800" y="3154362"/>
            <a:ext cx="2819400" cy="923330"/>
          </a:xfrm>
          <a:prstGeom prst="rect">
            <a:avLst/>
          </a:prstGeom>
          <a:solidFill>
            <a:schemeClr val="bg2">
              <a:lumMod val="90000"/>
            </a:schemeClr>
          </a:solidFill>
          <a:ln>
            <a:solidFill>
              <a:schemeClr val="tx1"/>
            </a:solidFill>
          </a:ln>
        </p:spPr>
        <p:txBody>
          <a:bodyPr wrap="square">
            <a:spAutoFit/>
          </a:bodyPr>
          <a:lstStyle/>
          <a:p>
            <a:pPr>
              <a:defRPr/>
            </a:pPr>
            <a:r>
              <a:rPr lang="fil-PH" dirty="0">
                <a:solidFill>
                  <a:srgbClr val="FF0000"/>
                </a:solidFill>
              </a:rPr>
              <a:t>HOW TO PROCURE</a:t>
            </a:r>
          </a:p>
          <a:p>
            <a:pPr>
              <a:defRPr/>
            </a:pPr>
            <a:r>
              <a:rPr lang="fil-PH" i="1" dirty="0"/>
              <a:t>determining the mode of procurement</a:t>
            </a:r>
            <a:endParaRPr lang="en-PH" i="1" dirty="0"/>
          </a:p>
        </p:txBody>
      </p:sp>
      <p:sp>
        <p:nvSpPr>
          <p:cNvPr id="14" name="TextBox 13"/>
          <p:cNvSpPr txBox="1"/>
          <p:nvPr/>
        </p:nvSpPr>
        <p:spPr>
          <a:xfrm>
            <a:off x="2590800" y="4114482"/>
            <a:ext cx="2819400" cy="1570038"/>
          </a:xfrm>
          <a:prstGeom prst="rect">
            <a:avLst/>
          </a:prstGeom>
          <a:solidFill>
            <a:schemeClr val="bg2">
              <a:lumMod val="90000"/>
            </a:schemeClr>
          </a:solidFill>
          <a:ln>
            <a:solidFill>
              <a:schemeClr val="tx1"/>
            </a:solidFill>
          </a:ln>
        </p:spPr>
        <p:txBody>
          <a:bodyPr>
            <a:spAutoFit/>
          </a:bodyPr>
          <a:lstStyle/>
          <a:p>
            <a:pPr>
              <a:defRPr/>
            </a:pPr>
            <a:r>
              <a:rPr lang="fil-PH" dirty="0">
                <a:solidFill>
                  <a:srgbClr val="FF0000"/>
                </a:solidFill>
              </a:rPr>
              <a:t>WHEN TO PROCURE</a:t>
            </a:r>
          </a:p>
          <a:p>
            <a:pPr>
              <a:defRPr/>
            </a:pPr>
            <a:r>
              <a:rPr lang="fil-PH" i="1" dirty="0"/>
              <a:t>Identifying the schedule of milestone activities of target implementation schedule</a:t>
            </a:r>
          </a:p>
          <a:p>
            <a:pPr>
              <a:defRPr/>
            </a:pPr>
            <a:endParaRPr lang="en-PH" dirty="0"/>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linds(horizont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linds(horizont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blinds(horizontal)">
                                      <p:cBhvr>
                                        <p:cTn id="22" dur="500"/>
                                        <p:tgtEl>
                                          <p:spTgt spid="13"/>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blinds(horizontal)">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1" grpId="0" animBg="1"/>
      <p:bldP spid="12" grpId="0" animBg="1"/>
      <p:bldP spid="13" grpId="0" animBg="1"/>
      <p:bldP spid="14" grpId="0" animBg="1"/>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52400"/>
            <a:ext cx="9144000" cy="762000"/>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pPr marL="0" indent="0"/>
            <a:r>
              <a:rPr lang="en-US" sz="2800" b="1" dirty="0" smtClean="0">
                <a:effectLst>
                  <a:outerShdw blurRad="38100" dist="38100" dir="2700000" algn="tl">
                    <a:srgbClr val="000000">
                      <a:alpha val="43137"/>
                    </a:srgbClr>
                  </a:outerShdw>
                </a:effectLst>
              </a:rPr>
              <a:t>PROJECT PROCUREMENT MANAGEMENT PLAN (PPMP)</a:t>
            </a:r>
            <a:endParaRPr lang="en-US" altLang="en-US" sz="2800" b="1" dirty="0">
              <a:effectLst>
                <a:outerShdw blurRad="38100" dist="38100" dir="2700000" algn="tl">
                  <a:srgbClr val="000000">
                    <a:alpha val="43137"/>
                  </a:srgbClr>
                </a:outerShdw>
              </a:effectLst>
              <a:ea typeface="Verdana" pitchFamily="34" charset="0"/>
              <a:cs typeface="Verdana" pitchFamily="34" charset="0"/>
            </a:endParaRPr>
          </a:p>
        </p:txBody>
      </p:sp>
      <p:sp>
        <p:nvSpPr>
          <p:cNvPr id="7" name="Content Placeholder 6"/>
          <p:cNvSpPr txBox="1">
            <a:spLocks noGrp="1" noChangeArrowheads="1"/>
          </p:cNvSpPr>
          <p:nvPr>
            <p:ph idx="1"/>
          </p:nvPr>
        </p:nvSpPr>
        <p:spPr bwMode="auto">
          <a:xfrm>
            <a:off x="3962400" y="1371600"/>
            <a:ext cx="4800600" cy="452431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288925" indent="-288925"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marL="342900" lvl="0" indent="-342900" algn="just" eaLnBrk="1" hangingPunct="1">
              <a:lnSpc>
                <a:spcPct val="80000"/>
              </a:lnSpc>
              <a:spcBef>
                <a:spcPct val="0"/>
              </a:spcBef>
              <a:buClr>
                <a:prstClr val="black"/>
              </a:buClr>
              <a:buFont typeface="Wingdings" panose="05000000000000000000" pitchFamily="2" charset="2"/>
              <a:buChar char="v"/>
              <a:defRPr/>
            </a:pPr>
            <a:r>
              <a:rPr lang="en-US" sz="2400" dirty="0">
                <a:solidFill>
                  <a:prstClr val="black"/>
                </a:solidFill>
                <a:latin typeface="Calibri" pitchFamily="34" charset="0"/>
                <a:ea typeface="Verdana" pitchFamily="34" charset="0"/>
                <a:cs typeface="Calibri" pitchFamily="34" charset="0"/>
              </a:rPr>
              <a:t>A </a:t>
            </a:r>
            <a:r>
              <a:rPr lang="en-US" sz="2400" b="1" u="sng" dirty="0">
                <a:solidFill>
                  <a:prstClr val="black"/>
                </a:solidFill>
                <a:latin typeface="Calibri" pitchFamily="34" charset="0"/>
                <a:ea typeface="Verdana" pitchFamily="34" charset="0"/>
                <a:cs typeface="Calibri" pitchFamily="34" charset="0"/>
              </a:rPr>
              <a:t>guide document</a:t>
            </a:r>
            <a:r>
              <a:rPr lang="en-US" sz="2400" dirty="0">
                <a:solidFill>
                  <a:prstClr val="black"/>
                </a:solidFill>
                <a:latin typeface="Calibri" pitchFamily="34" charset="0"/>
                <a:ea typeface="Verdana" pitchFamily="34" charset="0"/>
                <a:cs typeface="Calibri" pitchFamily="34" charset="0"/>
              </a:rPr>
              <a:t> in </a:t>
            </a:r>
            <a:r>
              <a:rPr lang="en-US" sz="2400" dirty="0" smtClean="0">
                <a:solidFill>
                  <a:prstClr val="black"/>
                </a:solidFill>
                <a:latin typeface="Calibri" pitchFamily="34" charset="0"/>
                <a:ea typeface="Verdana" pitchFamily="34" charset="0"/>
                <a:cs typeface="Calibri" pitchFamily="34" charset="0"/>
              </a:rPr>
              <a:t>procurement </a:t>
            </a:r>
            <a:r>
              <a:rPr lang="en-US" sz="2400" dirty="0">
                <a:solidFill>
                  <a:prstClr val="black"/>
                </a:solidFill>
                <a:latin typeface="Calibri" pitchFamily="34" charset="0"/>
                <a:ea typeface="Verdana" pitchFamily="34" charset="0"/>
                <a:cs typeface="Calibri" pitchFamily="34" charset="0"/>
              </a:rPr>
              <a:t>and contract </a:t>
            </a:r>
            <a:r>
              <a:rPr lang="en-US" sz="2400" dirty="0" smtClean="0">
                <a:solidFill>
                  <a:prstClr val="black"/>
                </a:solidFill>
                <a:latin typeface="Calibri" pitchFamily="34" charset="0"/>
                <a:ea typeface="Verdana" pitchFamily="34" charset="0"/>
                <a:cs typeface="Calibri" pitchFamily="34" charset="0"/>
              </a:rPr>
              <a:t>implementation; </a:t>
            </a:r>
          </a:p>
          <a:p>
            <a:pPr marL="342900" lvl="0" indent="-342900" algn="just" eaLnBrk="1" hangingPunct="1">
              <a:lnSpc>
                <a:spcPct val="80000"/>
              </a:lnSpc>
              <a:spcBef>
                <a:spcPct val="0"/>
              </a:spcBef>
              <a:buClr>
                <a:prstClr val="black"/>
              </a:buClr>
              <a:buFont typeface="Wingdings" panose="05000000000000000000" pitchFamily="2" charset="2"/>
              <a:buChar char="v"/>
              <a:defRPr/>
            </a:pPr>
            <a:endParaRPr lang="en-US" sz="2400" dirty="0" smtClean="0">
              <a:solidFill>
                <a:prstClr val="black"/>
              </a:solidFill>
              <a:latin typeface="Calibri" pitchFamily="34" charset="0"/>
              <a:ea typeface="Verdana" pitchFamily="34" charset="0"/>
              <a:cs typeface="Calibri" pitchFamily="34" charset="0"/>
            </a:endParaRPr>
          </a:p>
          <a:p>
            <a:pPr marL="342900" lvl="0" indent="-342900" algn="just" eaLnBrk="1" hangingPunct="1">
              <a:lnSpc>
                <a:spcPct val="80000"/>
              </a:lnSpc>
              <a:spcBef>
                <a:spcPct val="0"/>
              </a:spcBef>
              <a:buClr>
                <a:prstClr val="black"/>
              </a:buClr>
              <a:buFont typeface="Wingdings" panose="05000000000000000000" pitchFamily="2" charset="2"/>
              <a:buChar char="v"/>
              <a:defRPr/>
            </a:pPr>
            <a:r>
              <a:rPr lang="en-US" sz="2400" dirty="0" smtClean="0">
                <a:solidFill>
                  <a:prstClr val="black"/>
                </a:solidFill>
                <a:latin typeface="Calibri" pitchFamily="34" charset="0"/>
                <a:ea typeface="Verdana" pitchFamily="34" charset="0"/>
                <a:cs typeface="Calibri" pitchFamily="34" charset="0"/>
              </a:rPr>
              <a:t>a </a:t>
            </a:r>
            <a:r>
              <a:rPr lang="en-US" sz="2400" dirty="0">
                <a:solidFill>
                  <a:prstClr val="black"/>
                </a:solidFill>
                <a:latin typeface="Calibri" pitchFamily="34" charset="0"/>
                <a:ea typeface="Verdana" pitchFamily="34" charset="0"/>
                <a:cs typeface="Calibri" pitchFamily="34" charset="0"/>
              </a:rPr>
              <a:t>vital reference in procurement </a:t>
            </a:r>
            <a:r>
              <a:rPr lang="en-US" sz="2400" dirty="0" smtClean="0">
                <a:solidFill>
                  <a:prstClr val="black"/>
                </a:solidFill>
                <a:latin typeface="Calibri" pitchFamily="34" charset="0"/>
                <a:ea typeface="Verdana" pitchFamily="34" charset="0"/>
                <a:cs typeface="Calibri" pitchFamily="34" charset="0"/>
              </a:rPr>
              <a:t>monitoring;</a:t>
            </a:r>
          </a:p>
          <a:p>
            <a:pPr marL="342900" lvl="0" indent="-342900" algn="just" eaLnBrk="1" hangingPunct="1">
              <a:lnSpc>
                <a:spcPct val="80000"/>
              </a:lnSpc>
              <a:spcBef>
                <a:spcPct val="0"/>
              </a:spcBef>
              <a:buClr>
                <a:prstClr val="black"/>
              </a:buClr>
              <a:buFont typeface="Wingdings" panose="05000000000000000000" pitchFamily="2" charset="2"/>
              <a:buChar char="v"/>
              <a:defRPr/>
            </a:pPr>
            <a:endParaRPr lang="en-US" sz="2400" dirty="0">
              <a:solidFill>
                <a:prstClr val="black"/>
              </a:solidFill>
              <a:latin typeface="Calibri" pitchFamily="34" charset="0"/>
              <a:ea typeface="Verdana" pitchFamily="34" charset="0"/>
              <a:cs typeface="Calibri" pitchFamily="34" charset="0"/>
            </a:endParaRPr>
          </a:p>
          <a:p>
            <a:pPr marL="342900" lvl="0" indent="-342900" algn="just" eaLnBrk="1" hangingPunct="1">
              <a:lnSpc>
                <a:spcPct val="80000"/>
              </a:lnSpc>
              <a:spcBef>
                <a:spcPct val="0"/>
              </a:spcBef>
              <a:buClr>
                <a:prstClr val="black"/>
              </a:buClr>
              <a:buFont typeface="Wingdings" panose="05000000000000000000" pitchFamily="2" charset="2"/>
              <a:buChar char="v"/>
              <a:defRPr/>
            </a:pPr>
            <a:r>
              <a:rPr lang="en-US" sz="2400" dirty="0" smtClean="0">
                <a:solidFill>
                  <a:prstClr val="black"/>
                </a:solidFill>
                <a:latin typeface="Calibri" pitchFamily="34" charset="0"/>
                <a:ea typeface="Verdana" pitchFamily="34" charset="0"/>
                <a:cs typeface="Calibri" pitchFamily="34" charset="0"/>
              </a:rPr>
              <a:t>a tool </a:t>
            </a:r>
            <a:r>
              <a:rPr lang="en-US" sz="2400" dirty="0">
                <a:solidFill>
                  <a:prstClr val="black"/>
                </a:solidFill>
                <a:latin typeface="Calibri" pitchFamily="34" charset="0"/>
                <a:ea typeface="Verdana" pitchFamily="34" charset="0"/>
                <a:cs typeface="Calibri" pitchFamily="34" charset="0"/>
              </a:rPr>
              <a:t>allowing the PE the flexibility to optimize the utilization of scarce </a:t>
            </a:r>
            <a:r>
              <a:rPr lang="en-US" sz="2400" dirty="0" smtClean="0">
                <a:solidFill>
                  <a:prstClr val="black"/>
                </a:solidFill>
                <a:latin typeface="Calibri" pitchFamily="34" charset="0"/>
                <a:ea typeface="Verdana" pitchFamily="34" charset="0"/>
                <a:cs typeface="Calibri" pitchFamily="34" charset="0"/>
              </a:rPr>
              <a:t>resources;</a:t>
            </a:r>
          </a:p>
          <a:p>
            <a:pPr marL="342900" lvl="0" indent="-342900" algn="just" eaLnBrk="1" hangingPunct="1">
              <a:lnSpc>
                <a:spcPct val="80000"/>
              </a:lnSpc>
              <a:spcBef>
                <a:spcPct val="0"/>
              </a:spcBef>
              <a:buClr>
                <a:prstClr val="black"/>
              </a:buClr>
              <a:buFont typeface="Wingdings" panose="05000000000000000000" pitchFamily="2" charset="2"/>
              <a:buChar char="v"/>
              <a:defRPr/>
            </a:pPr>
            <a:endParaRPr lang="en-US" sz="2400" dirty="0">
              <a:solidFill>
                <a:prstClr val="black"/>
              </a:solidFill>
              <a:latin typeface="Calibri" pitchFamily="34" charset="0"/>
              <a:ea typeface="Verdana" pitchFamily="34" charset="0"/>
              <a:cs typeface="Calibri" pitchFamily="34" charset="0"/>
            </a:endParaRPr>
          </a:p>
          <a:p>
            <a:pPr marL="342900" lvl="0" indent="-342900" algn="just" eaLnBrk="1" hangingPunct="1">
              <a:lnSpc>
                <a:spcPct val="80000"/>
              </a:lnSpc>
              <a:spcBef>
                <a:spcPct val="0"/>
              </a:spcBef>
              <a:buClr>
                <a:prstClr val="black"/>
              </a:buClr>
              <a:buFont typeface="Wingdings" panose="05000000000000000000" pitchFamily="2" charset="2"/>
              <a:buChar char="v"/>
              <a:defRPr/>
            </a:pPr>
            <a:r>
              <a:rPr lang="en-US" sz="2400" u="sng" dirty="0" smtClean="0">
                <a:solidFill>
                  <a:prstClr val="black"/>
                </a:solidFill>
                <a:latin typeface="Calibri" pitchFamily="34" charset="0"/>
                <a:cs typeface="Calibri" pitchFamily="34" charset="0"/>
              </a:rPr>
              <a:t>prepared </a:t>
            </a:r>
            <a:r>
              <a:rPr lang="en-US" sz="2400" u="sng" dirty="0">
                <a:solidFill>
                  <a:prstClr val="black"/>
                </a:solidFill>
                <a:latin typeface="Calibri" pitchFamily="34" charset="0"/>
                <a:cs typeface="Calibri" pitchFamily="34" charset="0"/>
              </a:rPr>
              <a:t>by the end-user unit</a:t>
            </a:r>
            <a:r>
              <a:rPr lang="en-US" sz="2400" dirty="0">
                <a:solidFill>
                  <a:prstClr val="black"/>
                </a:solidFill>
                <a:latin typeface="Calibri" pitchFamily="34" charset="0"/>
                <a:cs typeface="Calibri" pitchFamily="34" charset="0"/>
              </a:rPr>
              <a:t> during the budget preparation to support the cost estimates in the budget proposal.</a:t>
            </a:r>
            <a:endParaRPr lang="en-US" sz="2400" b="1" dirty="0">
              <a:solidFill>
                <a:prstClr val="black"/>
              </a:solidFill>
              <a:latin typeface="Calibri" pitchFamily="34" charset="0"/>
              <a:ea typeface="ＭＳ Ｐゴシック" pitchFamily="34" charset="-128"/>
              <a:cs typeface="Calibri" pitchFamily="34" charset="0"/>
            </a:endParaRPr>
          </a:p>
        </p:txBody>
      </p:sp>
      <p:pic>
        <p:nvPicPr>
          <p:cNvPr id="8" name="Content Placeholder 3" descr="plan.jpg"/>
          <p:cNvPicPr>
            <a:picLocks noChangeAspect="1"/>
          </p:cNvPicPr>
          <p:nvPr/>
        </p:nvPicPr>
        <p:blipFill>
          <a:blip r:embed="rId3" cstate="print"/>
          <a:stretch>
            <a:fillRect/>
          </a:stretch>
        </p:blipFill>
        <p:spPr>
          <a:xfrm>
            <a:off x="0" y="2133600"/>
            <a:ext cx="3667406" cy="3124200"/>
          </a:xfrm>
          <a:prstGeom prst="rect">
            <a:avLst/>
          </a:prstGeom>
          <a:effectLst>
            <a:softEdge rad="112500"/>
          </a:effectLst>
        </p:spPr>
      </p:pic>
      <p:sp>
        <p:nvSpPr>
          <p:cNvPr id="5" name="Slide Number Placeholder 4"/>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119</a:t>
            </a:fld>
            <a:endParaRPr lang="en-US" dirty="0">
              <a:solidFill>
                <a:prstClr val="black">
                  <a:tint val="75000"/>
                </a:prstClr>
              </a:solidFill>
            </a:endParaRPr>
          </a:p>
        </p:txBody>
      </p:sp>
    </p:spTree>
    <p:extLst>
      <p:ext uri="{BB962C8B-B14F-4D97-AF65-F5344CB8AC3E}">
        <p14:creationId xmlns:p14="http://schemas.microsoft.com/office/powerpoint/2010/main" xmlns="" val="298638096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10000"/>
                                  </p:iterate>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ChangeArrowheads="1"/>
          </p:cNvSpPr>
          <p:nvPr/>
        </p:nvSpPr>
        <p:spPr bwMode="auto">
          <a:xfrm>
            <a:off x="2298700" y="1752600"/>
            <a:ext cx="5329238" cy="533400"/>
          </a:xfrm>
          <a:prstGeom prst="rect">
            <a:avLst/>
          </a:prstGeom>
          <a:solidFill>
            <a:schemeClr val="accent2">
              <a:lumMod val="40000"/>
              <a:lumOff val="60000"/>
            </a:schemeClr>
          </a:solidFill>
          <a:ln w="9525" algn="ctr">
            <a:solidFill>
              <a:schemeClr val="tx1"/>
            </a:solidFill>
            <a:miter lim="800000"/>
            <a:headEnd/>
            <a:tailEnd/>
          </a:ln>
        </p:spPr>
        <p:txBody>
          <a:bodyPr wrap="none" anchor="ctr"/>
          <a:lstStyle/>
          <a:p>
            <a:r>
              <a:rPr lang="en-US" b="1" dirty="0"/>
              <a:t>Project Procurement Management Plan</a:t>
            </a:r>
          </a:p>
        </p:txBody>
      </p:sp>
      <p:sp>
        <p:nvSpPr>
          <p:cNvPr id="23556" name="Rectangle 4"/>
          <p:cNvSpPr>
            <a:spLocks noChangeArrowheads="1"/>
          </p:cNvSpPr>
          <p:nvPr/>
        </p:nvSpPr>
        <p:spPr bwMode="auto">
          <a:xfrm>
            <a:off x="2286000" y="2667000"/>
            <a:ext cx="5334000" cy="304800"/>
          </a:xfrm>
          <a:prstGeom prst="rect">
            <a:avLst/>
          </a:prstGeom>
          <a:solidFill>
            <a:schemeClr val="accent2">
              <a:lumMod val="40000"/>
              <a:lumOff val="60000"/>
            </a:schemeClr>
          </a:solidFill>
          <a:ln w="9525" algn="ctr">
            <a:solidFill>
              <a:schemeClr val="tx1"/>
            </a:solidFill>
            <a:miter lim="800000"/>
            <a:headEnd/>
            <a:tailEnd/>
          </a:ln>
        </p:spPr>
        <p:txBody>
          <a:bodyPr wrap="none" anchor="ctr"/>
          <a:lstStyle/>
          <a:p>
            <a:r>
              <a:rPr lang="en-US" dirty="0"/>
              <a:t>Name of the Project or Procurement</a:t>
            </a:r>
          </a:p>
        </p:txBody>
      </p:sp>
      <p:sp>
        <p:nvSpPr>
          <p:cNvPr id="23557" name="Rectangle 5"/>
          <p:cNvSpPr>
            <a:spLocks noChangeArrowheads="1"/>
          </p:cNvSpPr>
          <p:nvPr/>
        </p:nvSpPr>
        <p:spPr bwMode="auto">
          <a:xfrm>
            <a:off x="2286000" y="3200400"/>
            <a:ext cx="5341938" cy="304800"/>
          </a:xfrm>
          <a:prstGeom prst="rect">
            <a:avLst/>
          </a:prstGeom>
          <a:solidFill>
            <a:schemeClr val="accent2">
              <a:lumMod val="40000"/>
              <a:lumOff val="60000"/>
            </a:schemeClr>
          </a:solidFill>
          <a:ln w="9525" algn="ctr">
            <a:solidFill>
              <a:schemeClr val="tx1"/>
            </a:solidFill>
            <a:miter lim="800000"/>
            <a:headEnd/>
            <a:tailEnd/>
          </a:ln>
        </p:spPr>
        <p:txBody>
          <a:bodyPr wrap="none" anchor="ctr"/>
          <a:lstStyle/>
          <a:p>
            <a:r>
              <a:rPr lang="en-US" dirty="0"/>
              <a:t>General Description of the Project </a:t>
            </a:r>
          </a:p>
        </p:txBody>
      </p:sp>
      <p:sp>
        <p:nvSpPr>
          <p:cNvPr id="23558" name="Rectangle 6"/>
          <p:cNvSpPr>
            <a:spLocks noChangeArrowheads="1"/>
          </p:cNvSpPr>
          <p:nvPr/>
        </p:nvSpPr>
        <p:spPr bwMode="auto">
          <a:xfrm>
            <a:off x="2298700" y="3810000"/>
            <a:ext cx="5321300" cy="304800"/>
          </a:xfrm>
          <a:prstGeom prst="rect">
            <a:avLst/>
          </a:prstGeom>
          <a:solidFill>
            <a:schemeClr val="accent2">
              <a:lumMod val="40000"/>
              <a:lumOff val="60000"/>
            </a:schemeClr>
          </a:solidFill>
          <a:ln w="9525" algn="ctr">
            <a:solidFill>
              <a:schemeClr val="tx1"/>
            </a:solidFill>
            <a:miter lim="800000"/>
            <a:headEnd/>
            <a:tailEnd/>
          </a:ln>
        </p:spPr>
        <p:txBody>
          <a:bodyPr wrap="none" anchor="ctr"/>
          <a:lstStyle/>
          <a:p>
            <a:r>
              <a:rPr lang="en-US" dirty="0"/>
              <a:t>Extent/Size of Contract Scopes/Packages</a:t>
            </a:r>
          </a:p>
        </p:txBody>
      </p:sp>
      <p:sp>
        <p:nvSpPr>
          <p:cNvPr id="23559" name="Rectangle 8"/>
          <p:cNvSpPr>
            <a:spLocks noChangeArrowheads="1"/>
          </p:cNvSpPr>
          <p:nvPr/>
        </p:nvSpPr>
        <p:spPr bwMode="auto">
          <a:xfrm>
            <a:off x="2298700" y="4533900"/>
            <a:ext cx="5329238" cy="381000"/>
          </a:xfrm>
          <a:prstGeom prst="rect">
            <a:avLst/>
          </a:prstGeom>
          <a:solidFill>
            <a:schemeClr val="accent2">
              <a:lumMod val="40000"/>
              <a:lumOff val="60000"/>
            </a:schemeClr>
          </a:solidFill>
          <a:ln w="9525" algn="ctr">
            <a:solidFill>
              <a:schemeClr val="tx1"/>
            </a:solidFill>
            <a:miter lim="800000"/>
            <a:headEnd/>
            <a:tailEnd/>
          </a:ln>
        </p:spPr>
        <p:txBody>
          <a:bodyPr wrap="none" anchor="ctr"/>
          <a:lstStyle/>
          <a:p>
            <a:r>
              <a:rPr lang="en-US" dirty="0"/>
              <a:t>Time Schedule / Procurement Milestones </a:t>
            </a:r>
          </a:p>
        </p:txBody>
      </p:sp>
      <p:sp>
        <p:nvSpPr>
          <p:cNvPr id="23560" name="Rectangle 9"/>
          <p:cNvSpPr>
            <a:spLocks noChangeArrowheads="1"/>
          </p:cNvSpPr>
          <p:nvPr/>
        </p:nvSpPr>
        <p:spPr bwMode="auto">
          <a:xfrm>
            <a:off x="2286000" y="5181600"/>
            <a:ext cx="5341938" cy="457200"/>
          </a:xfrm>
          <a:prstGeom prst="rect">
            <a:avLst/>
          </a:prstGeom>
          <a:solidFill>
            <a:schemeClr val="accent2">
              <a:lumMod val="40000"/>
              <a:lumOff val="60000"/>
            </a:schemeClr>
          </a:solidFill>
          <a:ln w="9525" algn="ctr">
            <a:solidFill>
              <a:schemeClr val="tx1"/>
            </a:solidFill>
            <a:miter lim="800000"/>
            <a:headEnd/>
            <a:tailEnd/>
          </a:ln>
        </p:spPr>
        <p:txBody>
          <a:bodyPr wrap="none" anchor="ctr"/>
          <a:lstStyle/>
          <a:p>
            <a:r>
              <a:rPr lang="en-US" dirty="0"/>
              <a:t>Estimated Budget for the Contract</a:t>
            </a:r>
          </a:p>
        </p:txBody>
      </p:sp>
      <p:sp>
        <p:nvSpPr>
          <p:cNvPr id="23561" name="Line 10"/>
          <p:cNvSpPr>
            <a:spLocks noChangeShapeType="1"/>
          </p:cNvSpPr>
          <p:nvPr/>
        </p:nvSpPr>
        <p:spPr bwMode="auto">
          <a:xfrm flipH="1">
            <a:off x="1905000" y="1981200"/>
            <a:ext cx="457200" cy="0"/>
          </a:xfrm>
          <a:prstGeom prst="line">
            <a:avLst/>
          </a:prstGeom>
          <a:noFill/>
          <a:ln w="9525">
            <a:solidFill>
              <a:schemeClr val="tx1"/>
            </a:solidFill>
            <a:round/>
            <a:headEnd/>
            <a:tailEnd/>
          </a:ln>
        </p:spPr>
        <p:txBody>
          <a:bodyPr/>
          <a:lstStyle/>
          <a:p>
            <a:endParaRPr lang="fil-PH"/>
          </a:p>
        </p:txBody>
      </p:sp>
      <p:sp>
        <p:nvSpPr>
          <p:cNvPr id="23562" name="Line 11"/>
          <p:cNvSpPr>
            <a:spLocks noChangeShapeType="1"/>
          </p:cNvSpPr>
          <p:nvPr/>
        </p:nvSpPr>
        <p:spPr bwMode="auto">
          <a:xfrm>
            <a:off x="1905000" y="1981200"/>
            <a:ext cx="0" cy="3581400"/>
          </a:xfrm>
          <a:prstGeom prst="line">
            <a:avLst/>
          </a:prstGeom>
          <a:noFill/>
          <a:ln w="9525">
            <a:solidFill>
              <a:schemeClr val="tx1"/>
            </a:solidFill>
            <a:round/>
            <a:headEnd/>
            <a:tailEnd/>
          </a:ln>
        </p:spPr>
        <p:txBody>
          <a:bodyPr/>
          <a:lstStyle/>
          <a:p>
            <a:endParaRPr lang="fil-PH"/>
          </a:p>
        </p:txBody>
      </p:sp>
      <p:sp>
        <p:nvSpPr>
          <p:cNvPr id="23563" name="Line 12"/>
          <p:cNvSpPr>
            <a:spLocks noChangeShapeType="1"/>
          </p:cNvSpPr>
          <p:nvPr/>
        </p:nvSpPr>
        <p:spPr bwMode="auto">
          <a:xfrm>
            <a:off x="1905000" y="5562600"/>
            <a:ext cx="381000" cy="0"/>
          </a:xfrm>
          <a:prstGeom prst="line">
            <a:avLst/>
          </a:prstGeom>
          <a:noFill/>
          <a:ln w="9525">
            <a:solidFill>
              <a:schemeClr val="tx1"/>
            </a:solidFill>
            <a:round/>
            <a:headEnd/>
            <a:tailEnd type="triangle" w="med" len="med"/>
          </a:ln>
        </p:spPr>
        <p:txBody>
          <a:bodyPr/>
          <a:lstStyle/>
          <a:p>
            <a:endParaRPr lang="fil-PH"/>
          </a:p>
        </p:txBody>
      </p:sp>
      <p:sp>
        <p:nvSpPr>
          <p:cNvPr id="23564" name="Line 13"/>
          <p:cNvSpPr>
            <a:spLocks noChangeShapeType="1"/>
          </p:cNvSpPr>
          <p:nvPr/>
        </p:nvSpPr>
        <p:spPr bwMode="auto">
          <a:xfrm>
            <a:off x="1905000" y="4724400"/>
            <a:ext cx="381000" cy="0"/>
          </a:xfrm>
          <a:prstGeom prst="line">
            <a:avLst/>
          </a:prstGeom>
          <a:noFill/>
          <a:ln w="9525">
            <a:solidFill>
              <a:schemeClr val="tx1"/>
            </a:solidFill>
            <a:round/>
            <a:headEnd/>
            <a:tailEnd type="triangle" w="med" len="med"/>
          </a:ln>
        </p:spPr>
        <p:txBody>
          <a:bodyPr/>
          <a:lstStyle/>
          <a:p>
            <a:endParaRPr lang="fil-PH"/>
          </a:p>
        </p:txBody>
      </p:sp>
      <p:sp>
        <p:nvSpPr>
          <p:cNvPr id="23565" name="Line 15"/>
          <p:cNvSpPr>
            <a:spLocks noChangeShapeType="1"/>
          </p:cNvSpPr>
          <p:nvPr/>
        </p:nvSpPr>
        <p:spPr bwMode="auto">
          <a:xfrm>
            <a:off x="1905000" y="3962400"/>
            <a:ext cx="381000" cy="0"/>
          </a:xfrm>
          <a:prstGeom prst="line">
            <a:avLst/>
          </a:prstGeom>
          <a:noFill/>
          <a:ln w="9525">
            <a:solidFill>
              <a:schemeClr val="tx1"/>
            </a:solidFill>
            <a:round/>
            <a:headEnd/>
            <a:tailEnd type="triangle" w="med" len="med"/>
          </a:ln>
        </p:spPr>
        <p:txBody>
          <a:bodyPr/>
          <a:lstStyle/>
          <a:p>
            <a:endParaRPr lang="fil-PH"/>
          </a:p>
        </p:txBody>
      </p:sp>
      <p:sp>
        <p:nvSpPr>
          <p:cNvPr id="23566" name="Line 16"/>
          <p:cNvSpPr>
            <a:spLocks noChangeShapeType="1"/>
          </p:cNvSpPr>
          <p:nvPr/>
        </p:nvSpPr>
        <p:spPr bwMode="auto">
          <a:xfrm>
            <a:off x="1905000" y="3429000"/>
            <a:ext cx="381000" cy="0"/>
          </a:xfrm>
          <a:prstGeom prst="line">
            <a:avLst/>
          </a:prstGeom>
          <a:noFill/>
          <a:ln w="9525">
            <a:solidFill>
              <a:schemeClr val="tx1"/>
            </a:solidFill>
            <a:round/>
            <a:headEnd/>
            <a:tailEnd type="triangle" w="med" len="med"/>
          </a:ln>
        </p:spPr>
        <p:txBody>
          <a:bodyPr/>
          <a:lstStyle/>
          <a:p>
            <a:endParaRPr lang="fil-PH"/>
          </a:p>
        </p:txBody>
      </p:sp>
      <p:sp>
        <p:nvSpPr>
          <p:cNvPr id="23567" name="Line 17"/>
          <p:cNvSpPr>
            <a:spLocks noChangeShapeType="1"/>
          </p:cNvSpPr>
          <p:nvPr/>
        </p:nvSpPr>
        <p:spPr bwMode="auto">
          <a:xfrm>
            <a:off x="1905000" y="2895600"/>
            <a:ext cx="393700" cy="0"/>
          </a:xfrm>
          <a:prstGeom prst="line">
            <a:avLst/>
          </a:prstGeom>
          <a:noFill/>
          <a:ln w="9525">
            <a:solidFill>
              <a:schemeClr val="tx1"/>
            </a:solidFill>
            <a:round/>
            <a:headEnd/>
            <a:tailEnd type="triangle" w="med" len="med"/>
          </a:ln>
        </p:spPr>
        <p:txBody>
          <a:bodyPr/>
          <a:lstStyle/>
          <a:p>
            <a:endParaRPr lang="fil-PH"/>
          </a:p>
        </p:txBody>
      </p:sp>
      <p:sp>
        <p:nvSpPr>
          <p:cNvPr id="23568" name="Text Box 18"/>
          <p:cNvSpPr txBox="1">
            <a:spLocks noChangeArrowheads="1"/>
          </p:cNvSpPr>
          <p:nvPr/>
        </p:nvSpPr>
        <p:spPr bwMode="auto">
          <a:xfrm rot="-5400000">
            <a:off x="-108744" y="3613944"/>
            <a:ext cx="3113088" cy="457200"/>
          </a:xfrm>
          <a:prstGeom prst="rect">
            <a:avLst/>
          </a:prstGeom>
          <a:noFill/>
          <a:ln w="9525" algn="ctr">
            <a:noFill/>
            <a:miter lim="800000"/>
            <a:headEnd/>
            <a:tailEnd/>
          </a:ln>
        </p:spPr>
        <p:txBody>
          <a:bodyPr>
            <a:spAutoFit/>
          </a:bodyPr>
          <a:lstStyle/>
          <a:p>
            <a:pPr algn="ctr"/>
            <a:r>
              <a:rPr lang="en-US" sz="2400" b="1" dirty="0">
                <a:solidFill>
                  <a:srgbClr val="FF0000"/>
                </a:solidFill>
                <a:latin typeface="Verdana" pitchFamily="34" charset="0"/>
              </a:rPr>
              <a:t>Contents</a:t>
            </a:r>
          </a:p>
        </p:txBody>
      </p:sp>
      <p:sp>
        <p:nvSpPr>
          <p:cNvPr id="16" name="Title 1"/>
          <p:cNvSpPr>
            <a:spLocks noGrp="1"/>
          </p:cNvSpPr>
          <p:nvPr>
            <p:ph type="title"/>
          </p:nvPr>
        </p:nvSpPr>
        <p:spPr>
          <a:xfrm>
            <a:off x="228600" y="0"/>
            <a:ext cx="8915400" cy="838200"/>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pPr fontAlgn="auto">
              <a:spcBef>
                <a:spcPts val="0"/>
              </a:spcBef>
              <a:spcAft>
                <a:spcPts val="0"/>
              </a:spcAft>
              <a:defRPr/>
            </a:pPr>
            <a:r>
              <a:rPr lang="en-US" sz="2400" b="1" dirty="0" smtClean="0">
                <a:ea typeface="Verdana" pitchFamily="34" charset="0"/>
                <a:cs typeface="Verdana" pitchFamily="34" charset="0"/>
              </a:rPr>
              <a:t>PROJECT </a:t>
            </a:r>
            <a:r>
              <a:rPr lang="en-US" sz="2400" b="1" dirty="0">
                <a:ea typeface="Verdana" pitchFamily="34" charset="0"/>
                <a:cs typeface="Verdana" pitchFamily="34" charset="0"/>
              </a:rPr>
              <a:t>PROCUREMENT </a:t>
            </a:r>
            <a:r>
              <a:rPr lang="en-US" sz="2400" b="1" dirty="0" smtClean="0">
                <a:ea typeface="Verdana" pitchFamily="34" charset="0"/>
                <a:cs typeface="Verdana" pitchFamily="34" charset="0"/>
              </a:rPr>
              <a:t>MANAGEMENT </a:t>
            </a:r>
            <a:r>
              <a:rPr lang="en-US" sz="2400" b="1" dirty="0">
                <a:ea typeface="Verdana" pitchFamily="34" charset="0"/>
                <a:cs typeface="Verdana" pitchFamily="34" charset="0"/>
              </a:rPr>
              <a:t>PLAN (PPMP)</a:t>
            </a:r>
            <a:endParaRPr lang="en-US" sz="2400" b="1" dirty="0">
              <a:ln/>
            </a:endParaRPr>
          </a:p>
        </p:txBody>
      </p:sp>
    </p:spTree>
  </p:cSld>
  <p:clrMapOvr>
    <a:masterClrMapping/>
  </p:clrMapOvr>
  <p:transition spd="slow"/>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0"/>
            <a:ext cx="8153400" cy="533400"/>
          </a:xfrm>
        </p:spPr>
        <p:txBody>
          <a:bodyPr>
            <a:normAutofit fontScale="90000"/>
          </a:bodyPr>
          <a:lstStyle/>
          <a:p>
            <a:pPr>
              <a:defRPr/>
            </a:pPr>
            <a:r>
              <a:rPr lang="en-US" sz="2000" b="1" u="sng" dirty="0" smtClean="0"/>
              <a:t/>
            </a:r>
            <a:br>
              <a:rPr lang="en-US" sz="2000" b="1" u="sng" dirty="0" smtClean="0"/>
            </a:br>
            <a:r>
              <a:rPr lang="en-US" sz="2000" b="1" u="sng" dirty="0" smtClean="0"/>
              <a:t/>
            </a:r>
            <a:br>
              <a:rPr lang="en-US" sz="2000" b="1" u="sng" dirty="0" smtClean="0"/>
            </a:br>
            <a:r>
              <a:rPr lang="en-US" sz="2000" b="1" u="sng" dirty="0" smtClean="0"/>
              <a:t/>
            </a:r>
            <a:br>
              <a:rPr lang="en-US" sz="2000" b="1" u="sng" dirty="0" smtClean="0"/>
            </a:br>
            <a:r>
              <a:rPr lang="en-US" sz="2000" b="1" u="sng" dirty="0" smtClean="0"/>
              <a:t/>
            </a:r>
            <a:br>
              <a:rPr lang="en-US" sz="2000" b="1" u="sng" dirty="0" smtClean="0"/>
            </a:br>
            <a:r>
              <a:rPr lang="en-US" sz="2000" b="1" u="sng" dirty="0" smtClean="0"/>
              <a:t>PROJECT PROCUREMENT MANAGEMENT PLAN</a:t>
            </a:r>
            <a:r>
              <a:rPr lang="en-US" sz="2000" b="1" dirty="0" smtClean="0"/>
              <a:t> (PPMP)</a:t>
            </a:r>
            <a:r>
              <a:rPr lang="fil-PH" sz="2000" dirty="0" smtClean="0"/>
              <a:t/>
            </a:r>
            <a:br>
              <a:rPr lang="fil-PH" sz="2000" dirty="0" smtClean="0"/>
            </a:br>
            <a:r>
              <a:rPr lang="en-US" sz="2000" i="1" dirty="0" smtClean="0"/>
              <a:t> </a:t>
            </a:r>
            <a:br>
              <a:rPr lang="en-US" sz="2000" i="1" dirty="0" smtClean="0"/>
            </a:br>
            <a:r>
              <a:rPr lang="fil-PH" sz="2000" dirty="0" smtClean="0"/>
              <a:t/>
            </a:r>
            <a:br>
              <a:rPr lang="fil-PH" sz="2000" dirty="0" smtClean="0"/>
            </a:br>
            <a:r>
              <a:rPr lang="fil-PH" sz="2000" dirty="0" smtClean="0"/>
              <a:t/>
            </a:r>
            <a:br>
              <a:rPr lang="fil-PH" sz="2000" dirty="0" smtClean="0"/>
            </a:br>
            <a:endParaRPr lang="fil-PH" sz="2000" dirty="0"/>
          </a:p>
        </p:txBody>
      </p:sp>
      <p:graphicFrame>
        <p:nvGraphicFramePr>
          <p:cNvPr id="4" name="Content Placeholder 3"/>
          <p:cNvGraphicFramePr>
            <a:graphicFrameLocks noGrp="1"/>
          </p:cNvGraphicFramePr>
          <p:nvPr>
            <p:ph idx="1"/>
          </p:nvPr>
        </p:nvGraphicFramePr>
        <p:xfrm>
          <a:off x="0" y="1295400"/>
          <a:ext cx="9143999" cy="4124960"/>
        </p:xfrm>
        <a:graphic>
          <a:graphicData uri="http://schemas.openxmlformats.org/drawingml/2006/table">
            <a:tbl>
              <a:tblPr firstRow="1" bandRow="1">
                <a:tableStyleId>{5C22544A-7EE6-4342-B048-85BDC9FD1C3A}</a:tableStyleId>
              </a:tblPr>
              <a:tblGrid>
                <a:gridCol w="697423"/>
                <a:gridCol w="1568346"/>
                <a:gridCol w="809204"/>
                <a:gridCol w="1213805"/>
                <a:gridCol w="1623291"/>
                <a:gridCol w="2069557"/>
                <a:gridCol w="1162373"/>
              </a:tblGrid>
              <a:tr h="914400">
                <a:tc>
                  <a:txBody>
                    <a:bodyPr/>
                    <a:lstStyle/>
                    <a:p>
                      <a:pPr marL="0" marR="0" algn="ctr">
                        <a:spcBef>
                          <a:spcPts val="0"/>
                        </a:spcBef>
                        <a:spcAft>
                          <a:spcPts val="0"/>
                        </a:spcAft>
                      </a:pPr>
                      <a:r>
                        <a:rPr lang="fil-PH" sz="1400" dirty="0" smtClean="0">
                          <a:latin typeface="+mn-lt"/>
                          <a:ea typeface="Times New Roman"/>
                          <a:cs typeface="Times New Roman"/>
                        </a:rPr>
                        <a:t>CODE</a:t>
                      </a:r>
                      <a:endParaRPr lang="fil-PH" sz="1400" dirty="0">
                        <a:latin typeface="+mn-lt"/>
                        <a:ea typeface="Times New Roman"/>
                        <a:cs typeface="Times New Roman"/>
                      </a:endParaRPr>
                    </a:p>
                  </a:txBody>
                  <a:tcPr marL="68580" marR="68580" marT="0" marB="0" anchor="ctr"/>
                </a:tc>
                <a:tc>
                  <a:txBody>
                    <a:bodyPr/>
                    <a:lstStyle/>
                    <a:p>
                      <a:pPr marL="0" marR="0" algn="ctr">
                        <a:spcBef>
                          <a:spcPts val="0"/>
                        </a:spcBef>
                        <a:spcAft>
                          <a:spcPts val="0"/>
                        </a:spcAft>
                      </a:pPr>
                      <a:r>
                        <a:rPr lang="en-US" sz="1400" b="1" dirty="0" smtClean="0">
                          <a:latin typeface="+mn-lt"/>
                          <a:ea typeface="Times New Roman"/>
                          <a:cs typeface="Times New Roman"/>
                        </a:rPr>
                        <a:t>GENERAL </a:t>
                      </a:r>
                      <a:r>
                        <a:rPr lang="en-US" sz="1400" b="1" dirty="0">
                          <a:latin typeface="+mn-lt"/>
                          <a:ea typeface="Times New Roman"/>
                          <a:cs typeface="Times New Roman"/>
                        </a:rPr>
                        <a:t>DESCRIPTION</a:t>
                      </a:r>
                      <a:endParaRPr lang="fil-PH" sz="1400" dirty="0">
                        <a:latin typeface="+mn-lt"/>
                        <a:ea typeface="Times New Roman"/>
                        <a:cs typeface="Times New Roman"/>
                      </a:endParaRPr>
                    </a:p>
                  </a:txBody>
                  <a:tcPr marL="68580" marR="68580" marT="0" marB="0" anchor="ctr"/>
                </a:tc>
                <a:tc>
                  <a:txBody>
                    <a:bodyPr/>
                    <a:lstStyle/>
                    <a:p>
                      <a:pPr marL="0" marR="0" algn="ctr">
                        <a:spcBef>
                          <a:spcPts val="0"/>
                        </a:spcBef>
                        <a:spcAft>
                          <a:spcPts val="0"/>
                        </a:spcAft>
                      </a:pPr>
                      <a:r>
                        <a:rPr lang="en-US" sz="1400" b="1" dirty="0" smtClean="0">
                          <a:latin typeface="+mn-lt"/>
                          <a:ea typeface="Times New Roman"/>
                          <a:cs typeface="Times New Roman"/>
                        </a:rPr>
                        <a:t>QTY./</a:t>
                      </a:r>
                      <a:endParaRPr lang="fil-PH" sz="1400" dirty="0">
                        <a:latin typeface="+mn-lt"/>
                        <a:ea typeface="Times New Roman"/>
                        <a:cs typeface="Times New Roman"/>
                      </a:endParaRPr>
                    </a:p>
                    <a:p>
                      <a:pPr marL="0" marR="0" algn="ctr">
                        <a:spcBef>
                          <a:spcPts val="0"/>
                        </a:spcBef>
                        <a:spcAft>
                          <a:spcPts val="0"/>
                        </a:spcAft>
                      </a:pPr>
                      <a:r>
                        <a:rPr lang="en-US" sz="1400" b="1" dirty="0">
                          <a:latin typeface="+mn-lt"/>
                          <a:ea typeface="Times New Roman"/>
                          <a:cs typeface="Times New Roman"/>
                        </a:rPr>
                        <a:t>SIZE</a:t>
                      </a:r>
                      <a:endParaRPr lang="fil-PH" sz="1400" dirty="0">
                        <a:latin typeface="+mn-lt"/>
                        <a:ea typeface="Times New Roman"/>
                        <a:cs typeface="Times New Roman"/>
                      </a:endParaRPr>
                    </a:p>
                  </a:txBody>
                  <a:tcPr marL="68580" marR="68580" marT="0" marB="0" anchor="ctr"/>
                </a:tc>
                <a:tc>
                  <a:txBody>
                    <a:bodyPr/>
                    <a:lstStyle/>
                    <a:p>
                      <a:pPr marL="0" marR="0" algn="ctr">
                        <a:spcBef>
                          <a:spcPts val="0"/>
                        </a:spcBef>
                        <a:spcAft>
                          <a:spcPts val="0"/>
                        </a:spcAft>
                      </a:pPr>
                      <a:r>
                        <a:rPr lang="en-US" sz="1400" b="1" dirty="0">
                          <a:latin typeface="+mn-lt"/>
                          <a:ea typeface="Times New Roman"/>
                          <a:cs typeface="Times New Roman"/>
                        </a:rPr>
                        <a:t>ESTIMATED BUDGET </a:t>
                      </a:r>
                      <a:endParaRPr lang="fil-PH" sz="1400" dirty="0">
                        <a:latin typeface="+mn-lt"/>
                        <a:ea typeface="Times New Roman"/>
                        <a:cs typeface="Times New Roman"/>
                      </a:endParaRPr>
                    </a:p>
                  </a:txBody>
                  <a:tcPr marL="68580" marR="68580" marT="0" marB="0" anchor="ctr"/>
                </a:tc>
                <a:tc>
                  <a:txBody>
                    <a:bodyPr/>
                    <a:lstStyle/>
                    <a:p>
                      <a:pPr algn="ctr"/>
                      <a:endParaRPr lang="en-US" sz="1400" b="1" kern="1200" dirty="0" smtClean="0">
                        <a:solidFill>
                          <a:schemeClr val="lt1"/>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fil-PH" sz="1400" dirty="0" smtClean="0">
                          <a:latin typeface="+mn-lt"/>
                        </a:rPr>
                        <a:t>MODE OF PROCUREMENT</a:t>
                      </a:r>
                    </a:p>
                    <a:p>
                      <a:pPr algn="ctr"/>
                      <a:endParaRPr lang="fil-PH" sz="1400" dirty="0">
                        <a:latin typeface="+mn-lt"/>
                      </a:endParaRPr>
                    </a:p>
                  </a:txBody>
                  <a:tcPr anchor="ctr"/>
                </a:tc>
                <a:tc>
                  <a:txBody>
                    <a:bodyPr/>
                    <a:lstStyle/>
                    <a:p>
                      <a:pPr algn="ctr"/>
                      <a:r>
                        <a:rPr lang="en-US" sz="1400" b="1" kern="1200" dirty="0" smtClean="0">
                          <a:solidFill>
                            <a:schemeClr val="lt1"/>
                          </a:solidFill>
                          <a:latin typeface="+mn-lt"/>
                          <a:ea typeface="+mn-ea"/>
                          <a:cs typeface="+mn-cs"/>
                        </a:rPr>
                        <a:t>SCHEDULE/</a:t>
                      </a:r>
                    </a:p>
                    <a:p>
                      <a:pPr algn="ctr"/>
                      <a:r>
                        <a:rPr lang="en-US" sz="1400" b="1" kern="1200" dirty="0" smtClean="0">
                          <a:solidFill>
                            <a:schemeClr val="lt1"/>
                          </a:solidFill>
                          <a:latin typeface="+mn-lt"/>
                          <a:ea typeface="+mn-ea"/>
                          <a:cs typeface="+mn-cs"/>
                        </a:rPr>
                        <a:t>MILESTONE OF ACTIVITIES (Jan-Dec) (Procurement Stages)</a:t>
                      </a:r>
                    </a:p>
                    <a:p>
                      <a:pPr algn="ctr"/>
                      <a:endParaRPr lang="fil-PH" sz="1400" dirty="0">
                        <a:latin typeface="+mn-lt"/>
                      </a:endParaRPr>
                    </a:p>
                  </a:txBody>
                  <a:tcPr anchor="ctr"/>
                </a:tc>
                <a:tc>
                  <a:txBody>
                    <a:bodyPr/>
                    <a:lstStyle/>
                    <a:p>
                      <a:pPr algn="ctr"/>
                      <a:r>
                        <a:rPr lang="fil-PH" sz="1400" dirty="0" smtClean="0">
                          <a:latin typeface="+mn-lt"/>
                        </a:rPr>
                        <a:t>REMARKS</a:t>
                      </a:r>
                      <a:endParaRPr lang="fil-PH" sz="1400" dirty="0">
                        <a:latin typeface="+mn-lt"/>
                      </a:endParaRPr>
                    </a:p>
                  </a:txBody>
                  <a:tcPr anchor="ctr"/>
                </a:tc>
              </a:tr>
              <a:tr h="370840">
                <a:tc>
                  <a:txBody>
                    <a:bodyPr/>
                    <a:lstStyle/>
                    <a:p>
                      <a:endParaRPr lang="fil-PH" dirty="0"/>
                    </a:p>
                  </a:txBody>
                  <a:tcPr/>
                </a:tc>
                <a:tc>
                  <a:txBody>
                    <a:bodyPr/>
                    <a:lstStyle/>
                    <a:p>
                      <a:endParaRPr lang="fil-PH" dirty="0"/>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r>
              <a:tr h="370840">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dirty="0"/>
                    </a:p>
                  </a:txBody>
                  <a:tcPr/>
                </a:tc>
                <a:tc>
                  <a:txBody>
                    <a:bodyPr/>
                    <a:lstStyle/>
                    <a:p>
                      <a:endParaRPr lang="fil-PH"/>
                    </a:p>
                  </a:txBody>
                  <a:tcPr/>
                </a:tc>
              </a:tr>
              <a:tr h="370840">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r>
              <a:tr h="370840">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r>
              <a:tr h="370840">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r>
              <a:tr h="370840">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r>
              <a:tr h="370840">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r>
              <a:tr h="370840">
                <a:tc>
                  <a:txBody>
                    <a:bodyPr/>
                    <a:lstStyle/>
                    <a:p>
                      <a:endParaRPr lang="fil-PH" dirty="0"/>
                    </a:p>
                  </a:txBody>
                  <a:tcPr/>
                </a:tc>
                <a:tc>
                  <a:txBody>
                    <a:bodyPr/>
                    <a:lstStyle/>
                    <a:p>
                      <a:endParaRPr lang="fil-PH"/>
                    </a:p>
                  </a:txBody>
                  <a:tcPr/>
                </a:tc>
                <a:tc>
                  <a:txBody>
                    <a:bodyPr/>
                    <a:lstStyle/>
                    <a:p>
                      <a:endParaRPr lang="fil-PH" dirty="0"/>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dirty="0"/>
                    </a:p>
                  </a:txBody>
                  <a:tcPr/>
                </a:tc>
              </a:tr>
            </a:tbl>
          </a:graphicData>
        </a:graphic>
      </p:graphicFrame>
      <p:sp>
        <p:nvSpPr>
          <p:cNvPr id="22603" name="TextBox 4"/>
          <p:cNvSpPr txBox="1">
            <a:spLocks noChangeArrowheads="1"/>
          </p:cNvSpPr>
          <p:nvPr/>
        </p:nvSpPr>
        <p:spPr bwMode="auto">
          <a:xfrm>
            <a:off x="381000" y="990600"/>
            <a:ext cx="8153400" cy="307777"/>
          </a:xfrm>
          <a:prstGeom prst="rect">
            <a:avLst/>
          </a:prstGeom>
          <a:noFill/>
          <a:ln w="9525">
            <a:noFill/>
            <a:miter lim="800000"/>
            <a:headEnd/>
            <a:tailEnd/>
          </a:ln>
        </p:spPr>
        <p:txBody>
          <a:bodyPr>
            <a:spAutoFit/>
          </a:bodyPr>
          <a:lstStyle/>
          <a:p>
            <a:r>
              <a:rPr lang="en-US" sz="1400" dirty="0" smtClean="0"/>
              <a:t>END-USER/UNIT</a:t>
            </a:r>
            <a:r>
              <a:rPr lang="en-US" sz="1400" dirty="0"/>
              <a:t>: </a:t>
            </a:r>
            <a:r>
              <a:rPr lang="en-US" sz="1400" u="sng" dirty="0" smtClean="0"/>
              <a:t>Office </a:t>
            </a:r>
            <a:r>
              <a:rPr lang="en-US" sz="1400" dirty="0" smtClean="0"/>
              <a:t>                                                                                        DATE: _____</a:t>
            </a:r>
            <a:endParaRPr lang="en-US" sz="1400" dirty="0"/>
          </a:p>
        </p:txBody>
      </p:sp>
      <p:sp>
        <p:nvSpPr>
          <p:cNvPr id="22604" name="TextBox 5"/>
          <p:cNvSpPr txBox="1">
            <a:spLocks noChangeArrowheads="1"/>
          </p:cNvSpPr>
          <p:nvPr/>
        </p:nvSpPr>
        <p:spPr bwMode="auto">
          <a:xfrm>
            <a:off x="685800" y="5867400"/>
            <a:ext cx="5791200" cy="369888"/>
          </a:xfrm>
          <a:prstGeom prst="rect">
            <a:avLst/>
          </a:prstGeom>
          <a:noFill/>
          <a:ln w="9525">
            <a:noFill/>
            <a:miter lim="800000"/>
            <a:headEnd/>
            <a:tailEnd/>
          </a:ln>
        </p:spPr>
        <p:txBody>
          <a:bodyPr>
            <a:spAutoFit/>
          </a:bodyPr>
          <a:lstStyle/>
          <a:p>
            <a:endParaRPr lang="fil-PH"/>
          </a:p>
        </p:txBody>
      </p:sp>
      <p:sp>
        <p:nvSpPr>
          <p:cNvPr id="22605" name="TextBox 7"/>
          <p:cNvSpPr txBox="1">
            <a:spLocks noChangeArrowheads="1"/>
          </p:cNvSpPr>
          <p:nvPr/>
        </p:nvSpPr>
        <p:spPr bwMode="auto">
          <a:xfrm>
            <a:off x="838200" y="6019800"/>
            <a:ext cx="5791200" cy="369888"/>
          </a:xfrm>
          <a:prstGeom prst="rect">
            <a:avLst/>
          </a:prstGeom>
          <a:noFill/>
          <a:ln w="9525">
            <a:noFill/>
            <a:miter lim="800000"/>
            <a:headEnd/>
            <a:tailEnd/>
          </a:ln>
        </p:spPr>
        <p:txBody>
          <a:bodyPr>
            <a:spAutoFit/>
          </a:bodyPr>
          <a:lstStyle/>
          <a:p>
            <a:endParaRPr lang="fil-PH"/>
          </a:p>
        </p:txBody>
      </p:sp>
      <p:sp>
        <p:nvSpPr>
          <p:cNvPr id="22606" name="Rectangle 3"/>
          <p:cNvSpPr>
            <a:spLocks noChangeArrowheads="1"/>
          </p:cNvSpPr>
          <p:nvPr/>
        </p:nvSpPr>
        <p:spPr bwMode="auto">
          <a:xfrm>
            <a:off x="457200" y="5492750"/>
            <a:ext cx="8305800" cy="908050"/>
          </a:xfrm>
          <a:prstGeom prst="rect">
            <a:avLst/>
          </a:prstGeom>
          <a:noFill/>
          <a:ln w="9525">
            <a:noFill/>
            <a:miter lim="800000"/>
            <a:headEnd/>
            <a:tailEnd/>
          </a:ln>
        </p:spPr>
        <p:txBody>
          <a:bodyPr anchor="ctr">
            <a:spAutoFit/>
          </a:bodyPr>
          <a:lstStyle/>
          <a:p>
            <a:r>
              <a:rPr lang="en-US" sz="800" b="1" u="sng" dirty="0">
                <a:latin typeface="Verdana" pitchFamily="34" charset="0"/>
                <a:cs typeface="Times New Roman" pitchFamily="18" charset="0"/>
              </a:rPr>
              <a:t>NOTE:</a:t>
            </a:r>
            <a:r>
              <a:rPr lang="en-US" sz="800" b="1" dirty="0">
                <a:latin typeface="Verdana" pitchFamily="34" charset="0"/>
                <a:cs typeface="Times New Roman" pitchFamily="18" charset="0"/>
              </a:rPr>
              <a:t>      Technical Specifications for each Item/Project being proposed shall be submitted as part of the PPMP</a:t>
            </a:r>
            <a:endParaRPr lang="en-US" sz="800" dirty="0">
              <a:latin typeface="Arial" charset="0"/>
            </a:endParaRPr>
          </a:p>
          <a:p>
            <a:pPr eaLnBrk="0" hangingPunct="0"/>
            <a:endParaRPr lang="en-US" sz="900" b="1" dirty="0">
              <a:latin typeface="Verdana" pitchFamily="34" charset="0"/>
              <a:cs typeface="Times New Roman" pitchFamily="18" charset="0"/>
            </a:endParaRPr>
          </a:p>
          <a:p>
            <a:pPr eaLnBrk="0" hangingPunct="0"/>
            <a:endParaRPr lang="en-US" sz="900" b="1" dirty="0">
              <a:latin typeface="Verdana" pitchFamily="34" charset="0"/>
              <a:cs typeface="Times New Roman" pitchFamily="18" charset="0"/>
            </a:endParaRPr>
          </a:p>
          <a:p>
            <a:pPr eaLnBrk="0" hangingPunct="0"/>
            <a:r>
              <a:rPr lang="en-US" sz="900" b="1" dirty="0">
                <a:latin typeface="Verdana" pitchFamily="34" charset="0"/>
                <a:cs typeface="Times New Roman" pitchFamily="18" charset="0"/>
              </a:rPr>
              <a:t>Prepared By:                                                            	Submitted By:</a:t>
            </a:r>
          </a:p>
          <a:p>
            <a:pPr eaLnBrk="0" hangingPunct="0"/>
            <a:r>
              <a:rPr lang="en-US" sz="900" b="1" dirty="0">
                <a:latin typeface="Verdana" pitchFamily="34" charset="0"/>
                <a:cs typeface="Times New Roman" pitchFamily="18" charset="0"/>
              </a:rPr>
              <a:t>____________________________		                       ____________________________</a:t>
            </a:r>
            <a:endParaRPr lang="en-US" sz="800" dirty="0">
              <a:latin typeface="Arial" charset="0"/>
            </a:endParaRPr>
          </a:p>
          <a:p>
            <a:pPr eaLnBrk="0" hangingPunct="0"/>
            <a:r>
              <a:rPr lang="en-US" sz="900" b="1" dirty="0">
                <a:latin typeface="Verdana" pitchFamily="34" charset="0"/>
                <a:cs typeface="Times New Roman" pitchFamily="18" charset="0"/>
              </a:rPr>
              <a:t>                                                                                                                                     Head </a:t>
            </a:r>
            <a:r>
              <a:rPr lang="en-US" sz="900" b="1" dirty="0" smtClean="0">
                <a:latin typeface="Verdana" pitchFamily="34" charset="0"/>
                <a:cs typeface="Times New Roman" pitchFamily="18" charset="0"/>
              </a:rPr>
              <a:t>of OFFICE</a:t>
            </a:r>
            <a:endParaRPr lang="en-US" dirty="0">
              <a:latin typeface="Arial" charset="0"/>
            </a:endParaRPr>
          </a:p>
        </p:txBody>
      </p:sp>
    </p:spTree>
  </p:cSld>
  <p:clrMapOvr>
    <a:masterClrMapping/>
  </p:clrMapOvr>
  <p:transition spd="slow"/>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153400" cy="533400"/>
          </a:xfrm>
        </p:spPr>
        <p:txBody>
          <a:bodyPr>
            <a:normAutofit fontScale="90000"/>
          </a:bodyPr>
          <a:lstStyle/>
          <a:p>
            <a:pPr>
              <a:defRPr/>
            </a:pPr>
            <a:r>
              <a:rPr lang="en-US" sz="2000" b="1" u="sng" dirty="0" smtClean="0"/>
              <a:t/>
            </a:r>
            <a:br>
              <a:rPr lang="en-US" sz="2000" b="1" u="sng" dirty="0" smtClean="0"/>
            </a:br>
            <a:r>
              <a:rPr lang="en-US" sz="2000" b="1" u="sng" dirty="0" smtClean="0"/>
              <a:t/>
            </a:r>
            <a:br>
              <a:rPr lang="en-US" sz="2000" b="1" u="sng" dirty="0" smtClean="0"/>
            </a:br>
            <a:r>
              <a:rPr lang="en-US" sz="2000" b="1" u="sng" dirty="0" smtClean="0"/>
              <a:t/>
            </a:r>
            <a:br>
              <a:rPr lang="en-US" sz="2000" b="1" u="sng" dirty="0" smtClean="0"/>
            </a:br>
            <a:r>
              <a:rPr lang="en-US" sz="2000" b="1" u="sng" dirty="0" smtClean="0"/>
              <a:t/>
            </a:r>
            <a:br>
              <a:rPr lang="en-US" sz="2000" b="1" u="sng" dirty="0" smtClean="0"/>
            </a:br>
            <a:r>
              <a:rPr lang="en-US" sz="2000" b="1" u="sng" dirty="0" smtClean="0"/>
              <a:t>PROJECT PROCUREMENT MANAGEMENT PLAN</a:t>
            </a:r>
            <a:r>
              <a:rPr lang="en-US" sz="2000" b="1" dirty="0" smtClean="0"/>
              <a:t> (PPMP) SAMPLE</a:t>
            </a:r>
            <a:r>
              <a:rPr lang="fil-PH" sz="2000" dirty="0" smtClean="0"/>
              <a:t/>
            </a:r>
            <a:br>
              <a:rPr lang="fil-PH" sz="2000" dirty="0" smtClean="0"/>
            </a:br>
            <a:r>
              <a:rPr lang="en-US" sz="2000" i="1" dirty="0" smtClean="0"/>
              <a:t> </a:t>
            </a:r>
            <a:br>
              <a:rPr lang="en-US" sz="2000" i="1" dirty="0" smtClean="0"/>
            </a:br>
            <a:r>
              <a:rPr lang="fil-PH" sz="2000" dirty="0" smtClean="0"/>
              <a:t/>
            </a:r>
            <a:br>
              <a:rPr lang="fil-PH" sz="2000" dirty="0" smtClean="0"/>
            </a:br>
            <a:r>
              <a:rPr lang="fil-PH" sz="2000" dirty="0" smtClean="0"/>
              <a:t/>
            </a:r>
            <a:br>
              <a:rPr lang="fil-PH" sz="2000" dirty="0" smtClean="0"/>
            </a:br>
            <a:endParaRPr lang="fil-PH" sz="2000" dirty="0"/>
          </a:p>
        </p:txBody>
      </p:sp>
      <p:graphicFrame>
        <p:nvGraphicFramePr>
          <p:cNvPr id="4" name="Content Placeholder 3"/>
          <p:cNvGraphicFramePr>
            <a:graphicFrameLocks noGrp="1"/>
          </p:cNvGraphicFramePr>
          <p:nvPr>
            <p:ph idx="1"/>
          </p:nvPr>
        </p:nvGraphicFramePr>
        <p:xfrm>
          <a:off x="0" y="1371600"/>
          <a:ext cx="9144001" cy="4025862"/>
        </p:xfrm>
        <a:graphic>
          <a:graphicData uri="http://schemas.openxmlformats.org/drawingml/2006/table">
            <a:tbl>
              <a:tblPr firstRow="1" bandRow="1">
                <a:tableStyleId>{5C22544A-7EE6-4342-B048-85BDC9FD1C3A}</a:tableStyleId>
              </a:tblPr>
              <a:tblGrid>
                <a:gridCol w="741406"/>
                <a:gridCol w="1524364"/>
                <a:gridCol w="809204"/>
                <a:gridCol w="1213805"/>
                <a:gridCol w="1654821"/>
                <a:gridCol w="2057400"/>
                <a:gridCol w="1143001"/>
              </a:tblGrid>
              <a:tr h="990600">
                <a:tc>
                  <a:txBody>
                    <a:bodyPr/>
                    <a:lstStyle/>
                    <a:p>
                      <a:pPr marL="0" marR="0" algn="ctr">
                        <a:spcBef>
                          <a:spcPts val="0"/>
                        </a:spcBef>
                        <a:spcAft>
                          <a:spcPts val="0"/>
                        </a:spcAft>
                      </a:pPr>
                      <a:r>
                        <a:rPr lang="fil-PH" sz="1400" dirty="0" smtClean="0">
                          <a:latin typeface="+mn-lt"/>
                          <a:ea typeface="Times New Roman"/>
                          <a:cs typeface="Times New Roman"/>
                        </a:rPr>
                        <a:t>CODE</a:t>
                      </a:r>
                      <a:endParaRPr lang="fil-PH" sz="1400" dirty="0">
                        <a:latin typeface="+mn-lt"/>
                        <a:ea typeface="Times New Roman"/>
                        <a:cs typeface="Times New Roman"/>
                      </a:endParaRPr>
                    </a:p>
                  </a:txBody>
                  <a:tcPr marL="68580" marR="68580" marT="0" marB="0" anchor="ctr"/>
                </a:tc>
                <a:tc>
                  <a:txBody>
                    <a:bodyPr/>
                    <a:lstStyle/>
                    <a:p>
                      <a:pPr marL="0" marR="0" algn="ctr">
                        <a:spcBef>
                          <a:spcPts val="0"/>
                        </a:spcBef>
                        <a:spcAft>
                          <a:spcPts val="0"/>
                        </a:spcAft>
                      </a:pPr>
                      <a:r>
                        <a:rPr lang="en-US" sz="1400" b="1" dirty="0" smtClean="0">
                          <a:latin typeface="+mn-lt"/>
                          <a:ea typeface="Times New Roman"/>
                          <a:cs typeface="Times New Roman"/>
                        </a:rPr>
                        <a:t>GENERAL </a:t>
                      </a:r>
                      <a:r>
                        <a:rPr lang="en-US" sz="1400" b="1" dirty="0">
                          <a:latin typeface="+mn-lt"/>
                          <a:ea typeface="Times New Roman"/>
                          <a:cs typeface="Times New Roman"/>
                        </a:rPr>
                        <a:t>DESCRIPTION</a:t>
                      </a:r>
                      <a:endParaRPr lang="fil-PH" sz="1400" dirty="0">
                        <a:latin typeface="+mn-lt"/>
                        <a:ea typeface="Times New Roman"/>
                        <a:cs typeface="Times New Roman"/>
                      </a:endParaRPr>
                    </a:p>
                  </a:txBody>
                  <a:tcPr marL="68580" marR="68580" marT="0" marB="0" anchor="ctr"/>
                </a:tc>
                <a:tc>
                  <a:txBody>
                    <a:bodyPr/>
                    <a:lstStyle/>
                    <a:p>
                      <a:pPr marL="0" marR="0" algn="ctr">
                        <a:spcBef>
                          <a:spcPts val="0"/>
                        </a:spcBef>
                        <a:spcAft>
                          <a:spcPts val="0"/>
                        </a:spcAft>
                      </a:pPr>
                      <a:r>
                        <a:rPr lang="en-US" sz="1400" b="1" dirty="0" smtClean="0">
                          <a:latin typeface="+mn-lt"/>
                          <a:ea typeface="Times New Roman"/>
                          <a:cs typeface="Times New Roman"/>
                        </a:rPr>
                        <a:t>QTY./</a:t>
                      </a:r>
                      <a:endParaRPr lang="fil-PH" sz="1400" dirty="0">
                        <a:latin typeface="+mn-lt"/>
                        <a:ea typeface="Times New Roman"/>
                        <a:cs typeface="Times New Roman"/>
                      </a:endParaRPr>
                    </a:p>
                    <a:p>
                      <a:pPr marL="0" marR="0" algn="ctr">
                        <a:spcBef>
                          <a:spcPts val="0"/>
                        </a:spcBef>
                        <a:spcAft>
                          <a:spcPts val="0"/>
                        </a:spcAft>
                      </a:pPr>
                      <a:r>
                        <a:rPr lang="en-US" sz="1400" b="1" dirty="0">
                          <a:latin typeface="+mn-lt"/>
                          <a:ea typeface="Times New Roman"/>
                          <a:cs typeface="Times New Roman"/>
                        </a:rPr>
                        <a:t>SIZE</a:t>
                      </a:r>
                      <a:endParaRPr lang="fil-PH" sz="1400" dirty="0">
                        <a:latin typeface="+mn-lt"/>
                        <a:ea typeface="Times New Roman"/>
                        <a:cs typeface="Times New Roman"/>
                      </a:endParaRPr>
                    </a:p>
                  </a:txBody>
                  <a:tcPr marL="68580" marR="68580" marT="0" marB="0" anchor="ctr"/>
                </a:tc>
                <a:tc>
                  <a:txBody>
                    <a:bodyPr/>
                    <a:lstStyle/>
                    <a:p>
                      <a:pPr marL="0" marR="0" algn="ctr">
                        <a:spcBef>
                          <a:spcPts val="0"/>
                        </a:spcBef>
                        <a:spcAft>
                          <a:spcPts val="0"/>
                        </a:spcAft>
                      </a:pPr>
                      <a:r>
                        <a:rPr lang="en-US" sz="1400" b="1" dirty="0">
                          <a:latin typeface="+mn-lt"/>
                          <a:ea typeface="Times New Roman"/>
                          <a:cs typeface="Times New Roman"/>
                        </a:rPr>
                        <a:t>ESTIMATED BUDGET </a:t>
                      </a:r>
                      <a:endParaRPr lang="fil-PH" sz="1400" dirty="0">
                        <a:latin typeface="+mn-lt"/>
                        <a:ea typeface="Times New Roman"/>
                        <a:cs typeface="Times New Roman"/>
                      </a:endParaRPr>
                    </a:p>
                  </a:txBody>
                  <a:tcPr marL="68580" marR="68580" marT="0" marB="0" anchor="ctr"/>
                </a:tc>
                <a:tc>
                  <a:txBody>
                    <a:bodyPr/>
                    <a:lstStyle/>
                    <a:p>
                      <a:pPr algn="ctr"/>
                      <a:endParaRPr lang="en-US" sz="1400" b="1" kern="1200" dirty="0" smtClean="0">
                        <a:solidFill>
                          <a:schemeClr val="lt1"/>
                        </a:solidFill>
                        <a:latin typeface="+mn-lt"/>
                        <a:ea typeface="+mn-ea"/>
                        <a:cs typeface="+mn-cs"/>
                      </a:endParaRPr>
                    </a:p>
                    <a:p>
                      <a:pPr marL="0" marR="0" indent="0" algn="ctr" defTabSz="914400" rtl="0" eaLnBrk="1" fontAlgn="auto" latinLnBrk="0" hangingPunct="1">
                        <a:lnSpc>
                          <a:spcPct val="100000"/>
                        </a:lnSpc>
                        <a:spcBef>
                          <a:spcPts val="0"/>
                        </a:spcBef>
                        <a:spcAft>
                          <a:spcPts val="0"/>
                        </a:spcAft>
                        <a:buClrTx/>
                        <a:buSzTx/>
                        <a:buFontTx/>
                        <a:buNone/>
                        <a:tabLst/>
                        <a:defRPr/>
                      </a:pPr>
                      <a:r>
                        <a:rPr lang="fil-PH" sz="1400" dirty="0" smtClean="0">
                          <a:latin typeface="+mn-lt"/>
                        </a:rPr>
                        <a:t>MODE OF PROCUREMENT</a:t>
                      </a:r>
                    </a:p>
                    <a:p>
                      <a:pPr algn="ctr"/>
                      <a:endParaRPr lang="fil-PH" sz="1400" dirty="0">
                        <a:latin typeface="+mn-lt"/>
                      </a:endParaRPr>
                    </a:p>
                  </a:txBody>
                  <a:tcPr anchor="ctr"/>
                </a:tc>
                <a:tc>
                  <a:txBody>
                    <a:bodyPr/>
                    <a:lstStyle/>
                    <a:p>
                      <a:pPr algn="ctr"/>
                      <a:r>
                        <a:rPr lang="en-US" sz="1400" b="1" kern="1200" dirty="0" smtClean="0">
                          <a:solidFill>
                            <a:schemeClr val="lt1"/>
                          </a:solidFill>
                          <a:latin typeface="+mn-lt"/>
                          <a:ea typeface="+mn-ea"/>
                          <a:cs typeface="+mn-cs"/>
                        </a:rPr>
                        <a:t>SCHEDULE/</a:t>
                      </a:r>
                    </a:p>
                    <a:p>
                      <a:pPr algn="ctr"/>
                      <a:r>
                        <a:rPr lang="en-US" sz="1400" b="1" kern="1200" dirty="0" smtClean="0">
                          <a:solidFill>
                            <a:schemeClr val="lt1"/>
                          </a:solidFill>
                          <a:latin typeface="+mn-lt"/>
                          <a:ea typeface="+mn-ea"/>
                          <a:cs typeface="+mn-cs"/>
                        </a:rPr>
                        <a:t>MILESTONE OF ACTIVITIES (Jan-Dec) (Procurement Stages)</a:t>
                      </a:r>
                      <a:endParaRPr lang="fil-PH" sz="1400" dirty="0">
                        <a:latin typeface="+mn-lt"/>
                      </a:endParaRPr>
                    </a:p>
                  </a:txBody>
                  <a:tcPr anchor="ctr"/>
                </a:tc>
                <a:tc>
                  <a:txBody>
                    <a:bodyPr/>
                    <a:lstStyle/>
                    <a:p>
                      <a:pPr algn="ctr"/>
                      <a:r>
                        <a:rPr lang="fil-PH" sz="1400" dirty="0" smtClean="0">
                          <a:latin typeface="+mn-lt"/>
                        </a:rPr>
                        <a:t>REMARKS</a:t>
                      </a:r>
                      <a:endParaRPr lang="fil-PH" sz="1400" dirty="0">
                        <a:latin typeface="+mn-lt"/>
                      </a:endParaRPr>
                    </a:p>
                  </a:txBody>
                  <a:tcPr anchor="ctr"/>
                </a:tc>
              </a:tr>
              <a:tr h="774624">
                <a:tc>
                  <a:txBody>
                    <a:bodyPr/>
                    <a:lstStyle/>
                    <a:p>
                      <a:endParaRPr lang="fil-PH" sz="1200" dirty="0"/>
                    </a:p>
                  </a:txBody>
                  <a:tcPr/>
                </a:tc>
                <a:tc>
                  <a:txBody>
                    <a:bodyPr/>
                    <a:lstStyle/>
                    <a:p>
                      <a:endParaRPr lang="fil-PH" sz="1200" dirty="0"/>
                    </a:p>
                  </a:txBody>
                  <a:tcPr/>
                </a:tc>
                <a:tc>
                  <a:txBody>
                    <a:bodyPr/>
                    <a:lstStyle/>
                    <a:p>
                      <a:endParaRPr lang="fil-PH" sz="1200" dirty="0"/>
                    </a:p>
                  </a:txBody>
                  <a:tcPr/>
                </a:tc>
                <a:tc>
                  <a:txBody>
                    <a:bodyPr/>
                    <a:lstStyle/>
                    <a:p>
                      <a:pPr algn="r"/>
                      <a:endParaRPr lang="fil-PH" sz="1200" dirty="0"/>
                    </a:p>
                  </a:txBody>
                  <a:tcPr/>
                </a:tc>
                <a:tc>
                  <a:txBody>
                    <a:bodyPr/>
                    <a:lstStyle/>
                    <a:p>
                      <a:endParaRPr lang="fil-PH" sz="1200" dirty="0"/>
                    </a:p>
                  </a:txBody>
                  <a:tcPr/>
                </a:tc>
                <a:tc>
                  <a:txBody>
                    <a:bodyPr/>
                    <a:lstStyle/>
                    <a:p>
                      <a:endParaRPr lang="fil-PH" sz="1200" dirty="0"/>
                    </a:p>
                  </a:txBody>
                  <a:tcPr/>
                </a:tc>
                <a:tc>
                  <a:txBody>
                    <a:bodyPr/>
                    <a:lstStyle/>
                    <a:p>
                      <a:endParaRPr lang="fil-PH" sz="1200" dirty="0"/>
                    </a:p>
                  </a:txBody>
                  <a:tcPr/>
                </a:tc>
              </a:tr>
              <a:tr h="869476">
                <a:tc>
                  <a:txBody>
                    <a:bodyPr/>
                    <a:lstStyle/>
                    <a:p>
                      <a:endParaRPr lang="fil-PH" sz="1200" dirty="0"/>
                    </a:p>
                  </a:txBody>
                  <a:tcPr/>
                </a:tc>
                <a:tc>
                  <a:txBody>
                    <a:bodyPr/>
                    <a:lstStyle/>
                    <a:p>
                      <a:endParaRPr lang="fil-PH" sz="1200" dirty="0"/>
                    </a:p>
                  </a:txBody>
                  <a:tcPr/>
                </a:tc>
                <a:tc>
                  <a:txBody>
                    <a:bodyPr/>
                    <a:lstStyle/>
                    <a:p>
                      <a:endParaRPr lang="fil-PH" sz="1200" dirty="0"/>
                    </a:p>
                  </a:txBody>
                  <a:tcPr/>
                </a:tc>
                <a:tc>
                  <a:txBody>
                    <a:bodyPr/>
                    <a:lstStyle/>
                    <a:p>
                      <a:pPr algn="r"/>
                      <a:endParaRPr lang="fil-PH" sz="1200" dirty="0"/>
                    </a:p>
                  </a:txBody>
                  <a:tcPr/>
                </a:tc>
                <a:tc>
                  <a:txBody>
                    <a:bodyPr/>
                    <a:lstStyle/>
                    <a:p>
                      <a:endParaRPr lang="fil-PH" sz="1200" dirty="0"/>
                    </a:p>
                  </a:txBody>
                  <a:tcPr/>
                </a:tc>
                <a:tc>
                  <a:txBody>
                    <a:bodyPr/>
                    <a:lstStyle/>
                    <a:p>
                      <a:endParaRPr lang="fil-PH" sz="1200" dirty="0"/>
                    </a:p>
                  </a:txBody>
                  <a:tcPr/>
                </a:tc>
                <a:tc>
                  <a:txBody>
                    <a:bodyPr/>
                    <a:lstStyle/>
                    <a:p>
                      <a:endParaRPr lang="fil-PH" sz="1200" dirty="0"/>
                    </a:p>
                  </a:txBody>
                  <a:tcPr/>
                </a:tc>
              </a:tr>
              <a:tr h="632346">
                <a:tc>
                  <a:txBody>
                    <a:bodyPr/>
                    <a:lstStyle/>
                    <a:p>
                      <a:endParaRPr lang="fil-PH" sz="1200" dirty="0"/>
                    </a:p>
                  </a:txBody>
                  <a:tcPr/>
                </a:tc>
                <a:tc>
                  <a:txBody>
                    <a:bodyPr/>
                    <a:lstStyle/>
                    <a:p>
                      <a:endParaRPr lang="fil-PH" sz="1200" dirty="0"/>
                    </a:p>
                  </a:txBody>
                  <a:tcPr/>
                </a:tc>
                <a:tc>
                  <a:txBody>
                    <a:bodyPr/>
                    <a:lstStyle/>
                    <a:p>
                      <a:endParaRPr lang="fil-PH" sz="1200" dirty="0"/>
                    </a:p>
                  </a:txBody>
                  <a:tcPr/>
                </a:tc>
                <a:tc>
                  <a:txBody>
                    <a:bodyPr/>
                    <a:lstStyle/>
                    <a:p>
                      <a:pPr algn="r"/>
                      <a:endParaRPr lang="fil-PH" sz="1200" dirty="0"/>
                    </a:p>
                  </a:txBody>
                  <a:tcPr/>
                </a:tc>
                <a:tc>
                  <a:txBody>
                    <a:bodyPr/>
                    <a:lstStyle/>
                    <a:p>
                      <a:endParaRPr lang="fil-PH" sz="1200" dirty="0"/>
                    </a:p>
                  </a:txBody>
                  <a:tcPr/>
                </a:tc>
                <a:tc>
                  <a:txBody>
                    <a:bodyPr/>
                    <a:lstStyle/>
                    <a:p>
                      <a:endParaRPr lang="fil-PH" sz="1200" dirty="0" smtClean="0"/>
                    </a:p>
                  </a:txBody>
                  <a:tcPr/>
                </a:tc>
                <a:tc>
                  <a:txBody>
                    <a:bodyPr/>
                    <a:lstStyle/>
                    <a:p>
                      <a:endParaRPr lang="fil-PH" sz="1200" dirty="0"/>
                    </a:p>
                  </a:txBody>
                  <a:tcPr/>
                </a:tc>
              </a:tr>
              <a:tr h="379408">
                <a:tc>
                  <a:txBody>
                    <a:bodyPr/>
                    <a:lstStyle/>
                    <a:p>
                      <a:endParaRPr lang="fil-PH" dirty="0"/>
                    </a:p>
                  </a:txBody>
                  <a:tcPr/>
                </a:tc>
                <a:tc>
                  <a:txBody>
                    <a:bodyPr/>
                    <a:lstStyle/>
                    <a:p>
                      <a:endParaRPr lang="fil-PH" dirty="0"/>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a:p>
                  </a:txBody>
                  <a:tcPr/>
                </a:tc>
                <a:tc>
                  <a:txBody>
                    <a:bodyPr/>
                    <a:lstStyle/>
                    <a:p>
                      <a:endParaRPr lang="fil-PH" dirty="0"/>
                    </a:p>
                  </a:txBody>
                  <a:tcPr/>
                </a:tc>
              </a:tr>
              <a:tr h="379408">
                <a:tc>
                  <a:txBody>
                    <a:bodyPr/>
                    <a:lstStyle/>
                    <a:p>
                      <a:endParaRPr lang="fil-PH" dirty="0"/>
                    </a:p>
                  </a:txBody>
                  <a:tcPr/>
                </a:tc>
                <a:tc>
                  <a:txBody>
                    <a:bodyPr/>
                    <a:lstStyle/>
                    <a:p>
                      <a:endParaRPr lang="fil-PH"/>
                    </a:p>
                  </a:txBody>
                  <a:tcPr/>
                </a:tc>
                <a:tc>
                  <a:txBody>
                    <a:bodyPr/>
                    <a:lstStyle/>
                    <a:p>
                      <a:endParaRPr lang="fil-PH"/>
                    </a:p>
                  </a:txBody>
                  <a:tcPr/>
                </a:tc>
                <a:tc>
                  <a:txBody>
                    <a:bodyPr/>
                    <a:lstStyle/>
                    <a:p>
                      <a:endParaRPr lang="fil-PH" dirty="0"/>
                    </a:p>
                  </a:txBody>
                  <a:tcPr/>
                </a:tc>
                <a:tc>
                  <a:txBody>
                    <a:bodyPr/>
                    <a:lstStyle/>
                    <a:p>
                      <a:endParaRPr lang="fil-PH" dirty="0"/>
                    </a:p>
                  </a:txBody>
                  <a:tcPr/>
                </a:tc>
                <a:tc>
                  <a:txBody>
                    <a:bodyPr/>
                    <a:lstStyle/>
                    <a:p>
                      <a:endParaRPr lang="fil-PH"/>
                    </a:p>
                  </a:txBody>
                  <a:tcPr/>
                </a:tc>
                <a:tc>
                  <a:txBody>
                    <a:bodyPr/>
                    <a:lstStyle/>
                    <a:p>
                      <a:endParaRPr lang="fil-PH" dirty="0"/>
                    </a:p>
                  </a:txBody>
                  <a:tcPr/>
                </a:tc>
              </a:tr>
            </a:tbl>
          </a:graphicData>
        </a:graphic>
      </p:graphicFrame>
      <p:sp>
        <p:nvSpPr>
          <p:cNvPr id="22604" name="TextBox 5"/>
          <p:cNvSpPr txBox="1">
            <a:spLocks noChangeArrowheads="1"/>
          </p:cNvSpPr>
          <p:nvPr/>
        </p:nvSpPr>
        <p:spPr bwMode="auto">
          <a:xfrm>
            <a:off x="685800" y="5867400"/>
            <a:ext cx="5791200" cy="369888"/>
          </a:xfrm>
          <a:prstGeom prst="rect">
            <a:avLst/>
          </a:prstGeom>
          <a:noFill/>
          <a:ln w="9525">
            <a:noFill/>
            <a:miter lim="800000"/>
            <a:headEnd/>
            <a:tailEnd/>
          </a:ln>
        </p:spPr>
        <p:txBody>
          <a:bodyPr>
            <a:spAutoFit/>
          </a:bodyPr>
          <a:lstStyle/>
          <a:p>
            <a:endParaRPr lang="fil-PH"/>
          </a:p>
        </p:txBody>
      </p:sp>
      <p:sp>
        <p:nvSpPr>
          <p:cNvPr id="22605" name="TextBox 7"/>
          <p:cNvSpPr txBox="1">
            <a:spLocks noChangeArrowheads="1"/>
          </p:cNvSpPr>
          <p:nvPr/>
        </p:nvSpPr>
        <p:spPr bwMode="auto">
          <a:xfrm>
            <a:off x="838200" y="6019800"/>
            <a:ext cx="5791200" cy="369888"/>
          </a:xfrm>
          <a:prstGeom prst="rect">
            <a:avLst/>
          </a:prstGeom>
          <a:noFill/>
          <a:ln w="9525">
            <a:noFill/>
            <a:miter lim="800000"/>
            <a:headEnd/>
            <a:tailEnd/>
          </a:ln>
        </p:spPr>
        <p:txBody>
          <a:bodyPr>
            <a:spAutoFit/>
          </a:bodyPr>
          <a:lstStyle/>
          <a:p>
            <a:endParaRPr lang="fil-PH"/>
          </a:p>
        </p:txBody>
      </p:sp>
      <p:sp>
        <p:nvSpPr>
          <p:cNvPr id="22606" name="Rectangle 3"/>
          <p:cNvSpPr>
            <a:spLocks noChangeArrowheads="1"/>
          </p:cNvSpPr>
          <p:nvPr/>
        </p:nvSpPr>
        <p:spPr bwMode="auto">
          <a:xfrm>
            <a:off x="457200" y="5565830"/>
            <a:ext cx="8305800" cy="907941"/>
          </a:xfrm>
          <a:prstGeom prst="rect">
            <a:avLst/>
          </a:prstGeom>
          <a:noFill/>
          <a:ln w="9525">
            <a:noFill/>
            <a:miter lim="800000"/>
            <a:headEnd/>
            <a:tailEnd/>
          </a:ln>
        </p:spPr>
        <p:txBody>
          <a:bodyPr wrap="square" anchor="ctr">
            <a:spAutoFit/>
          </a:bodyPr>
          <a:lstStyle/>
          <a:p>
            <a:r>
              <a:rPr lang="en-US" sz="800" b="1" u="sng" dirty="0">
                <a:latin typeface="Verdana" pitchFamily="34" charset="0"/>
                <a:cs typeface="Times New Roman" pitchFamily="18" charset="0"/>
              </a:rPr>
              <a:t>NOTE:</a:t>
            </a:r>
            <a:r>
              <a:rPr lang="en-US" sz="800" b="1" dirty="0">
                <a:latin typeface="Verdana" pitchFamily="34" charset="0"/>
                <a:cs typeface="Times New Roman" pitchFamily="18" charset="0"/>
              </a:rPr>
              <a:t>      Technical Specifications for each Item/Project being proposed shall be submitted as part of the PPMP</a:t>
            </a:r>
            <a:endParaRPr lang="en-US" sz="800" dirty="0">
              <a:latin typeface="Arial" charset="0"/>
            </a:endParaRPr>
          </a:p>
          <a:p>
            <a:pPr eaLnBrk="0" hangingPunct="0"/>
            <a:endParaRPr lang="en-US" sz="900" b="1" dirty="0">
              <a:latin typeface="Verdana" pitchFamily="34" charset="0"/>
              <a:cs typeface="Times New Roman" pitchFamily="18" charset="0"/>
            </a:endParaRPr>
          </a:p>
          <a:p>
            <a:pPr eaLnBrk="0" hangingPunct="0"/>
            <a:endParaRPr lang="en-US" sz="900" b="1" dirty="0">
              <a:latin typeface="Verdana" pitchFamily="34" charset="0"/>
              <a:cs typeface="Times New Roman" pitchFamily="18" charset="0"/>
            </a:endParaRPr>
          </a:p>
          <a:p>
            <a:pPr eaLnBrk="0" hangingPunct="0"/>
            <a:r>
              <a:rPr lang="en-US" sz="900" b="1" dirty="0">
                <a:latin typeface="Verdana" pitchFamily="34" charset="0"/>
                <a:cs typeface="Times New Roman" pitchFamily="18" charset="0"/>
              </a:rPr>
              <a:t>Prepared By:                                                            	</a:t>
            </a:r>
            <a:r>
              <a:rPr lang="en-US" sz="900" b="1" dirty="0" smtClean="0">
                <a:latin typeface="Verdana" pitchFamily="34" charset="0"/>
                <a:cs typeface="Times New Roman" pitchFamily="18" charset="0"/>
              </a:rPr>
              <a:t>Approved </a:t>
            </a:r>
            <a:r>
              <a:rPr lang="en-US" sz="900" b="1" dirty="0">
                <a:latin typeface="Verdana" pitchFamily="34" charset="0"/>
                <a:cs typeface="Times New Roman" pitchFamily="18" charset="0"/>
              </a:rPr>
              <a:t>By:</a:t>
            </a:r>
          </a:p>
          <a:p>
            <a:pPr eaLnBrk="0" hangingPunct="0"/>
            <a:r>
              <a:rPr lang="en-US" sz="900" b="1" dirty="0">
                <a:latin typeface="Verdana" pitchFamily="34" charset="0"/>
                <a:cs typeface="Times New Roman" pitchFamily="18" charset="0"/>
              </a:rPr>
              <a:t>____________________________		                       ____________________________</a:t>
            </a:r>
            <a:endParaRPr lang="en-US" sz="800" dirty="0">
              <a:latin typeface="Arial" charset="0"/>
            </a:endParaRPr>
          </a:p>
          <a:p>
            <a:pPr eaLnBrk="0" hangingPunct="0"/>
            <a:r>
              <a:rPr lang="en-US" sz="900" b="1" dirty="0">
                <a:latin typeface="Verdana" pitchFamily="34" charset="0"/>
                <a:cs typeface="Times New Roman" pitchFamily="18" charset="0"/>
              </a:rPr>
              <a:t>                                                                                                                                     Head </a:t>
            </a:r>
            <a:r>
              <a:rPr lang="en-US" sz="900" b="1" dirty="0" smtClean="0">
                <a:latin typeface="Verdana" pitchFamily="34" charset="0"/>
                <a:cs typeface="Times New Roman" pitchFamily="18" charset="0"/>
              </a:rPr>
              <a:t>of SCHOOL</a:t>
            </a:r>
            <a:endParaRPr lang="en-US" dirty="0">
              <a:latin typeface="Arial" charset="0"/>
            </a:endParaRPr>
          </a:p>
        </p:txBody>
      </p:sp>
      <p:sp>
        <p:nvSpPr>
          <p:cNvPr id="8" name="Oval 7">
            <a:hlinkClick r:id="rId2" action="ppaction://hlinksldjump"/>
          </p:cNvPr>
          <p:cNvSpPr/>
          <p:nvPr/>
        </p:nvSpPr>
        <p:spPr>
          <a:xfrm>
            <a:off x="1981200" y="838200"/>
            <a:ext cx="25908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PH"/>
          </a:p>
        </p:txBody>
      </p:sp>
      <p:sp>
        <p:nvSpPr>
          <p:cNvPr id="9" name="TextBox 4"/>
          <p:cNvSpPr txBox="1">
            <a:spLocks noChangeArrowheads="1"/>
          </p:cNvSpPr>
          <p:nvPr/>
        </p:nvSpPr>
        <p:spPr bwMode="auto">
          <a:xfrm>
            <a:off x="152400" y="990600"/>
            <a:ext cx="8763000" cy="307777"/>
          </a:xfrm>
          <a:prstGeom prst="rect">
            <a:avLst/>
          </a:prstGeom>
          <a:noFill/>
          <a:ln w="9525">
            <a:noFill/>
            <a:miter lim="800000"/>
            <a:headEnd/>
            <a:tailEnd/>
          </a:ln>
        </p:spPr>
        <p:txBody>
          <a:bodyPr wrap="square">
            <a:spAutoFit/>
          </a:bodyPr>
          <a:lstStyle/>
          <a:p>
            <a:r>
              <a:rPr lang="en-US" sz="1400" dirty="0" smtClean="0"/>
              <a:t>PROCURING ENTITY: </a:t>
            </a:r>
            <a:r>
              <a:rPr lang="en-US" sz="1400" u="sng" dirty="0" smtClean="0"/>
              <a:t>San </a:t>
            </a:r>
            <a:r>
              <a:rPr lang="en-US" sz="1400" u="sng" dirty="0" err="1" smtClean="0"/>
              <a:t>Roque</a:t>
            </a:r>
            <a:r>
              <a:rPr lang="en-US" sz="1400" u="sng" dirty="0" smtClean="0"/>
              <a:t> Elementary School </a:t>
            </a:r>
            <a:r>
              <a:rPr lang="en-US" sz="1400" dirty="0" smtClean="0"/>
              <a:t>                                DATE: January 11, 2016</a:t>
            </a:r>
            <a:endParaRPr lang="en-US" sz="1400" dirty="0"/>
          </a:p>
        </p:txBody>
      </p:sp>
      <p:sp>
        <p:nvSpPr>
          <p:cNvPr id="13" name="Rectangle 12"/>
          <p:cNvSpPr/>
          <p:nvPr/>
        </p:nvSpPr>
        <p:spPr>
          <a:xfrm>
            <a:off x="1295400" y="4953000"/>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14" name="Rectangle 13"/>
          <p:cNvSpPr/>
          <p:nvPr/>
        </p:nvSpPr>
        <p:spPr>
          <a:xfrm>
            <a:off x="1447800" y="5105400"/>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15" name="Rectangle 14"/>
          <p:cNvSpPr/>
          <p:nvPr/>
        </p:nvSpPr>
        <p:spPr>
          <a:xfrm>
            <a:off x="1600200" y="5257800"/>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16" name="Rectangle 15"/>
          <p:cNvSpPr/>
          <p:nvPr/>
        </p:nvSpPr>
        <p:spPr>
          <a:xfrm>
            <a:off x="990600" y="4648200"/>
            <a:ext cx="914400"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17" name="TextBox 16"/>
          <p:cNvSpPr txBox="1"/>
          <p:nvPr/>
        </p:nvSpPr>
        <p:spPr>
          <a:xfrm>
            <a:off x="762000" y="3124200"/>
            <a:ext cx="1524000" cy="830997"/>
          </a:xfrm>
          <a:prstGeom prst="rect">
            <a:avLst/>
          </a:prstGeom>
          <a:noFill/>
        </p:spPr>
        <p:txBody>
          <a:bodyPr wrap="square" rtlCol="0">
            <a:spAutoFit/>
          </a:bodyPr>
          <a:lstStyle/>
          <a:p>
            <a:r>
              <a:rPr lang="fil-PH" sz="1200" dirty="0" smtClean="0"/>
              <a:t>Procurement of Food Commodities for School Feeding Program</a:t>
            </a:r>
            <a:endParaRPr lang="fil-PH" sz="1200" dirty="0"/>
          </a:p>
        </p:txBody>
      </p:sp>
      <p:sp>
        <p:nvSpPr>
          <p:cNvPr id="18" name="TextBox 17"/>
          <p:cNvSpPr txBox="1"/>
          <p:nvPr/>
        </p:nvSpPr>
        <p:spPr>
          <a:xfrm>
            <a:off x="2286000" y="3276600"/>
            <a:ext cx="762000" cy="276999"/>
          </a:xfrm>
          <a:prstGeom prst="rect">
            <a:avLst/>
          </a:prstGeom>
          <a:noFill/>
        </p:spPr>
        <p:txBody>
          <a:bodyPr wrap="square" rtlCol="0">
            <a:spAutoFit/>
          </a:bodyPr>
          <a:lstStyle/>
          <a:p>
            <a:r>
              <a:rPr lang="fil-PH" sz="1200" dirty="0" smtClean="0"/>
              <a:t>3 Lots</a:t>
            </a:r>
            <a:endParaRPr lang="fil-PH" sz="1200" dirty="0"/>
          </a:p>
        </p:txBody>
      </p:sp>
      <p:sp>
        <p:nvSpPr>
          <p:cNvPr id="19" name="TextBox 18"/>
          <p:cNvSpPr txBox="1"/>
          <p:nvPr/>
        </p:nvSpPr>
        <p:spPr>
          <a:xfrm>
            <a:off x="2286000" y="3962400"/>
            <a:ext cx="762000" cy="646331"/>
          </a:xfrm>
          <a:prstGeom prst="rect">
            <a:avLst/>
          </a:prstGeom>
          <a:noFill/>
        </p:spPr>
        <p:txBody>
          <a:bodyPr wrap="square" rtlCol="0">
            <a:spAutoFit/>
          </a:bodyPr>
          <a:lstStyle/>
          <a:p>
            <a:r>
              <a:rPr lang="fil-PH" sz="1200" dirty="0" smtClean="0"/>
              <a:t>10 Tanks/</a:t>
            </a:r>
          </a:p>
          <a:p>
            <a:r>
              <a:rPr lang="fil-PH" sz="1200" dirty="0" smtClean="0"/>
              <a:t>Refil</a:t>
            </a:r>
            <a:endParaRPr lang="fil-PH" sz="1200" dirty="0"/>
          </a:p>
        </p:txBody>
      </p:sp>
      <p:sp>
        <p:nvSpPr>
          <p:cNvPr id="20" name="TextBox 19"/>
          <p:cNvSpPr txBox="1"/>
          <p:nvPr/>
        </p:nvSpPr>
        <p:spPr>
          <a:xfrm>
            <a:off x="2286000" y="2514600"/>
            <a:ext cx="762000" cy="276999"/>
          </a:xfrm>
          <a:prstGeom prst="rect">
            <a:avLst/>
          </a:prstGeom>
          <a:noFill/>
        </p:spPr>
        <p:txBody>
          <a:bodyPr wrap="square" rtlCol="0">
            <a:spAutoFit/>
          </a:bodyPr>
          <a:lstStyle/>
          <a:p>
            <a:r>
              <a:rPr lang="fil-PH" sz="1200" dirty="0" smtClean="0"/>
              <a:t>1 Lot</a:t>
            </a:r>
            <a:endParaRPr lang="fil-PH" sz="1200" dirty="0"/>
          </a:p>
        </p:txBody>
      </p:sp>
      <p:sp>
        <p:nvSpPr>
          <p:cNvPr id="21" name="TextBox 20"/>
          <p:cNvSpPr txBox="1"/>
          <p:nvPr/>
        </p:nvSpPr>
        <p:spPr>
          <a:xfrm>
            <a:off x="838200" y="2438400"/>
            <a:ext cx="1371600" cy="646331"/>
          </a:xfrm>
          <a:prstGeom prst="rect">
            <a:avLst/>
          </a:prstGeom>
          <a:noFill/>
        </p:spPr>
        <p:txBody>
          <a:bodyPr wrap="square" rtlCol="0">
            <a:spAutoFit/>
          </a:bodyPr>
          <a:lstStyle/>
          <a:p>
            <a:r>
              <a:rPr lang="fil-PH" sz="1200" dirty="0" smtClean="0"/>
              <a:t>Construction of 20m. Covered Walk</a:t>
            </a:r>
            <a:endParaRPr lang="fil-PH" sz="1200" dirty="0"/>
          </a:p>
        </p:txBody>
      </p:sp>
      <p:sp>
        <p:nvSpPr>
          <p:cNvPr id="22" name="TextBox 21"/>
          <p:cNvSpPr txBox="1"/>
          <p:nvPr/>
        </p:nvSpPr>
        <p:spPr>
          <a:xfrm>
            <a:off x="762000" y="4038600"/>
            <a:ext cx="1447800" cy="461665"/>
          </a:xfrm>
          <a:prstGeom prst="rect">
            <a:avLst/>
          </a:prstGeom>
          <a:noFill/>
        </p:spPr>
        <p:txBody>
          <a:bodyPr wrap="square" rtlCol="0">
            <a:spAutoFit/>
          </a:bodyPr>
          <a:lstStyle/>
          <a:p>
            <a:r>
              <a:rPr lang="fil-PH" sz="1200" dirty="0" smtClean="0"/>
              <a:t>Supply of LPG for 10 months</a:t>
            </a:r>
            <a:endParaRPr lang="fil-PH" sz="1200" dirty="0"/>
          </a:p>
        </p:txBody>
      </p:sp>
      <p:sp>
        <p:nvSpPr>
          <p:cNvPr id="23" name="TextBox 22"/>
          <p:cNvSpPr txBox="1"/>
          <p:nvPr/>
        </p:nvSpPr>
        <p:spPr>
          <a:xfrm>
            <a:off x="0" y="4038600"/>
            <a:ext cx="762000" cy="276999"/>
          </a:xfrm>
          <a:prstGeom prst="rect">
            <a:avLst/>
          </a:prstGeom>
          <a:noFill/>
        </p:spPr>
        <p:txBody>
          <a:bodyPr wrap="square" rtlCol="0">
            <a:spAutoFit/>
          </a:bodyPr>
          <a:lstStyle/>
          <a:p>
            <a:r>
              <a:rPr lang="fil-PH" sz="1200" dirty="0" smtClean="0"/>
              <a:t>16-03</a:t>
            </a:r>
            <a:endParaRPr lang="fil-PH" sz="1200" dirty="0"/>
          </a:p>
        </p:txBody>
      </p:sp>
      <p:sp>
        <p:nvSpPr>
          <p:cNvPr id="24" name="TextBox 23"/>
          <p:cNvSpPr txBox="1"/>
          <p:nvPr/>
        </p:nvSpPr>
        <p:spPr>
          <a:xfrm>
            <a:off x="0" y="3200400"/>
            <a:ext cx="762000" cy="276999"/>
          </a:xfrm>
          <a:prstGeom prst="rect">
            <a:avLst/>
          </a:prstGeom>
          <a:noFill/>
        </p:spPr>
        <p:txBody>
          <a:bodyPr wrap="square" rtlCol="0">
            <a:spAutoFit/>
          </a:bodyPr>
          <a:lstStyle/>
          <a:p>
            <a:r>
              <a:rPr lang="fil-PH" sz="1200" dirty="0" smtClean="0"/>
              <a:t>16-02</a:t>
            </a:r>
            <a:endParaRPr lang="fil-PH" sz="1200" dirty="0"/>
          </a:p>
        </p:txBody>
      </p:sp>
      <p:sp>
        <p:nvSpPr>
          <p:cNvPr id="25" name="TextBox 24"/>
          <p:cNvSpPr txBox="1"/>
          <p:nvPr/>
        </p:nvSpPr>
        <p:spPr>
          <a:xfrm>
            <a:off x="0" y="2438400"/>
            <a:ext cx="762000" cy="276999"/>
          </a:xfrm>
          <a:prstGeom prst="rect">
            <a:avLst/>
          </a:prstGeom>
          <a:noFill/>
        </p:spPr>
        <p:txBody>
          <a:bodyPr wrap="square" rtlCol="0">
            <a:spAutoFit/>
          </a:bodyPr>
          <a:lstStyle/>
          <a:p>
            <a:r>
              <a:rPr lang="fil-PH" sz="1200" dirty="0" smtClean="0"/>
              <a:t>16-01</a:t>
            </a:r>
            <a:endParaRPr lang="fil-PH" sz="1200" dirty="0"/>
          </a:p>
        </p:txBody>
      </p:sp>
      <p:sp>
        <p:nvSpPr>
          <p:cNvPr id="27" name="TextBox 26"/>
          <p:cNvSpPr txBox="1"/>
          <p:nvPr/>
        </p:nvSpPr>
        <p:spPr>
          <a:xfrm>
            <a:off x="4419600" y="2438400"/>
            <a:ext cx="1219200" cy="646331"/>
          </a:xfrm>
          <a:prstGeom prst="rect">
            <a:avLst/>
          </a:prstGeom>
          <a:noFill/>
        </p:spPr>
        <p:txBody>
          <a:bodyPr wrap="square" rtlCol="0">
            <a:spAutoFit/>
          </a:bodyPr>
          <a:lstStyle/>
          <a:p>
            <a:r>
              <a:rPr lang="fil-PH" sz="1200" dirty="0" smtClean="0"/>
              <a:t>Negotiated Procurement (Small Value)</a:t>
            </a:r>
            <a:endParaRPr lang="fil-PH" sz="1200" dirty="0"/>
          </a:p>
        </p:txBody>
      </p:sp>
      <p:sp>
        <p:nvSpPr>
          <p:cNvPr id="28" name="TextBox 27"/>
          <p:cNvSpPr txBox="1"/>
          <p:nvPr/>
        </p:nvSpPr>
        <p:spPr>
          <a:xfrm>
            <a:off x="3276600" y="2514600"/>
            <a:ext cx="914400" cy="276999"/>
          </a:xfrm>
          <a:prstGeom prst="rect">
            <a:avLst/>
          </a:prstGeom>
          <a:noFill/>
        </p:spPr>
        <p:txBody>
          <a:bodyPr wrap="square" rtlCol="0">
            <a:spAutoFit/>
          </a:bodyPr>
          <a:lstStyle/>
          <a:p>
            <a:pPr algn="r"/>
            <a:r>
              <a:rPr lang="fil-PH" sz="1200" dirty="0" smtClean="0"/>
              <a:t>P150,000</a:t>
            </a:r>
            <a:endParaRPr lang="fil-PH" sz="1200" dirty="0"/>
          </a:p>
        </p:txBody>
      </p:sp>
      <p:sp>
        <p:nvSpPr>
          <p:cNvPr id="29" name="TextBox 28"/>
          <p:cNvSpPr txBox="1"/>
          <p:nvPr/>
        </p:nvSpPr>
        <p:spPr>
          <a:xfrm>
            <a:off x="3429000" y="4038600"/>
            <a:ext cx="762000" cy="276999"/>
          </a:xfrm>
          <a:prstGeom prst="rect">
            <a:avLst/>
          </a:prstGeom>
          <a:noFill/>
        </p:spPr>
        <p:txBody>
          <a:bodyPr wrap="square" rtlCol="0">
            <a:spAutoFit/>
          </a:bodyPr>
          <a:lstStyle/>
          <a:p>
            <a:pPr algn="r"/>
            <a:r>
              <a:rPr lang="fil-PH" sz="1200" dirty="0" smtClean="0"/>
              <a:t>P3,000</a:t>
            </a:r>
            <a:endParaRPr lang="fil-PH" sz="1200" dirty="0"/>
          </a:p>
        </p:txBody>
      </p:sp>
      <p:sp>
        <p:nvSpPr>
          <p:cNvPr id="30" name="TextBox 29"/>
          <p:cNvSpPr txBox="1"/>
          <p:nvPr/>
        </p:nvSpPr>
        <p:spPr>
          <a:xfrm>
            <a:off x="3276600" y="3276600"/>
            <a:ext cx="990600" cy="276999"/>
          </a:xfrm>
          <a:prstGeom prst="rect">
            <a:avLst/>
          </a:prstGeom>
          <a:noFill/>
        </p:spPr>
        <p:txBody>
          <a:bodyPr wrap="square" rtlCol="0">
            <a:spAutoFit/>
          </a:bodyPr>
          <a:lstStyle/>
          <a:p>
            <a:pPr algn="r"/>
            <a:r>
              <a:rPr lang="fil-PH" sz="1200" dirty="0" smtClean="0"/>
              <a:t>P250,000</a:t>
            </a:r>
            <a:endParaRPr lang="fil-PH" sz="1200" dirty="0"/>
          </a:p>
        </p:txBody>
      </p:sp>
      <p:sp>
        <p:nvSpPr>
          <p:cNvPr id="31" name="TextBox 30"/>
          <p:cNvSpPr txBox="1"/>
          <p:nvPr/>
        </p:nvSpPr>
        <p:spPr>
          <a:xfrm>
            <a:off x="4419600" y="3200400"/>
            <a:ext cx="1219200" cy="646331"/>
          </a:xfrm>
          <a:prstGeom prst="rect">
            <a:avLst/>
          </a:prstGeom>
          <a:noFill/>
        </p:spPr>
        <p:txBody>
          <a:bodyPr wrap="square" rtlCol="0">
            <a:spAutoFit/>
          </a:bodyPr>
          <a:lstStyle/>
          <a:p>
            <a:r>
              <a:rPr lang="fil-PH" sz="1200" dirty="0" smtClean="0"/>
              <a:t>Negotiated Procurement (Small Value)</a:t>
            </a:r>
            <a:endParaRPr lang="fil-PH" sz="1200" dirty="0"/>
          </a:p>
        </p:txBody>
      </p:sp>
      <p:sp>
        <p:nvSpPr>
          <p:cNvPr id="32" name="TextBox 31"/>
          <p:cNvSpPr txBox="1"/>
          <p:nvPr/>
        </p:nvSpPr>
        <p:spPr>
          <a:xfrm>
            <a:off x="4419600" y="4038600"/>
            <a:ext cx="1219200" cy="646331"/>
          </a:xfrm>
          <a:prstGeom prst="rect">
            <a:avLst/>
          </a:prstGeom>
          <a:noFill/>
        </p:spPr>
        <p:txBody>
          <a:bodyPr wrap="square" rtlCol="0">
            <a:spAutoFit/>
          </a:bodyPr>
          <a:lstStyle/>
          <a:p>
            <a:r>
              <a:rPr lang="fil-PH" sz="1200" dirty="0" smtClean="0"/>
              <a:t>Negotiated Procurement (Small Value)</a:t>
            </a:r>
            <a:endParaRPr lang="fil-PH" sz="1200" dirty="0"/>
          </a:p>
        </p:txBody>
      </p:sp>
      <p:sp>
        <p:nvSpPr>
          <p:cNvPr id="33" name="TextBox 32"/>
          <p:cNvSpPr txBox="1"/>
          <p:nvPr/>
        </p:nvSpPr>
        <p:spPr>
          <a:xfrm>
            <a:off x="6096000" y="3200400"/>
            <a:ext cx="1676400" cy="461665"/>
          </a:xfrm>
          <a:prstGeom prst="rect">
            <a:avLst/>
          </a:prstGeom>
          <a:noFill/>
        </p:spPr>
        <p:txBody>
          <a:bodyPr wrap="square" rtlCol="0">
            <a:spAutoFit/>
          </a:bodyPr>
          <a:lstStyle/>
          <a:p>
            <a:r>
              <a:rPr lang="fil-PH" sz="1200" dirty="0" smtClean="0"/>
              <a:t>Bidding- May 2016</a:t>
            </a:r>
          </a:p>
          <a:p>
            <a:r>
              <a:rPr lang="fil-PH" sz="1200" dirty="0" smtClean="0"/>
              <a:t>Award -  June 2016</a:t>
            </a:r>
            <a:endParaRPr lang="fil-PH" sz="1200" dirty="0"/>
          </a:p>
        </p:txBody>
      </p:sp>
      <p:sp>
        <p:nvSpPr>
          <p:cNvPr id="34" name="TextBox 33"/>
          <p:cNvSpPr txBox="1"/>
          <p:nvPr/>
        </p:nvSpPr>
        <p:spPr>
          <a:xfrm>
            <a:off x="6019800" y="4038600"/>
            <a:ext cx="1828800" cy="461665"/>
          </a:xfrm>
          <a:prstGeom prst="rect">
            <a:avLst/>
          </a:prstGeom>
          <a:noFill/>
        </p:spPr>
        <p:txBody>
          <a:bodyPr wrap="square" rtlCol="0">
            <a:spAutoFit/>
          </a:bodyPr>
          <a:lstStyle/>
          <a:p>
            <a:r>
              <a:rPr lang="fil-PH" sz="1200" dirty="0" smtClean="0"/>
              <a:t>Bidding- June 2016</a:t>
            </a:r>
          </a:p>
          <a:p>
            <a:r>
              <a:rPr lang="fil-PH" sz="1200" dirty="0" smtClean="0"/>
              <a:t>Award -  June 2016</a:t>
            </a:r>
            <a:endParaRPr lang="fil-PH" sz="1200" dirty="0"/>
          </a:p>
        </p:txBody>
      </p:sp>
      <p:sp>
        <p:nvSpPr>
          <p:cNvPr id="35" name="TextBox 34"/>
          <p:cNvSpPr txBox="1"/>
          <p:nvPr/>
        </p:nvSpPr>
        <p:spPr>
          <a:xfrm>
            <a:off x="6096000" y="2438400"/>
            <a:ext cx="1752600" cy="461665"/>
          </a:xfrm>
          <a:prstGeom prst="rect">
            <a:avLst/>
          </a:prstGeom>
          <a:noFill/>
        </p:spPr>
        <p:txBody>
          <a:bodyPr wrap="square" rtlCol="0">
            <a:spAutoFit/>
          </a:bodyPr>
          <a:lstStyle/>
          <a:p>
            <a:r>
              <a:rPr lang="fil-PH" sz="1200" dirty="0" smtClean="0"/>
              <a:t>Bidding- March 2016</a:t>
            </a:r>
          </a:p>
          <a:p>
            <a:r>
              <a:rPr lang="fil-PH" sz="1200" dirty="0" smtClean="0"/>
              <a:t>Award -  March 2016</a:t>
            </a:r>
          </a:p>
        </p:txBody>
      </p:sp>
      <p:sp>
        <p:nvSpPr>
          <p:cNvPr id="37" name="TextBox 36"/>
          <p:cNvSpPr txBox="1"/>
          <p:nvPr/>
        </p:nvSpPr>
        <p:spPr>
          <a:xfrm>
            <a:off x="8077200" y="3276600"/>
            <a:ext cx="762000" cy="461665"/>
          </a:xfrm>
          <a:prstGeom prst="rect">
            <a:avLst/>
          </a:prstGeom>
          <a:noFill/>
        </p:spPr>
        <p:txBody>
          <a:bodyPr wrap="square" rtlCol="0">
            <a:spAutoFit/>
          </a:bodyPr>
          <a:lstStyle/>
          <a:p>
            <a:r>
              <a:rPr lang="fil-PH" sz="1200" dirty="0" smtClean="0"/>
              <a:t>GOP-SFP</a:t>
            </a:r>
            <a:endParaRPr lang="fil-PH" sz="1200" dirty="0"/>
          </a:p>
        </p:txBody>
      </p:sp>
      <p:sp>
        <p:nvSpPr>
          <p:cNvPr id="38" name="TextBox 37"/>
          <p:cNvSpPr txBox="1"/>
          <p:nvPr/>
        </p:nvSpPr>
        <p:spPr>
          <a:xfrm>
            <a:off x="8077200" y="4038600"/>
            <a:ext cx="762000" cy="461665"/>
          </a:xfrm>
          <a:prstGeom prst="rect">
            <a:avLst/>
          </a:prstGeom>
          <a:noFill/>
        </p:spPr>
        <p:txBody>
          <a:bodyPr wrap="square" rtlCol="0">
            <a:spAutoFit/>
          </a:bodyPr>
          <a:lstStyle/>
          <a:p>
            <a:r>
              <a:rPr lang="fil-PH" sz="1200" dirty="0" smtClean="0"/>
              <a:t>School MOOE</a:t>
            </a:r>
            <a:endParaRPr lang="fil-PH" sz="1200" dirty="0"/>
          </a:p>
        </p:txBody>
      </p:sp>
      <p:sp>
        <p:nvSpPr>
          <p:cNvPr id="39" name="TextBox 38"/>
          <p:cNvSpPr txBox="1"/>
          <p:nvPr/>
        </p:nvSpPr>
        <p:spPr>
          <a:xfrm>
            <a:off x="8077200" y="2438400"/>
            <a:ext cx="762000" cy="646331"/>
          </a:xfrm>
          <a:prstGeom prst="rect">
            <a:avLst/>
          </a:prstGeom>
          <a:noFill/>
        </p:spPr>
        <p:txBody>
          <a:bodyPr wrap="square" rtlCol="0">
            <a:spAutoFit/>
          </a:bodyPr>
          <a:lstStyle/>
          <a:p>
            <a:r>
              <a:rPr lang="fil-PH" sz="1200" dirty="0" smtClean="0"/>
              <a:t>PTA Donated Funds</a:t>
            </a:r>
            <a:endParaRPr lang="fil-PH" sz="1200" dirty="0"/>
          </a:p>
        </p:txBody>
      </p:sp>
      <p:sp>
        <p:nvSpPr>
          <p:cNvPr id="40" name="Oval 39">
            <a:hlinkClick r:id="rId2" action="ppaction://hlinksldjump"/>
          </p:cNvPr>
          <p:cNvSpPr/>
          <p:nvPr/>
        </p:nvSpPr>
        <p:spPr>
          <a:xfrm>
            <a:off x="3962400" y="5791200"/>
            <a:ext cx="3581400" cy="6858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PH"/>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ircle(in)">
                                      <p:cBhvr>
                                        <p:cTn id="7" dur="10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nodeType="clickEffect">
                                  <p:stCondLst>
                                    <p:cond delay="0"/>
                                  </p:stCondLst>
                                  <p:childTnLst>
                                    <p:set>
                                      <p:cBhvr>
                                        <p:cTn id="11" dur="1" fill="hold">
                                          <p:stCondLst>
                                            <p:cond delay="0"/>
                                          </p:stCondLst>
                                        </p:cTn>
                                        <p:tgtEl>
                                          <p:spTgt spid="25">
                                            <p:txEl>
                                              <p:pRg st="0" end="0"/>
                                            </p:txEl>
                                          </p:spTgt>
                                        </p:tgtEl>
                                        <p:attrNameLst>
                                          <p:attrName>style.visibility</p:attrName>
                                        </p:attrNameLst>
                                      </p:cBhvr>
                                      <p:to>
                                        <p:strVal val="visible"/>
                                      </p:to>
                                    </p:set>
                                    <p:animEffect transition="in" filter="box(in)">
                                      <p:cBhvr>
                                        <p:cTn id="12" dur="1000"/>
                                        <p:tgtEl>
                                          <p:spTgt spid="2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box(in)">
                                      <p:cBhvr>
                                        <p:cTn id="17" dur="10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box(in)">
                                      <p:cBhvr>
                                        <p:cTn id="22" dur="1000"/>
                                        <p:tgtEl>
                                          <p:spTgt spid="20"/>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box(in)">
                                      <p:cBhvr>
                                        <p:cTn id="27" dur="10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box(in)">
                                      <p:cBhvr>
                                        <p:cTn id="32" dur="1000"/>
                                        <p:tgtEl>
                                          <p:spTgt spid="27"/>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5"/>
                                        </p:tgtEl>
                                        <p:attrNameLst>
                                          <p:attrName>style.visibility</p:attrName>
                                        </p:attrNameLst>
                                      </p:cBhvr>
                                      <p:to>
                                        <p:strVal val="visible"/>
                                      </p:to>
                                    </p:set>
                                    <p:animEffect transition="in" filter="box(in)">
                                      <p:cBhvr>
                                        <p:cTn id="37" dur="1000"/>
                                        <p:tgtEl>
                                          <p:spTgt spid="35"/>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box(in)">
                                      <p:cBhvr>
                                        <p:cTn id="42" dur="1000"/>
                                        <p:tgtEl>
                                          <p:spTgt spid="39"/>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box(in)">
                                      <p:cBhvr>
                                        <p:cTn id="47" dur="10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box(in)">
                                      <p:cBhvr>
                                        <p:cTn id="52" dur="10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box(in)">
                                      <p:cBhvr>
                                        <p:cTn id="57" dur="1000"/>
                                        <p:tgtEl>
                                          <p:spTgt spid="18"/>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0" nodeType="clickEffect">
                                  <p:stCondLst>
                                    <p:cond delay="0"/>
                                  </p:stCondLst>
                                  <p:childTnLst>
                                    <p:set>
                                      <p:cBhvr>
                                        <p:cTn id="61" dur="1" fill="hold">
                                          <p:stCondLst>
                                            <p:cond delay="0"/>
                                          </p:stCondLst>
                                        </p:cTn>
                                        <p:tgtEl>
                                          <p:spTgt spid="30"/>
                                        </p:tgtEl>
                                        <p:attrNameLst>
                                          <p:attrName>style.visibility</p:attrName>
                                        </p:attrNameLst>
                                      </p:cBhvr>
                                      <p:to>
                                        <p:strVal val="visible"/>
                                      </p:to>
                                    </p:set>
                                    <p:animEffect transition="in" filter="box(in)">
                                      <p:cBhvr>
                                        <p:cTn id="62" dur="1000"/>
                                        <p:tgtEl>
                                          <p:spTgt spid="30"/>
                                        </p:tgtEl>
                                      </p:cBhvr>
                                    </p:animEffect>
                                  </p:childTnLst>
                                </p:cTn>
                              </p:par>
                            </p:childTnLst>
                          </p:cTn>
                        </p:par>
                      </p:childTnLst>
                    </p:cTn>
                  </p:par>
                  <p:par>
                    <p:cTn id="63" fill="hold">
                      <p:stCondLst>
                        <p:cond delay="indefinite"/>
                      </p:stCondLst>
                      <p:childTnLst>
                        <p:par>
                          <p:cTn id="64" fill="hold">
                            <p:stCondLst>
                              <p:cond delay="0"/>
                            </p:stCondLst>
                            <p:childTnLst>
                              <p:par>
                                <p:cTn id="65" presetID="4" presetClass="entr" presetSubtype="16" fill="hold" grpId="0" nodeType="click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box(in)">
                                      <p:cBhvr>
                                        <p:cTn id="67" dur="1000"/>
                                        <p:tgtEl>
                                          <p:spTgt spid="31"/>
                                        </p:tgtEl>
                                      </p:cBhvr>
                                    </p:animEffect>
                                  </p:childTnLst>
                                </p:cTn>
                              </p:par>
                            </p:childTnLst>
                          </p:cTn>
                        </p:par>
                      </p:childTnLst>
                    </p:cTn>
                  </p:par>
                  <p:par>
                    <p:cTn id="68" fill="hold">
                      <p:stCondLst>
                        <p:cond delay="indefinite"/>
                      </p:stCondLst>
                      <p:childTnLst>
                        <p:par>
                          <p:cTn id="69" fill="hold">
                            <p:stCondLst>
                              <p:cond delay="0"/>
                            </p:stCondLst>
                            <p:childTnLst>
                              <p:par>
                                <p:cTn id="70" presetID="4" presetClass="entr" presetSubtype="16" fill="hold" grpId="0" nodeType="clickEffect">
                                  <p:stCondLst>
                                    <p:cond delay="0"/>
                                  </p:stCondLst>
                                  <p:childTnLst>
                                    <p:set>
                                      <p:cBhvr>
                                        <p:cTn id="71" dur="1" fill="hold">
                                          <p:stCondLst>
                                            <p:cond delay="0"/>
                                          </p:stCondLst>
                                        </p:cTn>
                                        <p:tgtEl>
                                          <p:spTgt spid="33"/>
                                        </p:tgtEl>
                                        <p:attrNameLst>
                                          <p:attrName>style.visibility</p:attrName>
                                        </p:attrNameLst>
                                      </p:cBhvr>
                                      <p:to>
                                        <p:strVal val="visible"/>
                                      </p:to>
                                    </p:set>
                                    <p:animEffect transition="in" filter="box(in)">
                                      <p:cBhvr>
                                        <p:cTn id="72" dur="1000"/>
                                        <p:tgtEl>
                                          <p:spTgt spid="33"/>
                                        </p:tgtEl>
                                      </p:cBhvr>
                                    </p:animEffect>
                                  </p:childTnLst>
                                </p:cTn>
                              </p:par>
                            </p:childTnLst>
                          </p:cTn>
                        </p:par>
                      </p:childTnLst>
                    </p:cTn>
                  </p:par>
                  <p:par>
                    <p:cTn id="73" fill="hold">
                      <p:stCondLst>
                        <p:cond delay="indefinite"/>
                      </p:stCondLst>
                      <p:childTnLst>
                        <p:par>
                          <p:cTn id="74" fill="hold">
                            <p:stCondLst>
                              <p:cond delay="0"/>
                            </p:stCondLst>
                            <p:childTnLst>
                              <p:par>
                                <p:cTn id="75" presetID="4" presetClass="entr" presetSubtype="16" fill="hold" grpId="0" nodeType="click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box(in)">
                                      <p:cBhvr>
                                        <p:cTn id="77" dur="1000"/>
                                        <p:tgtEl>
                                          <p:spTgt spid="37"/>
                                        </p:tgtEl>
                                      </p:cBhvr>
                                    </p:animEffect>
                                  </p:childTnLst>
                                </p:cTn>
                              </p:par>
                            </p:childTnLst>
                          </p:cTn>
                        </p:par>
                      </p:childTnLst>
                    </p:cTn>
                  </p:par>
                  <p:par>
                    <p:cTn id="78" fill="hold">
                      <p:stCondLst>
                        <p:cond delay="indefinite"/>
                      </p:stCondLst>
                      <p:childTnLst>
                        <p:par>
                          <p:cTn id="79" fill="hold">
                            <p:stCondLst>
                              <p:cond delay="0"/>
                            </p:stCondLst>
                            <p:childTnLst>
                              <p:par>
                                <p:cTn id="80" presetID="4" presetClass="entr" presetSubtype="16" fill="hold" grpId="0" nodeType="click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box(in)">
                                      <p:cBhvr>
                                        <p:cTn id="82" dur="1000"/>
                                        <p:tgtEl>
                                          <p:spTgt spid="23"/>
                                        </p:tgtEl>
                                      </p:cBhvr>
                                    </p:animEffect>
                                  </p:childTnLst>
                                </p:cTn>
                              </p:par>
                            </p:childTnLst>
                          </p:cTn>
                        </p:par>
                      </p:childTnLst>
                    </p:cTn>
                  </p:par>
                  <p:par>
                    <p:cTn id="83" fill="hold">
                      <p:stCondLst>
                        <p:cond delay="indefinite"/>
                      </p:stCondLst>
                      <p:childTnLst>
                        <p:par>
                          <p:cTn id="84" fill="hold">
                            <p:stCondLst>
                              <p:cond delay="0"/>
                            </p:stCondLst>
                            <p:childTnLst>
                              <p:par>
                                <p:cTn id="85" presetID="4" presetClass="entr" presetSubtype="16" fill="hold" grpId="0"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box(in)">
                                      <p:cBhvr>
                                        <p:cTn id="87" dur="1000"/>
                                        <p:tgtEl>
                                          <p:spTgt spid="22"/>
                                        </p:tgtEl>
                                      </p:cBhvr>
                                    </p:animEffect>
                                  </p:childTnLst>
                                </p:cTn>
                              </p:par>
                            </p:childTnLst>
                          </p:cTn>
                        </p:par>
                      </p:childTnLst>
                    </p:cTn>
                  </p:par>
                  <p:par>
                    <p:cTn id="88" fill="hold">
                      <p:stCondLst>
                        <p:cond delay="indefinite"/>
                      </p:stCondLst>
                      <p:childTnLst>
                        <p:par>
                          <p:cTn id="89" fill="hold">
                            <p:stCondLst>
                              <p:cond delay="0"/>
                            </p:stCondLst>
                            <p:childTnLst>
                              <p:par>
                                <p:cTn id="90" presetID="4" presetClass="entr" presetSubtype="16" fill="hold" grpId="0" nodeType="clickEffect">
                                  <p:stCondLst>
                                    <p:cond delay="0"/>
                                  </p:stCondLst>
                                  <p:childTnLst>
                                    <p:set>
                                      <p:cBhvr>
                                        <p:cTn id="91" dur="1" fill="hold">
                                          <p:stCondLst>
                                            <p:cond delay="0"/>
                                          </p:stCondLst>
                                        </p:cTn>
                                        <p:tgtEl>
                                          <p:spTgt spid="19"/>
                                        </p:tgtEl>
                                        <p:attrNameLst>
                                          <p:attrName>style.visibility</p:attrName>
                                        </p:attrNameLst>
                                      </p:cBhvr>
                                      <p:to>
                                        <p:strVal val="visible"/>
                                      </p:to>
                                    </p:set>
                                    <p:animEffect transition="in" filter="box(in)">
                                      <p:cBhvr>
                                        <p:cTn id="92" dur="1000"/>
                                        <p:tgtEl>
                                          <p:spTgt spid="19"/>
                                        </p:tgtEl>
                                      </p:cBhvr>
                                    </p:animEffect>
                                  </p:childTnLst>
                                </p:cTn>
                              </p:par>
                            </p:childTnLst>
                          </p:cTn>
                        </p:par>
                      </p:childTnLst>
                    </p:cTn>
                  </p:par>
                  <p:par>
                    <p:cTn id="93" fill="hold">
                      <p:stCondLst>
                        <p:cond delay="indefinite"/>
                      </p:stCondLst>
                      <p:childTnLst>
                        <p:par>
                          <p:cTn id="94" fill="hold">
                            <p:stCondLst>
                              <p:cond delay="0"/>
                            </p:stCondLst>
                            <p:childTnLst>
                              <p:par>
                                <p:cTn id="95" presetID="4" presetClass="entr" presetSubtype="16" fill="hold" grpId="0" nodeType="click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box(in)">
                                      <p:cBhvr>
                                        <p:cTn id="97" dur="1000"/>
                                        <p:tgtEl>
                                          <p:spTgt spid="29"/>
                                        </p:tgtEl>
                                      </p:cBhvr>
                                    </p:animEffect>
                                  </p:childTnLst>
                                </p:cTn>
                              </p:par>
                            </p:childTnLst>
                          </p:cTn>
                        </p:par>
                      </p:childTnLst>
                    </p:cTn>
                  </p:par>
                  <p:par>
                    <p:cTn id="98" fill="hold">
                      <p:stCondLst>
                        <p:cond delay="indefinite"/>
                      </p:stCondLst>
                      <p:childTnLst>
                        <p:par>
                          <p:cTn id="99" fill="hold">
                            <p:stCondLst>
                              <p:cond delay="0"/>
                            </p:stCondLst>
                            <p:childTnLst>
                              <p:par>
                                <p:cTn id="100" presetID="4" presetClass="entr" presetSubtype="16" fill="hold" grpId="0" nodeType="clickEffect">
                                  <p:stCondLst>
                                    <p:cond delay="0"/>
                                  </p:stCondLst>
                                  <p:childTnLst>
                                    <p:set>
                                      <p:cBhvr>
                                        <p:cTn id="101" dur="1" fill="hold">
                                          <p:stCondLst>
                                            <p:cond delay="0"/>
                                          </p:stCondLst>
                                        </p:cTn>
                                        <p:tgtEl>
                                          <p:spTgt spid="32"/>
                                        </p:tgtEl>
                                        <p:attrNameLst>
                                          <p:attrName>style.visibility</p:attrName>
                                        </p:attrNameLst>
                                      </p:cBhvr>
                                      <p:to>
                                        <p:strVal val="visible"/>
                                      </p:to>
                                    </p:set>
                                    <p:animEffect transition="in" filter="box(in)">
                                      <p:cBhvr>
                                        <p:cTn id="102" dur="1000"/>
                                        <p:tgtEl>
                                          <p:spTgt spid="32"/>
                                        </p:tgtEl>
                                      </p:cBhvr>
                                    </p:animEffect>
                                  </p:childTnLst>
                                </p:cTn>
                              </p:par>
                            </p:childTnLst>
                          </p:cTn>
                        </p:par>
                      </p:childTnLst>
                    </p:cTn>
                  </p:par>
                  <p:par>
                    <p:cTn id="103" fill="hold">
                      <p:stCondLst>
                        <p:cond delay="indefinite"/>
                      </p:stCondLst>
                      <p:childTnLst>
                        <p:par>
                          <p:cTn id="104" fill="hold">
                            <p:stCondLst>
                              <p:cond delay="0"/>
                            </p:stCondLst>
                            <p:childTnLst>
                              <p:par>
                                <p:cTn id="105" presetID="4" presetClass="entr" presetSubtype="16" fill="hold" grpId="0" nodeType="clickEffect">
                                  <p:stCondLst>
                                    <p:cond delay="0"/>
                                  </p:stCondLst>
                                  <p:childTnLst>
                                    <p:set>
                                      <p:cBhvr>
                                        <p:cTn id="106" dur="1" fill="hold">
                                          <p:stCondLst>
                                            <p:cond delay="0"/>
                                          </p:stCondLst>
                                        </p:cTn>
                                        <p:tgtEl>
                                          <p:spTgt spid="34"/>
                                        </p:tgtEl>
                                        <p:attrNameLst>
                                          <p:attrName>style.visibility</p:attrName>
                                        </p:attrNameLst>
                                      </p:cBhvr>
                                      <p:to>
                                        <p:strVal val="visible"/>
                                      </p:to>
                                    </p:set>
                                    <p:animEffect transition="in" filter="box(in)">
                                      <p:cBhvr>
                                        <p:cTn id="107" dur="1000"/>
                                        <p:tgtEl>
                                          <p:spTgt spid="34"/>
                                        </p:tgtEl>
                                      </p:cBhvr>
                                    </p:animEffect>
                                  </p:childTnLst>
                                </p:cTn>
                              </p:par>
                            </p:childTnLst>
                          </p:cTn>
                        </p:par>
                      </p:childTnLst>
                    </p:cTn>
                  </p:par>
                  <p:par>
                    <p:cTn id="108" fill="hold">
                      <p:stCondLst>
                        <p:cond delay="indefinite"/>
                      </p:stCondLst>
                      <p:childTnLst>
                        <p:par>
                          <p:cTn id="109" fill="hold">
                            <p:stCondLst>
                              <p:cond delay="0"/>
                            </p:stCondLst>
                            <p:childTnLst>
                              <p:par>
                                <p:cTn id="110" presetID="4" presetClass="entr" presetSubtype="16" fill="hold" grpId="0" nodeType="clickEffect">
                                  <p:stCondLst>
                                    <p:cond delay="0"/>
                                  </p:stCondLst>
                                  <p:childTnLst>
                                    <p:set>
                                      <p:cBhvr>
                                        <p:cTn id="111" dur="1" fill="hold">
                                          <p:stCondLst>
                                            <p:cond delay="0"/>
                                          </p:stCondLst>
                                        </p:cTn>
                                        <p:tgtEl>
                                          <p:spTgt spid="38"/>
                                        </p:tgtEl>
                                        <p:attrNameLst>
                                          <p:attrName>style.visibility</p:attrName>
                                        </p:attrNameLst>
                                      </p:cBhvr>
                                      <p:to>
                                        <p:strVal val="visible"/>
                                      </p:to>
                                    </p:set>
                                    <p:animEffect transition="in" filter="box(in)">
                                      <p:cBhvr>
                                        <p:cTn id="112" dur="1000"/>
                                        <p:tgtEl>
                                          <p:spTgt spid="38"/>
                                        </p:tgtEl>
                                      </p:cBhvr>
                                    </p:animEffect>
                                  </p:childTnLst>
                                </p:cTn>
                              </p:par>
                            </p:childTnLst>
                          </p:cTn>
                        </p:par>
                      </p:childTnLst>
                    </p:cTn>
                  </p:par>
                  <p:par>
                    <p:cTn id="113" fill="hold">
                      <p:stCondLst>
                        <p:cond delay="indefinite"/>
                      </p:stCondLst>
                      <p:childTnLst>
                        <p:par>
                          <p:cTn id="114" fill="hold">
                            <p:stCondLst>
                              <p:cond delay="0"/>
                            </p:stCondLst>
                            <p:childTnLst>
                              <p:par>
                                <p:cTn id="115" presetID="6" presetClass="entr" presetSubtype="16" fill="hold" grpId="0" nodeType="clickEffect">
                                  <p:stCondLst>
                                    <p:cond delay="0"/>
                                  </p:stCondLst>
                                  <p:childTnLst>
                                    <p:set>
                                      <p:cBhvr>
                                        <p:cTn id="116" dur="1" fill="hold">
                                          <p:stCondLst>
                                            <p:cond delay="0"/>
                                          </p:stCondLst>
                                        </p:cTn>
                                        <p:tgtEl>
                                          <p:spTgt spid="40"/>
                                        </p:tgtEl>
                                        <p:attrNameLst>
                                          <p:attrName>style.visibility</p:attrName>
                                        </p:attrNameLst>
                                      </p:cBhvr>
                                      <p:to>
                                        <p:strVal val="visible"/>
                                      </p:to>
                                    </p:set>
                                    <p:animEffect transition="in" filter="circle(in)">
                                      <p:cBhvr>
                                        <p:cTn id="117" dur="10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7" grpId="0"/>
      <p:bldP spid="18" grpId="0"/>
      <p:bldP spid="19" grpId="0"/>
      <p:bldP spid="20" grpId="0"/>
      <p:bldP spid="21" grpId="0"/>
      <p:bldP spid="22" grpId="0"/>
      <p:bldP spid="23" grpId="0"/>
      <p:bldP spid="24" grpId="0"/>
      <p:bldP spid="27" grpId="0"/>
      <p:bldP spid="28" grpId="0"/>
      <p:bldP spid="29" grpId="0"/>
      <p:bldP spid="30" grpId="0"/>
      <p:bldP spid="31" grpId="0"/>
      <p:bldP spid="32" grpId="0"/>
      <p:bldP spid="33" grpId="0"/>
      <p:bldP spid="34" grpId="0"/>
      <p:bldP spid="35" grpId="0"/>
      <p:bldP spid="37" grpId="0"/>
      <p:bldP spid="38" grpId="0"/>
      <p:bldP spid="39" grpId="0"/>
      <p:bldP spid="40" grpId="0" animBg="1"/>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533400" y="0"/>
            <a:ext cx="8229600" cy="8382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altLang="en-US" sz="2800" b="1" dirty="0" smtClean="0">
                <a:solidFill>
                  <a:schemeClr val="bg1"/>
                </a:solidFill>
                <a:ea typeface="Verdana" pitchFamily="34" charset="0"/>
                <a:cs typeface="Verdana" pitchFamily="34" charset="0"/>
              </a:rPr>
              <a:t>PPMP vs PR</a:t>
            </a:r>
            <a:endParaRPr lang="en-US" sz="2800" b="1" dirty="0">
              <a:ln/>
              <a:solidFill>
                <a:schemeClr val="bg1"/>
              </a:solidFill>
              <a:effectLst>
                <a:outerShdw blurRad="38100" dist="38100" dir="2700000" algn="tl">
                  <a:srgbClr val="000000">
                    <a:alpha val="43137"/>
                  </a:srgbClr>
                </a:outerShdw>
              </a:effectLst>
            </a:endParaRPr>
          </a:p>
        </p:txBody>
      </p:sp>
      <p:sp>
        <p:nvSpPr>
          <p:cNvPr id="2" name="Content Placeholder 1"/>
          <p:cNvSpPr>
            <a:spLocks noGrp="1"/>
          </p:cNvSpPr>
          <p:nvPr>
            <p:ph idx="1"/>
          </p:nvPr>
        </p:nvSpPr>
        <p:spPr>
          <a:xfrm>
            <a:off x="533400" y="1371600"/>
            <a:ext cx="8077200" cy="3078163"/>
          </a:xfrm>
        </p:spPr>
        <p:txBody>
          <a:bodyPr>
            <a:noAutofit/>
          </a:bodyPr>
          <a:lstStyle/>
          <a:p>
            <a:pPr algn="just">
              <a:buFont typeface="Wingdings" panose="05000000000000000000" pitchFamily="2" charset="2"/>
              <a:buChar char="v"/>
              <a:defRPr/>
            </a:pPr>
            <a:r>
              <a:rPr lang="en-US" sz="2800" b="1" dirty="0">
                <a:latin typeface="Calibri" pitchFamily="34" charset="0"/>
                <a:ea typeface="Verdana" panose="020B0604030504040204" pitchFamily="34" charset="0"/>
                <a:cs typeface="Calibri" pitchFamily="34" charset="0"/>
              </a:rPr>
              <a:t>Purchase Request (</a:t>
            </a:r>
            <a:r>
              <a:rPr lang="en-US" sz="2800" b="1" dirty="0" smtClean="0">
                <a:latin typeface="Calibri" pitchFamily="34" charset="0"/>
                <a:ea typeface="Verdana" panose="020B0604030504040204" pitchFamily="34" charset="0"/>
                <a:cs typeface="Calibri" pitchFamily="34" charset="0"/>
              </a:rPr>
              <a:t>P.R.) </a:t>
            </a:r>
            <a:r>
              <a:rPr lang="en-US" sz="2800" dirty="0">
                <a:latin typeface="Calibri" pitchFamily="34" charset="0"/>
                <a:ea typeface="Verdana" panose="020B0604030504040204" pitchFamily="34" charset="0"/>
                <a:cs typeface="Calibri" pitchFamily="34" charset="0"/>
              </a:rPr>
              <a:t>– Request for purchase or requisition of supplies, materials and equipment or its equivalent shall be duly approved by proper authorities. (Source: </a:t>
            </a:r>
            <a:r>
              <a:rPr lang="en-US" sz="2800" i="1" dirty="0">
                <a:latin typeface="Calibri" pitchFamily="34" charset="0"/>
                <a:ea typeface="Verdana" panose="020B0604030504040204" pitchFamily="34" charset="0"/>
                <a:cs typeface="Calibri" pitchFamily="34" charset="0"/>
              </a:rPr>
              <a:t>Training Handbook on Government Expenditures</a:t>
            </a:r>
            <a:r>
              <a:rPr lang="en-US" sz="2800" dirty="0">
                <a:latin typeface="Calibri" pitchFamily="34" charset="0"/>
                <a:ea typeface="Verdana" panose="020B0604030504040204" pitchFamily="34" charset="0"/>
                <a:cs typeface="Calibri" pitchFamily="34" charset="0"/>
              </a:rPr>
              <a:t>)</a:t>
            </a:r>
          </a:p>
          <a:p>
            <a:pPr marL="0" indent="0" algn="just">
              <a:buFontTx/>
              <a:buNone/>
              <a:defRPr/>
            </a:pPr>
            <a:endParaRPr lang="en-US" sz="2800" dirty="0">
              <a:latin typeface="Calibri" pitchFamily="34" charset="0"/>
              <a:ea typeface="Verdana" panose="020B0604030504040204" pitchFamily="34" charset="0"/>
              <a:cs typeface="Calibri" pitchFamily="34" charset="0"/>
            </a:endParaRPr>
          </a:p>
          <a:p>
            <a:pPr algn="just">
              <a:buFont typeface="Wingdings" panose="05000000000000000000" pitchFamily="2" charset="2"/>
              <a:buChar char="v"/>
              <a:defRPr/>
            </a:pPr>
            <a:r>
              <a:rPr lang="en-US" sz="2800" dirty="0">
                <a:latin typeface="Calibri" pitchFamily="34" charset="0"/>
                <a:ea typeface="Verdana" panose="020B0604030504040204" pitchFamily="34" charset="0"/>
                <a:cs typeface="Calibri" pitchFamily="34" charset="0"/>
              </a:rPr>
              <a:t>In no way that the End-user Unit submit their </a:t>
            </a:r>
            <a:r>
              <a:rPr lang="en-US" sz="2800" b="1" dirty="0" smtClean="0">
                <a:latin typeface="Calibri" pitchFamily="34" charset="0"/>
                <a:ea typeface="Verdana" panose="020B0604030504040204" pitchFamily="34" charset="0"/>
                <a:cs typeface="Calibri" pitchFamily="34" charset="0"/>
              </a:rPr>
              <a:t>P.R.</a:t>
            </a:r>
            <a:r>
              <a:rPr lang="en-US" sz="2800" dirty="0" smtClean="0">
                <a:latin typeface="Calibri" pitchFamily="34" charset="0"/>
                <a:ea typeface="Verdana" panose="020B0604030504040204" pitchFamily="34" charset="0"/>
                <a:cs typeface="Calibri" pitchFamily="34" charset="0"/>
              </a:rPr>
              <a:t> </a:t>
            </a:r>
            <a:r>
              <a:rPr lang="en-US" sz="2800" dirty="0">
                <a:latin typeface="Calibri" pitchFamily="34" charset="0"/>
                <a:ea typeface="Verdana" panose="020B0604030504040204" pitchFamily="34" charset="0"/>
                <a:cs typeface="Calibri" pitchFamily="34" charset="0"/>
              </a:rPr>
              <a:t>ahead of the </a:t>
            </a:r>
            <a:r>
              <a:rPr lang="en-US" sz="2800" b="1" dirty="0">
                <a:latin typeface="Calibri" pitchFamily="34" charset="0"/>
                <a:ea typeface="Verdana" panose="020B0604030504040204" pitchFamily="34" charset="0"/>
                <a:cs typeface="Calibri" pitchFamily="34" charset="0"/>
              </a:rPr>
              <a:t>approved PPMP item</a:t>
            </a:r>
            <a:r>
              <a:rPr lang="en-US" sz="2800" dirty="0">
                <a:latin typeface="Calibri" pitchFamily="34" charset="0"/>
                <a:ea typeface="Verdana" panose="020B0604030504040204" pitchFamily="34" charset="0"/>
                <a:cs typeface="Calibri" pitchFamily="34" charset="0"/>
              </a:rPr>
              <a:t>.</a:t>
            </a:r>
          </a:p>
          <a:p>
            <a:endParaRPr lang="en-US" sz="2400" dirty="0"/>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123</a:t>
            </a:fld>
            <a:endParaRPr lang="en-US" dirty="0">
              <a:solidFill>
                <a:prstClr val="black">
                  <a:tint val="75000"/>
                </a:prstClr>
              </a:solidFill>
            </a:endParaRPr>
          </a:p>
        </p:txBody>
      </p:sp>
    </p:spTree>
    <p:extLst>
      <p:ext uri="{BB962C8B-B14F-4D97-AF65-F5344CB8AC3E}">
        <p14:creationId xmlns:p14="http://schemas.microsoft.com/office/powerpoint/2010/main" xmlns="" val="904968387"/>
      </p:ext>
    </p:extLst>
  </p:cSld>
  <p:clrMapOvr>
    <a:masterClrMapping/>
  </p:clrMapOvr>
  <p:transition spd="slow"/>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Content Placeholder 6"/>
          <p:cNvPicPr>
            <a:picLocks noGrp="1" noChangeAspect="1"/>
          </p:cNvPicPr>
          <p:nvPr>
            <p:ph idx="1"/>
          </p:nvPr>
        </p:nvPicPr>
        <p:blipFill>
          <a:blip r:embed="rId2" cstate="print">
            <a:extLst>
              <a:ext uri="{28A0092B-C50C-407E-A947-70E740481C1C}">
                <a14:useLocalDpi xmlns:a14="http://schemas.microsoft.com/office/drawing/2010/main" xmlns="" val="0"/>
              </a:ext>
            </a:extLst>
          </a:blip>
          <a:srcRect/>
          <a:stretch>
            <a:fillRect/>
          </a:stretch>
        </p:blipFill>
        <p:spPr>
          <a:xfrm>
            <a:off x="0" y="685800"/>
            <a:ext cx="9144000" cy="5715000"/>
          </a:xfrm>
        </p:spPr>
      </p:pic>
      <p:sp>
        <p:nvSpPr>
          <p:cNvPr id="19459" name="Title 1"/>
          <p:cNvSpPr>
            <a:spLocks noGrp="1"/>
          </p:cNvSpPr>
          <p:nvPr>
            <p:ph type="title"/>
          </p:nvPr>
        </p:nvSpPr>
        <p:spPr>
          <a:xfrm>
            <a:off x="457200" y="152400"/>
            <a:ext cx="8229600" cy="381000"/>
          </a:xfrm>
        </p:spPr>
        <p:txBody>
          <a:bodyPr>
            <a:normAutofit fontScale="90000"/>
          </a:bodyPr>
          <a:lstStyle/>
          <a:p>
            <a:r>
              <a:rPr lang="en-US" altLang="en-US" sz="2800" b="1" dirty="0" smtClean="0">
                <a:latin typeface="+mn-lt"/>
                <a:ea typeface="Verdana" pitchFamily="34" charset="0"/>
                <a:cs typeface="Verdana" pitchFamily="34" charset="0"/>
              </a:rPr>
              <a:t>PROCUREMENT MILESTONES</a:t>
            </a:r>
          </a:p>
        </p:txBody>
      </p:sp>
      <p:sp>
        <p:nvSpPr>
          <p:cNvPr id="5" name="Oval 4"/>
          <p:cNvSpPr/>
          <p:nvPr/>
        </p:nvSpPr>
        <p:spPr>
          <a:xfrm>
            <a:off x="1981200" y="4495800"/>
            <a:ext cx="2133600" cy="1371600"/>
          </a:xfrm>
          <a:prstGeom prst="ellipse">
            <a:avLst/>
          </a:prstGeom>
          <a:noFill/>
          <a:ln w="38100"/>
        </p:spPr>
        <p:style>
          <a:lnRef idx="2">
            <a:schemeClr val="dk1"/>
          </a:lnRef>
          <a:fillRef idx="1">
            <a:schemeClr val="lt1"/>
          </a:fillRef>
          <a:effectRef idx="0">
            <a:schemeClr val="dk1"/>
          </a:effectRef>
          <a:fontRef idx="minor">
            <a:schemeClr val="dk1"/>
          </a:fontRef>
        </p:style>
        <p:txBody>
          <a:bodyPr anchor="ctr"/>
          <a:lstStyle/>
          <a:p>
            <a:pPr algn="ctr">
              <a:defRPr/>
            </a:pPr>
            <a:endParaRPr lang="en-US" dirty="0">
              <a:solidFill>
                <a:srgbClr val="4C4C4C"/>
              </a:solidFill>
            </a:endParaRPr>
          </a:p>
        </p:txBody>
      </p:sp>
      <p:sp>
        <p:nvSpPr>
          <p:cNvPr id="6" name="Down Arrow 5"/>
          <p:cNvSpPr/>
          <p:nvPr/>
        </p:nvSpPr>
        <p:spPr>
          <a:xfrm rot="19164400">
            <a:off x="1816701" y="3635146"/>
            <a:ext cx="574338" cy="1112083"/>
          </a:xfrm>
          <a:prstGeom prst="downArrow">
            <a:avLst/>
          </a:prstGeom>
          <a:solidFill>
            <a:srgbClr val="FF0000"/>
          </a:solidFill>
          <a:ln>
            <a:solidFill>
              <a:srgbClr val="FF0000"/>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dirty="0">
              <a:solidFill>
                <a:srgbClr val="4C4C4C"/>
              </a:solidFill>
            </a:endParaRPr>
          </a:p>
        </p:txBody>
      </p:sp>
      <p:sp>
        <p:nvSpPr>
          <p:cNvPr id="3" name="Slide Number Placeholder 2"/>
          <p:cNvSpPr>
            <a:spLocks noGrp="1"/>
          </p:cNvSpPr>
          <p:nvPr>
            <p:ph type="sldNum" sz="quarter" idx="4294967295"/>
          </p:nvPr>
        </p:nvSpPr>
        <p:spPr>
          <a:xfrm>
            <a:off x="6553200" y="6245225"/>
            <a:ext cx="2133600" cy="476250"/>
          </a:xfrm>
          <a:prstGeom prst="rect">
            <a:avLst/>
          </a:prstGeom>
        </p:spPr>
        <p:txBody>
          <a:bodyPr/>
          <a:lstStyle/>
          <a:p>
            <a:pPr>
              <a:defRPr/>
            </a:pPr>
            <a:fld id="{A0ABBA5D-0370-4268-9C8D-96BB6AFB8BA8}" type="slidenum">
              <a:rPr lang="en-US" altLang="en-US" smtClean="0">
                <a:solidFill>
                  <a:srgbClr val="4C4C4C"/>
                </a:solidFill>
              </a:rPr>
              <a:pPr>
                <a:defRPr/>
              </a:pPr>
              <a:t>124</a:t>
            </a:fld>
            <a:endParaRPr lang="en-US" altLang="en-US" dirty="0">
              <a:solidFill>
                <a:srgbClr val="4C4C4C"/>
              </a:solidFill>
            </a:endParaRPr>
          </a:p>
        </p:txBody>
      </p:sp>
    </p:spTree>
    <p:extLst>
      <p:ext uri="{BB962C8B-B14F-4D97-AF65-F5344CB8AC3E}">
        <p14:creationId xmlns:p14="http://schemas.microsoft.com/office/powerpoint/2010/main" xmlns="" val="2617898695"/>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457200" y="152400"/>
            <a:ext cx="8229600" cy="563562"/>
          </a:xfrm>
          <a:ln>
            <a:noFill/>
          </a:ln>
        </p:spPr>
        <p:txBody>
          <a:bodyPr>
            <a:normAutofit fontScale="90000"/>
          </a:bodyPr>
          <a:lstStyle/>
          <a:p>
            <a:r>
              <a:rPr lang="en-US" altLang="en-US" sz="3200" b="1" dirty="0" smtClean="0">
                <a:latin typeface="Palatino Linotype" panose="02040502050505030304" pitchFamily="18" charset="0"/>
                <a:ea typeface="Verdana" pitchFamily="34" charset="0"/>
                <a:cs typeface="Verdana" pitchFamily="34" charset="0"/>
              </a:rPr>
              <a:t>PROCUREMENT MILESTONES</a:t>
            </a:r>
          </a:p>
        </p:txBody>
      </p:sp>
      <p:pic>
        <p:nvPicPr>
          <p:cNvPr id="20483" name="Content Placeholder 7" descr="timelines2.jpg"/>
          <p:cNvPicPr>
            <a:picLocks noGrp="1" noChangeAspect="1"/>
          </p:cNvPicPr>
          <p:nvPr>
            <p:ph idx="1"/>
          </p:nvPr>
        </p:nvPicPr>
        <p:blipFill>
          <a:blip r:embed="rId3" cstate="print">
            <a:extLst>
              <a:ext uri="{28A0092B-C50C-407E-A947-70E740481C1C}">
                <a14:useLocalDpi xmlns:a14="http://schemas.microsoft.com/office/drawing/2010/main" xmlns="" val="0"/>
              </a:ext>
            </a:extLst>
          </a:blip>
          <a:srcRect/>
          <a:stretch>
            <a:fillRect/>
          </a:stretch>
        </p:blipFill>
        <p:spPr>
          <a:xfrm>
            <a:off x="0" y="743165"/>
            <a:ext cx="9144000" cy="5886235"/>
          </a:xfrm>
        </p:spPr>
      </p:pic>
      <p:sp>
        <p:nvSpPr>
          <p:cNvPr id="6" name="Down Arrow 5"/>
          <p:cNvSpPr/>
          <p:nvPr/>
        </p:nvSpPr>
        <p:spPr>
          <a:xfrm rot="2752446">
            <a:off x="3193492" y="1575748"/>
            <a:ext cx="494053" cy="826763"/>
          </a:xfrm>
          <a:prstGeom prst="downArrow">
            <a:avLst/>
          </a:prstGeom>
          <a:solidFill>
            <a:srgbClr val="FF0000"/>
          </a:solidFill>
          <a:ln>
            <a:solidFill>
              <a:srgbClr val="FF0000"/>
            </a:solidFill>
          </a:ln>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dirty="0">
              <a:solidFill>
                <a:srgbClr val="4C4C4C"/>
              </a:solidFill>
            </a:endParaRPr>
          </a:p>
        </p:txBody>
      </p:sp>
    </p:spTree>
    <p:extLst>
      <p:ext uri="{BB962C8B-B14F-4D97-AF65-F5344CB8AC3E}">
        <p14:creationId xmlns:p14="http://schemas.microsoft.com/office/powerpoint/2010/main" xmlns="" val="3959986292"/>
      </p:ext>
    </p:extLst>
  </p:cSld>
  <p:clrMapOvr>
    <a:masterClrMapping/>
  </p:clrMapOvr>
  <p:transition spd="slow">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grpId="0" nodeType="clickEffect">
                                  <p:stCondLst>
                                    <p:cond delay="0"/>
                                  </p:stCondLst>
                                  <p:childTnLst>
                                    <p:animEffect transition="out" filter="fade">
                                      <p:cBhvr>
                                        <p:cTn id="6" dur="500" tmFilter="0, 0; .2, .5; .8, .5; 1, 0"/>
                                        <p:tgtEl>
                                          <p:spTgt spid="6"/>
                                        </p:tgtEl>
                                      </p:cBhvr>
                                    </p:animEffect>
                                    <p:animScale>
                                      <p:cBhvr>
                                        <p:cTn id="7"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22966" name="Group 86"/>
          <p:cNvGraphicFramePr>
            <a:graphicFrameLocks noGrp="1"/>
          </p:cNvGraphicFramePr>
          <p:nvPr>
            <p:ph/>
          </p:nvPr>
        </p:nvGraphicFramePr>
        <p:xfrm>
          <a:off x="457200" y="536159"/>
          <a:ext cx="8229600" cy="5965072"/>
        </p:xfrm>
        <a:graphic>
          <a:graphicData uri="http://schemas.openxmlformats.org/drawingml/2006/table">
            <a:tbl>
              <a:tblPr/>
              <a:tblGrid>
                <a:gridCol w="2743200"/>
                <a:gridCol w="1905000"/>
                <a:gridCol w="1905000"/>
                <a:gridCol w="1676400"/>
              </a:tblGrid>
              <a:tr h="64396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rPr>
                        <a:t>ACTIVITIES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rPr>
                        <a:t>GOODS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rPr>
                        <a:t>INFRA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(ABC 50M &amp; below)</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600" b="1" i="0" u="none" strike="noStrike" cap="none" normalizeH="0" baseline="0" dirty="0" smtClean="0">
                          <a:ln>
                            <a:noFill/>
                          </a:ln>
                          <a:solidFill>
                            <a:schemeClr val="tx1"/>
                          </a:solidFill>
                          <a:effectLst/>
                          <a:latin typeface="Arial" charset="0"/>
                        </a:rPr>
                        <a:t>INFRA </a:t>
                      </a: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(ABC above 50M)</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98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charset="0"/>
                        </a:rPr>
                        <a:t>ADVERTISEMENT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charset="0"/>
                        </a:rPr>
                        <a:t>7 CD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charset="0"/>
                        </a:rPr>
                        <a:t>7 CD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charset="0"/>
                        </a:rPr>
                        <a:t>7 CD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98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ELIGIBILITY CHECK</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Refer to Stage 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Refer to Stage 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79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ISSUANCE &amp; AVAILABILITY OF BID DOCS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From 1</a:t>
                      </a:r>
                      <a:r>
                        <a:rPr kumimoji="0" lang="en-US" sz="1400" b="1" i="0" u="none" strike="noStrike" cap="none" normalizeH="0" baseline="30000" dirty="0" smtClean="0">
                          <a:ln>
                            <a:noFill/>
                          </a:ln>
                          <a:solidFill>
                            <a:schemeClr val="tx1"/>
                          </a:solidFill>
                          <a:effectLst/>
                          <a:latin typeface="Arial" charset="0"/>
                        </a:rPr>
                        <a:t>st</a:t>
                      </a:r>
                      <a:r>
                        <a:rPr kumimoji="0" lang="en-US" sz="1400" b="1" i="0" u="none" strike="noStrike" cap="none" normalizeH="0" baseline="0" dirty="0" smtClean="0">
                          <a:ln>
                            <a:noFill/>
                          </a:ln>
                          <a:solidFill>
                            <a:schemeClr val="tx1"/>
                          </a:solidFill>
                          <a:effectLst/>
                          <a:latin typeface="Arial" charset="0"/>
                        </a:rPr>
                        <a:t> day of advertisement until Bid Opening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fil-PH"/>
                    </a:p>
                  </a:txBody>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98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charset="0"/>
                        </a:rPr>
                        <a:t>PRE-BID CONFERENCE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400" b="1" i="0" u="none" strike="noStrike" cap="none" normalizeH="0" baseline="0" dirty="0" smtClean="0">
                          <a:ln>
                            <a:noFill/>
                          </a:ln>
                          <a:solidFill>
                            <a:schemeClr val="tx1"/>
                          </a:solidFill>
                          <a:effectLst/>
                          <a:latin typeface="Arial" charset="0"/>
                        </a:rPr>
                        <a:t>1 CD (</a:t>
                      </a:r>
                      <a:r>
                        <a:rPr kumimoji="0" lang="en-US" sz="1400" b="1" i="0" u="none" strike="noStrike" cap="none" normalizeH="0" baseline="0" dirty="0" smtClean="0">
                          <a:ln>
                            <a:noFill/>
                          </a:ln>
                          <a:solidFill>
                            <a:srgbClr val="FF0000"/>
                          </a:solidFill>
                          <a:effectLst/>
                          <a:latin typeface="Arial" charset="0"/>
                        </a:rPr>
                        <a:t>12 c.d. before Bid Opening</a:t>
                      </a:r>
                      <a:r>
                        <a:rPr kumimoji="0" lang="en-US" sz="1400" b="1" i="0" u="none" strike="noStrike" cap="none" normalizeH="0" baseline="0" dirty="0" smtClean="0">
                          <a:ln>
                            <a:noFill/>
                          </a:ln>
                          <a:solidFill>
                            <a:schemeClr val="tx1"/>
                          </a:solidFill>
                          <a:effectLst/>
                          <a:latin typeface="Arial" charset="0"/>
                        </a:rPr>
                        <a:t>)</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797">
                <a:tc>
                  <a:txBody>
                    <a:bodyPr/>
                    <a:lstStyle/>
                    <a:p>
                      <a:pPr marL="0" marR="0" lvl="0" indent="0" algn="l" defTabSz="914400" rtl="0" eaLnBrk="1" fontAlgn="base" latinLnBrk="0" hangingPunct="1">
                        <a:lnSpc>
                          <a:spcPct val="100000"/>
                        </a:lnSpc>
                        <a:spcBef>
                          <a:spcPct val="20000"/>
                        </a:spcBef>
                        <a:spcAft>
                          <a:spcPct val="0"/>
                        </a:spcAft>
                        <a:buClrTx/>
                        <a:buSzTx/>
                        <a:buFontTx/>
                        <a:buNone/>
                        <a:tabLst/>
                        <a:defRPr/>
                      </a:pPr>
                      <a:r>
                        <a:rPr kumimoji="0" lang="en-US" sz="1400" b="1" i="0" u="none" strike="noStrike" cap="none" normalizeH="0" baseline="0" dirty="0" smtClean="0">
                          <a:ln>
                            <a:noFill/>
                          </a:ln>
                          <a:solidFill>
                            <a:schemeClr val="tx1"/>
                          </a:solidFill>
                          <a:effectLst/>
                          <a:latin typeface="Arial" charset="0"/>
                        </a:rPr>
                        <a:t>REQUEST FOR CLARIFICATION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400" b="1" i="0" u="none" strike="noStrike" cap="none" normalizeH="0" baseline="0" dirty="0" smtClean="0">
                          <a:ln>
                            <a:noFill/>
                          </a:ln>
                          <a:solidFill>
                            <a:schemeClr val="tx1"/>
                          </a:solidFill>
                          <a:effectLst/>
                          <a:latin typeface="Arial" charset="0"/>
                        </a:rPr>
                        <a:t>10 CD before Bid Opening</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23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charset="0"/>
                        </a:rPr>
                        <a:t>SUBMISSION &amp; RECEIPT OF BIDS</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1400" b="1" i="0" u="none" strike="noStrike" cap="none" normalizeH="0" baseline="0" dirty="0" smtClean="0">
                          <a:ln>
                            <a:noFill/>
                          </a:ln>
                          <a:solidFill>
                            <a:schemeClr val="tx1"/>
                          </a:solidFill>
                          <a:effectLst/>
                          <a:latin typeface="Arial" charset="0"/>
                        </a:rPr>
                        <a:t>1 CD ( 45 c.d. from last day of adv.)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1 CD ( 50 c.d. from last day of adv.)</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1 CD ( 65 from last day of adv.)</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98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BID EVALUATION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7 CD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 5 (</a:t>
                      </a:r>
                      <a:r>
                        <a:rPr kumimoji="0" lang="en-US" sz="1400" b="1" i="0" u="none" strike="noStrike" cap="none" normalizeH="0" baseline="0" dirty="0" smtClean="0">
                          <a:ln>
                            <a:noFill/>
                          </a:ln>
                          <a:solidFill>
                            <a:srgbClr val="FF0000"/>
                          </a:solidFill>
                          <a:effectLst/>
                          <a:latin typeface="Arial" charset="0"/>
                        </a:rPr>
                        <a:t>7</a:t>
                      </a:r>
                      <a:r>
                        <a:rPr kumimoji="0" lang="en-US" sz="1400" b="1" i="0" u="none" strike="noStrike" cap="none" normalizeH="0" baseline="0" dirty="0" smtClean="0">
                          <a:ln>
                            <a:noFill/>
                          </a:ln>
                          <a:solidFill>
                            <a:schemeClr val="tx1"/>
                          </a:solidFill>
                          <a:effectLst/>
                          <a:latin typeface="Arial" charset="0"/>
                        </a:rPr>
                        <a:t>) CD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7 CD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98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POST-QUALIFICATION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30 (</a:t>
                      </a:r>
                      <a:r>
                        <a:rPr kumimoji="0" lang="en-US" sz="1400" b="1" i="0" u="none" strike="noStrike" cap="none" normalizeH="0" baseline="0" dirty="0" smtClean="0">
                          <a:ln>
                            <a:noFill/>
                          </a:ln>
                          <a:solidFill>
                            <a:srgbClr val="FF0000"/>
                          </a:solidFill>
                          <a:effectLst/>
                          <a:latin typeface="Arial" charset="0"/>
                        </a:rPr>
                        <a:t>45</a:t>
                      </a:r>
                      <a:r>
                        <a:rPr kumimoji="0" lang="en-US" sz="1400" b="1" i="0" u="none" strike="noStrike" cap="none" normalizeH="0" baseline="0" dirty="0" smtClean="0">
                          <a:ln>
                            <a:noFill/>
                          </a:ln>
                          <a:solidFill>
                            <a:schemeClr val="tx1"/>
                          </a:solidFill>
                          <a:effectLst/>
                          <a:latin typeface="Arial" charset="0"/>
                        </a:rPr>
                        <a:t>)CD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98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charset="0"/>
                        </a:rPr>
                        <a:t>APPROVAL OF RTA/NOA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7 CD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4 CD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7 CD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661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charset="0"/>
                        </a:rPr>
                        <a:t>CONTRACT PREP.&amp; SIGNING</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10 CD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10 CD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10 CD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2377">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APPROVAL OF CONTRACT BY HIGHER AUTHORITY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15 CD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5 CD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15 CD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32987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rgbClr val="FF0000"/>
                          </a:solidFill>
                          <a:effectLst/>
                          <a:latin typeface="Arial" charset="0"/>
                        </a:rPr>
                        <a:t>ISSUANCE OF NTP</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3 CD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2 CD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3 CD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299292">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1400" b="1" i="0" u="none" strike="noStrike" cap="none" normalizeH="0" baseline="0" dirty="0" smtClean="0">
                        <a:ln>
                          <a:noFill/>
                        </a:ln>
                        <a:solidFill>
                          <a:schemeClr val="tx1"/>
                        </a:solidFill>
                        <a:effectLst/>
                        <a:latin typeface="Arial"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124 CD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113 CD</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1400" b="1" i="0" u="none" strike="noStrike" cap="none" normalizeH="0" baseline="0" dirty="0" smtClean="0">
                          <a:ln>
                            <a:noFill/>
                          </a:ln>
                          <a:solidFill>
                            <a:schemeClr val="tx1"/>
                          </a:solidFill>
                          <a:effectLst/>
                          <a:latin typeface="Arial" charset="0"/>
                        </a:rPr>
                        <a:t>144 CD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48198" name="Text Box 60"/>
          <p:cNvSpPr txBox="1">
            <a:spLocks noChangeArrowheads="1"/>
          </p:cNvSpPr>
          <p:nvPr/>
        </p:nvSpPr>
        <p:spPr bwMode="auto">
          <a:xfrm>
            <a:off x="381000" y="228601"/>
            <a:ext cx="8153400" cy="319446"/>
          </a:xfrm>
          <a:prstGeom prst="rect">
            <a:avLst/>
          </a:prstGeom>
          <a:noFill/>
          <a:ln w="9525">
            <a:noFill/>
            <a:miter lim="800000"/>
            <a:headEnd/>
            <a:tailEnd/>
          </a:ln>
        </p:spPr>
        <p:txBody>
          <a:bodyPr>
            <a:spAutoFit/>
          </a:bodyPr>
          <a:lstStyle/>
          <a:p>
            <a:pPr>
              <a:lnSpc>
                <a:spcPct val="80000"/>
              </a:lnSpc>
              <a:spcBef>
                <a:spcPct val="50000"/>
              </a:spcBef>
            </a:pPr>
            <a:r>
              <a:rPr lang="en-US" sz="1800" b="1" dirty="0"/>
              <a:t>PERIOD OF ACTION ON PROCUREMENT ACTIVITIES (Goods &amp; Infra)</a:t>
            </a: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122966"/>
                                        </p:tgtEl>
                                        <p:attrNameLst>
                                          <p:attrName>style.visibility</p:attrName>
                                        </p:attrNameLst>
                                      </p:cBhvr>
                                      <p:to>
                                        <p:strVal val="visible"/>
                                      </p:to>
                                    </p:set>
                                    <p:animEffect transition="in" filter="diamond(in)">
                                      <p:cBhvr>
                                        <p:cTn id="7" dur="2000"/>
                                        <p:tgtEl>
                                          <p:spTgt spid="122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371600"/>
            <a:ext cx="8229600" cy="4876800"/>
          </a:xfrm>
        </p:spPr>
        <p:txBody>
          <a:bodyPr>
            <a:noAutofit/>
          </a:bodyPr>
          <a:lstStyle/>
          <a:p>
            <a:pPr marL="0" indent="0" algn="just">
              <a:buFontTx/>
              <a:buNone/>
            </a:pPr>
            <a:r>
              <a:rPr lang="en-US" altLang="en-US" sz="2400" b="1" dirty="0">
                <a:ea typeface="Verdana" pitchFamily="34" charset="0"/>
                <a:cs typeface="Verdana" pitchFamily="34" charset="0"/>
              </a:rPr>
              <a:t>Factors to consider in identifying procurement timelines:</a:t>
            </a:r>
          </a:p>
          <a:p>
            <a:pPr marL="971550" lvl="1" indent="-514350" algn="just">
              <a:buFont typeface="Wingdings" pitchFamily="2" charset="2"/>
              <a:buChar char="Ø"/>
            </a:pPr>
            <a:r>
              <a:rPr lang="en-US" altLang="en-US" sz="2400" dirty="0">
                <a:ea typeface="Verdana" pitchFamily="34" charset="0"/>
                <a:cs typeface="Verdana" pitchFamily="34" charset="0"/>
              </a:rPr>
              <a:t>Budget rules, </a:t>
            </a:r>
            <a:r>
              <a:rPr lang="en-US" altLang="en-US" sz="2400" dirty="0" smtClean="0">
                <a:ea typeface="Verdana" pitchFamily="34" charset="0"/>
                <a:cs typeface="Verdana" pitchFamily="34" charset="0"/>
              </a:rPr>
              <a:t>i.e. </a:t>
            </a:r>
            <a:r>
              <a:rPr lang="en-US" altLang="en-US" sz="2400" dirty="0">
                <a:ea typeface="Verdana" pitchFamily="34" charset="0"/>
                <a:cs typeface="Verdana" pitchFamily="34" charset="0"/>
              </a:rPr>
              <a:t>CSE – every quarter;</a:t>
            </a:r>
          </a:p>
          <a:p>
            <a:pPr marL="971550" lvl="1" indent="-514350" algn="just">
              <a:buFont typeface="Wingdings" pitchFamily="2" charset="2"/>
              <a:buChar char="Ø"/>
            </a:pPr>
            <a:r>
              <a:rPr lang="en-US" altLang="en-US" sz="2400" dirty="0">
                <a:ea typeface="Verdana" pitchFamily="34" charset="0"/>
                <a:cs typeface="Verdana" pitchFamily="34" charset="0"/>
              </a:rPr>
              <a:t>Nature of Procurement Projects, whether simple or complex</a:t>
            </a:r>
          </a:p>
          <a:p>
            <a:pPr marL="971550" lvl="1" indent="-514350" algn="just">
              <a:buFont typeface="Wingdings" pitchFamily="2" charset="2"/>
              <a:buChar char="Ø"/>
            </a:pPr>
            <a:r>
              <a:rPr lang="en-US" altLang="en-US" sz="2400" dirty="0">
                <a:ea typeface="Verdana" pitchFamily="34" charset="0"/>
                <a:cs typeface="Verdana" pitchFamily="34" charset="0"/>
              </a:rPr>
              <a:t>For shopping/small value procurement, give at least two weeks </a:t>
            </a:r>
          </a:p>
          <a:p>
            <a:pPr marL="971550" lvl="1" indent="-514350" algn="just">
              <a:buFont typeface="Wingdings" pitchFamily="2" charset="2"/>
              <a:buChar char="Ø"/>
            </a:pPr>
            <a:r>
              <a:rPr lang="en-US" altLang="en-US" sz="2400" dirty="0">
                <a:ea typeface="Verdana" pitchFamily="34" charset="0"/>
                <a:cs typeface="Verdana" pitchFamily="34" charset="0"/>
              </a:rPr>
              <a:t>Foreseen/Unforeseen Contingencies, </a:t>
            </a:r>
            <a:r>
              <a:rPr lang="en-US" altLang="en-US" sz="2400" dirty="0" smtClean="0">
                <a:ea typeface="Verdana" pitchFamily="34" charset="0"/>
                <a:cs typeface="Verdana" pitchFamily="34" charset="0"/>
              </a:rPr>
              <a:t>i.e. </a:t>
            </a:r>
            <a:r>
              <a:rPr lang="en-US" altLang="en-US" sz="2400" dirty="0">
                <a:ea typeface="Verdana" pitchFamily="34" charset="0"/>
                <a:cs typeface="Verdana" pitchFamily="34" charset="0"/>
              </a:rPr>
              <a:t>frequent change in specifications, etc.</a:t>
            </a:r>
          </a:p>
          <a:p>
            <a:pPr marL="971550" lvl="1" indent="-514350" algn="just">
              <a:buFont typeface="Wingdings" pitchFamily="2" charset="2"/>
              <a:buChar char="Ø"/>
            </a:pPr>
            <a:r>
              <a:rPr lang="en-US" altLang="en-US" sz="2400" dirty="0">
                <a:ea typeface="Verdana" pitchFamily="34" charset="0"/>
                <a:cs typeface="Verdana" pitchFamily="34" charset="0"/>
              </a:rPr>
              <a:t>Availability in the market.</a:t>
            </a:r>
          </a:p>
          <a:p>
            <a:pPr marL="971550" lvl="1" indent="-514350" algn="just">
              <a:buFontTx/>
              <a:buAutoNum type="arabicPeriod"/>
            </a:pPr>
            <a:endParaRPr lang="en-US" altLang="en-US" sz="2400" dirty="0"/>
          </a:p>
        </p:txBody>
      </p:sp>
      <p:sp>
        <p:nvSpPr>
          <p:cNvPr id="6" name="Title 1"/>
          <p:cNvSpPr txBox="1">
            <a:spLocks/>
          </p:cNvSpPr>
          <p:nvPr/>
        </p:nvSpPr>
        <p:spPr>
          <a:xfrm>
            <a:off x="457200" y="152400"/>
            <a:ext cx="8229600" cy="7620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altLang="en-US" sz="2800" b="1" dirty="0" smtClean="0">
                <a:solidFill>
                  <a:schemeClr val="bg1"/>
                </a:solidFill>
                <a:ea typeface="Verdana" pitchFamily="34" charset="0"/>
                <a:cs typeface="Verdana" pitchFamily="34" charset="0"/>
              </a:rPr>
              <a:t>PROCUREMENT MILESTONES</a:t>
            </a:r>
            <a:endParaRPr lang="en-US" sz="2800" b="1" dirty="0">
              <a:ln/>
              <a:solidFill>
                <a:schemeClr val="bg1"/>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127</a:t>
            </a:fld>
            <a:endParaRPr lang="en-US" dirty="0">
              <a:solidFill>
                <a:prstClr val="black">
                  <a:tint val="75000"/>
                </a:prstClr>
              </a:solidFill>
            </a:endParaRPr>
          </a:p>
        </p:txBody>
      </p:sp>
    </p:spTree>
    <p:extLst>
      <p:ext uri="{BB962C8B-B14F-4D97-AF65-F5344CB8AC3E}">
        <p14:creationId xmlns:p14="http://schemas.microsoft.com/office/powerpoint/2010/main" xmlns="" val="2936896087"/>
      </p:ext>
    </p:extLst>
  </p:cSld>
  <p:clrMapOvr>
    <a:masterClrMapping/>
  </p:clrMapOvr>
  <p:transition spd="slow"/>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09600"/>
          </a:xfrm>
          <a:noFill/>
          <a:ln>
            <a:noFill/>
          </a:ln>
        </p:spPr>
        <p:style>
          <a:lnRef idx="1">
            <a:schemeClr val="accent1"/>
          </a:lnRef>
          <a:fillRef idx="2">
            <a:schemeClr val="accent1"/>
          </a:fillRef>
          <a:effectRef idx="1">
            <a:schemeClr val="accent1"/>
          </a:effectRef>
          <a:fontRef idx="minor">
            <a:schemeClr val="dk1"/>
          </a:fontRef>
        </p:style>
        <p:txBody>
          <a:bodyPr>
            <a:normAutofit fontScale="90000"/>
          </a:bodyPr>
          <a:lstStyle/>
          <a:p>
            <a:pPr fontAlgn="auto">
              <a:spcBef>
                <a:spcPts val="0"/>
              </a:spcBef>
              <a:spcAft>
                <a:spcPts val="0"/>
              </a:spcAft>
              <a:defRPr/>
            </a:pPr>
            <a:r>
              <a:rPr lang="en-US" sz="3600" b="1" dirty="0" smtClean="0">
                <a:ln/>
                <a:latin typeface="Clarendon" panose="02040604040505020204" pitchFamily="18" charset="0"/>
                <a:ea typeface="ＭＳ Ｐゴシック" pitchFamily="34" charset="-128"/>
              </a:rPr>
              <a:t>PPMP CONSOLIDATION</a:t>
            </a:r>
            <a:endParaRPr lang="en-US" sz="3600" b="1" dirty="0">
              <a:ln/>
              <a:latin typeface="Clarendon" panose="02040604040505020204" pitchFamily="18" charset="0"/>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128</a:t>
            </a:fld>
            <a:endParaRPr lang="en-US" dirty="0">
              <a:solidFill>
                <a:prstClr val="black">
                  <a:tint val="75000"/>
                </a:prstClr>
              </a:solidFill>
            </a:endParaRPr>
          </a:p>
        </p:txBody>
      </p:sp>
      <p:pic>
        <p:nvPicPr>
          <p:cNvPr id="3075" name="Picture 3"/>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28625" y="1676399"/>
            <a:ext cx="8181975" cy="3429001"/>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8" name="TextBox 37"/>
          <p:cNvSpPr txBox="1"/>
          <p:nvPr/>
        </p:nvSpPr>
        <p:spPr>
          <a:xfrm>
            <a:off x="228600" y="5221069"/>
            <a:ext cx="1905000" cy="954107"/>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solidFill>
                  <a:prstClr val="black"/>
                </a:solidFill>
              </a:rPr>
              <a:t>Propose procurement methods (End-user)</a:t>
            </a:r>
            <a:endParaRPr lang="en-US" sz="1400" dirty="0">
              <a:solidFill>
                <a:prstClr val="black"/>
              </a:solidFill>
            </a:endParaRPr>
          </a:p>
        </p:txBody>
      </p:sp>
      <p:sp>
        <p:nvSpPr>
          <p:cNvPr id="41" name="TextBox 40"/>
          <p:cNvSpPr txBox="1"/>
          <p:nvPr/>
        </p:nvSpPr>
        <p:spPr>
          <a:xfrm>
            <a:off x="2590800" y="3886200"/>
            <a:ext cx="1552575"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solidFill>
                  <a:prstClr val="black"/>
                </a:solidFill>
              </a:rPr>
              <a:t>Checking of procurement methods</a:t>
            </a:r>
            <a:endParaRPr lang="en-US" sz="1400" dirty="0">
              <a:solidFill>
                <a:prstClr val="black"/>
              </a:solidFill>
            </a:endParaRPr>
          </a:p>
        </p:txBody>
      </p:sp>
      <p:sp>
        <p:nvSpPr>
          <p:cNvPr id="42" name="TextBox 41"/>
          <p:cNvSpPr txBox="1"/>
          <p:nvPr/>
        </p:nvSpPr>
        <p:spPr>
          <a:xfrm>
            <a:off x="4800600" y="3893403"/>
            <a:ext cx="1828800"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solidFill>
                  <a:prstClr val="black"/>
                </a:solidFill>
              </a:rPr>
              <a:t>Recommendation of procurement methods (BAC)</a:t>
            </a:r>
            <a:endParaRPr lang="en-US" sz="1400" dirty="0">
              <a:solidFill>
                <a:prstClr val="black"/>
              </a:solidFill>
            </a:endParaRPr>
          </a:p>
        </p:txBody>
      </p:sp>
    </p:spTree>
    <p:extLst>
      <p:ext uri="{BB962C8B-B14F-4D97-AF65-F5344CB8AC3E}">
        <p14:creationId xmlns:p14="http://schemas.microsoft.com/office/powerpoint/2010/main" xmlns="" val="3236755815"/>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3"/>
          <p:cNvSpPr>
            <a:spLocks noChangeArrowheads="1"/>
          </p:cNvSpPr>
          <p:nvPr/>
        </p:nvSpPr>
        <p:spPr bwMode="auto">
          <a:xfrm>
            <a:off x="2133600" y="1371600"/>
            <a:ext cx="4876800" cy="533400"/>
          </a:xfrm>
          <a:prstGeom prst="rect">
            <a:avLst/>
          </a:prstGeom>
          <a:solidFill>
            <a:schemeClr val="accent2">
              <a:lumMod val="40000"/>
              <a:lumOff val="60000"/>
            </a:schemeClr>
          </a:solidFill>
          <a:ln w="9525" algn="ctr">
            <a:solidFill>
              <a:schemeClr val="tx1"/>
            </a:solidFill>
            <a:miter lim="800000"/>
            <a:headEnd/>
            <a:tailEnd/>
          </a:ln>
        </p:spPr>
        <p:txBody>
          <a:bodyPr wrap="none" anchor="ctr"/>
          <a:lstStyle/>
          <a:p>
            <a:r>
              <a:rPr lang="en-US" sz="2000" b="1" dirty="0"/>
              <a:t>Annual Procurement Plan</a:t>
            </a:r>
          </a:p>
        </p:txBody>
      </p:sp>
      <p:sp>
        <p:nvSpPr>
          <p:cNvPr id="26627" name="Rectangle 4"/>
          <p:cNvSpPr>
            <a:spLocks noChangeArrowheads="1"/>
          </p:cNvSpPr>
          <p:nvPr/>
        </p:nvSpPr>
        <p:spPr bwMode="auto">
          <a:xfrm>
            <a:off x="2133600" y="2286000"/>
            <a:ext cx="4876800" cy="381000"/>
          </a:xfrm>
          <a:prstGeom prst="rect">
            <a:avLst/>
          </a:prstGeom>
          <a:solidFill>
            <a:schemeClr val="accent2">
              <a:lumMod val="40000"/>
              <a:lumOff val="60000"/>
            </a:schemeClr>
          </a:solidFill>
          <a:ln w="9525" algn="ctr">
            <a:solidFill>
              <a:schemeClr val="tx1"/>
            </a:solidFill>
            <a:miter lim="800000"/>
            <a:headEnd/>
            <a:tailEnd/>
          </a:ln>
        </p:spPr>
        <p:txBody>
          <a:bodyPr wrap="none" anchor="ctr"/>
          <a:lstStyle/>
          <a:p>
            <a:r>
              <a:rPr lang="en-US" dirty="0"/>
              <a:t>Name of the Project</a:t>
            </a:r>
          </a:p>
        </p:txBody>
      </p:sp>
      <p:sp>
        <p:nvSpPr>
          <p:cNvPr id="26628" name="Rectangle 5"/>
          <p:cNvSpPr>
            <a:spLocks noChangeArrowheads="1"/>
          </p:cNvSpPr>
          <p:nvPr/>
        </p:nvSpPr>
        <p:spPr bwMode="auto">
          <a:xfrm>
            <a:off x="2133600" y="2819400"/>
            <a:ext cx="4876800" cy="381000"/>
          </a:xfrm>
          <a:prstGeom prst="rect">
            <a:avLst/>
          </a:prstGeom>
          <a:solidFill>
            <a:schemeClr val="accent2">
              <a:lumMod val="40000"/>
              <a:lumOff val="60000"/>
            </a:schemeClr>
          </a:solidFill>
          <a:ln w="9525" algn="ctr">
            <a:solidFill>
              <a:schemeClr val="tx1"/>
            </a:solidFill>
            <a:miter lim="800000"/>
            <a:headEnd/>
            <a:tailEnd/>
          </a:ln>
        </p:spPr>
        <p:txBody>
          <a:bodyPr wrap="none" anchor="ctr"/>
          <a:lstStyle/>
          <a:p>
            <a:r>
              <a:rPr lang="en-US" dirty="0" smtClean="0"/>
              <a:t>PMO or End-user Unit</a:t>
            </a:r>
            <a:endParaRPr lang="en-US" dirty="0"/>
          </a:p>
        </p:txBody>
      </p:sp>
      <p:sp>
        <p:nvSpPr>
          <p:cNvPr id="26629" name="Rectangle 6"/>
          <p:cNvSpPr>
            <a:spLocks noChangeArrowheads="1"/>
          </p:cNvSpPr>
          <p:nvPr/>
        </p:nvSpPr>
        <p:spPr bwMode="auto">
          <a:xfrm>
            <a:off x="2133600" y="3352800"/>
            <a:ext cx="4876800" cy="381000"/>
          </a:xfrm>
          <a:prstGeom prst="rect">
            <a:avLst/>
          </a:prstGeom>
          <a:solidFill>
            <a:schemeClr val="accent2">
              <a:lumMod val="40000"/>
              <a:lumOff val="60000"/>
            </a:schemeClr>
          </a:solidFill>
          <a:ln w="9525" algn="ctr">
            <a:solidFill>
              <a:schemeClr val="tx1"/>
            </a:solidFill>
            <a:miter lim="800000"/>
            <a:headEnd/>
            <a:tailEnd/>
          </a:ln>
        </p:spPr>
        <p:txBody>
          <a:bodyPr wrap="none" anchor="ctr"/>
          <a:lstStyle/>
          <a:p>
            <a:endParaRPr lang="en-US" dirty="0" smtClean="0"/>
          </a:p>
          <a:p>
            <a:r>
              <a:rPr lang="en-US" dirty="0" smtClean="0"/>
              <a:t>Mode of Procurement </a:t>
            </a:r>
          </a:p>
          <a:p>
            <a:endParaRPr lang="en-US" dirty="0"/>
          </a:p>
        </p:txBody>
      </p:sp>
      <p:sp>
        <p:nvSpPr>
          <p:cNvPr id="26630" name="Rectangle 7"/>
          <p:cNvSpPr>
            <a:spLocks noChangeArrowheads="1"/>
          </p:cNvSpPr>
          <p:nvPr/>
        </p:nvSpPr>
        <p:spPr bwMode="auto">
          <a:xfrm>
            <a:off x="2133600" y="3886200"/>
            <a:ext cx="4876800" cy="381000"/>
          </a:xfrm>
          <a:prstGeom prst="rect">
            <a:avLst/>
          </a:prstGeom>
          <a:solidFill>
            <a:schemeClr val="accent2">
              <a:lumMod val="40000"/>
              <a:lumOff val="60000"/>
            </a:schemeClr>
          </a:solidFill>
          <a:ln w="9525" algn="ctr">
            <a:solidFill>
              <a:schemeClr val="tx1"/>
            </a:solidFill>
            <a:miter lim="800000"/>
            <a:headEnd/>
            <a:tailEnd/>
          </a:ln>
        </p:spPr>
        <p:txBody>
          <a:bodyPr wrap="none" anchor="ctr"/>
          <a:lstStyle/>
          <a:p>
            <a:endParaRPr lang="en-US" dirty="0" smtClean="0"/>
          </a:p>
          <a:p>
            <a:r>
              <a:rPr lang="en-US" dirty="0" smtClean="0"/>
              <a:t>Milestone for Procurement Activity </a:t>
            </a:r>
          </a:p>
          <a:p>
            <a:endParaRPr lang="en-US" dirty="0"/>
          </a:p>
        </p:txBody>
      </p:sp>
      <p:sp>
        <p:nvSpPr>
          <p:cNvPr id="26631" name="Rectangle 8"/>
          <p:cNvSpPr>
            <a:spLocks noChangeArrowheads="1"/>
          </p:cNvSpPr>
          <p:nvPr/>
        </p:nvSpPr>
        <p:spPr bwMode="auto">
          <a:xfrm>
            <a:off x="2133600" y="4419600"/>
            <a:ext cx="4876800" cy="381000"/>
          </a:xfrm>
          <a:prstGeom prst="rect">
            <a:avLst/>
          </a:prstGeom>
          <a:solidFill>
            <a:schemeClr val="accent2">
              <a:lumMod val="40000"/>
              <a:lumOff val="60000"/>
            </a:schemeClr>
          </a:solidFill>
          <a:ln w="9525" algn="ctr">
            <a:solidFill>
              <a:schemeClr val="tx1"/>
            </a:solidFill>
            <a:miter lim="800000"/>
            <a:headEnd/>
            <a:tailEnd/>
          </a:ln>
        </p:spPr>
        <p:txBody>
          <a:bodyPr wrap="none" anchor="ctr"/>
          <a:lstStyle/>
          <a:p>
            <a:endParaRPr lang="en-US" dirty="0"/>
          </a:p>
        </p:txBody>
      </p:sp>
      <p:sp>
        <p:nvSpPr>
          <p:cNvPr id="26632" name="Rectangle 9"/>
          <p:cNvSpPr>
            <a:spLocks noChangeArrowheads="1"/>
          </p:cNvSpPr>
          <p:nvPr/>
        </p:nvSpPr>
        <p:spPr bwMode="auto">
          <a:xfrm>
            <a:off x="2133600" y="4953000"/>
            <a:ext cx="4876800" cy="381000"/>
          </a:xfrm>
          <a:prstGeom prst="rect">
            <a:avLst/>
          </a:prstGeom>
          <a:solidFill>
            <a:schemeClr val="accent2">
              <a:lumMod val="40000"/>
              <a:lumOff val="60000"/>
            </a:schemeClr>
          </a:solidFill>
          <a:ln w="9525" algn="ctr">
            <a:solidFill>
              <a:schemeClr val="tx1"/>
            </a:solidFill>
            <a:miter lim="800000"/>
            <a:headEnd/>
            <a:tailEnd/>
          </a:ln>
        </p:spPr>
        <p:txBody>
          <a:bodyPr wrap="none" anchor="ctr"/>
          <a:lstStyle/>
          <a:p>
            <a:r>
              <a:rPr lang="en-US" dirty="0"/>
              <a:t>Approved Budget for the Contract (ABC) </a:t>
            </a:r>
          </a:p>
        </p:txBody>
      </p:sp>
      <p:sp>
        <p:nvSpPr>
          <p:cNvPr id="26633" name="Line 10"/>
          <p:cNvSpPr>
            <a:spLocks noChangeShapeType="1"/>
          </p:cNvSpPr>
          <p:nvPr/>
        </p:nvSpPr>
        <p:spPr bwMode="auto">
          <a:xfrm flipH="1">
            <a:off x="1676400" y="1600200"/>
            <a:ext cx="457200" cy="0"/>
          </a:xfrm>
          <a:prstGeom prst="line">
            <a:avLst/>
          </a:prstGeom>
          <a:noFill/>
          <a:ln w="9525">
            <a:solidFill>
              <a:schemeClr val="tx1"/>
            </a:solidFill>
            <a:round/>
            <a:headEnd/>
            <a:tailEnd/>
          </a:ln>
        </p:spPr>
        <p:txBody>
          <a:bodyPr/>
          <a:lstStyle/>
          <a:p>
            <a:endParaRPr lang="fil-PH"/>
          </a:p>
        </p:txBody>
      </p:sp>
      <p:sp>
        <p:nvSpPr>
          <p:cNvPr id="26634" name="Line 11"/>
          <p:cNvSpPr>
            <a:spLocks noChangeShapeType="1"/>
          </p:cNvSpPr>
          <p:nvPr/>
        </p:nvSpPr>
        <p:spPr bwMode="auto">
          <a:xfrm>
            <a:off x="1676400" y="1600200"/>
            <a:ext cx="0" cy="3581400"/>
          </a:xfrm>
          <a:prstGeom prst="line">
            <a:avLst/>
          </a:prstGeom>
          <a:noFill/>
          <a:ln w="9525">
            <a:solidFill>
              <a:schemeClr val="tx1"/>
            </a:solidFill>
            <a:round/>
            <a:headEnd/>
            <a:tailEnd/>
          </a:ln>
        </p:spPr>
        <p:txBody>
          <a:bodyPr/>
          <a:lstStyle/>
          <a:p>
            <a:endParaRPr lang="fil-PH"/>
          </a:p>
        </p:txBody>
      </p:sp>
      <p:sp>
        <p:nvSpPr>
          <p:cNvPr id="26635" name="Line 12"/>
          <p:cNvSpPr>
            <a:spLocks noChangeShapeType="1"/>
          </p:cNvSpPr>
          <p:nvPr/>
        </p:nvSpPr>
        <p:spPr bwMode="auto">
          <a:xfrm>
            <a:off x="1676400" y="5181600"/>
            <a:ext cx="457200" cy="0"/>
          </a:xfrm>
          <a:prstGeom prst="line">
            <a:avLst/>
          </a:prstGeom>
          <a:noFill/>
          <a:ln w="9525">
            <a:solidFill>
              <a:schemeClr val="tx1"/>
            </a:solidFill>
            <a:round/>
            <a:headEnd/>
            <a:tailEnd type="triangle" w="med" len="med"/>
          </a:ln>
        </p:spPr>
        <p:txBody>
          <a:bodyPr/>
          <a:lstStyle/>
          <a:p>
            <a:endParaRPr lang="fil-PH"/>
          </a:p>
        </p:txBody>
      </p:sp>
      <p:sp>
        <p:nvSpPr>
          <p:cNvPr id="26636" name="Line 13"/>
          <p:cNvSpPr>
            <a:spLocks noChangeShapeType="1"/>
          </p:cNvSpPr>
          <p:nvPr/>
        </p:nvSpPr>
        <p:spPr bwMode="auto">
          <a:xfrm>
            <a:off x="1676400" y="4648200"/>
            <a:ext cx="457200" cy="0"/>
          </a:xfrm>
          <a:prstGeom prst="line">
            <a:avLst/>
          </a:prstGeom>
          <a:noFill/>
          <a:ln w="9525">
            <a:solidFill>
              <a:schemeClr val="tx1"/>
            </a:solidFill>
            <a:round/>
            <a:headEnd/>
            <a:tailEnd type="triangle" w="med" len="med"/>
          </a:ln>
        </p:spPr>
        <p:txBody>
          <a:bodyPr/>
          <a:lstStyle/>
          <a:p>
            <a:endParaRPr lang="fil-PH"/>
          </a:p>
        </p:txBody>
      </p:sp>
      <p:sp>
        <p:nvSpPr>
          <p:cNvPr id="26637" name="Line 14"/>
          <p:cNvSpPr>
            <a:spLocks noChangeShapeType="1"/>
          </p:cNvSpPr>
          <p:nvPr/>
        </p:nvSpPr>
        <p:spPr bwMode="auto">
          <a:xfrm>
            <a:off x="1676400" y="4114800"/>
            <a:ext cx="457200" cy="0"/>
          </a:xfrm>
          <a:prstGeom prst="line">
            <a:avLst/>
          </a:prstGeom>
          <a:noFill/>
          <a:ln w="9525">
            <a:solidFill>
              <a:schemeClr val="tx1"/>
            </a:solidFill>
            <a:round/>
            <a:headEnd/>
            <a:tailEnd type="triangle" w="med" len="med"/>
          </a:ln>
        </p:spPr>
        <p:txBody>
          <a:bodyPr/>
          <a:lstStyle/>
          <a:p>
            <a:endParaRPr lang="fil-PH"/>
          </a:p>
        </p:txBody>
      </p:sp>
      <p:sp>
        <p:nvSpPr>
          <p:cNvPr id="26638" name="Line 15"/>
          <p:cNvSpPr>
            <a:spLocks noChangeShapeType="1"/>
          </p:cNvSpPr>
          <p:nvPr/>
        </p:nvSpPr>
        <p:spPr bwMode="auto">
          <a:xfrm>
            <a:off x="1676400" y="3581400"/>
            <a:ext cx="457200" cy="0"/>
          </a:xfrm>
          <a:prstGeom prst="line">
            <a:avLst/>
          </a:prstGeom>
          <a:noFill/>
          <a:ln w="9525">
            <a:solidFill>
              <a:schemeClr val="tx1"/>
            </a:solidFill>
            <a:round/>
            <a:headEnd/>
            <a:tailEnd type="triangle" w="med" len="med"/>
          </a:ln>
        </p:spPr>
        <p:txBody>
          <a:bodyPr/>
          <a:lstStyle/>
          <a:p>
            <a:endParaRPr lang="fil-PH"/>
          </a:p>
        </p:txBody>
      </p:sp>
      <p:sp>
        <p:nvSpPr>
          <p:cNvPr id="26639" name="Line 16"/>
          <p:cNvSpPr>
            <a:spLocks noChangeShapeType="1"/>
          </p:cNvSpPr>
          <p:nvPr/>
        </p:nvSpPr>
        <p:spPr bwMode="auto">
          <a:xfrm>
            <a:off x="1676400" y="3048000"/>
            <a:ext cx="457200" cy="0"/>
          </a:xfrm>
          <a:prstGeom prst="line">
            <a:avLst/>
          </a:prstGeom>
          <a:noFill/>
          <a:ln w="9525">
            <a:solidFill>
              <a:schemeClr val="tx1"/>
            </a:solidFill>
            <a:round/>
            <a:headEnd/>
            <a:tailEnd type="triangle" w="med" len="med"/>
          </a:ln>
        </p:spPr>
        <p:txBody>
          <a:bodyPr/>
          <a:lstStyle/>
          <a:p>
            <a:endParaRPr lang="fil-PH"/>
          </a:p>
        </p:txBody>
      </p:sp>
      <p:sp>
        <p:nvSpPr>
          <p:cNvPr id="26640" name="Line 17"/>
          <p:cNvSpPr>
            <a:spLocks noChangeShapeType="1"/>
          </p:cNvSpPr>
          <p:nvPr/>
        </p:nvSpPr>
        <p:spPr bwMode="auto">
          <a:xfrm>
            <a:off x="1676400" y="2514600"/>
            <a:ext cx="457200" cy="0"/>
          </a:xfrm>
          <a:prstGeom prst="line">
            <a:avLst/>
          </a:prstGeom>
          <a:noFill/>
          <a:ln w="9525">
            <a:solidFill>
              <a:schemeClr val="tx1"/>
            </a:solidFill>
            <a:round/>
            <a:headEnd/>
            <a:tailEnd type="triangle" w="med" len="med"/>
          </a:ln>
        </p:spPr>
        <p:txBody>
          <a:bodyPr/>
          <a:lstStyle/>
          <a:p>
            <a:endParaRPr lang="fil-PH"/>
          </a:p>
        </p:txBody>
      </p:sp>
      <p:sp>
        <p:nvSpPr>
          <p:cNvPr id="26641" name="Text Box 18"/>
          <p:cNvSpPr txBox="1">
            <a:spLocks noChangeArrowheads="1"/>
          </p:cNvSpPr>
          <p:nvPr/>
        </p:nvSpPr>
        <p:spPr bwMode="auto">
          <a:xfrm rot="-5400000">
            <a:off x="-291306" y="3347244"/>
            <a:ext cx="3036888" cy="457200"/>
          </a:xfrm>
          <a:prstGeom prst="rect">
            <a:avLst/>
          </a:prstGeom>
          <a:noFill/>
          <a:ln w="9525" algn="ctr">
            <a:noFill/>
            <a:miter lim="800000"/>
            <a:headEnd/>
            <a:tailEnd/>
          </a:ln>
        </p:spPr>
        <p:txBody>
          <a:bodyPr>
            <a:spAutoFit/>
          </a:bodyPr>
          <a:lstStyle/>
          <a:p>
            <a:pPr algn="ctr"/>
            <a:r>
              <a:rPr lang="en-US" sz="2400" b="1" dirty="0">
                <a:solidFill>
                  <a:srgbClr val="FF0000"/>
                </a:solidFill>
                <a:latin typeface="Verdana" pitchFamily="34" charset="0"/>
              </a:rPr>
              <a:t>Contents</a:t>
            </a:r>
          </a:p>
        </p:txBody>
      </p:sp>
      <p:sp>
        <p:nvSpPr>
          <p:cNvPr id="18" name="Title 1"/>
          <p:cNvSpPr>
            <a:spLocks noGrp="1"/>
          </p:cNvSpPr>
          <p:nvPr>
            <p:ph type="title"/>
          </p:nvPr>
        </p:nvSpPr>
        <p:spPr>
          <a:xfrm>
            <a:off x="533400" y="228600"/>
            <a:ext cx="8229600" cy="533400"/>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pPr fontAlgn="auto">
              <a:spcBef>
                <a:spcPts val="0"/>
              </a:spcBef>
              <a:spcAft>
                <a:spcPts val="0"/>
              </a:spcAft>
              <a:defRPr/>
            </a:pPr>
            <a:r>
              <a:rPr lang="en-PH" sz="3600" b="1" dirty="0" smtClean="0">
                <a:ea typeface="Verdana" pitchFamily="34" charset="0"/>
                <a:cs typeface="Verdana" pitchFamily="34" charset="0"/>
              </a:rPr>
              <a:t/>
            </a:r>
            <a:br>
              <a:rPr lang="en-PH" sz="3600" b="1" dirty="0" smtClean="0">
                <a:ea typeface="Verdana" pitchFamily="34" charset="0"/>
                <a:cs typeface="Verdana" pitchFamily="34" charset="0"/>
              </a:rPr>
            </a:br>
            <a:r>
              <a:rPr lang="en-PH" sz="2800" b="1" dirty="0" smtClean="0">
                <a:ea typeface="Verdana" pitchFamily="34" charset="0"/>
                <a:cs typeface="Verdana" pitchFamily="34" charset="0"/>
              </a:rPr>
              <a:t>ANNUAL </a:t>
            </a:r>
            <a:r>
              <a:rPr lang="en-PH" sz="2800" b="1" dirty="0">
                <a:ea typeface="Verdana" pitchFamily="34" charset="0"/>
                <a:cs typeface="Verdana" pitchFamily="34" charset="0"/>
              </a:rPr>
              <a:t>PROCUREMENT </a:t>
            </a:r>
            <a:r>
              <a:rPr lang="en-PH" sz="2800" b="1" dirty="0" smtClean="0">
                <a:ea typeface="Verdana" pitchFamily="34" charset="0"/>
                <a:cs typeface="Verdana" pitchFamily="34" charset="0"/>
              </a:rPr>
              <a:t>PLAN (APP</a:t>
            </a:r>
            <a:r>
              <a:rPr lang="en-PH" sz="2800" b="1" dirty="0">
                <a:ea typeface="Verdana" pitchFamily="34" charset="0"/>
                <a:cs typeface="Verdana" pitchFamily="34" charset="0"/>
              </a:rPr>
              <a:t>)</a:t>
            </a:r>
            <a:r>
              <a:rPr lang="en-US" sz="2800" b="1" dirty="0" smtClean="0">
                <a:solidFill>
                  <a:schemeClr val="tx2">
                    <a:lumMod val="75000"/>
                  </a:schemeClr>
                </a:solidFill>
                <a:effectLst>
                  <a:outerShdw blurRad="38100" dist="38100" dir="2700000" algn="tl">
                    <a:srgbClr val="000000">
                      <a:alpha val="43137"/>
                    </a:srgbClr>
                  </a:outerShdw>
                </a:effectLst>
                <a:cs typeface="Acens" pitchFamily="2" charset="0"/>
              </a:rPr>
              <a:t/>
            </a:r>
            <a:br>
              <a:rPr lang="en-US" sz="2800" b="1" dirty="0" smtClean="0">
                <a:solidFill>
                  <a:schemeClr val="tx2">
                    <a:lumMod val="75000"/>
                  </a:schemeClr>
                </a:solidFill>
                <a:effectLst>
                  <a:outerShdw blurRad="38100" dist="38100" dir="2700000" algn="tl">
                    <a:srgbClr val="000000">
                      <a:alpha val="43137"/>
                    </a:srgbClr>
                  </a:outerShdw>
                </a:effectLst>
                <a:cs typeface="Acens" pitchFamily="2" charset="0"/>
              </a:rPr>
            </a:br>
            <a:endParaRPr lang="en-US" sz="2800" b="1" dirty="0">
              <a:ln/>
              <a:effectLst>
                <a:outerShdw blurRad="38100" dist="38100" dir="2700000" algn="tl">
                  <a:srgbClr val="000000">
                    <a:alpha val="43137"/>
                  </a:srgbClr>
                </a:outerShdw>
              </a:effectLst>
            </a:endParaRPr>
          </a:p>
        </p:txBody>
      </p:sp>
      <p:sp>
        <p:nvSpPr>
          <p:cNvPr id="19" name="TextBox 18"/>
          <p:cNvSpPr txBox="1"/>
          <p:nvPr/>
        </p:nvSpPr>
        <p:spPr>
          <a:xfrm>
            <a:off x="2133600" y="4419600"/>
            <a:ext cx="2057400" cy="369332"/>
          </a:xfrm>
          <a:prstGeom prst="rect">
            <a:avLst/>
          </a:prstGeom>
          <a:noFill/>
        </p:spPr>
        <p:txBody>
          <a:bodyPr wrap="square" rtlCol="0">
            <a:spAutoFit/>
          </a:bodyPr>
          <a:lstStyle/>
          <a:p>
            <a:r>
              <a:rPr lang="fil-PH" dirty="0" smtClean="0"/>
              <a:t>Source of Fund</a:t>
            </a:r>
            <a:endParaRPr lang="fil-PH" dirty="0"/>
          </a:p>
        </p:txBody>
      </p:sp>
    </p:spTree>
  </p:cSld>
  <p:clrMapOvr>
    <a:masterClrMapping/>
  </p:clrMapOvr>
  <p:transition spd="slow"/>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228600"/>
            <a:ext cx="8229600" cy="533400"/>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pPr fontAlgn="auto">
              <a:spcBef>
                <a:spcPts val="0"/>
              </a:spcBef>
              <a:spcAft>
                <a:spcPts val="0"/>
              </a:spcAft>
              <a:defRPr/>
            </a:pPr>
            <a:r>
              <a:rPr lang="en-PH" sz="2800" b="1" dirty="0" smtClean="0">
                <a:ea typeface="Verdana" pitchFamily="34" charset="0"/>
                <a:cs typeface="Verdana" pitchFamily="34" charset="0"/>
              </a:rPr>
              <a:t/>
            </a:r>
            <a:br>
              <a:rPr lang="en-PH" sz="2800" b="1" dirty="0" smtClean="0">
                <a:ea typeface="Verdana" pitchFamily="34" charset="0"/>
                <a:cs typeface="Verdana" pitchFamily="34" charset="0"/>
              </a:rPr>
            </a:br>
            <a:r>
              <a:rPr lang="en-PH" sz="2800" b="1" dirty="0" smtClean="0">
                <a:ea typeface="Verdana" pitchFamily="34" charset="0"/>
                <a:cs typeface="Verdana" pitchFamily="34" charset="0"/>
              </a:rPr>
              <a:t>ANNUAL </a:t>
            </a:r>
            <a:r>
              <a:rPr lang="en-PH" sz="2800" b="1" dirty="0">
                <a:ea typeface="Verdana" pitchFamily="34" charset="0"/>
                <a:cs typeface="Verdana" pitchFamily="34" charset="0"/>
              </a:rPr>
              <a:t>PROCUREMENT </a:t>
            </a:r>
            <a:r>
              <a:rPr lang="en-PH" sz="2800" b="1" dirty="0" smtClean="0">
                <a:ea typeface="Verdana" pitchFamily="34" charset="0"/>
                <a:cs typeface="Verdana" pitchFamily="34" charset="0"/>
              </a:rPr>
              <a:t>PLAN (APP</a:t>
            </a:r>
            <a:r>
              <a:rPr lang="en-PH" sz="2800" b="1" dirty="0">
                <a:ea typeface="Verdana" pitchFamily="34" charset="0"/>
                <a:cs typeface="Verdana" pitchFamily="34" charset="0"/>
              </a:rPr>
              <a:t>)</a:t>
            </a:r>
            <a:r>
              <a:rPr lang="en-US" sz="2800" b="1" dirty="0" smtClean="0">
                <a:solidFill>
                  <a:schemeClr val="tx2">
                    <a:lumMod val="75000"/>
                  </a:schemeClr>
                </a:solidFill>
                <a:effectLst>
                  <a:outerShdw blurRad="38100" dist="38100" dir="2700000" algn="tl">
                    <a:srgbClr val="000000">
                      <a:alpha val="43137"/>
                    </a:srgbClr>
                  </a:outerShdw>
                </a:effectLst>
                <a:cs typeface="Acens" pitchFamily="2" charset="0"/>
              </a:rPr>
              <a:t/>
            </a:r>
            <a:br>
              <a:rPr lang="en-US" sz="2800" b="1" dirty="0" smtClean="0">
                <a:solidFill>
                  <a:schemeClr val="tx2">
                    <a:lumMod val="75000"/>
                  </a:schemeClr>
                </a:solidFill>
                <a:effectLst>
                  <a:outerShdw blurRad="38100" dist="38100" dir="2700000" algn="tl">
                    <a:srgbClr val="000000">
                      <a:alpha val="43137"/>
                    </a:srgbClr>
                  </a:outerShdw>
                </a:effectLst>
                <a:cs typeface="Acens" pitchFamily="2" charset="0"/>
              </a:rPr>
            </a:br>
            <a:endParaRPr lang="en-US" sz="2800" b="1" dirty="0">
              <a:ln/>
              <a:effectLst>
                <a:outerShdw blurRad="38100" dist="38100" dir="2700000" algn="tl">
                  <a:srgbClr val="000000">
                    <a:alpha val="43137"/>
                  </a:srgbClr>
                </a:outerShdw>
              </a:effectLst>
            </a:endParaRPr>
          </a:p>
        </p:txBody>
      </p:sp>
      <p:sp>
        <p:nvSpPr>
          <p:cNvPr id="6" name="Content Placeholder 2"/>
          <p:cNvSpPr>
            <a:spLocks noGrp="1"/>
          </p:cNvSpPr>
          <p:nvPr>
            <p:ph idx="1"/>
          </p:nvPr>
        </p:nvSpPr>
        <p:spPr>
          <a:xfrm>
            <a:off x="457200" y="1295400"/>
            <a:ext cx="8229600" cy="4800599"/>
          </a:xfrm>
        </p:spPr>
        <p:txBody>
          <a:bodyPr>
            <a:noAutofit/>
          </a:bodyPr>
          <a:lstStyle/>
          <a:p>
            <a:pPr algn="just">
              <a:lnSpc>
                <a:spcPct val="90000"/>
              </a:lnSpc>
              <a:buFont typeface="Wingdings" panose="05000000000000000000" pitchFamily="2" charset="2"/>
              <a:buChar char="v"/>
            </a:pPr>
            <a:r>
              <a:rPr lang="en-US" altLang="en-US" sz="2200" dirty="0">
                <a:latin typeface="Calibri" pitchFamily="34" charset="0"/>
                <a:cs typeface="Calibri" pitchFamily="34" charset="0"/>
              </a:rPr>
              <a:t>Legal Basis: </a:t>
            </a:r>
            <a:r>
              <a:rPr lang="en-US" altLang="en-US" sz="2200" dirty="0" smtClean="0">
                <a:latin typeface="Calibri" pitchFamily="34" charset="0"/>
                <a:cs typeface="Calibri" pitchFamily="34" charset="0"/>
              </a:rPr>
              <a:t> </a:t>
            </a:r>
            <a:r>
              <a:rPr lang="en-US" altLang="en-US" sz="2200" b="1" dirty="0" smtClean="0">
                <a:latin typeface="Calibri" pitchFamily="34" charset="0"/>
                <a:cs typeface="Calibri" pitchFamily="34" charset="0"/>
              </a:rPr>
              <a:t>Section </a:t>
            </a:r>
            <a:r>
              <a:rPr lang="en-US" altLang="en-US" sz="2200" b="1" dirty="0">
                <a:latin typeface="Calibri" pitchFamily="34" charset="0"/>
                <a:cs typeface="Calibri" pitchFamily="34" charset="0"/>
              </a:rPr>
              <a:t>7 of the IRR of RA </a:t>
            </a:r>
            <a:r>
              <a:rPr lang="en-US" altLang="en-US" sz="2200" b="1" dirty="0" smtClean="0">
                <a:latin typeface="Calibri" pitchFamily="34" charset="0"/>
                <a:cs typeface="Calibri" pitchFamily="34" charset="0"/>
              </a:rPr>
              <a:t>9184</a:t>
            </a:r>
          </a:p>
          <a:p>
            <a:pPr algn="just">
              <a:lnSpc>
                <a:spcPct val="90000"/>
              </a:lnSpc>
              <a:buFont typeface="Wingdings" panose="05000000000000000000" pitchFamily="2" charset="2"/>
              <a:buChar char="v"/>
            </a:pPr>
            <a:endParaRPr lang="en-US" altLang="en-US" sz="1200" dirty="0" smtClean="0">
              <a:latin typeface="Calibri" pitchFamily="34" charset="0"/>
              <a:cs typeface="Calibri" pitchFamily="34" charset="0"/>
            </a:endParaRPr>
          </a:p>
          <a:p>
            <a:pPr algn="just">
              <a:lnSpc>
                <a:spcPct val="90000"/>
              </a:lnSpc>
              <a:buFont typeface="Wingdings" panose="05000000000000000000" pitchFamily="2" charset="2"/>
              <a:buChar char="v"/>
            </a:pPr>
            <a:r>
              <a:rPr lang="en-US" altLang="en-US" sz="2200" b="1" dirty="0" smtClean="0">
                <a:latin typeface="Calibri" pitchFamily="34" charset="0"/>
                <a:cs typeface="Calibri" pitchFamily="34" charset="0"/>
              </a:rPr>
              <a:t>No procurement shall be undertaken unless in accordance with APP</a:t>
            </a:r>
          </a:p>
          <a:p>
            <a:pPr algn="just">
              <a:lnSpc>
                <a:spcPct val="150000"/>
              </a:lnSpc>
              <a:buFont typeface="Wingdings" panose="05000000000000000000" pitchFamily="2" charset="2"/>
              <a:buChar char="v"/>
            </a:pPr>
            <a:r>
              <a:rPr lang="en-US" altLang="en-US" sz="2200" dirty="0" smtClean="0">
                <a:latin typeface="Calibri" pitchFamily="34" charset="0"/>
                <a:cs typeface="Calibri" pitchFamily="34" charset="0"/>
              </a:rPr>
              <a:t>Covers the entire procurement </a:t>
            </a:r>
            <a:r>
              <a:rPr lang="en-US" altLang="en-US" sz="2200" dirty="0">
                <a:latin typeface="Calibri" pitchFamily="34" charset="0"/>
                <a:cs typeface="Calibri" pitchFamily="34" charset="0"/>
              </a:rPr>
              <a:t>activities that will be undertaken by the procuring Entity </a:t>
            </a:r>
            <a:r>
              <a:rPr lang="en-US" altLang="en-US" sz="2200" u="sng" dirty="0">
                <a:latin typeface="Calibri" pitchFamily="34" charset="0"/>
                <a:cs typeface="Calibri" pitchFamily="34" charset="0"/>
              </a:rPr>
              <a:t>within the calendar year</a:t>
            </a:r>
            <a:r>
              <a:rPr lang="en-US" altLang="en-US" sz="2200" dirty="0">
                <a:latin typeface="Calibri" pitchFamily="34" charset="0"/>
                <a:cs typeface="Calibri" pitchFamily="34" charset="0"/>
              </a:rPr>
              <a:t> </a:t>
            </a:r>
            <a:endParaRPr lang="en-US" altLang="en-US" sz="2200" dirty="0" smtClean="0">
              <a:latin typeface="Calibri" pitchFamily="34" charset="0"/>
              <a:cs typeface="Calibri" pitchFamily="34" charset="0"/>
            </a:endParaRPr>
          </a:p>
          <a:p>
            <a:pPr algn="just">
              <a:lnSpc>
                <a:spcPct val="150000"/>
              </a:lnSpc>
              <a:buFont typeface="Wingdings" panose="05000000000000000000" pitchFamily="2" charset="2"/>
              <a:buChar char="v"/>
            </a:pPr>
            <a:r>
              <a:rPr lang="en-US" altLang="en-US" sz="2200" dirty="0" smtClean="0">
                <a:latin typeface="Calibri" pitchFamily="34" charset="0"/>
                <a:cs typeface="Calibri" pitchFamily="34" charset="0"/>
              </a:rPr>
              <a:t>Prepared using </a:t>
            </a:r>
            <a:r>
              <a:rPr lang="en-US" altLang="en-US" sz="2200" dirty="0">
                <a:latin typeface="Calibri" pitchFamily="34" charset="0"/>
                <a:cs typeface="Calibri" pitchFamily="34" charset="0"/>
              </a:rPr>
              <a:t>the prescribed format </a:t>
            </a:r>
            <a:r>
              <a:rPr lang="en-US" altLang="en-US" sz="2200" dirty="0" smtClean="0">
                <a:latin typeface="Calibri" pitchFamily="34" charset="0"/>
                <a:cs typeface="Calibri" pitchFamily="34" charset="0"/>
              </a:rPr>
              <a:t>of the GPPB </a:t>
            </a:r>
          </a:p>
          <a:p>
            <a:pPr algn="just">
              <a:lnSpc>
                <a:spcPct val="150000"/>
              </a:lnSpc>
              <a:buFont typeface="Wingdings" panose="05000000000000000000" pitchFamily="2" charset="2"/>
              <a:buChar char="v"/>
            </a:pPr>
            <a:r>
              <a:rPr lang="en-US" sz="2000" dirty="0" smtClean="0">
                <a:latin typeface="Calibri" pitchFamily="34" charset="0"/>
                <a:cs typeface="Calibri" pitchFamily="34" charset="0"/>
              </a:rPr>
              <a:t>APP should be </a:t>
            </a:r>
            <a:r>
              <a:rPr lang="en-US" sz="2000" u="sng" dirty="0" smtClean="0">
                <a:latin typeface="Calibri" pitchFamily="34" charset="0"/>
                <a:cs typeface="Calibri" pitchFamily="34" charset="0"/>
              </a:rPr>
              <a:t>maintained and updated </a:t>
            </a:r>
            <a:r>
              <a:rPr lang="en-US" sz="2000" dirty="0" smtClean="0">
                <a:latin typeface="Calibri" pitchFamily="34" charset="0"/>
                <a:cs typeface="Calibri" pitchFamily="34" charset="0"/>
              </a:rPr>
              <a:t>regularly</a:t>
            </a:r>
          </a:p>
          <a:p>
            <a:pPr algn="just">
              <a:lnSpc>
                <a:spcPct val="150000"/>
              </a:lnSpc>
              <a:buFont typeface="Wingdings" panose="05000000000000000000" pitchFamily="2" charset="2"/>
              <a:buChar char="v"/>
            </a:pPr>
            <a:r>
              <a:rPr lang="en-US" sz="2000" dirty="0" smtClean="0">
                <a:latin typeface="Calibri" pitchFamily="34" charset="0"/>
                <a:cs typeface="Calibri" pitchFamily="34" charset="0"/>
              </a:rPr>
              <a:t>Review and updating of the individual PPMPs and the APP shall be done regularly,  </a:t>
            </a:r>
            <a:r>
              <a:rPr lang="en-US" sz="2000" u="sng" dirty="0" smtClean="0">
                <a:latin typeface="Calibri" pitchFamily="34" charset="0"/>
                <a:cs typeface="Calibri" pitchFamily="34" charset="0"/>
              </a:rPr>
              <a:t>at least once every 6 months</a:t>
            </a:r>
            <a:r>
              <a:rPr lang="en-US" sz="2000" dirty="0" smtClean="0">
                <a:latin typeface="Calibri" pitchFamily="34" charset="0"/>
                <a:cs typeface="Calibri" pitchFamily="34" charset="0"/>
              </a:rPr>
              <a:t> or as often as necessary.</a:t>
            </a:r>
          </a:p>
          <a:p>
            <a:pPr algn="just">
              <a:lnSpc>
                <a:spcPct val="90000"/>
              </a:lnSpc>
              <a:buClr>
                <a:schemeClr val="accent1"/>
              </a:buClr>
              <a:buFont typeface="Wingdings" panose="05000000000000000000" pitchFamily="2" charset="2"/>
              <a:buChar char="v"/>
            </a:pPr>
            <a:endParaRPr lang="en-US" sz="2000" dirty="0" smtClean="0">
              <a:latin typeface="Calibri" pitchFamily="34" charset="0"/>
              <a:cs typeface="Calibri" pitchFamily="34" charset="0"/>
            </a:endParaRPr>
          </a:p>
          <a:p>
            <a:pPr algn="just">
              <a:lnSpc>
                <a:spcPct val="90000"/>
              </a:lnSpc>
              <a:buClr>
                <a:schemeClr val="accent1"/>
              </a:buClr>
              <a:buFont typeface="Wingdings" panose="05000000000000000000" pitchFamily="2" charset="2"/>
              <a:buChar char="v"/>
            </a:pPr>
            <a:endParaRPr lang="en-US" altLang="en-US" sz="2200" dirty="0">
              <a:latin typeface="Calibri" pitchFamily="34" charset="0"/>
              <a:cs typeface="Calibri" pitchFamily="34" charset="0"/>
            </a:endParaRPr>
          </a:p>
          <a:p>
            <a:pPr algn="just">
              <a:lnSpc>
                <a:spcPct val="90000"/>
              </a:lnSpc>
              <a:buClr>
                <a:schemeClr val="accent1"/>
              </a:buClr>
              <a:buNone/>
            </a:pPr>
            <a:endParaRPr lang="en-US" altLang="en-US" sz="2000" dirty="0"/>
          </a:p>
        </p:txBody>
      </p:sp>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130</a:t>
            </a:fld>
            <a:endParaRPr lang="en-US" dirty="0">
              <a:solidFill>
                <a:prstClr val="black">
                  <a:tint val="75000"/>
                </a:prstClr>
              </a:solidFill>
            </a:endParaRPr>
          </a:p>
        </p:txBody>
      </p:sp>
    </p:spTree>
    <p:extLst>
      <p:ext uri="{BB962C8B-B14F-4D97-AF65-F5344CB8AC3E}">
        <p14:creationId xmlns:p14="http://schemas.microsoft.com/office/powerpoint/2010/main" xmlns="" val="4218104212"/>
      </p:ext>
    </p:extLst>
  </p:cSld>
  <p:clrMapOvr>
    <a:masterClrMapping/>
  </p:clrMapOvr>
  <p:transition spd="slow"/>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a:noFill/>
          <a:ln>
            <a:noFill/>
          </a:ln>
        </p:spPr>
        <p:style>
          <a:lnRef idx="1">
            <a:schemeClr val="accent1"/>
          </a:lnRef>
          <a:fillRef idx="2">
            <a:schemeClr val="accent1"/>
          </a:fillRef>
          <a:effectRef idx="1">
            <a:schemeClr val="accent1"/>
          </a:effectRef>
          <a:fontRef idx="minor">
            <a:schemeClr val="dk1"/>
          </a:fontRef>
        </p:style>
        <p:txBody>
          <a:bodyPr>
            <a:normAutofit fontScale="90000"/>
          </a:bodyPr>
          <a:lstStyle/>
          <a:p>
            <a:pPr fontAlgn="auto">
              <a:spcBef>
                <a:spcPts val="0"/>
              </a:spcBef>
              <a:spcAft>
                <a:spcPts val="0"/>
              </a:spcAft>
              <a:defRPr/>
            </a:pPr>
            <a:r>
              <a:rPr lang="en-US" sz="2800" b="1" dirty="0" smtClean="0">
                <a:cs typeface="Acens" pitchFamily="2" charset="0"/>
              </a:rPr>
              <a:t>ANNUAL PROCUREMENT PLAN (APP) </a:t>
            </a:r>
            <a:br>
              <a:rPr lang="en-US" sz="2800" b="1" dirty="0" smtClean="0">
                <a:cs typeface="Acens" pitchFamily="2" charset="0"/>
              </a:rPr>
            </a:br>
            <a:r>
              <a:rPr lang="en-US" sz="2800" b="1" dirty="0" smtClean="0">
                <a:cs typeface="Acens" pitchFamily="2" charset="0"/>
              </a:rPr>
              <a:t>Revised per GPPB Res. 20, s.2015</a:t>
            </a:r>
            <a:endParaRPr lang="en-US" sz="2800" b="1" dirty="0">
              <a:ln/>
            </a:endParaRPr>
          </a:p>
        </p:txBody>
      </p:sp>
      <p:graphicFrame>
        <p:nvGraphicFramePr>
          <p:cNvPr id="6" name="Table 5"/>
          <p:cNvGraphicFramePr>
            <a:graphicFrameLocks noGrp="1"/>
          </p:cNvGraphicFramePr>
          <p:nvPr/>
        </p:nvGraphicFramePr>
        <p:xfrm>
          <a:off x="152401" y="1219201"/>
          <a:ext cx="8839196" cy="4190998"/>
        </p:xfrm>
        <a:graphic>
          <a:graphicData uri="http://schemas.openxmlformats.org/drawingml/2006/table">
            <a:tbl>
              <a:tblPr/>
              <a:tblGrid>
                <a:gridCol w="374542"/>
                <a:gridCol w="973810"/>
                <a:gridCol w="524359"/>
                <a:gridCol w="823993"/>
                <a:gridCol w="77482"/>
                <a:gridCol w="227180"/>
                <a:gridCol w="188393"/>
                <a:gridCol w="256030"/>
                <a:gridCol w="154003"/>
                <a:gridCol w="47763"/>
                <a:gridCol w="304755"/>
                <a:gridCol w="410032"/>
                <a:gridCol w="413727"/>
                <a:gridCol w="47763"/>
                <a:gridCol w="195034"/>
                <a:gridCol w="218692"/>
                <a:gridCol w="530392"/>
                <a:gridCol w="374542"/>
                <a:gridCol w="345480"/>
                <a:gridCol w="413727"/>
                <a:gridCol w="589145"/>
                <a:gridCol w="1348352"/>
              </a:tblGrid>
              <a:tr h="389313">
                <a:tc>
                  <a:txBody>
                    <a:bodyPr/>
                    <a:lstStyle/>
                    <a:p>
                      <a:pPr algn="l" fontAlgn="b"/>
                      <a:endParaRPr lang="fil-PH" sz="1000" b="1" i="0" u="none" strike="noStrike" dirty="0">
                        <a:latin typeface="Calibri" pitchFamily="34" charset="0"/>
                        <a:cs typeface="Calibri" pitchFamily="34" charset="0"/>
                      </a:endParaRPr>
                    </a:p>
                  </a:txBody>
                  <a:tcPr marL="3852" marR="3852" marT="3852" marB="0" anchor="b">
                    <a:lnL>
                      <a:noFill/>
                    </a:lnL>
                    <a:lnR>
                      <a:noFill/>
                    </a:lnR>
                    <a:lnT>
                      <a:noFill/>
                    </a:lnT>
                    <a:lnB>
                      <a:noFill/>
                    </a:lnB>
                  </a:tcPr>
                </a:tc>
                <a:tc gridSpan="11">
                  <a:txBody>
                    <a:bodyPr/>
                    <a:lstStyle/>
                    <a:p>
                      <a:pPr algn="l" fontAlgn="b"/>
                      <a:r>
                        <a:rPr lang="en-US" sz="1000" b="1" i="0" u="none" strike="noStrike" dirty="0">
                          <a:latin typeface="Calibri" pitchFamily="34" charset="0"/>
                          <a:cs typeface="Calibri" pitchFamily="34" charset="0"/>
                        </a:rPr>
                        <a:t>(Name of Agency</a:t>
                      </a:r>
                      <a:r>
                        <a:rPr lang="en-US" sz="1000" b="1" i="0" u="none" strike="noStrike" dirty="0" smtClean="0">
                          <a:latin typeface="Calibri" pitchFamily="34" charset="0"/>
                          <a:cs typeface="Calibri" pitchFamily="34" charset="0"/>
                        </a:rPr>
                        <a:t>)                                                                                                           </a:t>
                      </a:r>
                      <a:r>
                        <a:rPr lang="en-US" sz="1000" b="1" i="0" u="none" strike="noStrike" dirty="0">
                          <a:latin typeface="Calibri" pitchFamily="34" charset="0"/>
                          <a:cs typeface="Calibri" pitchFamily="34" charset="0"/>
                        </a:rPr>
                        <a:t>Annual Procurement Plan for FY ______</a:t>
                      </a:r>
                    </a:p>
                  </a:txBody>
                  <a:tcPr marL="3852" marR="3852" marT="3852" marB="0" anchor="b">
                    <a:lnL>
                      <a:noFill/>
                    </a:lnL>
                    <a:lnR>
                      <a:noFill/>
                    </a:lnR>
                    <a:lnT>
                      <a:noFill/>
                    </a:lnT>
                    <a:lnB>
                      <a:noFill/>
                    </a:lnB>
                  </a:tcPr>
                </a:tc>
                <a:tc hMerge="1">
                  <a:txBody>
                    <a:bodyPr/>
                    <a:lstStyle/>
                    <a:p>
                      <a:pPr algn="l" fontAlgn="b"/>
                      <a:endParaRPr lang="en-US" sz="1000" b="1" i="0" u="none" strike="noStrike" dirty="0">
                        <a:latin typeface="Calibri" pitchFamily="34" charset="0"/>
                        <a:cs typeface="Calibri" pitchFamily="34" charset="0"/>
                      </a:endParaRPr>
                    </a:p>
                  </a:txBody>
                  <a:tcPr marL="3852" marR="3852" marT="3852" marB="0" anchor="b">
                    <a:lnL>
                      <a:noFill/>
                    </a:lnL>
                    <a:lnR>
                      <a:noFill/>
                    </a:lnR>
                    <a:lnT>
                      <a:noFill/>
                    </a:lnT>
                    <a:lnB>
                      <a:noFill/>
                    </a:lnB>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a:txBody>
                    <a:bodyPr/>
                    <a:lstStyle/>
                    <a:p>
                      <a:pPr algn="l"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a:txBody>
                    <a:bodyPr/>
                    <a:lstStyle/>
                    <a:p>
                      <a:pPr algn="l"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gridSpan="2">
                  <a:txBody>
                    <a:bodyPr/>
                    <a:lstStyle/>
                    <a:p>
                      <a:pPr algn="l"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hMerge="1">
                  <a:txBody>
                    <a:bodyPr/>
                    <a:lstStyle/>
                    <a:p>
                      <a:endParaRPr lang="fil-PH"/>
                    </a:p>
                  </a:txBody>
                  <a:tcPr/>
                </a:tc>
                <a:tc>
                  <a:txBody>
                    <a:bodyPr/>
                    <a:lstStyle/>
                    <a:p>
                      <a:pPr algn="l"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a:txBody>
                    <a:bodyPr/>
                    <a:lstStyle/>
                    <a:p>
                      <a:pPr algn="l"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a:txBody>
                    <a:bodyPr/>
                    <a:lstStyle/>
                    <a:p>
                      <a:pPr algn="ctr"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a:txBody>
                    <a:bodyPr/>
                    <a:lstStyle/>
                    <a:p>
                      <a:pPr algn="ctr"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a:txBody>
                    <a:bodyPr/>
                    <a:lstStyle/>
                    <a:p>
                      <a:pPr algn="ctr"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a:txBody>
                    <a:bodyPr/>
                    <a:lstStyle/>
                    <a:p>
                      <a:pPr algn="l"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r>
              <a:tr h="240953">
                <a:tc>
                  <a:txBody>
                    <a:bodyPr/>
                    <a:lstStyle/>
                    <a:p>
                      <a:pPr algn="ctr"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fil-PH"/>
                    </a:p>
                  </a:txBody>
                  <a:tcPr/>
                </a:tc>
                <a:tc>
                  <a:txBody>
                    <a:bodyPr/>
                    <a:lstStyle/>
                    <a:p>
                      <a:pPr algn="l" fontAlgn="b"/>
                      <a:endParaRPr lang="fil-PH" sz="1000" b="0" i="0" u="none" strike="noStrike">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fil-PH"/>
                    </a:p>
                  </a:txBody>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r>
              <a:tr h="321269">
                <a:tc rowSpan="2">
                  <a:txBody>
                    <a:bodyPr/>
                    <a:lstStyle/>
                    <a:p>
                      <a:pPr algn="ctr" fontAlgn="t"/>
                      <a:r>
                        <a:rPr lang="fil-PH" sz="1000" b="1" i="0" u="none" strike="noStrike" dirty="0">
                          <a:latin typeface="Calibri" pitchFamily="34" charset="0"/>
                          <a:cs typeface="Calibri" pitchFamily="34" charset="0"/>
                        </a:rPr>
                        <a:t>Code (PAP)</a:t>
                      </a:r>
                    </a:p>
                  </a:txBody>
                  <a:tcPr marL="3852" marR="3852" marT="385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fil-PH" sz="1000" b="1" i="0" u="none" strike="noStrike">
                          <a:latin typeface="Calibri" pitchFamily="34" charset="0"/>
                          <a:cs typeface="Calibri" pitchFamily="34" charset="0"/>
                        </a:rPr>
                        <a:t>Procurement     Program/Project</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fil-PH" sz="1000" b="1" i="0" u="none" strike="noStrike">
                          <a:latin typeface="Calibri" pitchFamily="34" charset="0"/>
                          <a:cs typeface="Calibri" pitchFamily="34" charset="0"/>
                        </a:rPr>
                        <a:t>PMO/             End-User</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fil-PH" sz="1000" b="1" i="0" u="none" strike="noStrike">
                          <a:latin typeface="Calibri" pitchFamily="34" charset="0"/>
                          <a:cs typeface="Calibri" pitchFamily="34" charset="0"/>
                        </a:rPr>
                        <a:t>Mode of Procurement</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13">
                  <a:txBody>
                    <a:bodyPr/>
                    <a:lstStyle/>
                    <a:p>
                      <a:pPr algn="ctr" fontAlgn="t"/>
                      <a:r>
                        <a:rPr lang="en-US" sz="1000" b="1" i="0" u="none" strike="noStrike" dirty="0">
                          <a:latin typeface="Calibri" pitchFamily="34" charset="0"/>
                          <a:cs typeface="Calibri" pitchFamily="34" charset="0"/>
                        </a:rPr>
                        <a:t>Schedule for Each Procurement Activity</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rowSpan="2">
                  <a:txBody>
                    <a:bodyPr/>
                    <a:lstStyle/>
                    <a:p>
                      <a:pPr algn="ctr" fontAlgn="t"/>
                      <a:r>
                        <a:rPr lang="fil-PH" sz="1000" b="1" i="0" u="none" strike="noStrike">
                          <a:latin typeface="Calibri" pitchFamily="34" charset="0"/>
                          <a:cs typeface="Calibri" pitchFamily="34" charset="0"/>
                        </a:rPr>
                        <a:t>Source of Funds</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fontAlgn="t"/>
                      <a:r>
                        <a:rPr lang="fil-PH" sz="1000" b="1" i="0" u="none" strike="noStrike" dirty="0">
                          <a:latin typeface="Calibri" pitchFamily="34" charset="0"/>
                          <a:cs typeface="Calibri" pitchFamily="34" charset="0"/>
                        </a:rPr>
                        <a:t>Estimated Budget (PhP)</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rowSpan="2">
                  <a:txBody>
                    <a:bodyPr/>
                    <a:lstStyle/>
                    <a:p>
                      <a:pPr algn="ctr" fontAlgn="t"/>
                      <a:r>
                        <a:rPr lang="en-US" sz="1000" b="1" i="0" u="none" strike="noStrike" dirty="0">
                          <a:latin typeface="Calibri" pitchFamily="34" charset="0"/>
                          <a:cs typeface="Calibri" pitchFamily="34" charset="0"/>
                        </a:rPr>
                        <a:t>Remarks                                                                        (brief description of Program/Project)</a:t>
                      </a:r>
                    </a:p>
                  </a:txBody>
                  <a:tcPr marL="3852" marR="3852" marT="385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1907">
                <a:tc vMerge="1">
                  <a:txBody>
                    <a:bodyPr/>
                    <a:lstStyle/>
                    <a:p>
                      <a:endParaRPr lang="fil-PH"/>
                    </a:p>
                  </a:txBody>
                  <a:tcPr/>
                </a:tc>
                <a:tc vMerge="1">
                  <a:txBody>
                    <a:bodyPr/>
                    <a:lstStyle/>
                    <a:p>
                      <a:endParaRPr lang="fil-PH"/>
                    </a:p>
                  </a:txBody>
                  <a:tcPr/>
                </a:tc>
                <a:tc vMerge="1">
                  <a:txBody>
                    <a:bodyPr/>
                    <a:lstStyle/>
                    <a:p>
                      <a:endParaRPr lang="fil-PH"/>
                    </a:p>
                  </a:txBody>
                  <a:tcPr/>
                </a:tc>
                <a:tc vMerge="1">
                  <a:txBody>
                    <a:bodyPr/>
                    <a:lstStyle/>
                    <a:p>
                      <a:endParaRPr lang="fil-PH"/>
                    </a:p>
                  </a:txBody>
                  <a:tcPr/>
                </a:tc>
                <a:tc gridSpan="4">
                  <a:txBody>
                    <a:bodyPr/>
                    <a:lstStyle/>
                    <a:p>
                      <a:pPr algn="ctr" fontAlgn="t"/>
                      <a:r>
                        <a:rPr lang="fil-PH" sz="1000" b="1" i="0" u="none" strike="noStrike">
                          <a:latin typeface="Calibri" pitchFamily="34" charset="0"/>
                          <a:cs typeface="Calibri" pitchFamily="34" charset="0"/>
                        </a:rPr>
                        <a:t>Ads/Post of IB/REI</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pPr algn="ctr" fontAlgn="t"/>
                      <a:endParaRPr lang="fil-PH" sz="1000" b="1" i="0" u="none" strike="noStrike">
                        <a:latin typeface="Calibri" pitchFamily="34" charset="0"/>
                        <a:cs typeface="Calibri" pitchFamily="34" charset="0"/>
                      </a:endParaRP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t"/>
                      <a:r>
                        <a:rPr lang="fil-PH" sz="1000" b="1" i="0" u="none" strike="noStrike">
                          <a:latin typeface="Calibri" pitchFamily="34" charset="0"/>
                          <a:cs typeface="Calibri" pitchFamily="34" charset="0"/>
                        </a:rPr>
                        <a:t>Sub/Open of Bids</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pPr algn="ctr" fontAlgn="t"/>
                      <a:endParaRPr lang="fil-PH" sz="1000" b="1" i="0" u="none" strike="noStrike">
                        <a:latin typeface="Calibri" pitchFamily="34" charset="0"/>
                        <a:cs typeface="Calibri" pitchFamily="34" charset="0"/>
                      </a:endParaRP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t"/>
                      <a:r>
                        <a:rPr lang="fil-PH" sz="1000" b="1" i="0" u="none" strike="noStrike">
                          <a:latin typeface="Calibri" pitchFamily="34" charset="0"/>
                          <a:cs typeface="Calibri" pitchFamily="34" charset="0"/>
                        </a:rPr>
                        <a:t>Notice of Award</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pPr algn="ctr" fontAlgn="t"/>
                      <a:endParaRPr lang="fil-PH" sz="1000" b="1" i="0" u="none" strike="noStrike">
                        <a:latin typeface="Calibri" pitchFamily="34" charset="0"/>
                        <a:cs typeface="Calibri" pitchFamily="34" charset="0"/>
                      </a:endParaRP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t"/>
                      <a:r>
                        <a:rPr lang="fil-PH" sz="1000" b="1" i="0" u="none" strike="noStrike">
                          <a:latin typeface="Calibri" pitchFamily="34" charset="0"/>
                          <a:cs typeface="Calibri" pitchFamily="34" charset="0"/>
                        </a:rPr>
                        <a:t>Contract Signing</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vMerge="1">
                  <a:txBody>
                    <a:bodyPr/>
                    <a:lstStyle/>
                    <a:p>
                      <a:endParaRPr lang="fil-PH"/>
                    </a:p>
                  </a:txBody>
                  <a:tcPr/>
                </a:tc>
                <a:tc>
                  <a:txBody>
                    <a:bodyPr/>
                    <a:lstStyle/>
                    <a:p>
                      <a:pPr algn="ctr" fontAlgn="t"/>
                      <a:r>
                        <a:rPr lang="fil-PH" sz="1000" b="1" i="0" u="none" strike="noStrike" dirty="0">
                          <a:latin typeface="Calibri" pitchFamily="34" charset="0"/>
                          <a:cs typeface="Calibri" pitchFamily="34" charset="0"/>
                        </a:rPr>
                        <a:t>Total</a:t>
                      </a:r>
                    </a:p>
                  </a:txBody>
                  <a:tcPr marL="3852" marR="3852" marT="385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fil-PH" sz="1000" b="1" i="0" u="none" strike="noStrike" dirty="0">
                          <a:latin typeface="Calibri" pitchFamily="34" charset="0"/>
                          <a:cs typeface="Calibri" pitchFamily="34" charset="0"/>
                        </a:rPr>
                        <a:t>MOOE</a:t>
                      </a:r>
                    </a:p>
                  </a:txBody>
                  <a:tcPr marL="3852" marR="3852" marT="385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fil-PH" sz="1000" b="1" i="0" u="none" strike="noStrike" dirty="0">
                          <a:latin typeface="Calibri" pitchFamily="34" charset="0"/>
                          <a:cs typeface="Calibri" pitchFamily="34" charset="0"/>
                        </a:rPr>
                        <a:t>CO</a:t>
                      </a:r>
                    </a:p>
                  </a:txBody>
                  <a:tcPr marL="3852" marR="3852" marT="385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il-PH"/>
                    </a:p>
                  </a:txBody>
                  <a:tcPr/>
                </a:tc>
              </a:tr>
              <a:tr h="240953">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pPr algn="l" fontAlgn="b"/>
                      <a:endParaRPr lang="fil-PH" sz="1000" b="0" i="0" u="none" strike="noStrike">
                        <a:latin typeface="Calibri" pitchFamily="34" charset="0"/>
                        <a:cs typeface="Calibri" pitchFamily="34" charset="0"/>
                      </a:endParaRPr>
                    </a:p>
                  </a:txBody>
                  <a:tcPr marL="3852" marR="3852" marT="38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pPr algn="l" fontAlgn="b"/>
                      <a:endParaRPr lang="fil-PH" sz="1000" b="0" i="0" u="none" strike="noStrike">
                        <a:latin typeface="Calibri" pitchFamily="34" charset="0"/>
                        <a:cs typeface="Calibri" pitchFamily="34" charset="0"/>
                      </a:endParaRPr>
                    </a:p>
                  </a:txBody>
                  <a:tcPr marL="3852" marR="3852" marT="38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pPr algn="l" fontAlgn="b"/>
                      <a:endParaRPr lang="fil-PH" sz="1000" b="0" i="0" u="none" strike="noStrike">
                        <a:latin typeface="Calibri" pitchFamily="34" charset="0"/>
                        <a:cs typeface="Calibri" pitchFamily="34" charset="0"/>
                      </a:endParaRPr>
                    </a:p>
                  </a:txBody>
                  <a:tcPr marL="3852" marR="3852" marT="385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565">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dirty="0"/>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565">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565">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565">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565">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565">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565">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565">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565">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4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565">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4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0953">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dirty="0"/>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TextBox 6"/>
          <p:cNvSpPr txBox="1"/>
          <p:nvPr/>
        </p:nvSpPr>
        <p:spPr>
          <a:xfrm>
            <a:off x="533400" y="5562600"/>
            <a:ext cx="7772400" cy="553998"/>
          </a:xfrm>
          <a:prstGeom prst="rect">
            <a:avLst/>
          </a:prstGeom>
          <a:noFill/>
        </p:spPr>
        <p:txBody>
          <a:bodyPr wrap="square" rtlCol="0">
            <a:spAutoFit/>
          </a:bodyPr>
          <a:lstStyle/>
          <a:p>
            <a:r>
              <a:rPr lang="fil-PH" sz="1000" dirty="0" smtClean="0">
                <a:latin typeface="Calibri" pitchFamily="34" charset="0"/>
                <a:cs typeface="Calibri" pitchFamily="34" charset="0"/>
              </a:rPr>
              <a:t>Prepared By:  BAC Secretariat                                           Recommended By:  BAC                                                  Approved By: HOPE</a:t>
            </a:r>
          </a:p>
          <a:p>
            <a:endParaRPr lang="fil-PH" sz="1000" dirty="0" smtClean="0">
              <a:latin typeface="Calibri" pitchFamily="34" charset="0"/>
              <a:cs typeface="Calibri" pitchFamily="34" charset="0"/>
            </a:endParaRPr>
          </a:p>
          <a:p>
            <a:r>
              <a:rPr lang="fil-PH" sz="1000" dirty="0" smtClean="0">
                <a:latin typeface="Calibri" pitchFamily="34" charset="0"/>
                <a:cs typeface="Calibri" pitchFamily="34" charset="0"/>
              </a:rPr>
              <a:t>_________________________________                         _______________________________                        ________________________________</a:t>
            </a:r>
            <a:endParaRPr lang="fil-PH" sz="1000" dirty="0">
              <a:latin typeface="Calibri" pitchFamily="34" charset="0"/>
              <a:cs typeface="Calibri" pitchFamily="34" charset="0"/>
            </a:endParaRPr>
          </a:p>
        </p:txBody>
      </p:sp>
    </p:spTree>
    <p:extLst>
      <p:ext uri="{BB962C8B-B14F-4D97-AF65-F5344CB8AC3E}">
        <p14:creationId xmlns:p14="http://schemas.microsoft.com/office/powerpoint/2010/main" xmlns="" val="1851100415"/>
      </p:ext>
    </p:extLst>
  </p:cSld>
  <p:clrMapOvr>
    <a:masterClrMapping/>
  </p:clrMapOvr>
  <p:transition spd="slow"/>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a:noFill/>
          <a:ln>
            <a:noFill/>
          </a:ln>
        </p:spPr>
        <p:style>
          <a:lnRef idx="1">
            <a:schemeClr val="accent1"/>
          </a:lnRef>
          <a:fillRef idx="2">
            <a:schemeClr val="accent1"/>
          </a:fillRef>
          <a:effectRef idx="1">
            <a:schemeClr val="accent1"/>
          </a:effectRef>
          <a:fontRef idx="minor">
            <a:schemeClr val="dk1"/>
          </a:fontRef>
        </p:style>
        <p:txBody>
          <a:bodyPr>
            <a:normAutofit fontScale="90000"/>
          </a:bodyPr>
          <a:lstStyle/>
          <a:p>
            <a:pPr fontAlgn="auto">
              <a:spcBef>
                <a:spcPts val="0"/>
              </a:spcBef>
              <a:spcAft>
                <a:spcPts val="0"/>
              </a:spcAft>
              <a:defRPr/>
            </a:pPr>
            <a:r>
              <a:rPr lang="en-US" sz="2800" b="1" dirty="0" smtClean="0">
                <a:cs typeface="Acens" pitchFamily="2" charset="0"/>
              </a:rPr>
              <a:t/>
            </a:r>
            <a:br>
              <a:rPr lang="en-US" sz="2800" b="1" dirty="0" smtClean="0">
                <a:cs typeface="Acens" pitchFamily="2" charset="0"/>
              </a:rPr>
            </a:br>
            <a:r>
              <a:rPr lang="en-US" sz="2800" b="1" dirty="0" smtClean="0">
                <a:cs typeface="Acens" pitchFamily="2" charset="0"/>
              </a:rPr>
              <a:t>ANNUAL PROCUREMENT PLAN (APP) </a:t>
            </a:r>
            <a:br>
              <a:rPr lang="en-US" sz="2800" b="1" dirty="0" smtClean="0">
                <a:cs typeface="Acens" pitchFamily="2" charset="0"/>
              </a:rPr>
            </a:br>
            <a:r>
              <a:rPr lang="en-US" sz="2800" b="1" dirty="0" smtClean="0">
                <a:cs typeface="Acens" pitchFamily="2" charset="0"/>
              </a:rPr>
              <a:t>Sample</a:t>
            </a:r>
            <a:br>
              <a:rPr lang="en-US" sz="2800" b="1" dirty="0" smtClean="0">
                <a:cs typeface="Acens" pitchFamily="2" charset="0"/>
              </a:rPr>
            </a:br>
            <a:endParaRPr lang="en-US" sz="2800" b="1" dirty="0">
              <a:ln/>
            </a:endParaRPr>
          </a:p>
        </p:txBody>
      </p:sp>
      <p:graphicFrame>
        <p:nvGraphicFramePr>
          <p:cNvPr id="6" name="Table 5"/>
          <p:cNvGraphicFramePr>
            <a:graphicFrameLocks noGrp="1"/>
          </p:cNvGraphicFramePr>
          <p:nvPr/>
        </p:nvGraphicFramePr>
        <p:xfrm>
          <a:off x="-3" y="1219201"/>
          <a:ext cx="8991600" cy="4352647"/>
        </p:xfrm>
        <a:graphic>
          <a:graphicData uri="http://schemas.openxmlformats.org/drawingml/2006/table">
            <a:tbl>
              <a:tblPr/>
              <a:tblGrid>
                <a:gridCol w="381000"/>
                <a:gridCol w="1066803"/>
                <a:gridCol w="457197"/>
                <a:gridCol w="838200"/>
                <a:gridCol w="78818"/>
                <a:gridCol w="231097"/>
                <a:gridCol w="191641"/>
                <a:gridCol w="260444"/>
                <a:gridCol w="156658"/>
                <a:gridCol w="48587"/>
                <a:gridCol w="310009"/>
                <a:gridCol w="417102"/>
                <a:gridCol w="420860"/>
                <a:gridCol w="48587"/>
                <a:gridCol w="198397"/>
                <a:gridCol w="222463"/>
                <a:gridCol w="539537"/>
                <a:gridCol w="381000"/>
                <a:gridCol w="351437"/>
                <a:gridCol w="420860"/>
                <a:gridCol w="142106"/>
                <a:gridCol w="457197"/>
                <a:gridCol w="1371600"/>
              </a:tblGrid>
              <a:tr h="389313">
                <a:tc>
                  <a:txBody>
                    <a:bodyPr/>
                    <a:lstStyle/>
                    <a:p>
                      <a:pPr algn="l" fontAlgn="b"/>
                      <a:endParaRPr lang="fil-PH" sz="1000" b="1" i="0" u="none" strike="noStrike" dirty="0">
                        <a:latin typeface="Calibri" pitchFamily="34" charset="0"/>
                        <a:cs typeface="Calibri" pitchFamily="34" charset="0"/>
                      </a:endParaRPr>
                    </a:p>
                  </a:txBody>
                  <a:tcPr marL="3852" marR="3852" marT="3852" marB="0" anchor="b">
                    <a:lnL>
                      <a:noFill/>
                    </a:lnL>
                    <a:lnR>
                      <a:noFill/>
                    </a:lnR>
                    <a:lnT>
                      <a:noFill/>
                    </a:lnT>
                    <a:lnB>
                      <a:noFill/>
                    </a:lnB>
                  </a:tcPr>
                </a:tc>
                <a:tc gridSpan="11">
                  <a:txBody>
                    <a:bodyPr/>
                    <a:lstStyle/>
                    <a:p>
                      <a:pPr algn="l" fontAlgn="b"/>
                      <a:r>
                        <a:rPr lang="en-US" sz="1000" b="1" i="0" u="none" strike="noStrike" dirty="0">
                          <a:latin typeface="Calibri" pitchFamily="34" charset="0"/>
                          <a:cs typeface="Calibri" pitchFamily="34" charset="0"/>
                        </a:rPr>
                        <a:t>(Name of Agency</a:t>
                      </a:r>
                      <a:r>
                        <a:rPr lang="en-US" sz="1000" b="1" i="0" u="none" strike="noStrike" dirty="0" smtClean="0">
                          <a:latin typeface="Calibri" pitchFamily="34" charset="0"/>
                          <a:cs typeface="Calibri" pitchFamily="34" charset="0"/>
                        </a:rPr>
                        <a:t>)                                                                                                           </a:t>
                      </a:r>
                      <a:r>
                        <a:rPr lang="en-US" sz="1000" b="1" i="0" u="none" strike="noStrike" dirty="0">
                          <a:latin typeface="Calibri" pitchFamily="34" charset="0"/>
                          <a:cs typeface="Calibri" pitchFamily="34" charset="0"/>
                        </a:rPr>
                        <a:t>Annual Procurement Plan for FY ______</a:t>
                      </a:r>
                    </a:p>
                  </a:txBody>
                  <a:tcPr marL="3852" marR="3852" marT="3852" marB="0" anchor="b">
                    <a:lnL>
                      <a:noFill/>
                    </a:lnL>
                    <a:lnR>
                      <a:noFill/>
                    </a:lnR>
                    <a:lnT>
                      <a:noFill/>
                    </a:lnT>
                    <a:lnB>
                      <a:noFill/>
                    </a:lnB>
                  </a:tcPr>
                </a:tc>
                <a:tc hMerge="1">
                  <a:txBody>
                    <a:bodyPr/>
                    <a:lstStyle/>
                    <a:p>
                      <a:pPr algn="l" fontAlgn="b"/>
                      <a:endParaRPr lang="en-US" sz="1000" b="1" i="0" u="none" strike="noStrike" dirty="0">
                        <a:latin typeface="Calibri" pitchFamily="34" charset="0"/>
                        <a:cs typeface="Calibri" pitchFamily="34" charset="0"/>
                      </a:endParaRPr>
                    </a:p>
                  </a:txBody>
                  <a:tcPr marL="3852" marR="3852" marT="3852" marB="0" anchor="b">
                    <a:lnL>
                      <a:noFill/>
                    </a:lnL>
                    <a:lnR>
                      <a:noFill/>
                    </a:lnR>
                    <a:lnT>
                      <a:noFill/>
                    </a:lnT>
                    <a:lnB>
                      <a:noFill/>
                    </a:lnB>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a:txBody>
                    <a:bodyPr/>
                    <a:lstStyle/>
                    <a:p>
                      <a:pPr algn="l"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a:txBody>
                    <a:bodyPr/>
                    <a:lstStyle/>
                    <a:p>
                      <a:pPr algn="l"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gridSpan="2">
                  <a:txBody>
                    <a:bodyPr/>
                    <a:lstStyle/>
                    <a:p>
                      <a:pPr algn="l"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hMerge="1">
                  <a:txBody>
                    <a:bodyPr/>
                    <a:lstStyle/>
                    <a:p>
                      <a:endParaRPr lang="fil-PH"/>
                    </a:p>
                  </a:txBody>
                  <a:tcPr/>
                </a:tc>
                <a:tc>
                  <a:txBody>
                    <a:bodyPr/>
                    <a:lstStyle/>
                    <a:p>
                      <a:pPr algn="l"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a:txBody>
                    <a:bodyPr/>
                    <a:lstStyle/>
                    <a:p>
                      <a:pPr algn="l"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a:txBody>
                    <a:bodyPr/>
                    <a:lstStyle/>
                    <a:p>
                      <a:pPr algn="ctr"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a:txBody>
                    <a:bodyPr/>
                    <a:lstStyle/>
                    <a:p>
                      <a:pPr algn="ctr"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gridSpan="2">
                  <a:txBody>
                    <a:bodyPr/>
                    <a:lstStyle/>
                    <a:p>
                      <a:pPr algn="ctr"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c hMerge="1">
                  <a:txBody>
                    <a:bodyPr/>
                    <a:lstStyle/>
                    <a:p>
                      <a:endParaRPr lang="fil-PH"/>
                    </a:p>
                  </a:txBody>
                  <a:tcPr/>
                </a:tc>
                <a:tc>
                  <a:txBody>
                    <a:bodyPr/>
                    <a:lstStyle/>
                    <a:p>
                      <a:pPr algn="l" fontAlgn="b"/>
                      <a:endParaRPr lang="fil-PH" sz="1000" b="1" i="0" u="none" strike="noStrike">
                        <a:latin typeface="Calibri" pitchFamily="34" charset="0"/>
                        <a:cs typeface="Calibri" pitchFamily="34" charset="0"/>
                      </a:endParaRPr>
                    </a:p>
                  </a:txBody>
                  <a:tcPr marL="3852" marR="3852" marT="3852" marB="0" anchor="b">
                    <a:lnL>
                      <a:noFill/>
                    </a:lnL>
                    <a:lnR>
                      <a:noFill/>
                    </a:lnR>
                    <a:lnT>
                      <a:noFill/>
                    </a:lnT>
                    <a:lnB>
                      <a:noFill/>
                    </a:lnB>
                  </a:tcPr>
                </a:tc>
              </a:tr>
              <a:tr h="240953">
                <a:tc>
                  <a:txBody>
                    <a:bodyPr/>
                    <a:lstStyle/>
                    <a:p>
                      <a:pPr algn="ctr"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fil-PH"/>
                    </a:p>
                  </a:txBody>
                  <a:tcPr/>
                </a:tc>
                <a:tc>
                  <a:txBody>
                    <a:bodyPr/>
                    <a:lstStyle/>
                    <a:p>
                      <a:pPr algn="l" fontAlgn="b"/>
                      <a:endParaRPr lang="fil-PH" sz="1000" b="0" i="0" u="none" strike="noStrike">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fil-PH"/>
                    </a:p>
                  </a:txBody>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fil-PH"/>
                    </a:p>
                  </a:txBody>
                  <a:tcPr/>
                </a:tc>
                <a:tc>
                  <a:txBody>
                    <a:bodyPr/>
                    <a:lstStyle/>
                    <a:p>
                      <a:pPr algn="l" fontAlgn="b"/>
                      <a:endParaRPr lang="fil-PH" sz="1000" b="0" i="0" u="none" strike="noStrike" dirty="0">
                        <a:latin typeface="Calibri" pitchFamily="34" charset="0"/>
                        <a:cs typeface="Calibri" pitchFamily="34" charset="0"/>
                      </a:endParaRPr>
                    </a:p>
                  </a:txBody>
                  <a:tcPr marL="3852" marR="3852" marT="3852" marB="0" anchor="b">
                    <a:lnL>
                      <a:noFill/>
                    </a:lnL>
                    <a:lnR>
                      <a:noFill/>
                    </a:lnR>
                    <a:lnT>
                      <a:noFill/>
                    </a:lnT>
                    <a:lnB w="12700" cap="flat" cmpd="sng" algn="ctr">
                      <a:solidFill>
                        <a:srgbClr val="000000"/>
                      </a:solidFill>
                      <a:prstDash val="solid"/>
                      <a:round/>
                      <a:headEnd type="none" w="med" len="med"/>
                      <a:tailEnd type="none" w="med" len="med"/>
                    </a:lnB>
                  </a:tcPr>
                </a:tc>
              </a:tr>
              <a:tr h="321269">
                <a:tc rowSpan="2">
                  <a:txBody>
                    <a:bodyPr/>
                    <a:lstStyle/>
                    <a:p>
                      <a:pPr algn="ctr" fontAlgn="t"/>
                      <a:r>
                        <a:rPr lang="fil-PH" sz="1000" b="1" i="0" u="none" strike="noStrike" dirty="0">
                          <a:latin typeface="Calibri" pitchFamily="34" charset="0"/>
                          <a:cs typeface="Calibri" pitchFamily="34" charset="0"/>
                        </a:rPr>
                        <a:t>Code (PAP)</a:t>
                      </a:r>
                    </a:p>
                  </a:txBody>
                  <a:tcPr marL="3852" marR="3852" marT="3852"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fil-PH" sz="1000" b="1" i="0" u="none" strike="noStrike">
                          <a:latin typeface="Calibri" pitchFamily="34" charset="0"/>
                          <a:cs typeface="Calibri" pitchFamily="34" charset="0"/>
                        </a:rPr>
                        <a:t>Procurement     Program/Project</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fil-PH" sz="1000" b="1" i="0" u="none" strike="noStrike">
                          <a:latin typeface="Calibri" pitchFamily="34" charset="0"/>
                          <a:cs typeface="Calibri" pitchFamily="34" charset="0"/>
                        </a:rPr>
                        <a:t>PMO/             End-User</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t"/>
                      <a:r>
                        <a:rPr lang="fil-PH" sz="1000" b="1" i="0" u="none" strike="noStrike">
                          <a:latin typeface="Calibri" pitchFamily="34" charset="0"/>
                          <a:cs typeface="Calibri" pitchFamily="34" charset="0"/>
                        </a:rPr>
                        <a:t>Mode of Procurement</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13">
                  <a:txBody>
                    <a:bodyPr/>
                    <a:lstStyle/>
                    <a:p>
                      <a:pPr algn="ctr" fontAlgn="t"/>
                      <a:r>
                        <a:rPr lang="en-US" sz="1000" b="1" i="0" u="none" strike="noStrike" dirty="0">
                          <a:latin typeface="Calibri" pitchFamily="34" charset="0"/>
                          <a:cs typeface="Calibri" pitchFamily="34" charset="0"/>
                        </a:rPr>
                        <a:t>Schedule for Each Procurement Activity</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endParaRPr lang="fil-PH"/>
                    </a:p>
                  </a:txBody>
                  <a:tcPr/>
                </a:tc>
                <a:tc rowSpan="2">
                  <a:txBody>
                    <a:bodyPr/>
                    <a:lstStyle/>
                    <a:p>
                      <a:pPr algn="ctr" fontAlgn="t"/>
                      <a:r>
                        <a:rPr lang="fil-PH" sz="1000" b="1" i="0" u="none" strike="noStrike" dirty="0">
                          <a:latin typeface="Calibri" pitchFamily="34" charset="0"/>
                          <a:cs typeface="Calibri" pitchFamily="34" charset="0"/>
                        </a:rPr>
                        <a:t>Source of Funds</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ctr" fontAlgn="t"/>
                      <a:r>
                        <a:rPr lang="fil-PH" sz="1000" b="1" i="0" u="none" strike="noStrike" dirty="0">
                          <a:latin typeface="Calibri" pitchFamily="34" charset="0"/>
                          <a:cs typeface="Calibri" pitchFamily="34" charset="0"/>
                        </a:rPr>
                        <a:t>Estimated Budget (PhP)</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rowSpan="2">
                  <a:txBody>
                    <a:bodyPr/>
                    <a:lstStyle/>
                    <a:p>
                      <a:pPr algn="ctr" fontAlgn="t"/>
                      <a:r>
                        <a:rPr lang="en-US" sz="1000" b="1" i="0" u="none" strike="noStrike" dirty="0">
                          <a:latin typeface="Calibri" pitchFamily="34" charset="0"/>
                          <a:cs typeface="Calibri" pitchFamily="34" charset="0"/>
                        </a:rPr>
                        <a:t>Remarks                                                                        (brief description of Program/Project)</a:t>
                      </a:r>
                    </a:p>
                  </a:txBody>
                  <a:tcPr marL="3852" marR="3852" marT="3852"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481907">
                <a:tc vMerge="1">
                  <a:txBody>
                    <a:bodyPr/>
                    <a:lstStyle/>
                    <a:p>
                      <a:endParaRPr lang="fil-PH"/>
                    </a:p>
                  </a:txBody>
                  <a:tcPr/>
                </a:tc>
                <a:tc vMerge="1">
                  <a:txBody>
                    <a:bodyPr/>
                    <a:lstStyle/>
                    <a:p>
                      <a:endParaRPr lang="fil-PH"/>
                    </a:p>
                  </a:txBody>
                  <a:tcPr/>
                </a:tc>
                <a:tc vMerge="1">
                  <a:txBody>
                    <a:bodyPr/>
                    <a:lstStyle/>
                    <a:p>
                      <a:endParaRPr lang="fil-PH"/>
                    </a:p>
                  </a:txBody>
                  <a:tcPr/>
                </a:tc>
                <a:tc vMerge="1">
                  <a:txBody>
                    <a:bodyPr/>
                    <a:lstStyle/>
                    <a:p>
                      <a:endParaRPr lang="fil-PH"/>
                    </a:p>
                  </a:txBody>
                  <a:tcPr/>
                </a:tc>
                <a:tc gridSpan="4">
                  <a:txBody>
                    <a:bodyPr/>
                    <a:lstStyle/>
                    <a:p>
                      <a:pPr algn="ctr" fontAlgn="t"/>
                      <a:r>
                        <a:rPr lang="fil-PH" sz="1000" b="1" i="0" u="none" strike="noStrike">
                          <a:latin typeface="Calibri" pitchFamily="34" charset="0"/>
                          <a:cs typeface="Calibri" pitchFamily="34" charset="0"/>
                        </a:rPr>
                        <a:t>Ads/Post of IB/REI</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pPr algn="ctr" fontAlgn="t"/>
                      <a:endParaRPr lang="fil-PH" sz="1000" b="1" i="0" u="none" strike="noStrike">
                        <a:latin typeface="Calibri" pitchFamily="34" charset="0"/>
                        <a:cs typeface="Calibri" pitchFamily="34" charset="0"/>
                      </a:endParaRP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4">
                  <a:txBody>
                    <a:bodyPr/>
                    <a:lstStyle/>
                    <a:p>
                      <a:pPr algn="ctr" fontAlgn="t"/>
                      <a:r>
                        <a:rPr lang="fil-PH" sz="1000" b="1" i="0" u="none" strike="noStrike">
                          <a:latin typeface="Calibri" pitchFamily="34" charset="0"/>
                          <a:cs typeface="Calibri" pitchFamily="34" charset="0"/>
                        </a:rPr>
                        <a:t>Sub/Open of Bids</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pPr algn="ctr" fontAlgn="t"/>
                      <a:endParaRPr lang="fil-PH" sz="1000" b="1" i="0" u="none" strike="noStrike">
                        <a:latin typeface="Calibri" pitchFamily="34" charset="0"/>
                        <a:cs typeface="Calibri" pitchFamily="34" charset="0"/>
                      </a:endParaRP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3">
                  <a:txBody>
                    <a:bodyPr/>
                    <a:lstStyle/>
                    <a:p>
                      <a:pPr algn="ctr" fontAlgn="t"/>
                      <a:r>
                        <a:rPr lang="fil-PH" sz="1000" b="1" i="0" u="none" strike="noStrike">
                          <a:latin typeface="Calibri" pitchFamily="34" charset="0"/>
                          <a:cs typeface="Calibri" pitchFamily="34" charset="0"/>
                        </a:rPr>
                        <a:t>Notice of Award</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pPr algn="ctr" fontAlgn="t"/>
                      <a:endParaRPr lang="fil-PH" sz="1000" b="1" i="0" u="none" strike="noStrike">
                        <a:latin typeface="Calibri" pitchFamily="34" charset="0"/>
                        <a:cs typeface="Calibri" pitchFamily="34" charset="0"/>
                      </a:endParaRP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t"/>
                      <a:r>
                        <a:rPr lang="fil-PH" sz="1000" b="1" i="0" u="none" strike="noStrike">
                          <a:latin typeface="Calibri" pitchFamily="34" charset="0"/>
                          <a:cs typeface="Calibri" pitchFamily="34" charset="0"/>
                        </a:rPr>
                        <a:t>Contract Signing</a:t>
                      </a:r>
                    </a:p>
                  </a:txBody>
                  <a:tcPr marL="3852" marR="3852" marT="385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vMerge="1">
                  <a:txBody>
                    <a:bodyPr/>
                    <a:lstStyle/>
                    <a:p>
                      <a:endParaRPr lang="fil-PH"/>
                    </a:p>
                  </a:txBody>
                  <a:tcPr/>
                </a:tc>
                <a:tc>
                  <a:txBody>
                    <a:bodyPr/>
                    <a:lstStyle/>
                    <a:p>
                      <a:pPr algn="ctr" fontAlgn="t"/>
                      <a:r>
                        <a:rPr lang="fil-PH" sz="1000" b="1" i="0" u="none" strike="noStrike" dirty="0">
                          <a:latin typeface="Calibri" pitchFamily="34" charset="0"/>
                          <a:cs typeface="Calibri" pitchFamily="34" charset="0"/>
                        </a:rPr>
                        <a:t>Total</a:t>
                      </a:r>
                    </a:p>
                  </a:txBody>
                  <a:tcPr marL="3852" marR="3852" marT="385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t"/>
                      <a:r>
                        <a:rPr lang="fil-PH" sz="1000" b="1" i="0" u="none" strike="noStrike" dirty="0">
                          <a:latin typeface="Calibri" pitchFamily="34" charset="0"/>
                          <a:cs typeface="Calibri" pitchFamily="34" charset="0"/>
                        </a:rPr>
                        <a:t>MOOE</a:t>
                      </a:r>
                    </a:p>
                  </a:txBody>
                  <a:tcPr marL="3852" marR="3852" marT="385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t"/>
                      <a:endParaRPr lang="fil-PH" sz="1000" b="1" i="0" u="none" strike="noStrike" dirty="0">
                        <a:latin typeface="Calibri" pitchFamily="34" charset="0"/>
                        <a:cs typeface="Calibri" pitchFamily="34" charset="0"/>
                      </a:endParaRPr>
                    </a:p>
                  </a:txBody>
                  <a:tcPr marL="3852" marR="3852" marT="385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t"/>
                      <a:r>
                        <a:rPr lang="fil-PH" sz="1000" b="1" i="0" u="none" strike="noStrike" dirty="0">
                          <a:latin typeface="Calibri" pitchFamily="34" charset="0"/>
                          <a:cs typeface="Calibri" pitchFamily="34" charset="0"/>
                        </a:rPr>
                        <a:t>CO</a:t>
                      </a:r>
                    </a:p>
                  </a:txBody>
                  <a:tcPr marL="3852" marR="3852" marT="3852"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fil-PH"/>
                    </a:p>
                  </a:txBody>
                  <a:tcPr/>
                </a:tc>
              </a:tr>
              <a:tr h="776357">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pPr algn="l" fontAlgn="b"/>
                      <a:endParaRPr lang="fil-PH" sz="1000" b="0" i="0" u="none" strike="noStrike">
                        <a:latin typeface="Calibri" pitchFamily="34" charset="0"/>
                        <a:cs typeface="Calibri" pitchFamily="34" charset="0"/>
                      </a:endParaRPr>
                    </a:p>
                  </a:txBody>
                  <a:tcPr marL="3852" marR="3852" marT="38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pPr algn="l" fontAlgn="b"/>
                      <a:endParaRPr lang="fil-PH" sz="1000" b="0" i="0" u="none" strike="noStrike">
                        <a:latin typeface="Calibri" pitchFamily="34" charset="0"/>
                        <a:cs typeface="Calibri" pitchFamily="34" charset="0"/>
                      </a:endParaRPr>
                    </a:p>
                  </a:txBody>
                  <a:tcPr marL="3852" marR="3852" marT="385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3">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pPr algn="l" fontAlgn="b"/>
                      <a:endParaRPr lang="fil-PH" sz="1000" b="0" i="0" u="none" strike="noStrike">
                        <a:latin typeface="Calibri" pitchFamily="34" charset="0"/>
                        <a:cs typeface="Calibri" pitchFamily="34" charset="0"/>
                      </a:endParaRPr>
                    </a:p>
                  </a:txBody>
                  <a:tcPr marL="3852" marR="3852" marT="3852"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1000" b="0" i="0" u="none" strike="noStrike" dirty="0">
                          <a:latin typeface="Calibri" pitchFamily="34" charset="0"/>
                          <a:cs typeface="Calibri" pitchFamily="34" charset="0"/>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9600">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dirty="0"/>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fil-PH" sz="300" b="0" i="0" u="none" strike="noStrike">
                        <a:latin typeface="Arial"/>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09600">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fil-PH" sz="300" b="0" i="0" u="none" strike="noStrike">
                        <a:latin typeface="Arial"/>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r>
                        <a:rPr lang="fil-PH" sz="300" b="0" i="0" u="none" strike="noStrike" dirty="0" smtClean="0">
                          <a:latin typeface="Arial"/>
                        </a:rPr>
                        <a:t> </a:t>
                      </a:r>
                      <a:endParaRPr lang="fil-PH" sz="300" b="0" i="0" u="none" strike="noStrike" dirty="0">
                        <a:latin typeface="Arial"/>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565">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fil-PH" sz="300" b="0" i="0" u="none" strike="noStrike" dirty="0">
                        <a:latin typeface="Arial"/>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565">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4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fil-PH" sz="300" b="0" i="0" u="none" strike="noStrike">
                        <a:latin typeface="Arial"/>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27565">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4">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gridSpan="3">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gridSpan="2">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4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fil-PH" sz="300" b="0" i="0" u="none" strike="noStrike">
                        <a:latin typeface="Arial"/>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0953">
                <a:tc gridSpan="18">
                  <a:txBody>
                    <a:bodyPr/>
                    <a:lstStyle/>
                    <a:p>
                      <a:pPr algn="ctr" fontAlgn="b"/>
                      <a:r>
                        <a:rPr lang="fil-PH" sz="300" b="0" i="0" u="none" strike="noStrike" dirty="0">
                          <a:latin typeface="Arial"/>
                        </a:rPr>
                        <a:t> </a:t>
                      </a:r>
                    </a:p>
                    <a:p>
                      <a:pPr algn="l" fontAlgn="b"/>
                      <a:r>
                        <a:rPr lang="fil-PH" sz="300" b="0" i="0" u="none" strike="noStrike" dirty="0">
                          <a:latin typeface="Arial"/>
                        </a:rPr>
                        <a:t> </a:t>
                      </a:r>
                    </a:p>
                    <a:p>
                      <a:pPr algn="l" fontAlgn="b"/>
                      <a:r>
                        <a:rPr lang="fil-PH" sz="300" b="0" i="0" u="none" strike="noStrike" dirty="0">
                          <a:latin typeface="Arial"/>
                        </a:rPr>
                        <a:t> </a:t>
                      </a:r>
                    </a:p>
                    <a:p>
                      <a:pPr algn="l" fontAlgn="b"/>
                      <a:r>
                        <a:rPr lang="fil-PH" sz="300" b="0" i="0" u="none" strike="noStrike" dirty="0">
                          <a:latin typeface="Arial"/>
                        </a:rPr>
                        <a:t> </a:t>
                      </a:r>
                    </a:p>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b"/>
                      <a:endParaRPr lang="fil-PH" sz="300" b="0" i="0" u="none" strike="noStrike" dirty="0">
                        <a:latin typeface="Arial"/>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b"/>
                      <a:endParaRPr lang="fil-PH" sz="300" b="0" i="0" u="none" strike="noStrike" dirty="0">
                        <a:latin typeface="Arial"/>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b"/>
                      <a:endParaRPr lang="fil-PH" sz="300" b="0" i="0" u="none" strike="noStrike" dirty="0">
                        <a:latin typeface="Arial"/>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dirty="0"/>
                    </a:p>
                  </a:txBody>
                  <a:tcPr/>
                </a:tc>
                <a:tc hMerge="1">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endParaRPr lang="fil-PH"/>
                    </a:p>
                  </a:txBody>
                  <a:tcPr/>
                </a:tc>
                <a:tc hMerge="1">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endParaRPr lang="fil-PH"/>
                    </a:p>
                  </a:txBody>
                  <a:tcPr/>
                </a:tc>
                <a:tc hMerge="1">
                  <a:txBody>
                    <a:bodyPr/>
                    <a:lstStyle/>
                    <a:p>
                      <a:pPr algn="l" fontAlgn="b"/>
                      <a:endParaRPr lang="fil-PH" sz="1000" b="0" i="0" u="none" strike="noStrike" dirty="0">
                        <a:latin typeface="Calibri" pitchFamily="34" charset="0"/>
                        <a:cs typeface="Calibri" pitchFamily="34" charset="0"/>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fil-PH"/>
                    </a:p>
                  </a:txBody>
                  <a:tcPr/>
                </a:tc>
                <a:tc hMerge="1">
                  <a:txBody>
                    <a:bodyPr/>
                    <a:lstStyle/>
                    <a:p>
                      <a:pPr algn="l" fontAlgn="b"/>
                      <a:endParaRPr lang="fil-PH" sz="300" b="0" i="0" u="none" strike="noStrike" dirty="0">
                        <a:latin typeface="Arial"/>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fontAlgn="b"/>
                      <a:endParaRPr lang="fil-PH" sz="300" b="0" i="0" u="none" strike="noStrike">
                        <a:latin typeface="Arial"/>
                      </a:endParaRP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b"/>
                      <a:r>
                        <a:rPr lang="fil-PH" sz="300" b="0" i="0" u="none" strike="noStrike">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b"/>
                      <a:r>
                        <a:rPr lang="fil-PH" sz="300" b="0" i="0" u="none" strike="noStrike" dirty="0">
                          <a:latin typeface="Arial"/>
                        </a:rPr>
                        <a:t> </a:t>
                      </a:r>
                    </a:p>
                  </a:txBody>
                  <a:tcPr marL="3852" marR="3852" marT="3852"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7" name="TextBox 6"/>
          <p:cNvSpPr txBox="1"/>
          <p:nvPr/>
        </p:nvSpPr>
        <p:spPr>
          <a:xfrm>
            <a:off x="457200" y="5867400"/>
            <a:ext cx="7772400" cy="553998"/>
          </a:xfrm>
          <a:prstGeom prst="rect">
            <a:avLst/>
          </a:prstGeom>
          <a:noFill/>
        </p:spPr>
        <p:txBody>
          <a:bodyPr wrap="square" rtlCol="0">
            <a:spAutoFit/>
          </a:bodyPr>
          <a:lstStyle/>
          <a:p>
            <a:r>
              <a:rPr lang="fil-PH" sz="1000" dirty="0" smtClean="0">
                <a:latin typeface="Calibri" pitchFamily="34" charset="0"/>
                <a:cs typeface="Calibri" pitchFamily="34" charset="0"/>
              </a:rPr>
              <a:t>Prepared By:  BAC Secretariat                                           Recommended By:  BAC                                                  Approved By: HOPE</a:t>
            </a:r>
          </a:p>
          <a:p>
            <a:endParaRPr lang="fil-PH" sz="1000" dirty="0" smtClean="0">
              <a:latin typeface="Calibri" pitchFamily="34" charset="0"/>
              <a:cs typeface="Calibri" pitchFamily="34" charset="0"/>
            </a:endParaRPr>
          </a:p>
          <a:p>
            <a:r>
              <a:rPr lang="fil-PH" sz="1000" dirty="0" smtClean="0">
                <a:latin typeface="Calibri" pitchFamily="34" charset="0"/>
                <a:cs typeface="Calibri" pitchFamily="34" charset="0"/>
              </a:rPr>
              <a:t>_________________________________                         _______________________________                        ________________________________</a:t>
            </a:r>
            <a:endParaRPr lang="fil-PH" sz="1000" dirty="0">
              <a:latin typeface="Calibri" pitchFamily="34" charset="0"/>
              <a:cs typeface="Calibri" pitchFamily="34" charset="0"/>
            </a:endParaRPr>
          </a:p>
        </p:txBody>
      </p:sp>
      <p:sp>
        <p:nvSpPr>
          <p:cNvPr id="5" name="TextBox 4"/>
          <p:cNvSpPr txBox="1"/>
          <p:nvPr/>
        </p:nvSpPr>
        <p:spPr>
          <a:xfrm>
            <a:off x="1524000" y="1219201"/>
            <a:ext cx="2133600" cy="276999"/>
          </a:xfrm>
          <a:prstGeom prst="rect">
            <a:avLst/>
          </a:prstGeom>
          <a:noFill/>
        </p:spPr>
        <p:txBody>
          <a:bodyPr wrap="square" rtlCol="0">
            <a:spAutoFit/>
          </a:bodyPr>
          <a:lstStyle/>
          <a:p>
            <a:r>
              <a:rPr lang="fil-PH" sz="1200" dirty="0" smtClean="0"/>
              <a:t>Division of San Francisco</a:t>
            </a:r>
            <a:endParaRPr lang="fil-PH" sz="1200" dirty="0"/>
          </a:p>
        </p:txBody>
      </p:sp>
      <p:sp>
        <p:nvSpPr>
          <p:cNvPr id="8" name="TextBox 7"/>
          <p:cNvSpPr txBox="1"/>
          <p:nvPr/>
        </p:nvSpPr>
        <p:spPr>
          <a:xfrm>
            <a:off x="2057400" y="1371600"/>
            <a:ext cx="685800" cy="276999"/>
          </a:xfrm>
          <a:prstGeom prst="rect">
            <a:avLst/>
          </a:prstGeom>
          <a:noFill/>
        </p:spPr>
        <p:txBody>
          <a:bodyPr wrap="square" rtlCol="0">
            <a:spAutoFit/>
          </a:bodyPr>
          <a:lstStyle/>
          <a:p>
            <a:r>
              <a:rPr lang="fil-PH" sz="1200" dirty="0" smtClean="0"/>
              <a:t>2016</a:t>
            </a:r>
            <a:endParaRPr lang="fil-PH" sz="1200" dirty="0"/>
          </a:p>
        </p:txBody>
      </p:sp>
      <p:sp>
        <p:nvSpPr>
          <p:cNvPr id="9" name="TextBox 8"/>
          <p:cNvSpPr txBox="1"/>
          <p:nvPr/>
        </p:nvSpPr>
        <p:spPr>
          <a:xfrm>
            <a:off x="0" y="2667001"/>
            <a:ext cx="381000" cy="276999"/>
          </a:xfrm>
          <a:prstGeom prst="rect">
            <a:avLst/>
          </a:prstGeom>
          <a:noFill/>
        </p:spPr>
        <p:txBody>
          <a:bodyPr wrap="square" rtlCol="0">
            <a:spAutoFit/>
          </a:bodyPr>
          <a:lstStyle/>
          <a:p>
            <a:r>
              <a:rPr lang="fil-PH" sz="1200" dirty="0" smtClean="0"/>
              <a:t>01</a:t>
            </a:r>
            <a:endParaRPr lang="fil-PH" sz="1200" dirty="0"/>
          </a:p>
        </p:txBody>
      </p:sp>
      <p:sp>
        <p:nvSpPr>
          <p:cNvPr id="10" name="TextBox 9"/>
          <p:cNvSpPr txBox="1"/>
          <p:nvPr/>
        </p:nvSpPr>
        <p:spPr>
          <a:xfrm>
            <a:off x="381000" y="2667000"/>
            <a:ext cx="1143000" cy="769441"/>
          </a:xfrm>
          <a:prstGeom prst="rect">
            <a:avLst/>
          </a:prstGeom>
          <a:noFill/>
        </p:spPr>
        <p:txBody>
          <a:bodyPr wrap="square" rtlCol="0">
            <a:spAutoFit/>
          </a:bodyPr>
          <a:lstStyle/>
          <a:p>
            <a:r>
              <a:rPr lang="fil-PH" sz="1100" dirty="0" smtClean="0"/>
              <a:t>Procurement of Window Type  1 unit</a:t>
            </a:r>
          </a:p>
          <a:p>
            <a:r>
              <a:rPr lang="fil-PH" sz="1100" dirty="0" smtClean="0"/>
              <a:t>Airconditioner</a:t>
            </a:r>
            <a:endParaRPr lang="fil-PH" sz="1100" dirty="0"/>
          </a:p>
        </p:txBody>
      </p:sp>
      <p:sp>
        <p:nvSpPr>
          <p:cNvPr id="11" name="TextBox 10"/>
          <p:cNvSpPr txBox="1"/>
          <p:nvPr/>
        </p:nvSpPr>
        <p:spPr>
          <a:xfrm>
            <a:off x="1371600" y="2743200"/>
            <a:ext cx="609600" cy="246221"/>
          </a:xfrm>
          <a:prstGeom prst="rect">
            <a:avLst/>
          </a:prstGeom>
          <a:noFill/>
        </p:spPr>
        <p:txBody>
          <a:bodyPr wrap="square" rtlCol="0">
            <a:spAutoFit/>
          </a:bodyPr>
          <a:lstStyle/>
          <a:p>
            <a:r>
              <a:rPr lang="fil-PH" sz="1000" dirty="0" smtClean="0"/>
              <a:t>SGOD</a:t>
            </a:r>
            <a:endParaRPr lang="fil-PH" sz="1000" dirty="0"/>
          </a:p>
        </p:txBody>
      </p:sp>
      <p:sp>
        <p:nvSpPr>
          <p:cNvPr id="12" name="TextBox 11"/>
          <p:cNvSpPr txBox="1"/>
          <p:nvPr/>
        </p:nvSpPr>
        <p:spPr>
          <a:xfrm>
            <a:off x="1905000" y="2743200"/>
            <a:ext cx="838200" cy="261610"/>
          </a:xfrm>
          <a:prstGeom prst="rect">
            <a:avLst/>
          </a:prstGeom>
          <a:noFill/>
        </p:spPr>
        <p:txBody>
          <a:bodyPr wrap="square" rtlCol="0">
            <a:spAutoFit/>
          </a:bodyPr>
          <a:lstStyle/>
          <a:p>
            <a:r>
              <a:rPr lang="fil-PH" sz="1100" dirty="0" smtClean="0"/>
              <a:t>Shopping</a:t>
            </a:r>
            <a:endParaRPr lang="fil-PH" sz="1100" dirty="0"/>
          </a:p>
        </p:txBody>
      </p:sp>
      <p:sp>
        <p:nvSpPr>
          <p:cNvPr id="13" name="TextBox 12"/>
          <p:cNvSpPr txBox="1"/>
          <p:nvPr/>
        </p:nvSpPr>
        <p:spPr>
          <a:xfrm>
            <a:off x="6553200" y="2743200"/>
            <a:ext cx="685800" cy="261610"/>
          </a:xfrm>
          <a:prstGeom prst="rect">
            <a:avLst/>
          </a:prstGeom>
          <a:noFill/>
        </p:spPr>
        <p:txBody>
          <a:bodyPr wrap="square" rtlCol="0">
            <a:spAutoFit/>
          </a:bodyPr>
          <a:lstStyle/>
          <a:p>
            <a:pPr algn="r"/>
            <a:r>
              <a:rPr lang="fil-PH" sz="1100" dirty="0" smtClean="0"/>
              <a:t>10,000</a:t>
            </a:r>
            <a:endParaRPr lang="fil-PH" sz="1100" dirty="0"/>
          </a:p>
        </p:txBody>
      </p:sp>
      <p:sp>
        <p:nvSpPr>
          <p:cNvPr id="14" name="TextBox 13"/>
          <p:cNvSpPr txBox="1"/>
          <p:nvPr/>
        </p:nvSpPr>
        <p:spPr>
          <a:xfrm>
            <a:off x="2743200" y="2743200"/>
            <a:ext cx="762000" cy="430887"/>
          </a:xfrm>
          <a:prstGeom prst="rect">
            <a:avLst/>
          </a:prstGeom>
          <a:noFill/>
        </p:spPr>
        <p:txBody>
          <a:bodyPr wrap="square" rtlCol="0">
            <a:spAutoFit/>
          </a:bodyPr>
          <a:lstStyle/>
          <a:p>
            <a:r>
              <a:rPr lang="fil-PH" sz="1100" dirty="0" smtClean="0"/>
              <a:t>Feb. 1Wk</a:t>
            </a:r>
            <a:endParaRPr lang="fil-PH" sz="1100" dirty="0"/>
          </a:p>
        </p:txBody>
      </p:sp>
      <p:sp>
        <p:nvSpPr>
          <p:cNvPr id="15" name="TextBox 14"/>
          <p:cNvSpPr txBox="1"/>
          <p:nvPr/>
        </p:nvSpPr>
        <p:spPr>
          <a:xfrm>
            <a:off x="3581400" y="2743200"/>
            <a:ext cx="762000" cy="430887"/>
          </a:xfrm>
          <a:prstGeom prst="rect">
            <a:avLst/>
          </a:prstGeom>
          <a:noFill/>
        </p:spPr>
        <p:txBody>
          <a:bodyPr wrap="square" rtlCol="0">
            <a:spAutoFit/>
          </a:bodyPr>
          <a:lstStyle/>
          <a:p>
            <a:r>
              <a:rPr lang="fil-PH" sz="1100" dirty="0" smtClean="0"/>
              <a:t>Feb. 2Wk</a:t>
            </a:r>
            <a:endParaRPr lang="fil-PH" sz="1100" dirty="0"/>
          </a:p>
        </p:txBody>
      </p:sp>
      <p:sp>
        <p:nvSpPr>
          <p:cNvPr id="16" name="TextBox 15"/>
          <p:cNvSpPr txBox="1"/>
          <p:nvPr/>
        </p:nvSpPr>
        <p:spPr>
          <a:xfrm>
            <a:off x="4419600" y="2743200"/>
            <a:ext cx="762000" cy="430887"/>
          </a:xfrm>
          <a:prstGeom prst="rect">
            <a:avLst/>
          </a:prstGeom>
          <a:noFill/>
        </p:spPr>
        <p:txBody>
          <a:bodyPr wrap="square" rtlCol="0">
            <a:spAutoFit/>
          </a:bodyPr>
          <a:lstStyle/>
          <a:p>
            <a:r>
              <a:rPr lang="fil-PH" sz="1100" dirty="0" smtClean="0"/>
              <a:t>Feb. 3Wk</a:t>
            </a:r>
            <a:endParaRPr lang="fil-PH" sz="1100" dirty="0"/>
          </a:p>
        </p:txBody>
      </p:sp>
      <p:sp>
        <p:nvSpPr>
          <p:cNvPr id="17" name="TextBox 16"/>
          <p:cNvSpPr txBox="1"/>
          <p:nvPr/>
        </p:nvSpPr>
        <p:spPr>
          <a:xfrm>
            <a:off x="5105400" y="2743200"/>
            <a:ext cx="762000" cy="430887"/>
          </a:xfrm>
          <a:prstGeom prst="rect">
            <a:avLst/>
          </a:prstGeom>
          <a:noFill/>
        </p:spPr>
        <p:txBody>
          <a:bodyPr wrap="square" rtlCol="0">
            <a:spAutoFit/>
          </a:bodyPr>
          <a:lstStyle/>
          <a:p>
            <a:r>
              <a:rPr lang="fil-PH" sz="1100" dirty="0" smtClean="0"/>
              <a:t>Feb. 3Wk</a:t>
            </a:r>
            <a:endParaRPr lang="fil-PH" sz="1100" dirty="0"/>
          </a:p>
        </p:txBody>
      </p:sp>
      <p:sp>
        <p:nvSpPr>
          <p:cNvPr id="18" name="TextBox 17"/>
          <p:cNvSpPr txBox="1"/>
          <p:nvPr/>
        </p:nvSpPr>
        <p:spPr>
          <a:xfrm>
            <a:off x="5867400" y="2743200"/>
            <a:ext cx="533400" cy="246221"/>
          </a:xfrm>
          <a:prstGeom prst="rect">
            <a:avLst/>
          </a:prstGeom>
          <a:noFill/>
        </p:spPr>
        <p:txBody>
          <a:bodyPr wrap="square" rtlCol="0">
            <a:spAutoFit/>
          </a:bodyPr>
          <a:lstStyle/>
          <a:p>
            <a:r>
              <a:rPr lang="fil-PH" sz="1000" dirty="0" smtClean="0"/>
              <a:t>GOP</a:t>
            </a:r>
            <a:endParaRPr lang="fil-PH" sz="1000" dirty="0"/>
          </a:p>
        </p:txBody>
      </p:sp>
      <p:sp>
        <p:nvSpPr>
          <p:cNvPr id="19" name="TextBox 18"/>
          <p:cNvSpPr txBox="1"/>
          <p:nvPr/>
        </p:nvSpPr>
        <p:spPr>
          <a:xfrm>
            <a:off x="0" y="3505200"/>
            <a:ext cx="381000" cy="276999"/>
          </a:xfrm>
          <a:prstGeom prst="rect">
            <a:avLst/>
          </a:prstGeom>
          <a:noFill/>
        </p:spPr>
        <p:txBody>
          <a:bodyPr wrap="square" rtlCol="0">
            <a:spAutoFit/>
          </a:bodyPr>
          <a:lstStyle/>
          <a:p>
            <a:r>
              <a:rPr lang="fil-PH" sz="1200" dirty="0" smtClean="0"/>
              <a:t>02</a:t>
            </a:r>
            <a:endParaRPr lang="fil-PH" sz="1200" dirty="0"/>
          </a:p>
        </p:txBody>
      </p:sp>
      <p:sp>
        <p:nvSpPr>
          <p:cNvPr id="20" name="TextBox 19"/>
          <p:cNvSpPr txBox="1"/>
          <p:nvPr/>
        </p:nvSpPr>
        <p:spPr>
          <a:xfrm>
            <a:off x="381000" y="3429000"/>
            <a:ext cx="1066800" cy="600164"/>
          </a:xfrm>
          <a:prstGeom prst="rect">
            <a:avLst/>
          </a:prstGeom>
          <a:noFill/>
        </p:spPr>
        <p:txBody>
          <a:bodyPr wrap="square" rtlCol="0">
            <a:spAutoFit/>
          </a:bodyPr>
          <a:lstStyle/>
          <a:p>
            <a:r>
              <a:rPr lang="fil-PH" sz="1100" dirty="0" smtClean="0"/>
              <a:t>Procurement of Security Services</a:t>
            </a:r>
            <a:endParaRPr lang="fil-PH" sz="1100" dirty="0"/>
          </a:p>
        </p:txBody>
      </p:sp>
      <p:sp>
        <p:nvSpPr>
          <p:cNvPr id="21" name="TextBox 20"/>
          <p:cNvSpPr txBox="1"/>
          <p:nvPr/>
        </p:nvSpPr>
        <p:spPr>
          <a:xfrm>
            <a:off x="1828800" y="3429000"/>
            <a:ext cx="990600" cy="430887"/>
          </a:xfrm>
          <a:prstGeom prst="rect">
            <a:avLst/>
          </a:prstGeom>
          <a:noFill/>
        </p:spPr>
        <p:txBody>
          <a:bodyPr wrap="square" rtlCol="0">
            <a:spAutoFit/>
          </a:bodyPr>
          <a:lstStyle/>
          <a:p>
            <a:r>
              <a:rPr lang="fil-PH" sz="1100" dirty="0" smtClean="0"/>
              <a:t>Competitive Bidding</a:t>
            </a:r>
            <a:endParaRPr lang="fil-PH" sz="1100" dirty="0"/>
          </a:p>
        </p:txBody>
      </p:sp>
      <p:sp>
        <p:nvSpPr>
          <p:cNvPr id="22" name="TextBox 21"/>
          <p:cNvSpPr txBox="1"/>
          <p:nvPr/>
        </p:nvSpPr>
        <p:spPr>
          <a:xfrm>
            <a:off x="1447800" y="3505200"/>
            <a:ext cx="533400" cy="261610"/>
          </a:xfrm>
          <a:prstGeom prst="rect">
            <a:avLst/>
          </a:prstGeom>
          <a:noFill/>
        </p:spPr>
        <p:txBody>
          <a:bodyPr wrap="square" rtlCol="0">
            <a:spAutoFit/>
          </a:bodyPr>
          <a:lstStyle/>
          <a:p>
            <a:r>
              <a:rPr lang="fil-PH" sz="1100" dirty="0" smtClean="0"/>
              <a:t>GSD</a:t>
            </a:r>
            <a:endParaRPr lang="fil-PH" sz="1100" dirty="0"/>
          </a:p>
        </p:txBody>
      </p:sp>
      <p:sp>
        <p:nvSpPr>
          <p:cNvPr id="23" name="TextBox 22"/>
          <p:cNvSpPr txBox="1"/>
          <p:nvPr/>
        </p:nvSpPr>
        <p:spPr>
          <a:xfrm>
            <a:off x="2743200" y="3505200"/>
            <a:ext cx="762000" cy="430887"/>
          </a:xfrm>
          <a:prstGeom prst="rect">
            <a:avLst/>
          </a:prstGeom>
          <a:noFill/>
        </p:spPr>
        <p:txBody>
          <a:bodyPr wrap="square" rtlCol="0">
            <a:spAutoFit/>
          </a:bodyPr>
          <a:lstStyle/>
          <a:p>
            <a:r>
              <a:rPr lang="fil-PH" sz="1100" dirty="0" smtClean="0"/>
              <a:t>April</a:t>
            </a:r>
          </a:p>
          <a:p>
            <a:r>
              <a:rPr lang="fil-PH" sz="1100" dirty="0" smtClean="0"/>
              <a:t>1Wk</a:t>
            </a:r>
            <a:endParaRPr lang="fil-PH" sz="1100" dirty="0"/>
          </a:p>
        </p:txBody>
      </p:sp>
      <p:sp>
        <p:nvSpPr>
          <p:cNvPr id="24" name="TextBox 23"/>
          <p:cNvSpPr txBox="1"/>
          <p:nvPr/>
        </p:nvSpPr>
        <p:spPr>
          <a:xfrm>
            <a:off x="3581400" y="3505200"/>
            <a:ext cx="762000" cy="430887"/>
          </a:xfrm>
          <a:prstGeom prst="rect">
            <a:avLst/>
          </a:prstGeom>
          <a:noFill/>
        </p:spPr>
        <p:txBody>
          <a:bodyPr wrap="square" rtlCol="0">
            <a:spAutoFit/>
          </a:bodyPr>
          <a:lstStyle/>
          <a:p>
            <a:r>
              <a:rPr lang="fil-PH" sz="1100" dirty="0" smtClean="0"/>
              <a:t>April</a:t>
            </a:r>
          </a:p>
          <a:p>
            <a:r>
              <a:rPr lang="fil-PH" sz="1100" dirty="0" smtClean="0"/>
              <a:t>1Wk</a:t>
            </a:r>
            <a:endParaRPr lang="fil-PH" sz="1100" dirty="0"/>
          </a:p>
        </p:txBody>
      </p:sp>
      <p:sp>
        <p:nvSpPr>
          <p:cNvPr id="25" name="TextBox 24"/>
          <p:cNvSpPr txBox="1"/>
          <p:nvPr/>
        </p:nvSpPr>
        <p:spPr>
          <a:xfrm>
            <a:off x="4495800" y="3505200"/>
            <a:ext cx="762000" cy="430887"/>
          </a:xfrm>
          <a:prstGeom prst="rect">
            <a:avLst/>
          </a:prstGeom>
          <a:noFill/>
        </p:spPr>
        <p:txBody>
          <a:bodyPr wrap="square" rtlCol="0">
            <a:spAutoFit/>
          </a:bodyPr>
          <a:lstStyle/>
          <a:p>
            <a:r>
              <a:rPr lang="fil-PH" sz="1100" dirty="0" smtClean="0"/>
              <a:t>April</a:t>
            </a:r>
          </a:p>
          <a:p>
            <a:r>
              <a:rPr lang="fil-PH" sz="1100" dirty="0" smtClean="0"/>
              <a:t>1Wk</a:t>
            </a:r>
            <a:endParaRPr lang="fil-PH" sz="1100" dirty="0"/>
          </a:p>
        </p:txBody>
      </p:sp>
      <p:sp>
        <p:nvSpPr>
          <p:cNvPr id="26" name="TextBox 25"/>
          <p:cNvSpPr txBox="1"/>
          <p:nvPr/>
        </p:nvSpPr>
        <p:spPr>
          <a:xfrm>
            <a:off x="5105400" y="3505200"/>
            <a:ext cx="762000" cy="430887"/>
          </a:xfrm>
          <a:prstGeom prst="rect">
            <a:avLst/>
          </a:prstGeom>
          <a:noFill/>
        </p:spPr>
        <p:txBody>
          <a:bodyPr wrap="square" rtlCol="0">
            <a:spAutoFit/>
          </a:bodyPr>
          <a:lstStyle/>
          <a:p>
            <a:r>
              <a:rPr lang="fil-PH" sz="1100" dirty="0" smtClean="0"/>
              <a:t>April</a:t>
            </a:r>
          </a:p>
          <a:p>
            <a:r>
              <a:rPr lang="fil-PH" sz="1100" dirty="0" smtClean="0"/>
              <a:t>4Wk</a:t>
            </a:r>
            <a:endParaRPr lang="fil-PH" sz="1100" dirty="0"/>
          </a:p>
        </p:txBody>
      </p:sp>
      <p:sp>
        <p:nvSpPr>
          <p:cNvPr id="27" name="TextBox 26"/>
          <p:cNvSpPr txBox="1"/>
          <p:nvPr/>
        </p:nvSpPr>
        <p:spPr>
          <a:xfrm>
            <a:off x="6477000" y="3505200"/>
            <a:ext cx="762000" cy="261610"/>
          </a:xfrm>
          <a:prstGeom prst="rect">
            <a:avLst/>
          </a:prstGeom>
          <a:noFill/>
        </p:spPr>
        <p:txBody>
          <a:bodyPr wrap="square" rtlCol="0">
            <a:spAutoFit/>
          </a:bodyPr>
          <a:lstStyle/>
          <a:p>
            <a:pPr algn="r"/>
            <a:r>
              <a:rPr lang="fil-PH" sz="1100" dirty="0" smtClean="0"/>
              <a:t>700,000</a:t>
            </a:r>
            <a:endParaRPr lang="fil-PH" sz="1100" dirty="0"/>
          </a:p>
        </p:txBody>
      </p:sp>
      <p:sp>
        <p:nvSpPr>
          <p:cNvPr id="28" name="TextBox 27"/>
          <p:cNvSpPr txBox="1"/>
          <p:nvPr/>
        </p:nvSpPr>
        <p:spPr>
          <a:xfrm>
            <a:off x="5867400" y="3505200"/>
            <a:ext cx="533400" cy="246221"/>
          </a:xfrm>
          <a:prstGeom prst="rect">
            <a:avLst/>
          </a:prstGeom>
          <a:noFill/>
        </p:spPr>
        <p:txBody>
          <a:bodyPr wrap="square" rtlCol="0">
            <a:spAutoFit/>
          </a:bodyPr>
          <a:lstStyle/>
          <a:p>
            <a:r>
              <a:rPr lang="fil-PH" sz="1000" dirty="0" smtClean="0"/>
              <a:t>GOP</a:t>
            </a:r>
            <a:endParaRPr lang="fil-PH" sz="1000" dirty="0"/>
          </a:p>
        </p:txBody>
      </p:sp>
      <p:sp>
        <p:nvSpPr>
          <p:cNvPr id="29" name="TextBox 28"/>
          <p:cNvSpPr txBox="1"/>
          <p:nvPr/>
        </p:nvSpPr>
        <p:spPr>
          <a:xfrm>
            <a:off x="7772400" y="3505200"/>
            <a:ext cx="990600" cy="276999"/>
          </a:xfrm>
          <a:prstGeom prst="rect">
            <a:avLst/>
          </a:prstGeom>
          <a:noFill/>
        </p:spPr>
        <p:txBody>
          <a:bodyPr wrap="square" rtlCol="0">
            <a:spAutoFit/>
          </a:bodyPr>
          <a:lstStyle/>
          <a:p>
            <a:r>
              <a:rPr lang="fil-PH" sz="1200" dirty="0" smtClean="0"/>
              <a:t>w/ MYOA</a:t>
            </a:r>
            <a:endParaRPr lang="fil-PH" sz="1200" dirty="0"/>
          </a:p>
        </p:txBody>
      </p:sp>
      <p:sp>
        <p:nvSpPr>
          <p:cNvPr id="30" name="TextBox 29"/>
          <p:cNvSpPr txBox="1"/>
          <p:nvPr/>
        </p:nvSpPr>
        <p:spPr>
          <a:xfrm>
            <a:off x="381000" y="4038600"/>
            <a:ext cx="1066800" cy="600164"/>
          </a:xfrm>
          <a:prstGeom prst="rect">
            <a:avLst/>
          </a:prstGeom>
          <a:noFill/>
        </p:spPr>
        <p:txBody>
          <a:bodyPr wrap="square" rtlCol="0">
            <a:spAutoFit/>
          </a:bodyPr>
          <a:lstStyle/>
          <a:p>
            <a:r>
              <a:rPr lang="fil-PH" sz="1100" dirty="0" smtClean="0"/>
              <a:t>Printing of Teacher’s Guide for Gr1</a:t>
            </a:r>
            <a:endParaRPr lang="fil-PH" sz="1100" dirty="0"/>
          </a:p>
        </p:txBody>
      </p:sp>
      <p:sp>
        <p:nvSpPr>
          <p:cNvPr id="31" name="TextBox 30"/>
          <p:cNvSpPr txBox="1"/>
          <p:nvPr/>
        </p:nvSpPr>
        <p:spPr>
          <a:xfrm>
            <a:off x="1905000" y="4038600"/>
            <a:ext cx="914400" cy="600164"/>
          </a:xfrm>
          <a:prstGeom prst="rect">
            <a:avLst/>
          </a:prstGeom>
          <a:noFill/>
        </p:spPr>
        <p:txBody>
          <a:bodyPr wrap="square" rtlCol="0">
            <a:spAutoFit/>
          </a:bodyPr>
          <a:lstStyle/>
          <a:p>
            <a:r>
              <a:rPr lang="fil-PH" sz="1100" dirty="0" smtClean="0"/>
              <a:t>Negotiated Proc- Sml Value</a:t>
            </a:r>
            <a:endParaRPr lang="fil-PH" sz="1100" dirty="0"/>
          </a:p>
        </p:txBody>
      </p:sp>
      <p:sp>
        <p:nvSpPr>
          <p:cNvPr id="32" name="TextBox 31"/>
          <p:cNvSpPr txBox="1"/>
          <p:nvPr/>
        </p:nvSpPr>
        <p:spPr>
          <a:xfrm>
            <a:off x="0" y="4114800"/>
            <a:ext cx="381000" cy="276999"/>
          </a:xfrm>
          <a:prstGeom prst="rect">
            <a:avLst/>
          </a:prstGeom>
          <a:noFill/>
        </p:spPr>
        <p:txBody>
          <a:bodyPr wrap="square" rtlCol="0">
            <a:spAutoFit/>
          </a:bodyPr>
          <a:lstStyle/>
          <a:p>
            <a:r>
              <a:rPr lang="fil-PH" sz="1200" dirty="0" smtClean="0"/>
              <a:t>03</a:t>
            </a:r>
            <a:endParaRPr lang="fil-PH" sz="1200" dirty="0"/>
          </a:p>
        </p:txBody>
      </p:sp>
      <p:sp>
        <p:nvSpPr>
          <p:cNvPr id="33" name="TextBox 32"/>
          <p:cNvSpPr txBox="1"/>
          <p:nvPr/>
        </p:nvSpPr>
        <p:spPr>
          <a:xfrm>
            <a:off x="1447800" y="4191000"/>
            <a:ext cx="609600" cy="261610"/>
          </a:xfrm>
          <a:prstGeom prst="rect">
            <a:avLst/>
          </a:prstGeom>
          <a:noFill/>
        </p:spPr>
        <p:txBody>
          <a:bodyPr wrap="square" rtlCol="0">
            <a:spAutoFit/>
          </a:bodyPr>
          <a:lstStyle/>
          <a:p>
            <a:r>
              <a:rPr lang="fil-PH" sz="1100" dirty="0" smtClean="0"/>
              <a:t>CID</a:t>
            </a:r>
            <a:endParaRPr lang="fil-PH" sz="1100" dirty="0"/>
          </a:p>
        </p:txBody>
      </p:sp>
      <p:sp>
        <p:nvSpPr>
          <p:cNvPr id="34" name="TextBox 33"/>
          <p:cNvSpPr txBox="1"/>
          <p:nvPr/>
        </p:nvSpPr>
        <p:spPr>
          <a:xfrm>
            <a:off x="4495800" y="4038600"/>
            <a:ext cx="762000" cy="430887"/>
          </a:xfrm>
          <a:prstGeom prst="rect">
            <a:avLst/>
          </a:prstGeom>
          <a:noFill/>
        </p:spPr>
        <p:txBody>
          <a:bodyPr wrap="square" rtlCol="0">
            <a:spAutoFit/>
          </a:bodyPr>
          <a:lstStyle/>
          <a:p>
            <a:r>
              <a:rPr lang="fil-PH" sz="1100" dirty="0" smtClean="0"/>
              <a:t>May</a:t>
            </a:r>
          </a:p>
          <a:p>
            <a:r>
              <a:rPr lang="fil-PH" sz="1100" dirty="0" smtClean="0"/>
              <a:t>4Wk</a:t>
            </a:r>
            <a:endParaRPr lang="fil-PH" sz="1100" dirty="0"/>
          </a:p>
        </p:txBody>
      </p:sp>
      <p:sp>
        <p:nvSpPr>
          <p:cNvPr id="35" name="TextBox 34"/>
          <p:cNvSpPr txBox="1"/>
          <p:nvPr/>
        </p:nvSpPr>
        <p:spPr>
          <a:xfrm>
            <a:off x="3581400" y="4038600"/>
            <a:ext cx="762000" cy="430887"/>
          </a:xfrm>
          <a:prstGeom prst="rect">
            <a:avLst/>
          </a:prstGeom>
          <a:noFill/>
        </p:spPr>
        <p:txBody>
          <a:bodyPr wrap="square" rtlCol="0">
            <a:spAutoFit/>
          </a:bodyPr>
          <a:lstStyle/>
          <a:p>
            <a:r>
              <a:rPr lang="fil-PH" sz="1100" dirty="0" smtClean="0"/>
              <a:t>May</a:t>
            </a:r>
          </a:p>
          <a:p>
            <a:r>
              <a:rPr lang="fil-PH" sz="1100" dirty="0" smtClean="0"/>
              <a:t>3Wk</a:t>
            </a:r>
            <a:endParaRPr lang="fil-PH" sz="1100" dirty="0"/>
          </a:p>
        </p:txBody>
      </p:sp>
      <p:sp>
        <p:nvSpPr>
          <p:cNvPr id="36" name="TextBox 35"/>
          <p:cNvSpPr txBox="1"/>
          <p:nvPr/>
        </p:nvSpPr>
        <p:spPr>
          <a:xfrm>
            <a:off x="2819400" y="4038600"/>
            <a:ext cx="762000" cy="430887"/>
          </a:xfrm>
          <a:prstGeom prst="rect">
            <a:avLst/>
          </a:prstGeom>
          <a:noFill/>
        </p:spPr>
        <p:txBody>
          <a:bodyPr wrap="square" rtlCol="0">
            <a:spAutoFit/>
          </a:bodyPr>
          <a:lstStyle/>
          <a:p>
            <a:r>
              <a:rPr lang="fil-PH" sz="1100" dirty="0" smtClean="0"/>
              <a:t>May</a:t>
            </a:r>
          </a:p>
          <a:p>
            <a:r>
              <a:rPr lang="fil-PH" sz="1100" dirty="0" smtClean="0"/>
              <a:t>2Wk</a:t>
            </a:r>
            <a:endParaRPr lang="fil-PH" sz="1100" dirty="0"/>
          </a:p>
        </p:txBody>
      </p:sp>
      <p:sp>
        <p:nvSpPr>
          <p:cNvPr id="37" name="TextBox 36"/>
          <p:cNvSpPr txBox="1"/>
          <p:nvPr/>
        </p:nvSpPr>
        <p:spPr>
          <a:xfrm>
            <a:off x="5105400" y="4038600"/>
            <a:ext cx="762000" cy="430887"/>
          </a:xfrm>
          <a:prstGeom prst="rect">
            <a:avLst/>
          </a:prstGeom>
          <a:noFill/>
        </p:spPr>
        <p:txBody>
          <a:bodyPr wrap="square" rtlCol="0">
            <a:spAutoFit/>
          </a:bodyPr>
          <a:lstStyle/>
          <a:p>
            <a:r>
              <a:rPr lang="fil-PH" sz="1100" dirty="0" smtClean="0"/>
              <a:t>May</a:t>
            </a:r>
          </a:p>
          <a:p>
            <a:r>
              <a:rPr lang="fil-PH" sz="1100" dirty="0" smtClean="0"/>
              <a:t>4Wk</a:t>
            </a:r>
            <a:endParaRPr lang="fil-PH" sz="1100" dirty="0"/>
          </a:p>
        </p:txBody>
      </p:sp>
      <p:sp>
        <p:nvSpPr>
          <p:cNvPr id="38" name="TextBox 37"/>
          <p:cNvSpPr txBox="1"/>
          <p:nvPr/>
        </p:nvSpPr>
        <p:spPr>
          <a:xfrm>
            <a:off x="5867400" y="4114800"/>
            <a:ext cx="533400" cy="246221"/>
          </a:xfrm>
          <a:prstGeom prst="rect">
            <a:avLst/>
          </a:prstGeom>
          <a:noFill/>
        </p:spPr>
        <p:txBody>
          <a:bodyPr wrap="square" rtlCol="0">
            <a:spAutoFit/>
          </a:bodyPr>
          <a:lstStyle/>
          <a:p>
            <a:r>
              <a:rPr lang="fil-PH" sz="1000" dirty="0" smtClean="0"/>
              <a:t>GOP</a:t>
            </a:r>
            <a:endParaRPr lang="fil-PH" sz="1000" dirty="0"/>
          </a:p>
        </p:txBody>
      </p:sp>
      <p:sp>
        <p:nvSpPr>
          <p:cNvPr id="39" name="TextBox 38"/>
          <p:cNvSpPr txBox="1"/>
          <p:nvPr/>
        </p:nvSpPr>
        <p:spPr>
          <a:xfrm>
            <a:off x="6477000" y="4114800"/>
            <a:ext cx="762000" cy="261610"/>
          </a:xfrm>
          <a:prstGeom prst="rect">
            <a:avLst/>
          </a:prstGeom>
          <a:noFill/>
        </p:spPr>
        <p:txBody>
          <a:bodyPr wrap="square" rtlCol="0">
            <a:spAutoFit/>
          </a:bodyPr>
          <a:lstStyle/>
          <a:p>
            <a:pPr algn="r"/>
            <a:r>
              <a:rPr lang="fil-PH" sz="1100" dirty="0" smtClean="0"/>
              <a:t>175,000</a:t>
            </a:r>
            <a:endParaRPr lang="fil-PH" sz="1100" dirty="0"/>
          </a:p>
        </p:txBody>
      </p:sp>
      <p:sp>
        <p:nvSpPr>
          <p:cNvPr id="40" name="TextBox 39"/>
          <p:cNvSpPr txBox="1"/>
          <p:nvPr/>
        </p:nvSpPr>
        <p:spPr>
          <a:xfrm>
            <a:off x="5105400" y="5334000"/>
            <a:ext cx="1143000" cy="261610"/>
          </a:xfrm>
          <a:prstGeom prst="rect">
            <a:avLst/>
          </a:prstGeom>
          <a:noFill/>
        </p:spPr>
        <p:txBody>
          <a:bodyPr wrap="square" rtlCol="0">
            <a:spAutoFit/>
          </a:bodyPr>
          <a:lstStyle/>
          <a:p>
            <a:pPr algn="r"/>
            <a:r>
              <a:rPr lang="fil-PH" sz="1100" b="1" dirty="0" smtClean="0"/>
              <a:t>TOTAL APP</a:t>
            </a:r>
            <a:endParaRPr lang="fil-PH" sz="1100" b="1" dirty="0"/>
          </a:p>
        </p:txBody>
      </p:sp>
      <p:sp>
        <p:nvSpPr>
          <p:cNvPr id="41" name="TextBox 40"/>
          <p:cNvSpPr txBox="1"/>
          <p:nvPr/>
        </p:nvSpPr>
        <p:spPr>
          <a:xfrm>
            <a:off x="6477000" y="5334000"/>
            <a:ext cx="762000" cy="261610"/>
          </a:xfrm>
          <a:prstGeom prst="rect">
            <a:avLst/>
          </a:prstGeom>
          <a:noFill/>
        </p:spPr>
        <p:txBody>
          <a:bodyPr wrap="square" rtlCol="0">
            <a:spAutoFit/>
          </a:bodyPr>
          <a:lstStyle/>
          <a:p>
            <a:pPr algn="r"/>
            <a:r>
              <a:rPr lang="fil-PH" sz="1100" b="1" dirty="0" smtClean="0"/>
              <a:t>885,000</a:t>
            </a:r>
            <a:endParaRPr lang="fil-PH" sz="1100" b="1" dirty="0"/>
          </a:p>
        </p:txBody>
      </p:sp>
      <p:sp>
        <p:nvSpPr>
          <p:cNvPr id="42" name="Oval 41"/>
          <p:cNvSpPr/>
          <p:nvPr/>
        </p:nvSpPr>
        <p:spPr>
          <a:xfrm>
            <a:off x="5486400" y="5867400"/>
            <a:ext cx="2438400" cy="5334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extLst>
      <p:ext uri="{BB962C8B-B14F-4D97-AF65-F5344CB8AC3E}">
        <p14:creationId xmlns:p14="http://schemas.microsoft.com/office/powerpoint/2010/main" xmlns="" val="185110041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ox(in)">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ox(in)">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box(in)">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box(in)">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box(in)">
                                      <p:cBhvr>
                                        <p:cTn id="27" dur="500"/>
                                        <p:tgtEl>
                                          <p:spTgt spid="19"/>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box(in)">
                                      <p:cBhvr>
                                        <p:cTn id="32" dur="500"/>
                                        <p:tgtEl>
                                          <p:spTgt spid="20"/>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box(in)">
                                      <p:cBhvr>
                                        <p:cTn id="37" dur="500"/>
                                        <p:tgtEl>
                                          <p:spTgt spid="32"/>
                                        </p:tgtEl>
                                      </p:cBhvr>
                                    </p:animEffect>
                                  </p:childTnLst>
                                </p:cTn>
                              </p:par>
                            </p:childTnLst>
                          </p:cTn>
                        </p:par>
                      </p:childTnLst>
                    </p:cTn>
                  </p:par>
                  <p:par>
                    <p:cTn id="38" fill="hold">
                      <p:stCondLst>
                        <p:cond delay="indefinite"/>
                      </p:stCondLst>
                      <p:childTnLst>
                        <p:par>
                          <p:cTn id="39" fill="hold">
                            <p:stCondLst>
                              <p:cond delay="0"/>
                            </p:stCondLst>
                            <p:childTnLst>
                              <p:par>
                                <p:cTn id="40" presetID="4" presetClass="entr" presetSubtype="16"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box(in)">
                                      <p:cBhvr>
                                        <p:cTn id="42" dur="500"/>
                                        <p:tgtEl>
                                          <p:spTgt spid="30"/>
                                        </p:tgtEl>
                                      </p:cBhvr>
                                    </p:animEffect>
                                  </p:childTnLst>
                                </p:cTn>
                              </p:par>
                            </p:childTnLst>
                          </p:cTn>
                        </p:par>
                      </p:childTnLst>
                    </p:cTn>
                  </p:par>
                  <p:par>
                    <p:cTn id="43" fill="hold">
                      <p:stCondLst>
                        <p:cond delay="indefinite"/>
                      </p:stCondLst>
                      <p:childTnLst>
                        <p:par>
                          <p:cTn id="44" fill="hold">
                            <p:stCondLst>
                              <p:cond delay="0"/>
                            </p:stCondLst>
                            <p:childTnLst>
                              <p:par>
                                <p:cTn id="45" presetID="4" presetClass="entr" presetSubtype="16" fill="hold" grpId="0" nodeType="clickEffect">
                                  <p:stCondLst>
                                    <p:cond delay="0"/>
                                  </p:stCondLst>
                                  <p:childTnLst>
                                    <p:set>
                                      <p:cBhvr>
                                        <p:cTn id="46" dur="1" fill="hold">
                                          <p:stCondLst>
                                            <p:cond delay="0"/>
                                          </p:stCondLst>
                                        </p:cTn>
                                        <p:tgtEl>
                                          <p:spTgt spid="11"/>
                                        </p:tgtEl>
                                        <p:attrNameLst>
                                          <p:attrName>style.visibility</p:attrName>
                                        </p:attrNameLst>
                                      </p:cBhvr>
                                      <p:to>
                                        <p:strVal val="visible"/>
                                      </p:to>
                                    </p:set>
                                    <p:animEffect transition="in" filter="box(in)">
                                      <p:cBhvr>
                                        <p:cTn id="47" dur="500"/>
                                        <p:tgtEl>
                                          <p:spTgt spid="11"/>
                                        </p:tgtEl>
                                      </p:cBhvr>
                                    </p:animEffect>
                                  </p:childTnLst>
                                </p:cTn>
                              </p:par>
                            </p:childTnLst>
                          </p:cTn>
                        </p:par>
                      </p:childTnLst>
                    </p:cTn>
                  </p:par>
                  <p:par>
                    <p:cTn id="48" fill="hold">
                      <p:stCondLst>
                        <p:cond delay="indefinite"/>
                      </p:stCondLst>
                      <p:childTnLst>
                        <p:par>
                          <p:cTn id="49" fill="hold">
                            <p:stCondLst>
                              <p:cond delay="0"/>
                            </p:stCondLst>
                            <p:childTnLst>
                              <p:par>
                                <p:cTn id="50" presetID="4" presetClass="entr" presetSubtype="16"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box(i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4" presetClass="entr" presetSubtype="16" fill="hold" grpId="0" nodeType="click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box(in)">
                                      <p:cBhvr>
                                        <p:cTn id="57" dur="500"/>
                                        <p:tgtEl>
                                          <p:spTgt spid="22"/>
                                        </p:tgtEl>
                                      </p:cBhvr>
                                    </p:animEffect>
                                  </p:childTnLst>
                                </p:cTn>
                              </p:par>
                            </p:childTnLst>
                          </p:cTn>
                        </p:par>
                      </p:childTnLst>
                    </p:cTn>
                  </p:par>
                  <p:par>
                    <p:cTn id="58" fill="hold">
                      <p:stCondLst>
                        <p:cond delay="indefinite"/>
                      </p:stCondLst>
                      <p:childTnLst>
                        <p:par>
                          <p:cTn id="59" fill="hold">
                            <p:stCondLst>
                              <p:cond delay="0"/>
                            </p:stCondLst>
                            <p:childTnLst>
                              <p:par>
                                <p:cTn id="60" presetID="4" presetClass="entr" presetSubtype="16" fill="hold" grpId="1" nodeType="clickEffect">
                                  <p:stCondLst>
                                    <p:cond delay="0"/>
                                  </p:stCondLst>
                                  <p:childTnLst>
                                    <p:set>
                                      <p:cBhvr>
                                        <p:cTn id="61" dur="1" fill="hold">
                                          <p:stCondLst>
                                            <p:cond delay="0"/>
                                          </p:stCondLst>
                                        </p:cTn>
                                        <p:tgtEl>
                                          <p:spTgt spid="22"/>
                                        </p:tgtEl>
                                        <p:attrNameLst>
                                          <p:attrName>style.visibility</p:attrName>
                                        </p:attrNameLst>
                                      </p:cBhvr>
                                      <p:to>
                                        <p:strVal val="visible"/>
                                      </p:to>
                                    </p:set>
                                    <p:animEffect transition="in" filter="box(in)">
                                      <p:cBhvr>
                                        <p:cTn id="62" dur="500"/>
                                        <p:tgtEl>
                                          <p:spTgt spid="22"/>
                                        </p:tgtEl>
                                      </p:cBhvr>
                                    </p:animEffect>
                                  </p:childTnLst>
                                </p:cTn>
                              </p:par>
                            </p:childTnLst>
                          </p:cTn>
                        </p:par>
                      </p:childTnLst>
                    </p:cTn>
                  </p:par>
                  <p:par>
                    <p:cTn id="63" fill="hold">
                      <p:stCondLst>
                        <p:cond delay="indefinite"/>
                      </p:stCondLst>
                      <p:childTnLst>
                        <p:par>
                          <p:cTn id="64" fill="hold">
                            <p:stCondLst>
                              <p:cond delay="0"/>
                            </p:stCondLst>
                            <p:childTnLst>
                              <p:par>
                                <p:cTn id="65" presetID="4" presetClass="entr" presetSubtype="16" fill="hold" grpId="0" nodeType="click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box(in)">
                                      <p:cBhvr>
                                        <p:cTn id="67" dur="500"/>
                                        <p:tgtEl>
                                          <p:spTgt spid="33"/>
                                        </p:tgtEl>
                                      </p:cBhvr>
                                    </p:animEffect>
                                  </p:childTnLst>
                                </p:cTn>
                              </p:par>
                            </p:childTnLst>
                          </p:cTn>
                        </p:par>
                      </p:childTnLst>
                    </p:cTn>
                  </p:par>
                  <p:par>
                    <p:cTn id="68" fill="hold">
                      <p:stCondLst>
                        <p:cond delay="indefinite"/>
                      </p:stCondLst>
                      <p:childTnLst>
                        <p:par>
                          <p:cTn id="69" fill="hold">
                            <p:stCondLst>
                              <p:cond delay="0"/>
                            </p:stCondLst>
                            <p:childTnLst>
                              <p:par>
                                <p:cTn id="70" presetID="4" presetClass="entr" presetSubtype="16" fill="hold" grpId="0" nodeType="clickEffect">
                                  <p:stCondLst>
                                    <p:cond delay="0"/>
                                  </p:stCondLst>
                                  <p:childTnLst>
                                    <p:set>
                                      <p:cBhvr>
                                        <p:cTn id="71" dur="1" fill="hold">
                                          <p:stCondLst>
                                            <p:cond delay="0"/>
                                          </p:stCondLst>
                                        </p:cTn>
                                        <p:tgtEl>
                                          <p:spTgt spid="31"/>
                                        </p:tgtEl>
                                        <p:attrNameLst>
                                          <p:attrName>style.visibility</p:attrName>
                                        </p:attrNameLst>
                                      </p:cBhvr>
                                      <p:to>
                                        <p:strVal val="visible"/>
                                      </p:to>
                                    </p:set>
                                    <p:animEffect transition="in" filter="box(in)">
                                      <p:cBhvr>
                                        <p:cTn id="72" dur="500"/>
                                        <p:tgtEl>
                                          <p:spTgt spid="31"/>
                                        </p:tgtEl>
                                      </p:cBhvr>
                                    </p:animEffect>
                                  </p:childTnLst>
                                </p:cTn>
                              </p:par>
                            </p:childTnLst>
                          </p:cTn>
                        </p:par>
                      </p:childTnLst>
                    </p:cTn>
                  </p:par>
                  <p:par>
                    <p:cTn id="73" fill="hold">
                      <p:stCondLst>
                        <p:cond delay="indefinite"/>
                      </p:stCondLst>
                      <p:childTnLst>
                        <p:par>
                          <p:cTn id="74" fill="hold">
                            <p:stCondLst>
                              <p:cond delay="0"/>
                            </p:stCondLst>
                            <p:childTnLst>
                              <p:par>
                                <p:cTn id="75" presetID="4" presetClass="entr" presetSubtype="16" fill="hold" grpId="0" nodeType="clickEffect">
                                  <p:stCondLst>
                                    <p:cond delay="0"/>
                                  </p:stCondLst>
                                  <p:childTnLst>
                                    <p:set>
                                      <p:cBhvr>
                                        <p:cTn id="76" dur="1" fill="hold">
                                          <p:stCondLst>
                                            <p:cond delay="0"/>
                                          </p:stCondLst>
                                        </p:cTn>
                                        <p:tgtEl>
                                          <p:spTgt spid="14"/>
                                        </p:tgtEl>
                                        <p:attrNameLst>
                                          <p:attrName>style.visibility</p:attrName>
                                        </p:attrNameLst>
                                      </p:cBhvr>
                                      <p:to>
                                        <p:strVal val="visible"/>
                                      </p:to>
                                    </p:set>
                                    <p:animEffect transition="in" filter="box(in)">
                                      <p:cBhvr>
                                        <p:cTn id="77" dur="500"/>
                                        <p:tgtEl>
                                          <p:spTgt spid="14"/>
                                        </p:tgtEl>
                                      </p:cBhvr>
                                    </p:animEffect>
                                  </p:childTnLst>
                                </p:cTn>
                              </p:par>
                            </p:childTnLst>
                          </p:cTn>
                        </p:par>
                      </p:childTnLst>
                    </p:cTn>
                  </p:par>
                  <p:par>
                    <p:cTn id="78" fill="hold">
                      <p:stCondLst>
                        <p:cond delay="indefinite"/>
                      </p:stCondLst>
                      <p:childTnLst>
                        <p:par>
                          <p:cTn id="79" fill="hold">
                            <p:stCondLst>
                              <p:cond delay="0"/>
                            </p:stCondLst>
                            <p:childTnLst>
                              <p:par>
                                <p:cTn id="80" presetID="4" presetClass="entr" presetSubtype="16" fill="hold" grpId="0" nodeType="clickEffect">
                                  <p:stCondLst>
                                    <p:cond delay="0"/>
                                  </p:stCondLst>
                                  <p:childTnLst>
                                    <p:set>
                                      <p:cBhvr>
                                        <p:cTn id="81" dur="1" fill="hold">
                                          <p:stCondLst>
                                            <p:cond delay="0"/>
                                          </p:stCondLst>
                                        </p:cTn>
                                        <p:tgtEl>
                                          <p:spTgt spid="15"/>
                                        </p:tgtEl>
                                        <p:attrNameLst>
                                          <p:attrName>style.visibility</p:attrName>
                                        </p:attrNameLst>
                                      </p:cBhvr>
                                      <p:to>
                                        <p:strVal val="visible"/>
                                      </p:to>
                                    </p:set>
                                    <p:animEffect transition="in" filter="box(in)">
                                      <p:cBhvr>
                                        <p:cTn id="82" dur="500"/>
                                        <p:tgtEl>
                                          <p:spTgt spid="15"/>
                                        </p:tgtEl>
                                      </p:cBhvr>
                                    </p:animEffect>
                                  </p:childTnLst>
                                </p:cTn>
                              </p:par>
                            </p:childTnLst>
                          </p:cTn>
                        </p:par>
                      </p:childTnLst>
                    </p:cTn>
                  </p:par>
                  <p:par>
                    <p:cTn id="83" fill="hold">
                      <p:stCondLst>
                        <p:cond delay="indefinite"/>
                      </p:stCondLst>
                      <p:childTnLst>
                        <p:par>
                          <p:cTn id="84" fill="hold">
                            <p:stCondLst>
                              <p:cond delay="0"/>
                            </p:stCondLst>
                            <p:childTnLst>
                              <p:par>
                                <p:cTn id="85" presetID="4" presetClass="entr" presetSubtype="16" fill="hold" grpId="0" nodeType="clickEffect">
                                  <p:stCondLst>
                                    <p:cond delay="0"/>
                                  </p:stCondLst>
                                  <p:childTnLst>
                                    <p:set>
                                      <p:cBhvr>
                                        <p:cTn id="86" dur="1" fill="hold">
                                          <p:stCondLst>
                                            <p:cond delay="0"/>
                                          </p:stCondLst>
                                        </p:cTn>
                                        <p:tgtEl>
                                          <p:spTgt spid="16"/>
                                        </p:tgtEl>
                                        <p:attrNameLst>
                                          <p:attrName>style.visibility</p:attrName>
                                        </p:attrNameLst>
                                      </p:cBhvr>
                                      <p:to>
                                        <p:strVal val="visible"/>
                                      </p:to>
                                    </p:set>
                                    <p:animEffect transition="in" filter="box(in)">
                                      <p:cBhvr>
                                        <p:cTn id="87" dur="500"/>
                                        <p:tgtEl>
                                          <p:spTgt spid="16"/>
                                        </p:tgtEl>
                                      </p:cBhvr>
                                    </p:animEffect>
                                  </p:childTnLst>
                                </p:cTn>
                              </p:par>
                            </p:childTnLst>
                          </p:cTn>
                        </p:par>
                      </p:childTnLst>
                    </p:cTn>
                  </p:par>
                  <p:par>
                    <p:cTn id="88" fill="hold">
                      <p:stCondLst>
                        <p:cond delay="indefinite"/>
                      </p:stCondLst>
                      <p:childTnLst>
                        <p:par>
                          <p:cTn id="89" fill="hold">
                            <p:stCondLst>
                              <p:cond delay="0"/>
                            </p:stCondLst>
                            <p:childTnLst>
                              <p:par>
                                <p:cTn id="90" presetID="4" presetClass="entr" presetSubtype="16" fill="hold" grpId="0" nodeType="clickEffect">
                                  <p:stCondLst>
                                    <p:cond delay="0"/>
                                  </p:stCondLst>
                                  <p:childTnLst>
                                    <p:set>
                                      <p:cBhvr>
                                        <p:cTn id="91" dur="1" fill="hold">
                                          <p:stCondLst>
                                            <p:cond delay="0"/>
                                          </p:stCondLst>
                                        </p:cTn>
                                        <p:tgtEl>
                                          <p:spTgt spid="17"/>
                                        </p:tgtEl>
                                        <p:attrNameLst>
                                          <p:attrName>style.visibility</p:attrName>
                                        </p:attrNameLst>
                                      </p:cBhvr>
                                      <p:to>
                                        <p:strVal val="visible"/>
                                      </p:to>
                                    </p:set>
                                    <p:animEffect transition="in" filter="box(in)">
                                      <p:cBhvr>
                                        <p:cTn id="92" dur="500"/>
                                        <p:tgtEl>
                                          <p:spTgt spid="17"/>
                                        </p:tgtEl>
                                      </p:cBhvr>
                                    </p:animEffect>
                                  </p:childTnLst>
                                </p:cTn>
                              </p:par>
                            </p:childTnLst>
                          </p:cTn>
                        </p:par>
                      </p:childTnLst>
                    </p:cTn>
                  </p:par>
                  <p:par>
                    <p:cTn id="93" fill="hold">
                      <p:stCondLst>
                        <p:cond delay="indefinite"/>
                      </p:stCondLst>
                      <p:childTnLst>
                        <p:par>
                          <p:cTn id="94" fill="hold">
                            <p:stCondLst>
                              <p:cond delay="0"/>
                            </p:stCondLst>
                            <p:childTnLst>
                              <p:par>
                                <p:cTn id="95" presetID="4" presetClass="entr" presetSubtype="16" fill="hold" grpId="0" nodeType="clickEffect">
                                  <p:stCondLst>
                                    <p:cond delay="0"/>
                                  </p:stCondLst>
                                  <p:childTnLst>
                                    <p:set>
                                      <p:cBhvr>
                                        <p:cTn id="96" dur="1" fill="hold">
                                          <p:stCondLst>
                                            <p:cond delay="0"/>
                                          </p:stCondLst>
                                        </p:cTn>
                                        <p:tgtEl>
                                          <p:spTgt spid="23"/>
                                        </p:tgtEl>
                                        <p:attrNameLst>
                                          <p:attrName>style.visibility</p:attrName>
                                        </p:attrNameLst>
                                      </p:cBhvr>
                                      <p:to>
                                        <p:strVal val="visible"/>
                                      </p:to>
                                    </p:set>
                                    <p:animEffect transition="in" filter="box(in)">
                                      <p:cBhvr>
                                        <p:cTn id="97" dur="500"/>
                                        <p:tgtEl>
                                          <p:spTgt spid="23"/>
                                        </p:tgtEl>
                                      </p:cBhvr>
                                    </p:animEffect>
                                  </p:childTnLst>
                                </p:cTn>
                              </p:par>
                            </p:childTnLst>
                          </p:cTn>
                        </p:par>
                      </p:childTnLst>
                    </p:cTn>
                  </p:par>
                  <p:par>
                    <p:cTn id="98" fill="hold">
                      <p:stCondLst>
                        <p:cond delay="indefinite"/>
                      </p:stCondLst>
                      <p:childTnLst>
                        <p:par>
                          <p:cTn id="99" fill="hold">
                            <p:stCondLst>
                              <p:cond delay="0"/>
                            </p:stCondLst>
                            <p:childTnLst>
                              <p:par>
                                <p:cTn id="100" presetID="4" presetClass="entr" presetSubtype="16"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box(in)">
                                      <p:cBhvr>
                                        <p:cTn id="102" dur="500"/>
                                        <p:tgtEl>
                                          <p:spTgt spid="24"/>
                                        </p:tgtEl>
                                      </p:cBhvr>
                                    </p:animEffect>
                                  </p:childTnLst>
                                </p:cTn>
                              </p:par>
                            </p:childTnLst>
                          </p:cTn>
                        </p:par>
                      </p:childTnLst>
                    </p:cTn>
                  </p:par>
                  <p:par>
                    <p:cTn id="103" fill="hold">
                      <p:stCondLst>
                        <p:cond delay="indefinite"/>
                      </p:stCondLst>
                      <p:childTnLst>
                        <p:par>
                          <p:cTn id="104" fill="hold">
                            <p:stCondLst>
                              <p:cond delay="0"/>
                            </p:stCondLst>
                            <p:childTnLst>
                              <p:par>
                                <p:cTn id="105" presetID="4" presetClass="entr" presetSubtype="16" fill="hold" grpId="0" nodeType="clickEffect">
                                  <p:stCondLst>
                                    <p:cond delay="0"/>
                                  </p:stCondLst>
                                  <p:childTnLst>
                                    <p:set>
                                      <p:cBhvr>
                                        <p:cTn id="106" dur="1" fill="hold">
                                          <p:stCondLst>
                                            <p:cond delay="0"/>
                                          </p:stCondLst>
                                        </p:cTn>
                                        <p:tgtEl>
                                          <p:spTgt spid="25"/>
                                        </p:tgtEl>
                                        <p:attrNameLst>
                                          <p:attrName>style.visibility</p:attrName>
                                        </p:attrNameLst>
                                      </p:cBhvr>
                                      <p:to>
                                        <p:strVal val="visible"/>
                                      </p:to>
                                    </p:set>
                                    <p:animEffect transition="in" filter="box(in)">
                                      <p:cBhvr>
                                        <p:cTn id="107" dur="500"/>
                                        <p:tgtEl>
                                          <p:spTgt spid="25"/>
                                        </p:tgtEl>
                                      </p:cBhvr>
                                    </p:animEffect>
                                  </p:childTnLst>
                                </p:cTn>
                              </p:par>
                            </p:childTnLst>
                          </p:cTn>
                        </p:par>
                      </p:childTnLst>
                    </p:cTn>
                  </p:par>
                  <p:par>
                    <p:cTn id="108" fill="hold">
                      <p:stCondLst>
                        <p:cond delay="indefinite"/>
                      </p:stCondLst>
                      <p:childTnLst>
                        <p:par>
                          <p:cTn id="109" fill="hold">
                            <p:stCondLst>
                              <p:cond delay="0"/>
                            </p:stCondLst>
                            <p:childTnLst>
                              <p:par>
                                <p:cTn id="110" presetID="4" presetClass="entr" presetSubtype="16" fill="hold" grpId="0" nodeType="clickEffect">
                                  <p:stCondLst>
                                    <p:cond delay="0"/>
                                  </p:stCondLst>
                                  <p:childTnLst>
                                    <p:set>
                                      <p:cBhvr>
                                        <p:cTn id="111" dur="1" fill="hold">
                                          <p:stCondLst>
                                            <p:cond delay="0"/>
                                          </p:stCondLst>
                                        </p:cTn>
                                        <p:tgtEl>
                                          <p:spTgt spid="26"/>
                                        </p:tgtEl>
                                        <p:attrNameLst>
                                          <p:attrName>style.visibility</p:attrName>
                                        </p:attrNameLst>
                                      </p:cBhvr>
                                      <p:to>
                                        <p:strVal val="visible"/>
                                      </p:to>
                                    </p:set>
                                    <p:animEffect transition="in" filter="box(in)">
                                      <p:cBhvr>
                                        <p:cTn id="112" dur="500"/>
                                        <p:tgtEl>
                                          <p:spTgt spid="26"/>
                                        </p:tgtEl>
                                      </p:cBhvr>
                                    </p:animEffect>
                                  </p:childTnLst>
                                </p:cTn>
                              </p:par>
                            </p:childTnLst>
                          </p:cTn>
                        </p:par>
                      </p:childTnLst>
                    </p:cTn>
                  </p:par>
                  <p:par>
                    <p:cTn id="113" fill="hold">
                      <p:stCondLst>
                        <p:cond delay="indefinite"/>
                      </p:stCondLst>
                      <p:childTnLst>
                        <p:par>
                          <p:cTn id="114" fill="hold">
                            <p:stCondLst>
                              <p:cond delay="0"/>
                            </p:stCondLst>
                            <p:childTnLst>
                              <p:par>
                                <p:cTn id="115" presetID="4" presetClass="entr" presetSubtype="16" fill="hold" grpId="0" nodeType="clickEffect">
                                  <p:stCondLst>
                                    <p:cond delay="0"/>
                                  </p:stCondLst>
                                  <p:childTnLst>
                                    <p:set>
                                      <p:cBhvr>
                                        <p:cTn id="116" dur="1" fill="hold">
                                          <p:stCondLst>
                                            <p:cond delay="0"/>
                                          </p:stCondLst>
                                        </p:cTn>
                                        <p:tgtEl>
                                          <p:spTgt spid="36"/>
                                        </p:tgtEl>
                                        <p:attrNameLst>
                                          <p:attrName>style.visibility</p:attrName>
                                        </p:attrNameLst>
                                      </p:cBhvr>
                                      <p:to>
                                        <p:strVal val="visible"/>
                                      </p:to>
                                    </p:set>
                                    <p:animEffect transition="in" filter="box(in)">
                                      <p:cBhvr>
                                        <p:cTn id="117" dur="500"/>
                                        <p:tgtEl>
                                          <p:spTgt spid="36"/>
                                        </p:tgtEl>
                                      </p:cBhvr>
                                    </p:animEffect>
                                  </p:childTnLst>
                                </p:cTn>
                              </p:par>
                            </p:childTnLst>
                          </p:cTn>
                        </p:par>
                      </p:childTnLst>
                    </p:cTn>
                  </p:par>
                  <p:par>
                    <p:cTn id="118" fill="hold">
                      <p:stCondLst>
                        <p:cond delay="indefinite"/>
                      </p:stCondLst>
                      <p:childTnLst>
                        <p:par>
                          <p:cTn id="119" fill="hold">
                            <p:stCondLst>
                              <p:cond delay="0"/>
                            </p:stCondLst>
                            <p:childTnLst>
                              <p:par>
                                <p:cTn id="120" presetID="4" presetClass="entr" presetSubtype="16" fill="hold" grpId="0" nodeType="clickEffect">
                                  <p:stCondLst>
                                    <p:cond delay="0"/>
                                  </p:stCondLst>
                                  <p:childTnLst>
                                    <p:set>
                                      <p:cBhvr>
                                        <p:cTn id="121" dur="1" fill="hold">
                                          <p:stCondLst>
                                            <p:cond delay="0"/>
                                          </p:stCondLst>
                                        </p:cTn>
                                        <p:tgtEl>
                                          <p:spTgt spid="35"/>
                                        </p:tgtEl>
                                        <p:attrNameLst>
                                          <p:attrName>style.visibility</p:attrName>
                                        </p:attrNameLst>
                                      </p:cBhvr>
                                      <p:to>
                                        <p:strVal val="visible"/>
                                      </p:to>
                                    </p:set>
                                    <p:animEffect transition="in" filter="box(in)">
                                      <p:cBhvr>
                                        <p:cTn id="122" dur="500"/>
                                        <p:tgtEl>
                                          <p:spTgt spid="35"/>
                                        </p:tgtEl>
                                      </p:cBhvr>
                                    </p:animEffect>
                                  </p:childTnLst>
                                </p:cTn>
                              </p:par>
                            </p:childTnLst>
                          </p:cTn>
                        </p:par>
                      </p:childTnLst>
                    </p:cTn>
                  </p:par>
                  <p:par>
                    <p:cTn id="123" fill="hold">
                      <p:stCondLst>
                        <p:cond delay="indefinite"/>
                      </p:stCondLst>
                      <p:childTnLst>
                        <p:par>
                          <p:cTn id="124" fill="hold">
                            <p:stCondLst>
                              <p:cond delay="0"/>
                            </p:stCondLst>
                            <p:childTnLst>
                              <p:par>
                                <p:cTn id="125" presetID="4" presetClass="entr" presetSubtype="16" fill="hold" grpId="0" nodeType="click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box(in)">
                                      <p:cBhvr>
                                        <p:cTn id="127" dur="500"/>
                                        <p:tgtEl>
                                          <p:spTgt spid="34"/>
                                        </p:tgtEl>
                                      </p:cBhvr>
                                    </p:animEffect>
                                  </p:childTnLst>
                                </p:cTn>
                              </p:par>
                            </p:childTnLst>
                          </p:cTn>
                        </p:par>
                      </p:childTnLst>
                    </p:cTn>
                  </p:par>
                  <p:par>
                    <p:cTn id="128" fill="hold">
                      <p:stCondLst>
                        <p:cond delay="indefinite"/>
                      </p:stCondLst>
                      <p:childTnLst>
                        <p:par>
                          <p:cTn id="129" fill="hold">
                            <p:stCondLst>
                              <p:cond delay="0"/>
                            </p:stCondLst>
                            <p:childTnLst>
                              <p:par>
                                <p:cTn id="130" presetID="4" presetClass="entr" presetSubtype="16" fill="hold" grpId="0" nodeType="clickEffect">
                                  <p:stCondLst>
                                    <p:cond delay="0"/>
                                  </p:stCondLst>
                                  <p:childTnLst>
                                    <p:set>
                                      <p:cBhvr>
                                        <p:cTn id="131" dur="1" fill="hold">
                                          <p:stCondLst>
                                            <p:cond delay="0"/>
                                          </p:stCondLst>
                                        </p:cTn>
                                        <p:tgtEl>
                                          <p:spTgt spid="37"/>
                                        </p:tgtEl>
                                        <p:attrNameLst>
                                          <p:attrName>style.visibility</p:attrName>
                                        </p:attrNameLst>
                                      </p:cBhvr>
                                      <p:to>
                                        <p:strVal val="visible"/>
                                      </p:to>
                                    </p:set>
                                    <p:animEffect transition="in" filter="box(in)">
                                      <p:cBhvr>
                                        <p:cTn id="132" dur="500"/>
                                        <p:tgtEl>
                                          <p:spTgt spid="37"/>
                                        </p:tgtEl>
                                      </p:cBhvr>
                                    </p:animEffect>
                                  </p:childTnLst>
                                </p:cTn>
                              </p:par>
                            </p:childTnLst>
                          </p:cTn>
                        </p:par>
                      </p:childTnLst>
                    </p:cTn>
                  </p:par>
                  <p:par>
                    <p:cTn id="133" fill="hold">
                      <p:stCondLst>
                        <p:cond delay="indefinite"/>
                      </p:stCondLst>
                      <p:childTnLst>
                        <p:par>
                          <p:cTn id="134" fill="hold">
                            <p:stCondLst>
                              <p:cond delay="0"/>
                            </p:stCondLst>
                            <p:childTnLst>
                              <p:par>
                                <p:cTn id="135" presetID="4" presetClass="entr" presetSubtype="16" fill="hold" grpId="0" nodeType="clickEffect">
                                  <p:stCondLst>
                                    <p:cond delay="0"/>
                                  </p:stCondLst>
                                  <p:childTnLst>
                                    <p:set>
                                      <p:cBhvr>
                                        <p:cTn id="136" dur="1" fill="hold">
                                          <p:stCondLst>
                                            <p:cond delay="0"/>
                                          </p:stCondLst>
                                        </p:cTn>
                                        <p:tgtEl>
                                          <p:spTgt spid="18"/>
                                        </p:tgtEl>
                                        <p:attrNameLst>
                                          <p:attrName>style.visibility</p:attrName>
                                        </p:attrNameLst>
                                      </p:cBhvr>
                                      <p:to>
                                        <p:strVal val="visible"/>
                                      </p:to>
                                    </p:set>
                                    <p:animEffect transition="in" filter="box(in)">
                                      <p:cBhvr>
                                        <p:cTn id="137" dur="500"/>
                                        <p:tgtEl>
                                          <p:spTgt spid="18"/>
                                        </p:tgtEl>
                                      </p:cBhvr>
                                    </p:animEffect>
                                  </p:childTnLst>
                                </p:cTn>
                              </p:par>
                            </p:childTnLst>
                          </p:cTn>
                        </p:par>
                      </p:childTnLst>
                    </p:cTn>
                  </p:par>
                  <p:par>
                    <p:cTn id="138" fill="hold">
                      <p:stCondLst>
                        <p:cond delay="indefinite"/>
                      </p:stCondLst>
                      <p:childTnLst>
                        <p:par>
                          <p:cTn id="139" fill="hold">
                            <p:stCondLst>
                              <p:cond delay="0"/>
                            </p:stCondLst>
                            <p:childTnLst>
                              <p:par>
                                <p:cTn id="140" presetID="4" presetClass="entr" presetSubtype="16" fill="hold" grpId="0" nodeType="clickEffect">
                                  <p:stCondLst>
                                    <p:cond delay="0"/>
                                  </p:stCondLst>
                                  <p:childTnLst>
                                    <p:set>
                                      <p:cBhvr>
                                        <p:cTn id="141" dur="1" fill="hold">
                                          <p:stCondLst>
                                            <p:cond delay="0"/>
                                          </p:stCondLst>
                                        </p:cTn>
                                        <p:tgtEl>
                                          <p:spTgt spid="28"/>
                                        </p:tgtEl>
                                        <p:attrNameLst>
                                          <p:attrName>style.visibility</p:attrName>
                                        </p:attrNameLst>
                                      </p:cBhvr>
                                      <p:to>
                                        <p:strVal val="visible"/>
                                      </p:to>
                                    </p:set>
                                    <p:animEffect transition="in" filter="box(in)">
                                      <p:cBhvr>
                                        <p:cTn id="142" dur="500"/>
                                        <p:tgtEl>
                                          <p:spTgt spid="28"/>
                                        </p:tgtEl>
                                      </p:cBhvr>
                                    </p:animEffect>
                                  </p:childTnLst>
                                </p:cTn>
                              </p:par>
                            </p:childTnLst>
                          </p:cTn>
                        </p:par>
                      </p:childTnLst>
                    </p:cTn>
                  </p:par>
                  <p:par>
                    <p:cTn id="143" fill="hold">
                      <p:stCondLst>
                        <p:cond delay="indefinite"/>
                      </p:stCondLst>
                      <p:childTnLst>
                        <p:par>
                          <p:cTn id="144" fill="hold">
                            <p:stCondLst>
                              <p:cond delay="0"/>
                            </p:stCondLst>
                            <p:childTnLst>
                              <p:par>
                                <p:cTn id="145" presetID="4" presetClass="entr" presetSubtype="16" fill="hold" grpId="0" nodeType="clickEffect">
                                  <p:stCondLst>
                                    <p:cond delay="0"/>
                                  </p:stCondLst>
                                  <p:childTnLst>
                                    <p:set>
                                      <p:cBhvr>
                                        <p:cTn id="146" dur="1" fill="hold">
                                          <p:stCondLst>
                                            <p:cond delay="0"/>
                                          </p:stCondLst>
                                        </p:cTn>
                                        <p:tgtEl>
                                          <p:spTgt spid="38"/>
                                        </p:tgtEl>
                                        <p:attrNameLst>
                                          <p:attrName>style.visibility</p:attrName>
                                        </p:attrNameLst>
                                      </p:cBhvr>
                                      <p:to>
                                        <p:strVal val="visible"/>
                                      </p:to>
                                    </p:set>
                                    <p:animEffect transition="in" filter="box(in)">
                                      <p:cBhvr>
                                        <p:cTn id="147" dur="500"/>
                                        <p:tgtEl>
                                          <p:spTgt spid="38"/>
                                        </p:tgtEl>
                                      </p:cBhvr>
                                    </p:animEffect>
                                  </p:childTnLst>
                                </p:cTn>
                              </p:par>
                            </p:childTnLst>
                          </p:cTn>
                        </p:par>
                      </p:childTnLst>
                    </p:cTn>
                  </p:par>
                  <p:par>
                    <p:cTn id="148" fill="hold">
                      <p:stCondLst>
                        <p:cond delay="indefinite"/>
                      </p:stCondLst>
                      <p:childTnLst>
                        <p:par>
                          <p:cTn id="149" fill="hold">
                            <p:stCondLst>
                              <p:cond delay="0"/>
                            </p:stCondLst>
                            <p:childTnLst>
                              <p:par>
                                <p:cTn id="150" presetID="4" presetClass="entr" presetSubtype="16" fill="hold" grpId="0" nodeType="clickEffect">
                                  <p:stCondLst>
                                    <p:cond delay="0"/>
                                  </p:stCondLst>
                                  <p:childTnLst>
                                    <p:set>
                                      <p:cBhvr>
                                        <p:cTn id="151" dur="1" fill="hold">
                                          <p:stCondLst>
                                            <p:cond delay="0"/>
                                          </p:stCondLst>
                                        </p:cTn>
                                        <p:tgtEl>
                                          <p:spTgt spid="13"/>
                                        </p:tgtEl>
                                        <p:attrNameLst>
                                          <p:attrName>style.visibility</p:attrName>
                                        </p:attrNameLst>
                                      </p:cBhvr>
                                      <p:to>
                                        <p:strVal val="visible"/>
                                      </p:to>
                                    </p:set>
                                    <p:animEffect transition="in" filter="box(in)">
                                      <p:cBhvr>
                                        <p:cTn id="152" dur="500"/>
                                        <p:tgtEl>
                                          <p:spTgt spid="13"/>
                                        </p:tgtEl>
                                      </p:cBhvr>
                                    </p:animEffect>
                                  </p:childTnLst>
                                </p:cTn>
                              </p:par>
                            </p:childTnLst>
                          </p:cTn>
                        </p:par>
                      </p:childTnLst>
                    </p:cTn>
                  </p:par>
                  <p:par>
                    <p:cTn id="153" fill="hold">
                      <p:stCondLst>
                        <p:cond delay="indefinite"/>
                      </p:stCondLst>
                      <p:childTnLst>
                        <p:par>
                          <p:cTn id="154" fill="hold">
                            <p:stCondLst>
                              <p:cond delay="0"/>
                            </p:stCondLst>
                            <p:childTnLst>
                              <p:par>
                                <p:cTn id="155" presetID="4" presetClass="entr" presetSubtype="16" fill="hold" grpId="0" nodeType="clickEffect">
                                  <p:stCondLst>
                                    <p:cond delay="0"/>
                                  </p:stCondLst>
                                  <p:childTnLst>
                                    <p:set>
                                      <p:cBhvr>
                                        <p:cTn id="156" dur="1" fill="hold">
                                          <p:stCondLst>
                                            <p:cond delay="0"/>
                                          </p:stCondLst>
                                        </p:cTn>
                                        <p:tgtEl>
                                          <p:spTgt spid="27"/>
                                        </p:tgtEl>
                                        <p:attrNameLst>
                                          <p:attrName>style.visibility</p:attrName>
                                        </p:attrNameLst>
                                      </p:cBhvr>
                                      <p:to>
                                        <p:strVal val="visible"/>
                                      </p:to>
                                    </p:set>
                                    <p:animEffect transition="in" filter="box(in)">
                                      <p:cBhvr>
                                        <p:cTn id="157" dur="500"/>
                                        <p:tgtEl>
                                          <p:spTgt spid="27"/>
                                        </p:tgtEl>
                                      </p:cBhvr>
                                    </p:animEffect>
                                  </p:childTnLst>
                                </p:cTn>
                              </p:par>
                            </p:childTnLst>
                          </p:cTn>
                        </p:par>
                      </p:childTnLst>
                    </p:cTn>
                  </p:par>
                  <p:par>
                    <p:cTn id="158" fill="hold">
                      <p:stCondLst>
                        <p:cond delay="indefinite"/>
                      </p:stCondLst>
                      <p:childTnLst>
                        <p:par>
                          <p:cTn id="159" fill="hold">
                            <p:stCondLst>
                              <p:cond delay="0"/>
                            </p:stCondLst>
                            <p:childTnLst>
                              <p:par>
                                <p:cTn id="160" presetID="4" presetClass="entr" presetSubtype="16" fill="hold" grpId="0" nodeType="clickEffect">
                                  <p:stCondLst>
                                    <p:cond delay="0"/>
                                  </p:stCondLst>
                                  <p:childTnLst>
                                    <p:set>
                                      <p:cBhvr>
                                        <p:cTn id="161" dur="1" fill="hold">
                                          <p:stCondLst>
                                            <p:cond delay="0"/>
                                          </p:stCondLst>
                                        </p:cTn>
                                        <p:tgtEl>
                                          <p:spTgt spid="39"/>
                                        </p:tgtEl>
                                        <p:attrNameLst>
                                          <p:attrName>style.visibility</p:attrName>
                                        </p:attrNameLst>
                                      </p:cBhvr>
                                      <p:to>
                                        <p:strVal val="visible"/>
                                      </p:to>
                                    </p:set>
                                    <p:animEffect transition="in" filter="box(in)">
                                      <p:cBhvr>
                                        <p:cTn id="162" dur="500"/>
                                        <p:tgtEl>
                                          <p:spTgt spid="39"/>
                                        </p:tgtEl>
                                      </p:cBhvr>
                                    </p:animEffect>
                                  </p:childTnLst>
                                </p:cTn>
                              </p:par>
                            </p:childTnLst>
                          </p:cTn>
                        </p:par>
                      </p:childTnLst>
                    </p:cTn>
                  </p:par>
                  <p:par>
                    <p:cTn id="163" fill="hold">
                      <p:stCondLst>
                        <p:cond delay="indefinite"/>
                      </p:stCondLst>
                      <p:childTnLst>
                        <p:par>
                          <p:cTn id="164" fill="hold">
                            <p:stCondLst>
                              <p:cond delay="0"/>
                            </p:stCondLst>
                            <p:childTnLst>
                              <p:par>
                                <p:cTn id="165" presetID="4" presetClass="entr" presetSubtype="16" fill="hold" nodeType="clickEffect">
                                  <p:stCondLst>
                                    <p:cond delay="0"/>
                                  </p:stCondLst>
                                  <p:childTnLst>
                                    <p:set>
                                      <p:cBhvr>
                                        <p:cTn id="166" dur="1" fill="hold">
                                          <p:stCondLst>
                                            <p:cond delay="0"/>
                                          </p:stCondLst>
                                        </p:cTn>
                                        <p:tgtEl>
                                          <p:spTgt spid="29">
                                            <p:txEl>
                                              <p:pRg st="0" end="0"/>
                                            </p:txEl>
                                          </p:spTgt>
                                        </p:tgtEl>
                                        <p:attrNameLst>
                                          <p:attrName>style.visibility</p:attrName>
                                        </p:attrNameLst>
                                      </p:cBhvr>
                                      <p:to>
                                        <p:strVal val="visible"/>
                                      </p:to>
                                    </p:set>
                                    <p:animEffect transition="in" filter="box(in)">
                                      <p:cBhvr>
                                        <p:cTn id="167" dur="500"/>
                                        <p:tgtEl>
                                          <p:spTgt spid="29">
                                            <p:txEl>
                                              <p:pRg st="0" end="0"/>
                                            </p:txEl>
                                          </p:spTgt>
                                        </p:tgtEl>
                                      </p:cBhvr>
                                    </p:animEffect>
                                  </p:childTnLst>
                                </p:cTn>
                              </p:par>
                            </p:childTnLst>
                          </p:cTn>
                        </p:par>
                      </p:childTnLst>
                    </p:cTn>
                  </p:par>
                  <p:par>
                    <p:cTn id="168" fill="hold">
                      <p:stCondLst>
                        <p:cond delay="indefinite"/>
                      </p:stCondLst>
                      <p:childTnLst>
                        <p:par>
                          <p:cTn id="169" fill="hold">
                            <p:stCondLst>
                              <p:cond delay="0"/>
                            </p:stCondLst>
                            <p:childTnLst>
                              <p:par>
                                <p:cTn id="170" presetID="4" presetClass="entr" presetSubtype="16" fill="hold" grpId="0" nodeType="clickEffect">
                                  <p:stCondLst>
                                    <p:cond delay="0"/>
                                  </p:stCondLst>
                                  <p:childTnLst>
                                    <p:set>
                                      <p:cBhvr>
                                        <p:cTn id="171" dur="1" fill="hold">
                                          <p:stCondLst>
                                            <p:cond delay="0"/>
                                          </p:stCondLst>
                                        </p:cTn>
                                        <p:tgtEl>
                                          <p:spTgt spid="40"/>
                                        </p:tgtEl>
                                        <p:attrNameLst>
                                          <p:attrName>style.visibility</p:attrName>
                                        </p:attrNameLst>
                                      </p:cBhvr>
                                      <p:to>
                                        <p:strVal val="visible"/>
                                      </p:to>
                                    </p:set>
                                    <p:animEffect transition="in" filter="box(in)">
                                      <p:cBhvr>
                                        <p:cTn id="172" dur="500"/>
                                        <p:tgtEl>
                                          <p:spTgt spid="40"/>
                                        </p:tgtEl>
                                      </p:cBhvr>
                                    </p:animEffect>
                                  </p:childTnLst>
                                </p:cTn>
                              </p:par>
                            </p:childTnLst>
                          </p:cTn>
                        </p:par>
                      </p:childTnLst>
                    </p:cTn>
                  </p:par>
                  <p:par>
                    <p:cTn id="173" fill="hold">
                      <p:stCondLst>
                        <p:cond delay="indefinite"/>
                      </p:stCondLst>
                      <p:childTnLst>
                        <p:par>
                          <p:cTn id="174" fill="hold">
                            <p:stCondLst>
                              <p:cond delay="0"/>
                            </p:stCondLst>
                            <p:childTnLst>
                              <p:par>
                                <p:cTn id="175" presetID="4" presetClass="entr" presetSubtype="16" fill="hold" nodeType="clickEffect">
                                  <p:stCondLst>
                                    <p:cond delay="0"/>
                                  </p:stCondLst>
                                  <p:childTnLst>
                                    <p:set>
                                      <p:cBhvr>
                                        <p:cTn id="176" dur="1" fill="hold">
                                          <p:stCondLst>
                                            <p:cond delay="0"/>
                                          </p:stCondLst>
                                        </p:cTn>
                                        <p:tgtEl>
                                          <p:spTgt spid="41">
                                            <p:txEl>
                                              <p:pRg st="0" end="0"/>
                                            </p:txEl>
                                          </p:spTgt>
                                        </p:tgtEl>
                                        <p:attrNameLst>
                                          <p:attrName>style.visibility</p:attrName>
                                        </p:attrNameLst>
                                      </p:cBhvr>
                                      <p:to>
                                        <p:strVal val="visible"/>
                                      </p:to>
                                    </p:set>
                                    <p:animEffect transition="in" filter="box(in)">
                                      <p:cBhvr>
                                        <p:cTn id="177" dur="500"/>
                                        <p:tgtEl>
                                          <p:spTgt spid="41">
                                            <p:txEl>
                                              <p:pRg st="0" end="0"/>
                                            </p:txEl>
                                          </p:spTgt>
                                        </p:tgtEl>
                                      </p:cBhvr>
                                    </p:animEffect>
                                  </p:childTnLst>
                                </p:cTn>
                              </p:par>
                            </p:childTnLst>
                          </p:cTn>
                        </p:par>
                      </p:childTnLst>
                    </p:cTn>
                  </p:par>
                  <p:par>
                    <p:cTn id="178" fill="hold">
                      <p:stCondLst>
                        <p:cond delay="indefinite"/>
                      </p:stCondLst>
                      <p:childTnLst>
                        <p:par>
                          <p:cTn id="179" fill="hold">
                            <p:stCondLst>
                              <p:cond delay="0"/>
                            </p:stCondLst>
                            <p:childTnLst>
                              <p:par>
                                <p:cTn id="180" presetID="5" presetClass="entr" presetSubtype="10" fill="hold" grpId="0" nodeType="clickEffect">
                                  <p:stCondLst>
                                    <p:cond delay="0"/>
                                  </p:stCondLst>
                                  <p:childTnLst>
                                    <p:set>
                                      <p:cBhvr>
                                        <p:cTn id="181" dur="1" fill="hold">
                                          <p:stCondLst>
                                            <p:cond delay="0"/>
                                          </p:stCondLst>
                                        </p:cTn>
                                        <p:tgtEl>
                                          <p:spTgt spid="42"/>
                                        </p:tgtEl>
                                        <p:attrNameLst>
                                          <p:attrName>style.visibility</p:attrName>
                                        </p:attrNameLst>
                                      </p:cBhvr>
                                      <p:to>
                                        <p:strVal val="visible"/>
                                      </p:to>
                                    </p:set>
                                    <p:animEffect transition="in" filter="checkerboard(across)">
                                      <p:cBhvr>
                                        <p:cTn id="18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9" grpId="0"/>
      <p:bldP spid="10" grpId="0"/>
      <p:bldP spid="11" grpId="0"/>
      <p:bldP spid="12" grpId="0"/>
      <p:bldP spid="13" grpId="0"/>
      <p:bldP spid="14" grpId="0"/>
      <p:bldP spid="15" grpId="0"/>
      <p:bldP spid="16" grpId="0"/>
      <p:bldP spid="17" grpId="0"/>
      <p:bldP spid="18" grpId="0"/>
      <p:bldP spid="19" grpId="0"/>
      <p:bldP spid="20" grpId="0"/>
      <p:bldP spid="22" grpId="0"/>
      <p:bldP spid="22" grpId="1"/>
      <p:bldP spid="23" grpId="0"/>
      <p:bldP spid="24" grpId="0"/>
      <p:bldP spid="25" grpId="0"/>
      <p:bldP spid="26" grpId="0"/>
      <p:bldP spid="27" grpId="0"/>
      <p:bldP spid="28" grpId="0"/>
      <p:bldP spid="30" grpId="0"/>
      <p:bldP spid="31" grpId="0"/>
      <p:bldP spid="32" grpId="0"/>
      <p:bldP spid="33" grpId="0"/>
      <p:bldP spid="34" grpId="0"/>
      <p:bldP spid="35" grpId="0"/>
      <p:bldP spid="36" grpId="0"/>
      <p:bldP spid="37" grpId="0"/>
      <p:bldP spid="38" grpId="0"/>
      <p:bldP spid="39" grpId="0"/>
      <p:bldP spid="40" grpId="0"/>
      <p:bldP spid="42" grpId="0" animBg="1"/>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ways.jpg"/>
          <p:cNvPicPr>
            <a:picLocks noChangeAspect="1"/>
          </p:cNvPicPr>
          <p:nvPr/>
        </p:nvPicPr>
        <p:blipFill>
          <a:blip r:embed="rId3" cstate="print"/>
          <a:stretch>
            <a:fillRect/>
          </a:stretch>
        </p:blipFill>
        <p:spPr>
          <a:xfrm>
            <a:off x="1066800" y="3846237"/>
            <a:ext cx="5680750" cy="2706963"/>
          </a:xfrm>
          <a:prstGeom prst="rect">
            <a:avLst/>
          </a:prstGeom>
          <a:ln>
            <a:noFill/>
          </a:ln>
          <a:effectLst>
            <a:softEdge rad="112500"/>
          </a:effectLst>
        </p:spPr>
      </p:pic>
      <p:sp>
        <p:nvSpPr>
          <p:cNvPr id="5" name="Content Placeholder 4"/>
          <p:cNvSpPr>
            <a:spLocks noGrp="1"/>
          </p:cNvSpPr>
          <p:nvPr>
            <p:ph idx="1"/>
          </p:nvPr>
        </p:nvSpPr>
        <p:spPr>
          <a:xfrm>
            <a:off x="533400" y="1219200"/>
            <a:ext cx="8229600" cy="4724400"/>
          </a:xfrm>
        </p:spPr>
        <p:txBody>
          <a:bodyPr>
            <a:noAutofit/>
          </a:bodyPr>
          <a:lstStyle/>
          <a:p>
            <a:pPr algn="just">
              <a:buFont typeface="Wingdings" panose="05000000000000000000" pitchFamily="2" charset="2"/>
              <a:buChar char="v"/>
            </a:pPr>
            <a:r>
              <a:rPr lang="en-US" altLang="en-US" sz="2400" dirty="0">
                <a:ea typeface="Verdana" pitchFamily="34" charset="0"/>
                <a:cs typeface="Verdana" pitchFamily="34" charset="0"/>
              </a:rPr>
              <a:t>As a general rule, all procurement should be through public </a:t>
            </a:r>
            <a:r>
              <a:rPr lang="en-US" altLang="en-US" sz="2400" dirty="0" smtClean="0">
                <a:ea typeface="Verdana" pitchFamily="34" charset="0"/>
                <a:cs typeface="Verdana" pitchFamily="34" charset="0"/>
              </a:rPr>
              <a:t>bidding</a:t>
            </a:r>
          </a:p>
          <a:p>
            <a:pPr algn="just">
              <a:buFont typeface="Wingdings" panose="05000000000000000000" pitchFamily="2" charset="2"/>
              <a:buChar char="v"/>
            </a:pPr>
            <a:endParaRPr lang="en-US" altLang="en-US" sz="2400" dirty="0">
              <a:ea typeface="Verdana" pitchFamily="34" charset="0"/>
              <a:cs typeface="Verdana" pitchFamily="34" charset="0"/>
            </a:endParaRPr>
          </a:p>
          <a:p>
            <a:pPr algn="just">
              <a:buFont typeface="Wingdings" panose="05000000000000000000" pitchFamily="2" charset="2"/>
              <a:buChar char="v"/>
            </a:pPr>
            <a:r>
              <a:rPr lang="en-US" altLang="en-US" sz="2400" dirty="0" smtClean="0">
                <a:ea typeface="Verdana" pitchFamily="34" charset="0"/>
                <a:cs typeface="Verdana" pitchFamily="34" charset="0"/>
              </a:rPr>
              <a:t>The </a:t>
            </a:r>
            <a:r>
              <a:rPr lang="en-US" altLang="en-US" sz="2400" dirty="0">
                <a:ea typeface="Verdana" pitchFamily="34" charset="0"/>
                <a:cs typeface="Verdana" pitchFamily="34" charset="0"/>
              </a:rPr>
              <a:t>selection of the method of procurement is dependent on the presence or absence of specific conditions of other methods of procurement in Sections 48 to 54 of the revised IRR</a:t>
            </a:r>
          </a:p>
          <a:p>
            <a:pPr algn="just"/>
            <a:endParaRPr lang="en-US" altLang="en-US" sz="2400" dirty="0">
              <a:ea typeface="Verdana" pitchFamily="34" charset="0"/>
              <a:cs typeface="Verdana" pitchFamily="34" charset="0"/>
            </a:endParaRPr>
          </a:p>
        </p:txBody>
      </p:sp>
      <p:sp>
        <p:nvSpPr>
          <p:cNvPr id="6" name="Title 1"/>
          <p:cNvSpPr txBox="1">
            <a:spLocks/>
          </p:cNvSpPr>
          <p:nvPr/>
        </p:nvSpPr>
        <p:spPr>
          <a:xfrm>
            <a:off x="457200" y="152400"/>
            <a:ext cx="8229600" cy="7620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sz="3200" b="1" dirty="0" smtClean="0">
                <a:ln/>
                <a:solidFill>
                  <a:schemeClr val="bg1"/>
                </a:solidFill>
              </a:rPr>
              <a:t>METHOD OF PROCUREMENT</a:t>
            </a:r>
            <a:endParaRPr lang="en-US" sz="3200" b="1" dirty="0">
              <a:ln/>
              <a:solidFill>
                <a:schemeClr val="bg1"/>
              </a:solidFill>
            </a:endParaRPr>
          </a:p>
        </p:txBody>
      </p:sp>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133</a:t>
            </a:fld>
            <a:endParaRPr lang="en-US" dirty="0">
              <a:solidFill>
                <a:prstClr val="black">
                  <a:tint val="75000"/>
                </a:prstClr>
              </a:solidFill>
            </a:endParaRPr>
          </a:p>
        </p:txBody>
      </p:sp>
    </p:spTree>
    <p:extLst>
      <p:ext uri="{BB962C8B-B14F-4D97-AF65-F5344CB8AC3E}">
        <p14:creationId xmlns:p14="http://schemas.microsoft.com/office/powerpoint/2010/main" xmlns="" val="1485252769"/>
      </p:ext>
    </p:extLst>
  </p:cSld>
  <p:clrMapOvr>
    <a:masterClrMapping/>
  </p:clrMapOvr>
  <p:transition spd="slow"/>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5" name="Rectangle 3"/>
          <p:cNvSpPr>
            <a:spLocks noGrp="1" noChangeArrowheads="1"/>
          </p:cNvSpPr>
          <p:nvPr>
            <p:ph idx="1"/>
          </p:nvPr>
        </p:nvSpPr>
        <p:spPr>
          <a:xfrm>
            <a:off x="685800" y="1143000"/>
            <a:ext cx="7772400" cy="5029200"/>
          </a:xfrm>
        </p:spPr>
        <p:txBody>
          <a:bodyPr rtlCol="0">
            <a:normAutofit/>
          </a:bodyPr>
          <a:lstStyle/>
          <a:p>
            <a:pPr marL="939800" lvl="2" indent="-382588" algn="just" fontAlgn="auto">
              <a:spcBef>
                <a:spcPts val="0"/>
              </a:spcBef>
              <a:spcAft>
                <a:spcPts val="0"/>
              </a:spcAft>
              <a:buClr>
                <a:schemeClr val="bg1">
                  <a:shade val="50000"/>
                </a:schemeClr>
              </a:buClr>
              <a:buFont typeface="Wingdings 2" pitchFamily="18" charset="2"/>
              <a:buNone/>
              <a:defRPr/>
            </a:pPr>
            <a:endParaRPr lang="en-US" dirty="0" smtClean="0">
              <a:latin typeface="Verdana" pitchFamily="34" charset="0"/>
              <a:ea typeface="Verdana" pitchFamily="34" charset="0"/>
              <a:cs typeface="Verdana" pitchFamily="34" charset="0"/>
            </a:endParaRPr>
          </a:p>
          <a:p>
            <a:pPr algn="just" fontAlgn="auto">
              <a:lnSpc>
                <a:spcPct val="90000"/>
              </a:lnSpc>
              <a:spcAft>
                <a:spcPts val="0"/>
              </a:spcAft>
              <a:buSzPct val="95000"/>
              <a:buFont typeface="Wingdings" panose="05000000000000000000" pitchFamily="2" charset="2"/>
              <a:buChar char="v"/>
              <a:defRPr/>
            </a:pPr>
            <a:r>
              <a:rPr lang="en-US" sz="2400" dirty="0" smtClean="0">
                <a:latin typeface="Calibri" pitchFamily="34" charset="0"/>
                <a:cs typeface="Calibri" pitchFamily="34" charset="0"/>
              </a:rPr>
              <a:t>In </a:t>
            </a:r>
            <a:r>
              <a:rPr lang="en-US" sz="2400" dirty="0">
                <a:latin typeface="Calibri" pitchFamily="34" charset="0"/>
                <a:cs typeface="Calibri" pitchFamily="34" charset="0"/>
              </a:rPr>
              <a:t>the consolidation of PPMPs, the BAC may adopt a strategy through where similar items of procurement are packaged into one procurement undertaking.</a:t>
            </a:r>
          </a:p>
          <a:p>
            <a:pPr algn="just" fontAlgn="auto">
              <a:lnSpc>
                <a:spcPct val="90000"/>
              </a:lnSpc>
              <a:spcAft>
                <a:spcPts val="0"/>
              </a:spcAft>
              <a:buClr>
                <a:schemeClr val="accent1"/>
              </a:buClr>
              <a:buFont typeface="Wingdings" panose="05000000000000000000" pitchFamily="2" charset="2"/>
              <a:buChar char="v"/>
              <a:defRPr/>
            </a:pPr>
            <a:endParaRPr lang="en-US" sz="2400" dirty="0">
              <a:latin typeface="Calibri" pitchFamily="34" charset="0"/>
              <a:cs typeface="Calibri" pitchFamily="34" charset="0"/>
            </a:endParaRPr>
          </a:p>
          <a:p>
            <a:pPr marL="339725" lvl="1" indent="-339725" algn="just">
              <a:spcBef>
                <a:spcPct val="0"/>
              </a:spcBef>
              <a:buSzPct val="80000"/>
              <a:buFont typeface="Wingdings" pitchFamily="2" charset="2"/>
              <a:buChar char="v"/>
            </a:pPr>
            <a:r>
              <a:rPr lang="en-US" sz="2400" dirty="0" smtClean="0">
                <a:latin typeface="Calibri" pitchFamily="34" charset="0"/>
                <a:cs typeface="Calibri" pitchFamily="34" charset="0"/>
              </a:rPr>
              <a:t>Include provisions for </a:t>
            </a:r>
            <a:r>
              <a:rPr lang="en-US" sz="2400" dirty="0" smtClean="0">
                <a:solidFill>
                  <a:srgbClr val="C00000"/>
                </a:solidFill>
                <a:latin typeface="Calibri" pitchFamily="34" charset="0"/>
                <a:cs typeface="Calibri" pitchFamily="34" charset="0"/>
              </a:rPr>
              <a:t>lump sum that may cover foreseeable emergencies or contingencies</a:t>
            </a:r>
            <a:r>
              <a:rPr lang="en-US" sz="2400" dirty="0" smtClean="0">
                <a:latin typeface="Calibri" pitchFamily="34" charset="0"/>
                <a:cs typeface="Calibri" pitchFamily="34" charset="0"/>
              </a:rPr>
              <a:t> based on historical records.</a:t>
            </a:r>
          </a:p>
          <a:p>
            <a:pPr marL="339725" lvl="1" indent="-339725" algn="just">
              <a:spcBef>
                <a:spcPct val="0"/>
              </a:spcBef>
              <a:buSzPct val="80000"/>
              <a:buFont typeface="Wingdings" pitchFamily="2" charset="2"/>
              <a:buChar char="v"/>
            </a:pPr>
            <a:endParaRPr lang="en-US" sz="2400" dirty="0" smtClean="0">
              <a:latin typeface="Calibri" pitchFamily="34" charset="0"/>
              <a:cs typeface="Calibri" pitchFamily="34" charset="0"/>
            </a:endParaRPr>
          </a:p>
          <a:p>
            <a:pPr marL="339725" lvl="1" indent="-339725" algn="just">
              <a:spcBef>
                <a:spcPct val="0"/>
              </a:spcBef>
              <a:buSzPct val="80000"/>
              <a:buFont typeface="Wingdings" pitchFamily="2" charset="2"/>
              <a:buChar char="v"/>
            </a:pPr>
            <a:r>
              <a:rPr lang="en-US" sz="2400" dirty="0" smtClean="0">
                <a:latin typeface="Calibri" pitchFamily="34" charset="0"/>
                <a:cs typeface="Calibri" pitchFamily="34" charset="0"/>
              </a:rPr>
              <a:t>The schedule of procurement activities should be conducted by BAC and the end-users involved efficiently prior to contract implementation.</a:t>
            </a:r>
            <a:endParaRPr lang="en-US" sz="2400" dirty="0">
              <a:latin typeface="Calibri" pitchFamily="34" charset="0"/>
              <a:cs typeface="Calibri" pitchFamily="34" charset="0"/>
            </a:endParaRPr>
          </a:p>
          <a:p>
            <a:pPr algn="just" fontAlgn="auto">
              <a:lnSpc>
                <a:spcPct val="90000"/>
              </a:lnSpc>
              <a:spcAft>
                <a:spcPts val="0"/>
              </a:spcAft>
              <a:buClr>
                <a:schemeClr val="accent1"/>
              </a:buClr>
              <a:buFont typeface="Wingdings" panose="05000000000000000000" pitchFamily="2" charset="2"/>
              <a:buChar char="v"/>
              <a:defRPr/>
            </a:pPr>
            <a:endParaRPr lang="en-US" sz="2000" dirty="0">
              <a:latin typeface="Calibri" pitchFamily="34" charset="0"/>
              <a:cs typeface="Calibri" pitchFamily="34" charset="0"/>
            </a:endParaRPr>
          </a:p>
        </p:txBody>
      </p:sp>
      <p:sp>
        <p:nvSpPr>
          <p:cNvPr id="26627" name="Slide Number Placeholder 4"/>
          <p:cNvSpPr>
            <a:spLocks noGrp="1"/>
          </p:cNvSpPr>
          <p:nvPr>
            <p:ph type="sldNum" sz="quarter" idx="4294967295"/>
          </p:nvPr>
        </p:nvSpPr>
        <p:spPr>
          <a:xfrm>
            <a:off x="6553200" y="6356350"/>
            <a:ext cx="2133600" cy="365125"/>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spcBef>
                <a:spcPct val="20000"/>
              </a:spcBef>
              <a:buChar char="•"/>
              <a:defRPr sz="3200">
                <a:solidFill>
                  <a:schemeClr val="tx1"/>
                </a:solidFill>
                <a:latin typeface="Arial" charset="0"/>
              </a:defRPr>
            </a:lvl1pPr>
            <a:lvl2pPr marL="742950" indent="-285750" eaLnBrk="0" hangingPunct="0">
              <a:spcBef>
                <a:spcPct val="20000"/>
              </a:spcBef>
              <a:buChar char="–"/>
              <a:defRPr sz="2800">
                <a:solidFill>
                  <a:schemeClr val="tx1"/>
                </a:solidFill>
                <a:latin typeface="Arial" charset="0"/>
              </a:defRPr>
            </a:lvl2pPr>
            <a:lvl3pPr marL="1143000" indent="-228600" eaLnBrk="0" hangingPunct="0">
              <a:spcBef>
                <a:spcPct val="20000"/>
              </a:spcBef>
              <a:buChar char="•"/>
              <a:defRPr sz="2400">
                <a:solidFill>
                  <a:schemeClr val="tx1"/>
                </a:solidFill>
                <a:latin typeface="Arial" charset="0"/>
              </a:defRPr>
            </a:lvl3pPr>
            <a:lvl4pPr marL="1600200" indent="-228600" eaLnBrk="0" hangingPunct="0">
              <a:spcBef>
                <a:spcPct val="20000"/>
              </a:spcBef>
              <a:buChar char="–"/>
              <a:defRPr sz="2000">
                <a:solidFill>
                  <a:schemeClr val="tx1"/>
                </a:solidFill>
                <a:latin typeface="Arial" charset="0"/>
              </a:defRPr>
            </a:lvl4pPr>
            <a:lvl5pPr marL="2057400" indent="-228600" eaLnBrk="0" hangingPunct="0">
              <a:spcBef>
                <a:spcPct val="20000"/>
              </a:spcBef>
              <a:buChar char="»"/>
              <a:defRPr sz="2000">
                <a:solidFill>
                  <a:schemeClr val="tx1"/>
                </a:solidFill>
                <a:latin typeface="Arial" charset="0"/>
              </a:defRPr>
            </a:lvl5pPr>
            <a:lvl6pPr marL="2514600" indent="-228600" eaLnBrk="0" fontAlgn="base" hangingPunct="0">
              <a:spcBef>
                <a:spcPct val="20000"/>
              </a:spcBef>
              <a:spcAft>
                <a:spcPct val="0"/>
              </a:spcAft>
              <a:buChar char="»"/>
              <a:defRPr sz="2000">
                <a:solidFill>
                  <a:schemeClr val="tx1"/>
                </a:solidFill>
                <a:latin typeface="Arial" charset="0"/>
              </a:defRPr>
            </a:lvl6pPr>
            <a:lvl7pPr marL="2971800" indent="-228600" eaLnBrk="0" fontAlgn="base" hangingPunct="0">
              <a:spcBef>
                <a:spcPct val="20000"/>
              </a:spcBef>
              <a:spcAft>
                <a:spcPct val="0"/>
              </a:spcAft>
              <a:buChar char="»"/>
              <a:defRPr sz="2000">
                <a:solidFill>
                  <a:schemeClr val="tx1"/>
                </a:solidFill>
                <a:latin typeface="Arial" charset="0"/>
              </a:defRPr>
            </a:lvl7pPr>
            <a:lvl8pPr marL="3429000" indent="-228600" eaLnBrk="0" fontAlgn="base" hangingPunct="0">
              <a:spcBef>
                <a:spcPct val="20000"/>
              </a:spcBef>
              <a:spcAft>
                <a:spcPct val="0"/>
              </a:spcAft>
              <a:buChar char="»"/>
              <a:defRPr sz="2000">
                <a:solidFill>
                  <a:schemeClr val="tx1"/>
                </a:solidFill>
                <a:latin typeface="Arial" charset="0"/>
              </a:defRPr>
            </a:lvl8pPr>
            <a:lvl9pPr marL="3886200" indent="-228600" eaLnBrk="0" fontAlgn="base" hangingPunct="0">
              <a:spcBef>
                <a:spcPct val="20000"/>
              </a:spcBef>
              <a:spcAft>
                <a:spcPct val="0"/>
              </a:spcAft>
              <a:buChar char="»"/>
              <a:defRPr sz="2000">
                <a:solidFill>
                  <a:schemeClr val="tx1"/>
                </a:solidFill>
                <a:latin typeface="Arial" charset="0"/>
              </a:defRPr>
            </a:lvl9pPr>
          </a:lstStyle>
          <a:p>
            <a:pPr eaLnBrk="1" hangingPunct="1">
              <a:spcBef>
                <a:spcPct val="0"/>
              </a:spcBef>
              <a:buFontTx/>
              <a:buNone/>
            </a:pPr>
            <a:fld id="{A41A8FD6-215F-4A73-90B2-E8D7C2C97B72}" type="slidenum">
              <a:rPr lang="en-US" altLang="en-US" sz="1200" smtClean="0">
                <a:solidFill>
                  <a:schemeClr val="tx2"/>
                </a:solidFill>
              </a:rPr>
              <a:pPr eaLnBrk="1" hangingPunct="1">
                <a:spcBef>
                  <a:spcPct val="0"/>
                </a:spcBef>
                <a:buFontTx/>
                <a:buNone/>
              </a:pPr>
              <a:t>134</a:t>
            </a:fld>
            <a:endParaRPr lang="en-US" altLang="en-US" sz="1200" dirty="0" smtClean="0">
              <a:solidFill>
                <a:schemeClr val="tx2"/>
              </a:solidFill>
            </a:endParaRPr>
          </a:p>
        </p:txBody>
      </p:sp>
      <p:sp>
        <p:nvSpPr>
          <p:cNvPr id="5" name="Title 1"/>
          <p:cNvSpPr>
            <a:spLocks noGrp="1"/>
          </p:cNvSpPr>
          <p:nvPr>
            <p:ph type="title"/>
          </p:nvPr>
        </p:nvSpPr>
        <p:spPr>
          <a:xfrm>
            <a:off x="533400" y="228600"/>
            <a:ext cx="8229600" cy="609600"/>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pPr fontAlgn="auto">
              <a:spcBef>
                <a:spcPts val="0"/>
              </a:spcBef>
              <a:spcAft>
                <a:spcPts val="0"/>
              </a:spcAft>
              <a:defRPr/>
            </a:pPr>
            <a:r>
              <a:rPr lang="en-PH" sz="3600" b="1" dirty="0" smtClean="0">
                <a:ea typeface="Verdana" pitchFamily="34" charset="0"/>
                <a:cs typeface="Verdana" pitchFamily="34" charset="0"/>
              </a:rPr>
              <a:t/>
            </a:r>
            <a:br>
              <a:rPr lang="en-PH" sz="3600" b="1" dirty="0" smtClean="0">
                <a:ea typeface="Verdana" pitchFamily="34" charset="0"/>
                <a:cs typeface="Verdana" pitchFamily="34" charset="0"/>
              </a:rPr>
            </a:br>
            <a:r>
              <a:rPr lang="en-PH" sz="2800" b="1" dirty="0" smtClean="0">
                <a:ea typeface="Verdana" pitchFamily="34" charset="0"/>
                <a:cs typeface="Verdana" pitchFamily="34" charset="0"/>
              </a:rPr>
              <a:t>ANNUAL </a:t>
            </a:r>
            <a:r>
              <a:rPr lang="en-PH" sz="2800" b="1" dirty="0">
                <a:ea typeface="Verdana" pitchFamily="34" charset="0"/>
                <a:cs typeface="Verdana" pitchFamily="34" charset="0"/>
              </a:rPr>
              <a:t>PROCUREMENT </a:t>
            </a:r>
            <a:r>
              <a:rPr lang="en-PH" sz="2800" b="1" dirty="0" smtClean="0">
                <a:ea typeface="Verdana" pitchFamily="34" charset="0"/>
                <a:cs typeface="Verdana" pitchFamily="34" charset="0"/>
              </a:rPr>
              <a:t>PLAN (APP</a:t>
            </a:r>
            <a:r>
              <a:rPr lang="en-PH" sz="2800" b="1" dirty="0">
                <a:ea typeface="Verdana" pitchFamily="34" charset="0"/>
                <a:cs typeface="Verdana" pitchFamily="34" charset="0"/>
              </a:rPr>
              <a:t>)</a:t>
            </a:r>
            <a:r>
              <a:rPr lang="en-US" sz="2800" b="1" dirty="0" smtClean="0">
                <a:solidFill>
                  <a:schemeClr val="tx2">
                    <a:lumMod val="75000"/>
                  </a:schemeClr>
                </a:solidFill>
                <a:effectLst>
                  <a:outerShdw blurRad="38100" dist="38100" dir="2700000" algn="tl">
                    <a:srgbClr val="000000">
                      <a:alpha val="43137"/>
                    </a:srgbClr>
                  </a:outerShdw>
                </a:effectLst>
                <a:cs typeface="Acens" pitchFamily="2" charset="0"/>
              </a:rPr>
              <a:t/>
            </a:r>
            <a:br>
              <a:rPr lang="en-US" sz="2800" b="1" dirty="0" smtClean="0">
                <a:solidFill>
                  <a:schemeClr val="tx2">
                    <a:lumMod val="75000"/>
                  </a:schemeClr>
                </a:solidFill>
                <a:effectLst>
                  <a:outerShdw blurRad="38100" dist="38100" dir="2700000" algn="tl">
                    <a:srgbClr val="000000">
                      <a:alpha val="43137"/>
                    </a:srgbClr>
                  </a:outerShdw>
                </a:effectLst>
                <a:cs typeface="Acens" pitchFamily="2" charset="0"/>
              </a:rPr>
            </a:br>
            <a:endParaRPr lang="en-US" sz="2800" b="1" dirty="0">
              <a:ln/>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43209488"/>
      </p:ext>
    </p:extLst>
  </p:cSld>
  <p:clrMapOvr>
    <a:masterClrMapping/>
  </p:clrMapOvr>
  <p:transition spd="slow">
    <p:pull/>
  </p:transition>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2800" b="1" dirty="0" smtClean="0">
                <a:ln/>
                <a:ea typeface="ＭＳ Ｐゴシック" pitchFamily="34" charset="-128"/>
              </a:rPr>
              <a:t>PROCUREMENT STANDARD</a:t>
            </a:r>
            <a:endParaRPr lang="en-US" sz="2800" b="1" dirty="0">
              <a:ln/>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135</a:t>
            </a:fld>
            <a:endParaRPr lang="en-US" dirty="0">
              <a:solidFill>
                <a:prstClr val="black">
                  <a:tint val="75000"/>
                </a:prstClr>
              </a:solidFill>
            </a:endParaRPr>
          </a:p>
        </p:txBody>
      </p:sp>
      <p:sp>
        <p:nvSpPr>
          <p:cNvPr id="6" name="Content Placeholder 2"/>
          <p:cNvSpPr>
            <a:spLocks noGrp="1"/>
          </p:cNvSpPr>
          <p:nvPr>
            <p:ph idx="1"/>
          </p:nvPr>
        </p:nvSpPr>
        <p:spPr>
          <a:xfrm>
            <a:off x="457200" y="914401"/>
            <a:ext cx="8229600" cy="5105400"/>
          </a:xfrm>
        </p:spPr>
        <p:txBody>
          <a:bodyPr>
            <a:normAutofit/>
          </a:bodyPr>
          <a:lstStyle/>
          <a:p>
            <a:pPr marL="0" indent="0" algn="just" fontAlgn="auto">
              <a:lnSpc>
                <a:spcPct val="80000"/>
              </a:lnSpc>
              <a:spcBef>
                <a:spcPct val="0"/>
              </a:spcBef>
              <a:spcAft>
                <a:spcPts val="0"/>
              </a:spcAft>
              <a:buClr>
                <a:schemeClr val="tx1"/>
              </a:buClr>
              <a:buNone/>
              <a:defRPr/>
            </a:pPr>
            <a:endParaRPr lang="en-US" sz="2400" dirty="0" smtClean="0">
              <a:latin typeface="Clarendon" panose="02040604040505020204" pitchFamily="18" charset="0"/>
            </a:endParaRPr>
          </a:p>
          <a:p>
            <a:pPr marL="0" indent="0" algn="just" fontAlgn="auto">
              <a:lnSpc>
                <a:spcPct val="80000"/>
              </a:lnSpc>
              <a:spcBef>
                <a:spcPct val="0"/>
              </a:spcBef>
              <a:spcAft>
                <a:spcPts val="0"/>
              </a:spcAft>
              <a:buClr>
                <a:schemeClr val="tx1"/>
              </a:buClr>
              <a:buNone/>
              <a:defRPr/>
            </a:pPr>
            <a:r>
              <a:rPr lang="en-US" sz="2400" dirty="0" smtClean="0"/>
              <a:t>In case of change in original mode of procurement in approved APP from public bidding to AMPs:</a:t>
            </a:r>
          </a:p>
          <a:p>
            <a:pPr marL="0" indent="0" algn="just" fontAlgn="auto">
              <a:lnSpc>
                <a:spcPct val="80000"/>
              </a:lnSpc>
              <a:spcBef>
                <a:spcPct val="0"/>
              </a:spcBef>
              <a:spcAft>
                <a:spcPts val="0"/>
              </a:spcAft>
              <a:buClr>
                <a:schemeClr val="tx1"/>
              </a:buClr>
              <a:buNone/>
              <a:defRPr/>
            </a:pPr>
            <a:endParaRPr lang="en-US" sz="2400" dirty="0">
              <a:latin typeface="Clarendon" panose="02040604040505020204" pitchFamily="18" charset="0"/>
            </a:endParaRPr>
          </a:p>
          <a:p>
            <a:pPr marL="0" indent="0" algn="just" fontAlgn="auto">
              <a:lnSpc>
                <a:spcPct val="80000"/>
              </a:lnSpc>
              <a:spcBef>
                <a:spcPct val="0"/>
              </a:spcBef>
              <a:spcAft>
                <a:spcPts val="0"/>
              </a:spcAft>
              <a:buClr>
                <a:schemeClr val="tx1"/>
              </a:buClr>
              <a:buNone/>
              <a:defRPr/>
            </a:pPr>
            <a:endParaRPr lang="en-US" sz="2400" dirty="0" smtClean="0">
              <a:latin typeface="Clarendon" panose="02040604040505020204" pitchFamily="18" charset="0"/>
            </a:endParaRPr>
          </a:p>
          <a:p>
            <a:pPr marL="0" indent="0" algn="just" fontAlgn="auto">
              <a:lnSpc>
                <a:spcPct val="80000"/>
              </a:lnSpc>
              <a:spcBef>
                <a:spcPct val="0"/>
              </a:spcBef>
              <a:spcAft>
                <a:spcPts val="0"/>
              </a:spcAft>
              <a:buClr>
                <a:schemeClr val="tx1"/>
              </a:buClr>
              <a:buNone/>
              <a:defRPr/>
            </a:pPr>
            <a:endParaRPr lang="en-US" sz="2400" dirty="0" smtClean="0">
              <a:latin typeface="Clarendon" panose="02040604040505020204" pitchFamily="18" charset="0"/>
            </a:endParaRPr>
          </a:p>
          <a:p>
            <a:pPr marL="0" indent="0" algn="just" fontAlgn="auto">
              <a:lnSpc>
                <a:spcPct val="80000"/>
              </a:lnSpc>
              <a:spcBef>
                <a:spcPct val="0"/>
              </a:spcBef>
              <a:spcAft>
                <a:spcPts val="0"/>
              </a:spcAft>
              <a:buClr>
                <a:schemeClr val="tx1"/>
              </a:buClr>
              <a:buNone/>
              <a:defRPr/>
            </a:pPr>
            <a:r>
              <a:rPr lang="en-US" sz="2400" dirty="0" smtClean="0">
                <a:latin typeface="Clarendon" panose="02040604040505020204" pitchFamily="18" charset="0"/>
              </a:rPr>
              <a:t> </a:t>
            </a:r>
            <a:endParaRPr lang="en-US" sz="2400" b="1" dirty="0">
              <a:latin typeface="Clarendon" panose="02040604040505020204" pitchFamily="18" charset="0"/>
              <a:ea typeface="ＭＳ Ｐゴシック" pitchFamily="34" charset="-128"/>
            </a:endParaRPr>
          </a:p>
        </p:txBody>
      </p:sp>
      <p:graphicFrame>
        <p:nvGraphicFramePr>
          <p:cNvPr id="17" name="Diagram 16"/>
          <p:cNvGraphicFramePr/>
          <p:nvPr>
            <p:extLst/>
          </p:nvPr>
        </p:nvGraphicFramePr>
        <p:xfrm>
          <a:off x="1066800" y="1981200"/>
          <a:ext cx="731520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8" name="TextBox 17"/>
          <p:cNvSpPr txBox="1"/>
          <p:nvPr/>
        </p:nvSpPr>
        <p:spPr>
          <a:xfrm>
            <a:off x="990600" y="4806939"/>
            <a:ext cx="1676400"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solidFill>
                  <a:prstClr val="black"/>
                </a:solidFill>
              </a:rPr>
              <a:t>Update procurement method/s</a:t>
            </a:r>
            <a:endParaRPr lang="en-US" sz="1400" dirty="0">
              <a:solidFill>
                <a:prstClr val="black"/>
              </a:solidFill>
            </a:endParaRPr>
          </a:p>
        </p:txBody>
      </p:sp>
      <p:sp>
        <p:nvSpPr>
          <p:cNvPr id="20" name="TextBox 19"/>
          <p:cNvSpPr txBox="1"/>
          <p:nvPr/>
        </p:nvSpPr>
        <p:spPr>
          <a:xfrm>
            <a:off x="4648200" y="4806939"/>
            <a:ext cx="1676400" cy="1169551"/>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solidFill>
                  <a:prstClr val="black"/>
                </a:solidFill>
              </a:rPr>
              <a:t>Justify and recommend the change in procurement method/s</a:t>
            </a:r>
            <a:endParaRPr lang="en-US" sz="1400" dirty="0">
              <a:solidFill>
                <a:prstClr val="black"/>
              </a:solidFill>
            </a:endParaRPr>
          </a:p>
        </p:txBody>
      </p:sp>
      <p:sp>
        <p:nvSpPr>
          <p:cNvPr id="21" name="TextBox 20"/>
          <p:cNvSpPr txBox="1"/>
          <p:nvPr/>
        </p:nvSpPr>
        <p:spPr>
          <a:xfrm>
            <a:off x="2895600" y="4806939"/>
            <a:ext cx="1552575" cy="738664"/>
          </a:xfrm>
          <a:prstGeom prst="rect">
            <a:avLst/>
          </a:prstGeom>
          <a:noFill/>
        </p:spPr>
        <p:txBody>
          <a:bodyPr wrap="square" rtlCol="0">
            <a:spAutoFit/>
          </a:bodyPr>
          <a:lstStyle/>
          <a:p>
            <a:pPr marL="285750" indent="-285750">
              <a:buFont typeface="Arial" panose="020B0604020202020204" pitchFamily="34" charset="0"/>
              <a:buChar char="•"/>
            </a:pPr>
            <a:r>
              <a:rPr lang="en-US" sz="1400" dirty="0" smtClean="0">
                <a:solidFill>
                  <a:prstClr val="black"/>
                </a:solidFill>
              </a:rPr>
              <a:t>Checking of procurement method/s</a:t>
            </a:r>
            <a:endParaRPr lang="en-US" sz="1400" dirty="0">
              <a:solidFill>
                <a:prstClr val="black"/>
              </a:solidFill>
            </a:endParaRPr>
          </a:p>
        </p:txBody>
      </p:sp>
    </p:spTree>
    <p:extLst>
      <p:ext uri="{BB962C8B-B14F-4D97-AF65-F5344CB8AC3E}">
        <p14:creationId xmlns:p14="http://schemas.microsoft.com/office/powerpoint/2010/main" xmlns="" val="442280477"/>
      </p:ext>
    </p:extLst>
  </p:cSld>
  <p:clrMapOvr>
    <a:masterClrMapping/>
  </p:clrMapOvr>
  <mc:AlternateContent xmlns:mc="http://schemas.openxmlformats.org/markup-compatibility/2006">
    <mc:Choice xmlns:p14="http://schemas.microsoft.com/office/powerpoint/2010/main" xmlns="" Requires="p14">
      <p:transition spd="slow" p14:dur="2000"/>
    </mc:Choice>
    <mc:Fallback>
      <p:transition spd="slow"/>
    </mc:Fallback>
  </mc:AlternateContent>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219200"/>
            <a:ext cx="8229600" cy="4525963"/>
          </a:xfrm>
        </p:spPr>
        <p:txBody>
          <a:bodyPr>
            <a:noAutofit/>
          </a:bodyPr>
          <a:lstStyle/>
          <a:p>
            <a:pPr algn="just">
              <a:buFont typeface="Wingdings" panose="05000000000000000000" pitchFamily="2" charset="2"/>
              <a:buChar char="v"/>
            </a:pPr>
            <a:r>
              <a:rPr lang="en-US" altLang="en-US" sz="2200" dirty="0">
                <a:latin typeface="Calibri" pitchFamily="34" charset="0"/>
                <a:ea typeface="Verdana" pitchFamily="34" charset="0"/>
                <a:cs typeface="Calibri" pitchFamily="34" charset="0"/>
              </a:rPr>
              <a:t>APP being referred to in the IRR of RA 9184 is different from the </a:t>
            </a:r>
            <a:r>
              <a:rPr lang="en-US" altLang="en-US" sz="2200" dirty="0" smtClean="0">
                <a:latin typeface="Calibri" pitchFamily="34" charset="0"/>
                <a:ea typeface="Verdana" pitchFamily="34" charset="0"/>
                <a:cs typeface="Calibri" pitchFamily="34" charset="0"/>
              </a:rPr>
              <a:t>Annual Procurement Plan for Common-use Supply and Equipment (APP-CSE) </a:t>
            </a:r>
          </a:p>
          <a:p>
            <a:pPr algn="just">
              <a:buFont typeface="Wingdings" panose="05000000000000000000" pitchFamily="2" charset="2"/>
              <a:buChar char="v"/>
            </a:pPr>
            <a:endParaRPr lang="en-US" altLang="en-US" sz="2200" dirty="0">
              <a:latin typeface="Calibri" pitchFamily="34" charset="0"/>
              <a:ea typeface="Verdana" pitchFamily="34" charset="0"/>
              <a:cs typeface="Calibri" pitchFamily="34" charset="0"/>
            </a:endParaRPr>
          </a:p>
          <a:p>
            <a:pPr algn="just">
              <a:buFont typeface="Wingdings" panose="05000000000000000000" pitchFamily="2" charset="2"/>
              <a:buChar char="v"/>
            </a:pPr>
            <a:r>
              <a:rPr lang="en-US" altLang="en-US" sz="2200" dirty="0" smtClean="0">
                <a:latin typeface="Calibri" pitchFamily="34" charset="0"/>
                <a:ea typeface="Verdana" pitchFamily="34" charset="0"/>
                <a:cs typeface="Calibri" pitchFamily="34" charset="0"/>
              </a:rPr>
              <a:t>APP-CSE </a:t>
            </a:r>
            <a:r>
              <a:rPr lang="en-US" altLang="en-US" sz="2200" dirty="0">
                <a:latin typeface="Calibri" pitchFamily="34" charset="0"/>
                <a:ea typeface="Verdana" pitchFamily="34" charset="0"/>
                <a:cs typeface="Calibri" pitchFamily="34" charset="0"/>
              </a:rPr>
              <a:t>serves as basis of DBM – PS in projecting its inventory requirements, scheduling of activities, and over-all management of the central procurement of common-use goods (DBM Circular Letter 2011-6 &amp; </a:t>
            </a:r>
            <a:r>
              <a:rPr lang="en-US" altLang="en-US" sz="2200" dirty="0" smtClean="0">
                <a:latin typeface="Calibri" pitchFamily="34" charset="0"/>
                <a:ea typeface="Verdana" pitchFamily="34" charset="0"/>
                <a:cs typeface="Calibri" pitchFamily="34" charset="0"/>
              </a:rPr>
              <a:t>2011-6a)</a:t>
            </a:r>
          </a:p>
          <a:p>
            <a:pPr algn="just">
              <a:buFont typeface="Wingdings" panose="05000000000000000000" pitchFamily="2" charset="2"/>
              <a:buChar char="v"/>
            </a:pPr>
            <a:endParaRPr lang="en-US" altLang="en-US" sz="2200" dirty="0">
              <a:latin typeface="Calibri" pitchFamily="34" charset="0"/>
              <a:ea typeface="Verdana" pitchFamily="34" charset="0"/>
              <a:cs typeface="Calibri" pitchFamily="34" charset="0"/>
            </a:endParaRPr>
          </a:p>
          <a:p>
            <a:pPr algn="just">
              <a:buFont typeface="Wingdings" panose="05000000000000000000" pitchFamily="2" charset="2"/>
              <a:buChar char="v"/>
            </a:pPr>
            <a:r>
              <a:rPr lang="en-US" altLang="en-US" sz="2200" dirty="0" smtClean="0">
                <a:latin typeface="Calibri" pitchFamily="34" charset="0"/>
                <a:ea typeface="Verdana" pitchFamily="34" charset="0"/>
                <a:cs typeface="Calibri" pitchFamily="34" charset="0"/>
              </a:rPr>
              <a:t>Common-use </a:t>
            </a:r>
            <a:r>
              <a:rPr lang="en-US" altLang="en-US" sz="2200" dirty="0">
                <a:latin typeface="Calibri" pitchFamily="34" charset="0"/>
                <a:ea typeface="Verdana" pitchFamily="34" charset="0"/>
                <a:cs typeface="Calibri" pitchFamily="34" charset="0"/>
              </a:rPr>
              <a:t>supplies – refers to those supplies and materials and equipment </a:t>
            </a:r>
            <a:r>
              <a:rPr lang="en-US" altLang="en-US" sz="2200" u="sng" dirty="0">
                <a:latin typeface="Calibri" pitchFamily="34" charset="0"/>
                <a:ea typeface="Verdana" pitchFamily="34" charset="0"/>
                <a:cs typeface="Calibri" pitchFamily="34" charset="0"/>
              </a:rPr>
              <a:t>included in the price list of the PS </a:t>
            </a:r>
            <a:r>
              <a:rPr lang="en-US" altLang="en-US" sz="2200" dirty="0">
                <a:latin typeface="Calibri" pitchFamily="34" charset="0"/>
                <a:ea typeface="Verdana" pitchFamily="34" charset="0"/>
                <a:cs typeface="Calibri" pitchFamily="34" charset="0"/>
              </a:rPr>
              <a:t>which are necessary in the transaction of the official business of the procuring entity and consumed in its </a:t>
            </a:r>
            <a:r>
              <a:rPr lang="en-US" altLang="en-US" sz="2200" b="1" dirty="0">
                <a:latin typeface="Calibri" pitchFamily="34" charset="0"/>
                <a:ea typeface="Verdana" pitchFamily="34" charset="0"/>
                <a:cs typeface="Calibri" pitchFamily="34" charset="0"/>
              </a:rPr>
              <a:t>day-to-day operations</a:t>
            </a:r>
          </a:p>
        </p:txBody>
      </p:sp>
      <p:sp>
        <p:nvSpPr>
          <p:cNvPr id="6" name="Title 1"/>
          <p:cNvSpPr txBox="1">
            <a:spLocks/>
          </p:cNvSpPr>
          <p:nvPr/>
        </p:nvSpPr>
        <p:spPr>
          <a:xfrm>
            <a:off x="304800" y="0"/>
            <a:ext cx="8229600" cy="8382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75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altLang="en-US" sz="3600" b="1" dirty="0">
                <a:solidFill>
                  <a:schemeClr val="bg1"/>
                </a:solidFill>
                <a:ea typeface="Verdana" pitchFamily="34" charset="0"/>
                <a:cs typeface="Verdana" pitchFamily="34" charset="0"/>
              </a:rPr>
              <a:t>APP </a:t>
            </a:r>
            <a:r>
              <a:rPr lang="en-US" altLang="en-US" sz="3600" i="1" dirty="0" smtClean="0">
                <a:solidFill>
                  <a:schemeClr val="bg1"/>
                </a:solidFill>
                <a:ea typeface="Verdana" pitchFamily="34" charset="0"/>
                <a:cs typeface="Verdana" pitchFamily="34" charset="0"/>
              </a:rPr>
              <a:t>vis-a-vis</a:t>
            </a:r>
            <a:r>
              <a:rPr lang="en-US" altLang="en-US" sz="3600" b="1" dirty="0" smtClean="0">
                <a:solidFill>
                  <a:schemeClr val="bg1"/>
                </a:solidFill>
                <a:ea typeface="Verdana" pitchFamily="34" charset="0"/>
                <a:cs typeface="Verdana" pitchFamily="34" charset="0"/>
              </a:rPr>
              <a:t> </a:t>
            </a:r>
            <a:r>
              <a:rPr lang="en-US" altLang="en-US" sz="3600" b="1" dirty="0">
                <a:solidFill>
                  <a:schemeClr val="bg1"/>
                </a:solidFill>
                <a:ea typeface="Verdana" pitchFamily="34" charset="0"/>
                <a:cs typeface="Verdana" pitchFamily="34" charset="0"/>
              </a:rPr>
              <a:t>APP-CSE</a:t>
            </a:r>
            <a:endParaRPr lang="en-US" sz="3600" b="1" dirty="0">
              <a:ln/>
              <a:solidFill>
                <a:schemeClr val="bg1"/>
              </a:solidFill>
              <a:effectLst>
                <a:outerShdw blurRad="38100" dist="38100" dir="2700000" algn="tl">
                  <a:srgbClr val="000000">
                    <a:alpha val="43137"/>
                  </a:srgbClr>
                </a:outerShdw>
              </a:effectLst>
            </a:endParaRPr>
          </a:p>
        </p:txBody>
      </p:sp>
      <p:sp>
        <p:nvSpPr>
          <p:cNvPr id="2" name="Slide Number Placeholder 1"/>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136</a:t>
            </a:fld>
            <a:endParaRPr lang="en-US" dirty="0">
              <a:solidFill>
                <a:prstClr val="black">
                  <a:tint val="75000"/>
                </a:prstClr>
              </a:solidFill>
            </a:endParaRPr>
          </a:p>
        </p:txBody>
      </p:sp>
    </p:spTree>
    <p:extLst>
      <p:ext uri="{BB962C8B-B14F-4D97-AF65-F5344CB8AC3E}">
        <p14:creationId xmlns:p14="http://schemas.microsoft.com/office/powerpoint/2010/main" xmlns="" val="2108406928"/>
      </p:ext>
    </p:extLst>
  </p:cSld>
  <p:clrMapOvr>
    <a:masterClrMapping/>
  </p:clrMapOvr>
  <p:transition spd="slow"/>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1493837"/>
            <a:ext cx="8229600" cy="4525963"/>
          </a:xfrm>
        </p:spPr>
        <p:txBody>
          <a:bodyPr>
            <a:normAutofit/>
          </a:bodyPr>
          <a:lstStyle/>
          <a:p>
            <a:pPr marL="475488" indent="-457200" algn="just">
              <a:spcBef>
                <a:spcPts val="600"/>
              </a:spcBef>
              <a:buClr>
                <a:srgbClr val="61625E"/>
              </a:buClr>
              <a:buFont typeface="Wingdings" panose="05000000000000000000" pitchFamily="2" charset="2"/>
              <a:buChar char="v"/>
            </a:pPr>
            <a:endParaRPr lang="en-US" dirty="0" smtClean="0"/>
          </a:p>
          <a:p>
            <a:pPr marL="475488" indent="-457200" algn="just">
              <a:spcBef>
                <a:spcPts val="600"/>
              </a:spcBef>
              <a:buClr>
                <a:srgbClr val="61625E"/>
              </a:buClr>
              <a:buFont typeface="Wingdings" panose="05000000000000000000" pitchFamily="2" charset="2"/>
              <a:buChar char="v"/>
            </a:pPr>
            <a:r>
              <a:rPr lang="en-US" dirty="0" smtClean="0"/>
              <a:t>In </a:t>
            </a:r>
            <a:r>
              <a:rPr lang="en-US" dirty="0"/>
              <a:t>the case of </a:t>
            </a:r>
            <a:r>
              <a:rPr lang="en-US" b="1" i="1" dirty="0"/>
              <a:t>foreign consultants</a:t>
            </a:r>
            <a:r>
              <a:rPr lang="en-US" dirty="0"/>
              <a:t>, the foregoing eligibility requirements under Class “A” Documents may be substituted by the appropriate equivalent </a:t>
            </a:r>
            <a:r>
              <a:rPr lang="en-US" dirty="0" smtClean="0"/>
              <a:t>documents.</a:t>
            </a:r>
          </a:p>
          <a:p>
            <a:pPr marL="475488" indent="-457200" algn="just">
              <a:spcBef>
                <a:spcPts val="600"/>
              </a:spcBef>
              <a:buClr>
                <a:srgbClr val="61625E"/>
              </a:buClr>
              <a:buFont typeface="Wingdings" panose="05000000000000000000" pitchFamily="2" charset="2"/>
              <a:buChar char="v"/>
            </a:pPr>
            <a:endParaRPr lang="en-US" dirty="0"/>
          </a:p>
          <a:p>
            <a:pPr marL="18288" indent="0" algn="just">
              <a:spcBef>
                <a:spcPts val="600"/>
              </a:spcBef>
              <a:buClr>
                <a:srgbClr val="61625E"/>
              </a:buClr>
              <a:buNone/>
            </a:pPr>
            <a:r>
              <a:rPr lang="en-US" dirty="0" smtClean="0"/>
              <a:t>						</a:t>
            </a:r>
            <a:r>
              <a:rPr lang="en-US" altLang="en-US" b="1" dirty="0">
                <a:ea typeface="Verdana" pitchFamily="34" charset="0"/>
                <a:cs typeface="Verdana" pitchFamily="34" charset="0"/>
              </a:rPr>
              <a:t>NPM 42-2013</a:t>
            </a:r>
          </a:p>
          <a:p>
            <a:pPr marL="18288" indent="0" algn="just">
              <a:spcBef>
                <a:spcPts val="600"/>
              </a:spcBef>
              <a:buClr>
                <a:srgbClr val="61625E"/>
              </a:buClr>
              <a:buNone/>
            </a:pPr>
            <a:endParaRPr lang="en-US" dirty="0"/>
          </a:p>
          <a:p>
            <a:pPr marL="18288" lvl="0" indent="0" algn="just">
              <a:spcBef>
                <a:spcPts val="600"/>
              </a:spcBef>
              <a:buClr>
                <a:srgbClr val="61625E"/>
              </a:buClr>
              <a:buNone/>
            </a:pPr>
            <a:endParaRPr lang="en-US" sz="2000" b="1" u="sng" spc="30" dirty="0" smtClean="0">
              <a:solidFill>
                <a:srgbClr val="2E2224"/>
              </a:solidFill>
              <a:cs typeface="Tahoma" pitchFamily="34" charset="0"/>
            </a:endParaRPr>
          </a:p>
        </p:txBody>
      </p:sp>
      <p:sp>
        <p:nvSpPr>
          <p:cNvPr id="6" name="Title 1"/>
          <p:cNvSpPr txBox="1">
            <a:spLocks/>
          </p:cNvSpPr>
          <p:nvPr/>
        </p:nvSpPr>
        <p:spPr>
          <a:xfrm>
            <a:off x="457200" y="304800"/>
            <a:ext cx="8229600" cy="5334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fontScale="90000" lnSpcReduction="20000"/>
          </a:bodyPr>
          <a:lstStyle>
            <a:lvl1pPr algn="ctr" defTabSz="914400" rtl="0" eaLnBrk="1" latinLnBrk="0" hangingPunct="1">
              <a:spcBef>
                <a:spcPct val="0"/>
              </a:spcBef>
              <a:buNone/>
              <a:defRPr sz="44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spcBef>
                <a:spcPts val="0"/>
              </a:spcBef>
              <a:defRPr/>
            </a:pPr>
            <a:r>
              <a:rPr lang="en-US" altLang="en-US" sz="4000" b="1" dirty="0">
                <a:solidFill>
                  <a:schemeClr val="bg1"/>
                </a:solidFill>
                <a:ea typeface="Verdana" pitchFamily="34" charset="0"/>
                <a:cs typeface="Verdana" pitchFamily="34" charset="0"/>
              </a:rPr>
              <a:t>APP-CSE</a:t>
            </a:r>
            <a:endParaRPr lang="en-US" sz="4000" b="1" dirty="0">
              <a:ln/>
              <a:solidFill>
                <a:schemeClr val="bg1"/>
              </a:solidFill>
              <a:effectLst>
                <a:outerShdw blurRad="38100" dist="38100" dir="2700000" algn="tl">
                  <a:srgbClr val="000000">
                    <a:alpha val="43137"/>
                  </a:srgbClr>
                </a:outerShdw>
              </a:effectLst>
            </a:endParaRPr>
          </a:p>
        </p:txBody>
      </p:sp>
      <p:pic>
        <p:nvPicPr>
          <p:cNvPr id="7" name="Picture 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a:xfrm>
            <a:off x="152400" y="1143000"/>
            <a:ext cx="8991600" cy="5257800"/>
          </a:xfrm>
          <a:prstGeom prst="rect">
            <a:avLst/>
          </a:prstGeom>
        </p:spPr>
      </p:pic>
    </p:spTree>
    <p:extLst>
      <p:ext uri="{BB962C8B-B14F-4D97-AF65-F5344CB8AC3E}">
        <p14:creationId xmlns:p14="http://schemas.microsoft.com/office/powerpoint/2010/main" xmlns="" val="1479474661"/>
      </p:ext>
    </p:extLst>
  </p:cSld>
  <p:clrMapOvr>
    <a:masterClrMapping/>
  </p:clrMapOvr>
  <p:transition spd="slow"/>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7620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2800" b="1" dirty="0" smtClean="0"/>
              <a:t>REVISIONS ON APP</a:t>
            </a:r>
            <a:endParaRPr lang="en-US" sz="2800" b="1" dirty="0">
              <a:ln/>
            </a:endParaRPr>
          </a:p>
        </p:txBody>
      </p:sp>
      <p:sp>
        <p:nvSpPr>
          <p:cNvPr id="5" name="Circular Arrow 4"/>
          <p:cNvSpPr/>
          <p:nvPr/>
        </p:nvSpPr>
        <p:spPr>
          <a:xfrm>
            <a:off x="5410200" y="1143000"/>
            <a:ext cx="2178467" cy="2178798"/>
          </a:xfrm>
          <a:prstGeom prst="circularArrow">
            <a:avLst>
              <a:gd name="adj1" fmla="val 10980"/>
              <a:gd name="adj2" fmla="val 1142322"/>
              <a:gd name="adj3" fmla="val 4500000"/>
              <a:gd name="adj4" fmla="val 10800000"/>
              <a:gd name="adj5" fmla="val 12500"/>
            </a:avLst>
          </a:prstGeom>
          <a:solidFill>
            <a:srgbClr val="797B7E">
              <a:hueOff val="0"/>
              <a:satOff val="0"/>
              <a:lumOff val="0"/>
              <a:alphaOff val="0"/>
            </a:srgbClr>
          </a:solidFill>
          <a:ln w="19050" cap="flat" cmpd="sng" algn="ctr">
            <a:solidFill>
              <a:srgbClr val="FFFFFF">
                <a:hueOff val="0"/>
                <a:satOff val="0"/>
                <a:lumOff val="0"/>
                <a:alphaOff val="0"/>
              </a:srgbClr>
            </a:solidFill>
            <a:prstDash val="solid"/>
          </a:ln>
          <a:effectLst/>
        </p:spPr>
      </p:sp>
      <p:sp>
        <p:nvSpPr>
          <p:cNvPr id="6" name="Shape 5"/>
          <p:cNvSpPr/>
          <p:nvPr/>
        </p:nvSpPr>
        <p:spPr>
          <a:xfrm>
            <a:off x="4724400" y="2514600"/>
            <a:ext cx="2178467" cy="2178798"/>
          </a:xfrm>
          <a:prstGeom prst="leftCircularArrow">
            <a:avLst>
              <a:gd name="adj1" fmla="val 10980"/>
              <a:gd name="adj2" fmla="val 1142322"/>
              <a:gd name="adj3" fmla="val 6300000"/>
              <a:gd name="adj4" fmla="val 18900000"/>
              <a:gd name="adj5" fmla="val 12500"/>
            </a:avLst>
          </a:prstGeom>
          <a:solidFill>
            <a:srgbClr val="797B7E">
              <a:hueOff val="0"/>
              <a:satOff val="0"/>
              <a:lumOff val="0"/>
              <a:alphaOff val="0"/>
            </a:srgbClr>
          </a:solidFill>
          <a:ln w="19050" cap="flat" cmpd="sng" algn="ctr">
            <a:solidFill>
              <a:srgbClr val="FFFFFF">
                <a:hueOff val="0"/>
                <a:satOff val="0"/>
                <a:lumOff val="0"/>
                <a:alphaOff val="0"/>
              </a:srgbClr>
            </a:solidFill>
            <a:prstDash val="solid"/>
          </a:ln>
          <a:effectLst/>
        </p:spPr>
      </p:sp>
      <p:sp>
        <p:nvSpPr>
          <p:cNvPr id="7" name="Block Arc 6"/>
          <p:cNvSpPr/>
          <p:nvPr/>
        </p:nvSpPr>
        <p:spPr>
          <a:xfrm>
            <a:off x="5562600" y="4191000"/>
            <a:ext cx="1871640" cy="1872390"/>
          </a:xfrm>
          <a:prstGeom prst="blockArc">
            <a:avLst>
              <a:gd name="adj1" fmla="val 13500000"/>
              <a:gd name="adj2" fmla="val 10800000"/>
              <a:gd name="adj3" fmla="val 12740"/>
            </a:avLst>
          </a:prstGeom>
          <a:solidFill>
            <a:srgbClr val="797B7E">
              <a:hueOff val="0"/>
              <a:satOff val="0"/>
              <a:lumOff val="0"/>
              <a:alphaOff val="0"/>
            </a:srgbClr>
          </a:solidFill>
          <a:ln w="19050" cap="flat" cmpd="sng" algn="ctr">
            <a:solidFill>
              <a:srgbClr val="FFFFFF">
                <a:hueOff val="0"/>
                <a:satOff val="0"/>
                <a:lumOff val="0"/>
                <a:alphaOff val="0"/>
              </a:srgbClr>
            </a:solidFill>
            <a:prstDash val="solid"/>
          </a:ln>
          <a:effectLst/>
        </p:spPr>
      </p:sp>
      <p:sp>
        <p:nvSpPr>
          <p:cNvPr id="9" name="Freeform 8"/>
          <p:cNvSpPr/>
          <p:nvPr/>
        </p:nvSpPr>
        <p:spPr>
          <a:xfrm>
            <a:off x="5867400" y="1828800"/>
            <a:ext cx="1210532" cy="605121"/>
          </a:xfrm>
          <a:custGeom>
            <a:avLst/>
            <a:gdLst>
              <a:gd name="connsiteX0" fmla="*/ 0 w 1210532"/>
              <a:gd name="connsiteY0" fmla="*/ 0 h 605121"/>
              <a:gd name="connsiteX1" fmla="*/ 1210532 w 1210532"/>
              <a:gd name="connsiteY1" fmla="*/ 0 h 605121"/>
              <a:gd name="connsiteX2" fmla="*/ 1210532 w 1210532"/>
              <a:gd name="connsiteY2" fmla="*/ 605121 h 605121"/>
              <a:gd name="connsiteX3" fmla="*/ 0 w 1210532"/>
              <a:gd name="connsiteY3" fmla="*/ 605121 h 605121"/>
              <a:gd name="connsiteX4" fmla="*/ 0 w 1210532"/>
              <a:gd name="connsiteY4" fmla="*/ 0 h 605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0532" h="605121">
                <a:moveTo>
                  <a:pt x="0" y="0"/>
                </a:moveTo>
                <a:lnTo>
                  <a:pt x="1210532" y="0"/>
                </a:lnTo>
                <a:lnTo>
                  <a:pt x="1210532" y="605121"/>
                </a:lnTo>
                <a:lnTo>
                  <a:pt x="0" y="605121"/>
                </a:lnTo>
                <a:lnTo>
                  <a:pt x="0" y="0"/>
                </a:lnTo>
                <a:close/>
              </a:path>
            </a:pathLst>
          </a:custGeom>
          <a:noFill/>
          <a:ln>
            <a:noFill/>
          </a:ln>
          <a:effectLst/>
        </p:spPr>
        <p:txBody>
          <a:bodyPr spcFirstLastPara="0" vert="horz" wrap="square" lIns="8890" tIns="8890" rIns="8890" bIns="8890" numCol="1" spcCol="1270" anchor="ctr" anchorCtr="0">
            <a:noAutofit/>
          </a:bodyPr>
          <a:lstStyle/>
          <a:p>
            <a:pPr marL="0" marR="0" lvl="0" indent="0" algn="ctr" defTabSz="622300" eaLnBrk="1" fontAlgn="auto" latinLnBrk="0" hangingPunct="1">
              <a:lnSpc>
                <a:spcPct val="90000"/>
              </a:lnSpc>
              <a:spcBef>
                <a:spcPct val="0"/>
              </a:spcBef>
              <a:spcAft>
                <a:spcPct val="35000"/>
              </a:spcAft>
              <a:buClrTx/>
              <a:buSzTx/>
              <a:buFontTx/>
              <a:buNone/>
              <a:tabLst/>
              <a:defRPr/>
            </a:pPr>
            <a:r>
              <a:rPr kumimoji="0" lang="en-US" sz="1400" b="0" i="0" u="none" strike="noStrike" kern="0" cap="none" spc="0" normalizeH="0" baseline="0" noProof="0" dirty="0" smtClean="0">
                <a:ln>
                  <a:noFill/>
                </a:ln>
                <a:solidFill>
                  <a:srgbClr val="000000">
                    <a:hueOff val="0"/>
                    <a:satOff val="0"/>
                    <a:lumOff val="0"/>
                    <a:alphaOff val="0"/>
                  </a:srgbClr>
                </a:solidFill>
                <a:effectLst/>
                <a:uLnTx/>
                <a:uFillTx/>
              </a:rPr>
              <a:t>Update PPMP/Supplemental PPMP</a:t>
            </a:r>
          </a:p>
        </p:txBody>
      </p:sp>
      <p:sp>
        <p:nvSpPr>
          <p:cNvPr id="10" name="Freeform 9"/>
          <p:cNvSpPr/>
          <p:nvPr/>
        </p:nvSpPr>
        <p:spPr>
          <a:xfrm>
            <a:off x="5257800" y="3276600"/>
            <a:ext cx="1752600" cy="914400"/>
          </a:xfrm>
          <a:custGeom>
            <a:avLst/>
            <a:gdLst>
              <a:gd name="connsiteX0" fmla="*/ 0 w 1210532"/>
              <a:gd name="connsiteY0" fmla="*/ 0 h 605121"/>
              <a:gd name="connsiteX1" fmla="*/ 1210532 w 1210532"/>
              <a:gd name="connsiteY1" fmla="*/ 0 h 605121"/>
              <a:gd name="connsiteX2" fmla="*/ 1210532 w 1210532"/>
              <a:gd name="connsiteY2" fmla="*/ 605121 h 605121"/>
              <a:gd name="connsiteX3" fmla="*/ 0 w 1210532"/>
              <a:gd name="connsiteY3" fmla="*/ 605121 h 605121"/>
              <a:gd name="connsiteX4" fmla="*/ 0 w 1210532"/>
              <a:gd name="connsiteY4" fmla="*/ 0 h 605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0532" h="605121">
                <a:moveTo>
                  <a:pt x="0" y="0"/>
                </a:moveTo>
                <a:lnTo>
                  <a:pt x="1210532" y="0"/>
                </a:lnTo>
                <a:lnTo>
                  <a:pt x="1210532" y="605121"/>
                </a:lnTo>
                <a:lnTo>
                  <a:pt x="0" y="605121"/>
                </a:lnTo>
                <a:lnTo>
                  <a:pt x="0" y="0"/>
                </a:lnTo>
                <a:close/>
              </a:path>
            </a:pathLst>
          </a:custGeom>
          <a:noFill/>
          <a:ln>
            <a:noFill/>
          </a:ln>
          <a:effectLst/>
        </p:spPr>
        <p:txBody>
          <a:bodyPr spcFirstLastPara="0" vert="horz" wrap="square" lIns="8890" tIns="8890" rIns="8890" bIns="8890" numCol="1" spcCol="1270" anchor="ctr" anchorCtr="0">
            <a:noAutofit/>
          </a:bodyPr>
          <a:lstStyle/>
          <a:p>
            <a:pPr marL="0" marR="0" lvl="0" indent="0" algn="ctr" defTabSz="622300" eaLnBrk="1" fontAlgn="auto" latinLnBrk="0" hangingPunct="1">
              <a:lnSpc>
                <a:spcPct val="90000"/>
              </a:lnSpc>
              <a:spcBef>
                <a:spcPct val="0"/>
              </a:spcBef>
              <a:spcAft>
                <a:spcPct val="35000"/>
              </a:spcAft>
              <a:buClrTx/>
              <a:buSzTx/>
              <a:buFontTx/>
              <a:buNone/>
              <a:tabLst/>
              <a:defRPr/>
            </a:pPr>
            <a:r>
              <a:rPr kumimoji="0" lang="en-US" sz="1400" b="0" i="0" u="none" strike="noStrike" kern="0" cap="none" spc="0" normalizeH="0" baseline="0" noProof="0" dirty="0" smtClean="0">
                <a:ln>
                  <a:noFill/>
                </a:ln>
                <a:solidFill>
                  <a:srgbClr val="000000">
                    <a:hueOff val="0"/>
                    <a:satOff val="0"/>
                    <a:lumOff val="0"/>
                    <a:alphaOff val="0"/>
                  </a:srgbClr>
                </a:solidFill>
                <a:effectLst/>
                <a:uLnTx/>
                <a:uFillTx/>
              </a:rPr>
              <a:t>Consolidate PPMP to APP/Supplemental APP</a:t>
            </a:r>
          </a:p>
        </p:txBody>
      </p:sp>
      <p:sp>
        <p:nvSpPr>
          <p:cNvPr id="11" name="Freeform 10"/>
          <p:cNvSpPr/>
          <p:nvPr/>
        </p:nvSpPr>
        <p:spPr>
          <a:xfrm>
            <a:off x="5638800" y="4648200"/>
            <a:ext cx="1600200" cy="838200"/>
          </a:xfrm>
          <a:custGeom>
            <a:avLst/>
            <a:gdLst>
              <a:gd name="connsiteX0" fmla="*/ 0 w 1210532"/>
              <a:gd name="connsiteY0" fmla="*/ 0 h 605121"/>
              <a:gd name="connsiteX1" fmla="*/ 1210532 w 1210532"/>
              <a:gd name="connsiteY1" fmla="*/ 0 h 605121"/>
              <a:gd name="connsiteX2" fmla="*/ 1210532 w 1210532"/>
              <a:gd name="connsiteY2" fmla="*/ 605121 h 605121"/>
              <a:gd name="connsiteX3" fmla="*/ 0 w 1210532"/>
              <a:gd name="connsiteY3" fmla="*/ 605121 h 605121"/>
              <a:gd name="connsiteX4" fmla="*/ 0 w 1210532"/>
              <a:gd name="connsiteY4" fmla="*/ 0 h 60512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10532" h="605121">
                <a:moveTo>
                  <a:pt x="0" y="0"/>
                </a:moveTo>
                <a:lnTo>
                  <a:pt x="1210532" y="0"/>
                </a:lnTo>
                <a:lnTo>
                  <a:pt x="1210532" y="605121"/>
                </a:lnTo>
                <a:lnTo>
                  <a:pt x="0" y="605121"/>
                </a:lnTo>
                <a:lnTo>
                  <a:pt x="0" y="0"/>
                </a:lnTo>
                <a:close/>
              </a:path>
            </a:pathLst>
          </a:custGeom>
          <a:noFill/>
          <a:ln>
            <a:noFill/>
          </a:ln>
          <a:effectLst/>
        </p:spPr>
        <p:txBody>
          <a:bodyPr spcFirstLastPara="0" vert="horz" wrap="square" lIns="8890" tIns="8890" rIns="8890" bIns="8890" numCol="1" spcCol="1270" anchor="ctr" anchorCtr="0">
            <a:noAutofit/>
          </a:bodyPr>
          <a:lstStyle/>
          <a:p>
            <a:pPr marL="0" marR="0" lvl="0" indent="0" algn="ctr" defTabSz="622300" eaLnBrk="1" fontAlgn="auto" latinLnBrk="0" hangingPunct="1">
              <a:lnSpc>
                <a:spcPct val="90000"/>
              </a:lnSpc>
              <a:spcBef>
                <a:spcPct val="0"/>
              </a:spcBef>
              <a:spcAft>
                <a:spcPct val="35000"/>
              </a:spcAft>
              <a:buClrTx/>
              <a:buSzTx/>
              <a:buFontTx/>
              <a:buNone/>
              <a:tabLst/>
              <a:defRPr/>
            </a:pPr>
            <a:r>
              <a:rPr kumimoji="0" lang="en-US" sz="1400" b="0" i="0" u="none" strike="noStrike" kern="0" cap="none" spc="0" normalizeH="0" baseline="0" noProof="0" dirty="0" smtClean="0">
                <a:ln>
                  <a:noFill/>
                </a:ln>
                <a:solidFill>
                  <a:srgbClr val="000000">
                    <a:hueOff val="0"/>
                    <a:satOff val="0"/>
                    <a:lumOff val="0"/>
                    <a:alphaOff val="0"/>
                  </a:srgbClr>
                </a:solidFill>
                <a:effectLst/>
                <a:uLnTx/>
                <a:uFillTx/>
              </a:rPr>
              <a:t>Approve Updated APP/Supplemental APP</a:t>
            </a:r>
          </a:p>
        </p:txBody>
      </p:sp>
      <p:sp>
        <p:nvSpPr>
          <p:cNvPr id="12" name="Rectangle 11"/>
          <p:cNvSpPr/>
          <p:nvPr/>
        </p:nvSpPr>
        <p:spPr>
          <a:xfrm>
            <a:off x="1828800" y="1828800"/>
            <a:ext cx="2803973" cy="646331"/>
          </a:xfrm>
          <a:prstGeom prst="rect">
            <a:avLst/>
          </a:prstGeom>
          <a:noFill/>
        </p:spPr>
        <p:txBody>
          <a:bodyPr wrap="none" lIns="91440" tIns="45720" rIns="91440" bIns="45720">
            <a:spAutoFit/>
          </a:bodyPr>
          <a:lstStyle/>
          <a:p>
            <a:pPr algn="ctr"/>
            <a:r>
              <a:rPr lang="en-US" sz="3600" b="1" dirty="0" smtClean="0">
                <a:ln w="17780" cmpd="sng">
                  <a:solidFill>
                    <a:srgbClr val="797B7E">
                      <a:tint val="3000"/>
                    </a:srgbClr>
                  </a:solidFill>
                  <a:prstDash val="solid"/>
                  <a:miter lim="800000"/>
                </a:ln>
                <a:effectLst>
                  <a:outerShdw blurRad="55000" dist="50800" dir="5400000" algn="tl">
                    <a:srgbClr val="000000">
                      <a:alpha val="33000"/>
                    </a:srgbClr>
                  </a:outerShdw>
                </a:effectLst>
                <a:latin typeface="Tw Cen MT"/>
              </a:rPr>
              <a:t>End-user Unit</a:t>
            </a:r>
            <a:endParaRPr lang="en-US" sz="3600" b="1" dirty="0">
              <a:ln w="17780" cmpd="sng">
                <a:solidFill>
                  <a:srgbClr val="797B7E">
                    <a:tint val="3000"/>
                  </a:srgbClr>
                </a:solidFill>
                <a:prstDash val="solid"/>
                <a:miter lim="800000"/>
              </a:ln>
              <a:effectLst>
                <a:outerShdw blurRad="55000" dist="50800" dir="5400000" algn="tl">
                  <a:srgbClr val="000000">
                    <a:alpha val="33000"/>
                  </a:srgbClr>
                </a:outerShdw>
              </a:effectLst>
              <a:latin typeface="Tw Cen MT"/>
            </a:endParaRPr>
          </a:p>
        </p:txBody>
      </p:sp>
      <p:sp>
        <p:nvSpPr>
          <p:cNvPr id="13" name="Rectangle 12"/>
          <p:cNvSpPr/>
          <p:nvPr/>
        </p:nvSpPr>
        <p:spPr>
          <a:xfrm>
            <a:off x="1524000" y="3276600"/>
            <a:ext cx="3137655" cy="646331"/>
          </a:xfrm>
          <a:prstGeom prst="rect">
            <a:avLst/>
          </a:prstGeom>
          <a:noFill/>
        </p:spPr>
        <p:txBody>
          <a:bodyPr wrap="none" lIns="91440" tIns="45720" rIns="91440" bIns="45720">
            <a:spAutoFit/>
          </a:bodyPr>
          <a:lstStyle/>
          <a:p>
            <a:pPr algn="ctr"/>
            <a:r>
              <a:rPr lang="en-US" sz="3600" b="1" dirty="0" smtClean="0">
                <a:ln w="17780" cmpd="sng">
                  <a:solidFill>
                    <a:srgbClr val="797B7E">
                      <a:tint val="3000"/>
                    </a:srgbClr>
                  </a:solidFill>
                  <a:prstDash val="solid"/>
                  <a:miter lim="800000"/>
                </a:ln>
                <a:effectLst>
                  <a:outerShdw blurRad="55000" dist="50800" dir="5400000" algn="tl">
                    <a:srgbClr val="000000">
                      <a:alpha val="33000"/>
                    </a:srgbClr>
                  </a:outerShdw>
                </a:effectLst>
                <a:latin typeface="Tw Cen MT"/>
              </a:rPr>
              <a:t>BAC Secretariat</a:t>
            </a:r>
            <a:endParaRPr lang="en-US" sz="3600" b="1" dirty="0">
              <a:ln w="17780" cmpd="sng">
                <a:solidFill>
                  <a:srgbClr val="797B7E">
                    <a:tint val="3000"/>
                  </a:srgbClr>
                </a:solidFill>
                <a:prstDash val="solid"/>
                <a:miter lim="800000"/>
              </a:ln>
              <a:effectLst>
                <a:outerShdw blurRad="55000" dist="50800" dir="5400000" algn="tl">
                  <a:srgbClr val="000000">
                    <a:alpha val="33000"/>
                  </a:srgbClr>
                </a:outerShdw>
              </a:effectLst>
              <a:latin typeface="Tw Cen MT"/>
            </a:endParaRPr>
          </a:p>
        </p:txBody>
      </p:sp>
      <p:sp>
        <p:nvSpPr>
          <p:cNvPr id="14" name="Rectangle 13"/>
          <p:cNvSpPr/>
          <p:nvPr/>
        </p:nvSpPr>
        <p:spPr>
          <a:xfrm>
            <a:off x="2819400" y="4800600"/>
            <a:ext cx="1285929" cy="646331"/>
          </a:xfrm>
          <a:prstGeom prst="rect">
            <a:avLst/>
          </a:prstGeom>
          <a:noFill/>
        </p:spPr>
        <p:txBody>
          <a:bodyPr wrap="none" lIns="91440" tIns="45720" rIns="91440" bIns="45720">
            <a:spAutoFit/>
          </a:bodyPr>
          <a:lstStyle/>
          <a:p>
            <a:pPr algn="ctr"/>
            <a:r>
              <a:rPr lang="en-US" sz="3600" b="1" dirty="0" smtClean="0">
                <a:ln w="17780" cmpd="sng">
                  <a:solidFill>
                    <a:srgbClr val="797B7E">
                      <a:tint val="3000"/>
                    </a:srgbClr>
                  </a:solidFill>
                  <a:prstDash val="solid"/>
                  <a:miter lim="800000"/>
                </a:ln>
                <a:effectLst>
                  <a:outerShdw blurRad="55000" dist="50800" dir="5400000" algn="tl">
                    <a:srgbClr val="000000">
                      <a:alpha val="33000"/>
                    </a:srgbClr>
                  </a:outerShdw>
                </a:effectLst>
                <a:latin typeface="Tw Cen MT"/>
              </a:rPr>
              <a:t>HOPE</a:t>
            </a:r>
            <a:endParaRPr lang="en-US" sz="3600" b="1" dirty="0">
              <a:ln w="17780" cmpd="sng">
                <a:solidFill>
                  <a:srgbClr val="797B7E">
                    <a:tint val="3000"/>
                  </a:srgbClr>
                </a:solidFill>
                <a:prstDash val="solid"/>
                <a:miter lim="800000"/>
              </a:ln>
              <a:effectLst>
                <a:outerShdw blurRad="55000" dist="50800" dir="5400000" algn="tl">
                  <a:srgbClr val="000000">
                    <a:alpha val="33000"/>
                  </a:srgbClr>
                </a:outerShdw>
              </a:effectLst>
              <a:latin typeface="Tw Cen MT"/>
            </a:endParaRPr>
          </a:p>
        </p:txBody>
      </p:sp>
    </p:spTree>
    <p:extLst>
      <p:ext uri="{BB962C8B-B14F-4D97-AF65-F5344CB8AC3E}">
        <p14:creationId xmlns:p14="http://schemas.microsoft.com/office/powerpoint/2010/main" xmlns="" val="161782427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381000"/>
          </a:xfrm>
          <a:noFill/>
          <a:ln>
            <a:noFill/>
          </a:ln>
        </p:spPr>
        <p:style>
          <a:lnRef idx="1">
            <a:schemeClr val="accent1"/>
          </a:lnRef>
          <a:fillRef idx="2">
            <a:schemeClr val="accent1"/>
          </a:fillRef>
          <a:effectRef idx="1">
            <a:schemeClr val="accent1"/>
          </a:effectRef>
          <a:fontRef idx="minor">
            <a:schemeClr val="dk1"/>
          </a:fontRef>
        </p:style>
        <p:txBody>
          <a:bodyPr>
            <a:normAutofit fontScale="90000"/>
          </a:bodyPr>
          <a:lstStyle/>
          <a:p>
            <a:pPr fontAlgn="auto">
              <a:spcBef>
                <a:spcPts val="0"/>
              </a:spcBef>
              <a:spcAft>
                <a:spcPts val="0"/>
              </a:spcAft>
              <a:defRPr/>
            </a:pPr>
            <a:r>
              <a:rPr lang="en-US" sz="2400" b="1" dirty="0" smtClean="0"/>
              <a:t>SECTION 7 of May 10, 2016 new IRR</a:t>
            </a:r>
            <a:endParaRPr lang="en-US" sz="2400" b="1" dirty="0">
              <a:ln/>
            </a:endParaRPr>
          </a:p>
        </p:txBody>
      </p:sp>
      <p:sp>
        <p:nvSpPr>
          <p:cNvPr id="3" name="Content Placeholder 2"/>
          <p:cNvSpPr>
            <a:spLocks noGrp="1"/>
          </p:cNvSpPr>
          <p:nvPr>
            <p:ph idx="1"/>
          </p:nvPr>
        </p:nvSpPr>
        <p:spPr>
          <a:xfrm>
            <a:off x="457200" y="1295400"/>
            <a:ext cx="8229600" cy="4830763"/>
          </a:xfrm>
        </p:spPr>
        <p:txBody>
          <a:bodyPr>
            <a:noAutofit/>
          </a:bodyPr>
          <a:lstStyle/>
          <a:p>
            <a:pPr marL="0" indent="0" algn="just">
              <a:lnSpc>
                <a:spcPct val="80000"/>
              </a:lnSpc>
              <a:spcBef>
                <a:spcPts val="400"/>
              </a:spcBef>
              <a:buNone/>
              <a:defRPr/>
            </a:pPr>
            <a:endParaRPr lang="en-US" sz="2400" dirty="0"/>
          </a:p>
          <a:p>
            <a:pPr marL="0" indent="0" algn="just" fontAlgn="auto">
              <a:lnSpc>
                <a:spcPct val="80000"/>
              </a:lnSpc>
              <a:spcBef>
                <a:spcPct val="0"/>
              </a:spcBef>
              <a:spcAft>
                <a:spcPts val="0"/>
              </a:spcAft>
              <a:buClr>
                <a:schemeClr val="tx1"/>
              </a:buClr>
              <a:buNone/>
              <a:defRPr/>
            </a:pPr>
            <a:endParaRPr lang="en-US" sz="2400" b="1" dirty="0">
              <a:ea typeface="ＭＳ Ｐゴシック" pitchFamily="34" charset="-128"/>
            </a:endParaRPr>
          </a:p>
        </p:txBody>
      </p:sp>
      <p:sp>
        <p:nvSpPr>
          <p:cNvPr id="4" name="Slide Number Placeholder 3"/>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139</a:t>
            </a:fld>
            <a:endParaRPr lang="en-US">
              <a:solidFill>
                <a:prstClr val="black">
                  <a:tint val="75000"/>
                </a:prstClr>
              </a:solidFill>
            </a:endParaRPr>
          </a:p>
        </p:txBody>
      </p:sp>
      <p:graphicFrame>
        <p:nvGraphicFramePr>
          <p:cNvPr id="6" name="Table 5"/>
          <p:cNvGraphicFramePr>
            <a:graphicFrameLocks noGrp="1"/>
          </p:cNvGraphicFramePr>
          <p:nvPr/>
        </p:nvGraphicFramePr>
        <p:xfrm>
          <a:off x="381000" y="1219200"/>
          <a:ext cx="8382000" cy="4622800"/>
        </p:xfrm>
        <a:graphic>
          <a:graphicData uri="http://schemas.openxmlformats.org/drawingml/2006/table">
            <a:tbl>
              <a:tblPr firstRow="1" bandRow="1">
                <a:tableStyleId>{5C22544A-7EE6-4342-B048-85BDC9FD1C3A}</a:tableStyleId>
              </a:tblPr>
              <a:tblGrid>
                <a:gridCol w="2057400"/>
                <a:gridCol w="6324600"/>
              </a:tblGrid>
              <a:tr h="4622800">
                <a:tc>
                  <a:txBody>
                    <a:bodyPr/>
                    <a:lstStyle>
                      <a:lvl1pPr marL="0" algn="l" defTabSz="914377" rtl="0" eaLnBrk="1" latinLnBrk="0" hangingPunct="1">
                        <a:spcBef>
                          <a:spcPct val="20000"/>
                        </a:spcBef>
                        <a:defRPr sz="2800" kern="1200">
                          <a:solidFill>
                            <a:schemeClr val="tx1"/>
                          </a:solidFill>
                          <a:latin typeface="Arial" panose="020B0604020202020204" pitchFamily="34" charset="0"/>
                          <a:ea typeface="MS PGothic" pitchFamily="34" charset="-128"/>
                          <a:cs typeface="Arial" panose="020B0604020202020204" pitchFamily="34" charset="0"/>
                        </a:defRPr>
                      </a:lvl1pPr>
                      <a:lvl2pPr marL="742950" indent="-285750" algn="l" defTabSz="914377" rtl="0" eaLnBrk="1" latinLnBrk="0" hangingPunct="1">
                        <a:spcBef>
                          <a:spcPct val="20000"/>
                        </a:spcBef>
                        <a:defRPr sz="2400" kern="1200">
                          <a:solidFill>
                            <a:schemeClr val="tx1"/>
                          </a:solidFill>
                          <a:latin typeface="Arial" panose="020B0604020202020204" pitchFamily="34" charset="0"/>
                          <a:ea typeface="Arial" panose="020B0604020202020204" pitchFamily="34" charset="0"/>
                          <a:cs typeface="Arial" panose="020B0604020202020204" pitchFamily="34" charset="0"/>
                        </a:defRPr>
                      </a:lvl2pPr>
                      <a:lvl3pPr marL="1143000" indent="-228600" algn="l" defTabSz="914377" rtl="0" eaLnBrk="1" latinLnBrk="0" hangingPunct="1">
                        <a:spcBef>
                          <a:spcPct val="20000"/>
                        </a:spcBef>
                        <a:defRPr sz="2000" kern="1200">
                          <a:solidFill>
                            <a:schemeClr val="tx1"/>
                          </a:solidFill>
                          <a:latin typeface="Arial" panose="020B0604020202020204" pitchFamily="34" charset="0"/>
                          <a:ea typeface="Arial" panose="020B0604020202020204" pitchFamily="34" charset="0"/>
                          <a:cs typeface="Arial" panose="020B0604020202020204" pitchFamily="34" charset="0"/>
                        </a:defRPr>
                      </a:lvl3pPr>
                      <a:lvl4pPr marL="1600200" indent="-228600" algn="l" defTabSz="914377" rtl="0" eaLnBrk="1" latinLnBrk="0" hangingPunct="1">
                        <a:spcBef>
                          <a:spcPct val="20000"/>
                        </a:spcBef>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4pPr>
                      <a:lvl5pPr marL="2057400" indent="-228600" algn="l" defTabSz="914377" rtl="0" eaLnBrk="1" latinLnBrk="0" hangingPunct="1">
                        <a:spcBef>
                          <a:spcPct val="20000"/>
                        </a:spcBef>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914377" rtl="0" eaLnBrk="0" fontAlgn="base" latinLnBrk="0" hangingPunct="0">
                        <a:spcBef>
                          <a:spcPct val="20000"/>
                        </a:spcBef>
                        <a:spcAft>
                          <a:spcPct val="0"/>
                        </a:spcAft>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6pPr>
                      <a:lvl7pPr marL="2971800" indent="-228600" algn="l" defTabSz="914377" rtl="0" eaLnBrk="0" fontAlgn="base" latinLnBrk="0" hangingPunct="0">
                        <a:spcBef>
                          <a:spcPct val="20000"/>
                        </a:spcBef>
                        <a:spcAft>
                          <a:spcPct val="0"/>
                        </a:spcAft>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7pPr>
                      <a:lvl8pPr marL="3429000" indent="-228600" algn="l" defTabSz="914377" rtl="0" eaLnBrk="0" fontAlgn="base" latinLnBrk="0" hangingPunct="0">
                        <a:spcBef>
                          <a:spcPct val="20000"/>
                        </a:spcBef>
                        <a:spcAft>
                          <a:spcPct val="0"/>
                        </a:spcAft>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8pPr>
                      <a:lvl9pPr marL="3886200" indent="-228600" algn="l" defTabSz="914377" rtl="0" eaLnBrk="0" fontAlgn="base" latinLnBrk="0" hangingPunct="0">
                        <a:spcBef>
                          <a:spcPct val="20000"/>
                        </a:spcBef>
                        <a:spcAft>
                          <a:spcPct val="0"/>
                        </a:spcAft>
                        <a:defRPr sz="1800" kern="1200">
                          <a:solidFill>
                            <a:schemeClr val="tx1"/>
                          </a:solidFill>
                          <a:latin typeface="Arial" panose="020B0604020202020204" pitchFamily="34" charset="0"/>
                          <a:ea typeface="Arial" panose="020B0604020202020204" pitchFamily="34" charset="0"/>
                          <a:cs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FF0000"/>
                          </a:solidFill>
                          <a:effectLst/>
                          <a:latin typeface="Clarendon" pitchFamily="18" charset="0"/>
                          <a:ea typeface="Verdana" panose="020B0604030504040204" pitchFamily="34" charset="0"/>
                          <a:cs typeface="Calibri" pitchFamily="34" charset="0"/>
                        </a:rPr>
                        <a:t>Poor planning;</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FF0000"/>
                          </a:solidFill>
                          <a:effectLst/>
                          <a:latin typeface="Clarendon" pitchFamily="18" charset="0"/>
                          <a:ea typeface="Verdana" panose="020B0604030504040204" pitchFamily="34" charset="0"/>
                          <a:cs typeface="Calibri" pitchFamily="34" charset="0"/>
                        </a:rPr>
                        <a:t>Delay in budget approval;</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FF0000"/>
                          </a:solidFill>
                          <a:effectLst/>
                          <a:latin typeface="Clarendon" pitchFamily="18" charset="0"/>
                          <a:ea typeface="Verdana" panose="020B0604030504040204" pitchFamily="34" charset="0"/>
                          <a:cs typeface="Calibri" pitchFamily="34" charset="0"/>
                        </a:rPr>
                        <a:t>Delay in procurement</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rgbClr val="FF0000"/>
                          </a:solidFill>
                          <a:effectLst/>
                          <a:latin typeface="Clarendon" pitchFamily="18" charset="0"/>
                          <a:ea typeface="Verdana" panose="020B0604030504040204" pitchFamily="34" charset="0"/>
                          <a:cs typeface="Calibri" pitchFamily="34" charset="0"/>
                        </a:rPr>
                        <a:t>Under-spending</a:t>
                      </a:r>
                    </a:p>
                  </a:txBody>
                  <a:tcPr marL="68580" marR="68580" marT="34292" marB="34292"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457200" marR="0" indent="-457200" algn="just" defTabSz="914400" rtl="0" eaLnBrk="1" fontAlgn="auto" latinLnBrk="0" hangingPunct="1">
                        <a:lnSpc>
                          <a:spcPct val="107000"/>
                        </a:lnSpc>
                        <a:spcBef>
                          <a:spcPts val="0"/>
                        </a:spcBef>
                        <a:spcAft>
                          <a:spcPts val="800"/>
                        </a:spcAft>
                        <a:buClrTx/>
                        <a:buSzTx/>
                        <a:buFont typeface="+mj-lt"/>
                        <a:buAutoNum type="alphaLcParenR"/>
                        <a:tabLst>
                          <a:tab pos="1828800" algn="l"/>
                        </a:tabLst>
                        <a:defRPr/>
                      </a:pPr>
                      <a:r>
                        <a:rPr lang="en-US" sz="2000" b="0" i="0" dirty="0" smtClean="0">
                          <a:solidFill>
                            <a:srgbClr val="FF0000"/>
                          </a:solidFill>
                          <a:effectLst/>
                          <a:latin typeface="Clarendon" pitchFamily="18" charset="0"/>
                          <a:ea typeface="Verdana" panose="020B0604030504040204" pitchFamily="34" charset="0"/>
                          <a:cs typeface="Calibri" pitchFamily="34" charset="0"/>
                        </a:rPr>
                        <a:t>MYOA</a:t>
                      </a:r>
                      <a:r>
                        <a:rPr lang="en-US" sz="2000" b="0" i="0" baseline="0" dirty="0" smtClean="0">
                          <a:solidFill>
                            <a:srgbClr val="FF0000"/>
                          </a:solidFill>
                          <a:effectLst/>
                          <a:latin typeface="Clarendon" pitchFamily="18" charset="0"/>
                          <a:ea typeface="Verdana" panose="020B0604030504040204" pitchFamily="34" charset="0"/>
                          <a:cs typeface="Calibri" pitchFamily="34" charset="0"/>
                        </a:rPr>
                        <a:t> for Multi-year projects (Sec. 5(b), 7.6);</a:t>
                      </a:r>
                      <a:endParaRPr lang="en-US" sz="2000" b="0" i="0" dirty="0" smtClean="0">
                        <a:solidFill>
                          <a:srgbClr val="FF0000"/>
                        </a:solidFill>
                        <a:effectLst/>
                        <a:latin typeface="Clarendon" pitchFamily="18" charset="0"/>
                        <a:ea typeface="Verdana" panose="020B0604030504040204" pitchFamily="34" charset="0"/>
                        <a:cs typeface="Calibri" pitchFamily="34" charset="0"/>
                      </a:endParaRPr>
                    </a:p>
                    <a:p>
                      <a:pPr marL="457200" marR="0" indent="-457200" algn="just">
                        <a:lnSpc>
                          <a:spcPct val="107000"/>
                        </a:lnSpc>
                        <a:spcBef>
                          <a:spcPts val="0"/>
                        </a:spcBef>
                        <a:spcAft>
                          <a:spcPts val="800"/>
                        </a:spcAft>
                        <a:buFont typeface="+mj-lt"/>
                        <a:buAutoNum type="alphaLcParenR"/>
                        <a:tabLst>
                          <a:tab pos="1828800" algn="l"/>
                        </a:tabLst>
                      </a:pPr>
                      <a:r>
                        <a:rPr lang="en-US" sz="2000" b="0" i="0" dirty="0" smtClean="0">
                          <a:solidFill>
                            <a:srgbClr val="FF0000"/>
                          </a:solidFill>
                          <a:effectLst/>
                          <a:latin typeface="Clarendon" pitchFamily="18" charset="0"/>
                          <a:ea typeface="Verdana" panose="020B0604030504040204" pitchFamily="34" charset="0"/>
                          <a:cs typeface="Calibri" pitchFamily="34" charset="0"/>
                        </a:rPr>
                        <a:t>Preparation of Indicative APP upon issuance of budget call or similar document (7.3)</a:t>
                      </a:r>
                    </a:p>
                    <a:p>
                      <a:pPr marL="457200" marR="0" indent="-457200" algn="just">
                        <a:lnSpc>
                          <a:spcPct val="107000"/>
                        </a:lnSpc>
                        <a:spcBef>
                          <a:spcPts val="0"/>
                        </a:spcBef>
                        <a:spcAft>
                          <a:spcPts val="800"/>
                        </a:spcAft>
                        <a:buFont typeface="+mj-lt"/>
                        <a:buAutoNum type="alphaLcParenR"/>
                        <a:tabLst>
                          <a:tab pos="1828800" algn="l"/>
                        </a:tabLst>
                      </a:pPr>
                      <a:endParaRPr lang="en-US" sz="1000" b="0" i="0" dirty="0" smtClean="0">
                        <a:solidFill>
                          <a:srgbClr val="FF0000"/>
                        </a:solidFill>
                        <a:effectLst/>
                        <a:latin typeface="Clarendon" pitchFamily="18" charset="0"/>
                        <a:ea typeface="Verdana" panose="020B0604030504040204" pitchFamily="34" charset="0"/>
                        <a:cs typeface="Calibri" pitchFamily="34" charset="0"/>
                      </a:endParaRPr>
                    </a:p>
                    <a:p>
                      <a:pPr marL="457200" marR="0" indent="-457200" algn="just" defTabSz="914400" rtl="0" eaLnBrk="1" fontAlgn="auto" latinLnBrk="0" hangingPunct="1">
                        <a:lnSpc>
                          <a:spcPct val="107000"/>
                        </a:lnSpc>
                        <a:spcBef>
                          <a:spcPts val="0"/>
                        </a:spcBef>
                        <a:spcAft>
                          <a:spcPts val="800"/>
                        </a:spcAft>
                        <a:buClrTx/>
                        <a:buSzTx/>
                        <a:buFont typeface="+mj-lt"/>
                        <a:buAutoNum type="alphaLcParenR"/>
                        <a:tabLst>
                          <a:tab pos="1828800" algn="l"/>
                        </a:tabLst>
                        <a:defRPr/>
                      </a:pPr>
                      <a:r>
                        <a:rPr lang="en-US" sz="2000" b="0" i="0" dirty="0" smtClean="0">
                          <a:solidFill>
                            <a:srgbClr val="FF0000"/>
                          </a:solidFill>
                          <a:effectLst/>
                          <a:latin typeface="Clarendon" pitchFamily="18" charset="0"/>
                          <a:ea typeface="Verdana" panose="020B0604030504040204" pitchFamily="34" charset="0"/>
                          <a:cs typeface="Calibri" pitchFamily="34" charset="0"/>
                        </a:rPr>
                        <a:t>Require submission of APP and changes thereto to GPPB </a:t>
                      </a:r>
                      <a:r>
                        <a:rPr lang="en-PH" sz="2000" b="0" u="none" kern="1200" dirty="0" smtClean="0">
                          <a:solidFill>
                            <a:srgbClr val="FF0000"/>
                          </a:solidFill>
                          <a:latin typeface="Clarendon" pitchFamily="18" charset="0"/>
                          <a:ea typeface="+mn-ea"/>
                          <a:cs typeface="Calibri" pitchFamily="34" charset="0"/>
                        </a:rPr>
                        <a:t>on or </a:t>
                      </a:r>
                      <a:r>
                        <a:rPr lang="en-PH" sz="2000" b="1" u="none" kern="1200" dirty="0" smtClean="0">
                          <a:solidFill>
                            <a:srgbClr val="FF0000"/>
                          </a:solidFill>
                          <a:latin typeface="Clarendon" pitchFamily="18" charset="0"/>
                          <a:ea typeface="+mn-ea"/>
                          <a:cs typeface="Calibri" pitchFamily="34" charset="0"/>
                        </a:rPr>
                        <a:t> </a:t>
                      </a:r>
                      <a:r>
                        <a:rPr lang="en-PH" sz="2000" b="0" u="none" kern="1200" dirty="0" smtClean="0">
                          <a:solidFill>
                            <a:srgbClr val="FF0000"/>
                          </a:solidFill>
                          <a:latin typeface="Clarendon" pitchFamily="18" charset="0"/>
                          <a:ea typeface="+mn-ea"/>
                          <a:cs typeface="Calibri" pitchFamily="34" charset="0"/>
                        </a:rPr>
                        <a:t> of the budget year, and shall be posted in accordance with E.O. 662, series of 2007, as amended. </a:t>
                      </a:r>
                      <a:r>
                        <a:rPr lang="en-US" sz="2000" b="0" i="0" u="none" dirty="0" smtClean="0">
                          <a:solidFill>
                            <a:srgbClr val="FF0000"/>
                          </a:solidFill>
                          <a:effectLst/>
                          <a:latin typeface="Clarendon" pitchFamily="18" charset="0"/>
                          <a:ea typeface="Verdana" panose="020B0604030504040204" pitchFamily="34" charset="0"/>
                          <a:cs typeface="Calibri" pitchFamily="34" charset="0"/>
                        </a:rPr>
                        <a:t>(7.4)</a:t>
                      </a:r>
                    </a:p>
                    <a:p>
                      <a:pPr marL="457200" marR="0" indent="-457200" algn="just" defTabSz="914400" rtl="0" eaLnBrk="1" fontAlgn="auto" latinLnBrk="0" hangingPunct="1">
                        <a:lnSpc>
                          <a:spcPct val="107000"/>
                        </a:lnSpc>
                        <a:spcBef>
                          <a:spcPts val="0"/>
                        </a:spcBef>
                        <a:spcAft>
                          <a:spcPts val="800"/>
                        </a:spcAft>
                        <a:buClrTx/>
                        <a:buSzTx/>
                        <a:buFont typeface="+mj-lt"/>
                        <a:buAutoNum type="alphaLcParenR"/>
                        <a:tabLst>
                          <a:tab pos="1828800" algn="l"/>
                        </a:tabLst>
                        <a:defRPr/>
                      </a:pPr>
                      <a:endParaRPr lang="en-US" sz="1000" b="0" i="0" u="none" dirty="0" smtClean="0">
                        <a:solidFill>
                          <a:srgbClr val="FF0000"/>
                        </a:solidFill>
                        <a:effectLst/>
                        <a:latin typeface="Clarendon" pitchFamily="18" charset="0"/>
                        <a:ea typeface="Verdana" panose="020B0604030504040204" pitchFamily="34" charset="0"/>
                        <a:cs typeface="Calibri" pitchFamily="34" charset="0"/>
                      </a:endParaRPr>
                    </a:p>
                    <a:p>
                      <a:pPr marL="457200" marR="0" indent="-457200" algn="just">
                        <a:lnSpc>
                          <a:spcPct val="107000"/>
                        </a:lnSpc>
                        <a:spcBef>
                          <a:spcPts val="0"/>
                        </a:spcBef>
                        <a:spcAft>
                          <a:spcPts val="800"/>
                        </a:spcAft>
                        <a:buFont typeface="+mj-lt"/>
                        <a:buAutoNum type="alphaLcParenR"/>
                        <a:tabLst>
                          <a:tab pos="1828800" algn="l"/>
                        </a:tabLst>
                      </a:pPr>
                      <a:r>
                        <a:rPr lang="en-US" sz="2000" b="0" i="0" dirty="0" smtClean="0">
                          <a:solidFill>
                            <a:srgbClr val="FF0000"/>
                          </a:solidFill>
                          <a:effectLst/>
                          <a:latin typeface="Clarendon" pitchFamily="18" charset="0"/>
                          <a:ea typeface="Verdana" panose="020B0604030504040204" pitchFamily="34" charset="0"/>
                          <a:cs typeface="Calibri" pitchFamily="34" charset="0"/>
                        </a:rPr>
                        <a:t>Undertaking Procurement Short of Award (7.6)</a:t>
                      </a:r>
                    </a:p>
                  </a:txBody>
                  <a:tcPr marL="114300" marR="11430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xmlns="" val="2594923996"/>
      </p:ext>
    </p:extLst>
  </p:cSld>
  <p:clrMapOvr>
    <a:masterClrMapping/>
  </p:clrMapOvr>
  <p:transition spd="slow"/>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581400"/>
            <a:ext cx="6934200" cy="1219200"/>
          </a:xfrm>
          <a:noFill/>
        </p:spPr>
        <p:style>
          <a:lnRef idx="1">
            <a:schemeClr val="accent1"/>
          </a:lnRef>
          <a:fillRef idx="2">
            <a:schemeClr val="accent1"/>
          </a:fillRef>
          <a:effectRef idx="1">
            <a:schemeClr val="accent1"/>
          </a:effectRef>
          <a:fontRef idx="minor">
            <a:schemeClr val="dk1"/>
          </a:fontRef>
        </p:style>
        <p:txBody>
          <a:bodyPr>
            <a:noAutofit/>
          </a:bodyPr>
          <a:lstStyle/>
          <a:p>
            <a:pPr marL="514350" indent="-514350" algn="ctr">
              <a:lnSpc>
                <a:spcPct val="124000"/>
              </a:lnSpc>
              <a:spcBef>
                <a:spcPts val="0"/>
              </a:spcBef>
              <a:defRPr/>
            </a:pPr>
            <a:r>
              <a:rPr lang="en-US" sz="2800" dirty="0" smtClean="0">
                <a:solidFill>
                  <a:srgbClr val="002060"/>
                </a:solidFill>
                <a:latin typeface="+mj-lt"/>
              </a:rPr>
              <a:t>Procurement MONITORING REPORT (</a:t>
            </a:r>
            <a:r>
              <a:rPr lang="en-US" sz="2800" dirty="0" err="1" smtClean="0">
                <a:solidFill>
                  <a:srgbClr val="002060"/>
                </a:solidFill>
                <a:latin typeface="+mj-lt"/>
              </a:rPr>
              <a:t>pmr</a:t>
            </a:r>
            <a:r>
              <a:rPr lang="en-US" sz="2800" dirty="0" smtClean="0">
                <a:solidFill>
                  <a:srgbClr val="002060"/>
                </a:solidFill>
                <a:latin typeface="+mj-lt"/>
              </a:rPr>
              <a:t>)</a:t>
            </a:r>
            <a:r>
              <a:rPr lang="en-US" sz="2800" dirty="0" smtClean="0">
                <a:solidFill>
                  <a:srgbClr val="002060"/>
                </a:solidFill>
                <a:latin typeface="Palatino Linotype"/>
              </a:rPr>
              <a:t/>
            </a:r>
            <a:br>
              <a:rPr lang="en-US" sz="2800" dirty="0" smtClean="0">
                <a:solidFill>
                  <a:srgbClr val="002060"/>
                </a:solidFill>
                <a:latin typeface="Palatino Linotype"/>
              </a:rPr>
            </a:br>
            <a:endParaRPr lang="en-US" dirty="0">
              <a:ln w="11430"/>
              <a:solidFill>
                <a:srgbClr val="002060"/>
              </a:solidFill>
              <a:effectLst>
                <a:outerShdw blurRad="50800" dist="39000" dir="5460000" algn="tl">
                  <a:srgbClr val="000000">
                    <a:alpha val="38000"/>
                  </a:srgbClr>
                </a:outerShdw>
              </a:effectLst>
              <a:latin typeface="Clarendon" panose="02040604040505020204" pitchFamily="18" charset="0"/>
            </a:endParaRPr>
          </a:p>
        </p:txBody>
      </p:sp>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140</a:t>
            </a:fld>
            <a:endParaRPr lang="en-US">
              <a:solidFill>
                <a:prstClr val="black">
                  <a:tint val="75000"/>
                </a:prstClr>
              </a:solidFill>
            </a:endParaRPr>
          </a:p>
        </p:txBody>
      </p:sp>
      <p:sp>
        <p:nvSpPr>
          <p:cNvPr id="5" name="Rectangle 4"/>
          <p:cNvSpPr/>
          <p:nvPr/>
        </p:nvSpPr>
        <p:spPr>
          <a:xfrm>
            <a:off x="3810000" y="5105400"/>
            <a:ext cx="1980029" cy="461665"/>
          </a:xfrm>
          <a:prstGeom prst="rect">
            <a:avLst/>
          </a:prstGeom>
        </p:spPr>
        <p:txBody>
          <a:bodyPr wrap="none">
            <a:spAutoFit/>
          </a:bodyPr>
          <a:lstStyle/>
          <a:p>
            <a:r>
              <a:rPr lang="en-GB" sz="2400" b="1" dirty="0" smtClean="0">
                <a:solidFill>
                  <a:srgbClr val="FF0000"/>
                </a:solidFill>
              </a:rPr>
              <a:t>Section 12.2</a:t>
            </a:r>
            <a:endParaRPr lang="fil-PH" sz="2400" b="1" dirty="0"/>
          </a:p>
        </p:txBody>
      </p:sp>
    </p:spTree>
    <p:extLst>
      <p:ext uri="{BB962C8B-B14F-4D97-AF65-F5344CB8AC3E}">
        <p14:creationId xmlns:p14="http://schemas.microsoft.com/office/powerpoint/2010/main" xmlns="" val="2564662547"/>
      </p:ext>
    </p:extLst>
  </p:cSld>
  <p:clrMapOvr>
    <a:masterClrMapping/>
  </p:clrMapOvr>
  <p:transition spd="slow"/>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600200"/>
            <a:ext cx="8077200" cy="4525963"/>
          </a:xfrm>
        </p:spPr>
        <p:txBody>
          <a:bodyPr>
            <a:noAutofit/>
          </a:bodyPr>
          <a:lstStyle/>
          <a:p>
            <a:pPr algn="just">
              <a:buFont typeface="Wingdings" panose="05000000000000000000" pitchFamily="2" charset="2"/>
              <a:buChar char="v"/>
            </a:pPr>
            <a:r>
              <a:rPr lang="en-US" sz="2400" dirty="0" smtClean="0">
                <a:latin typeface="Calibri" pitchFamily="34" charset="0"/>
                <a:ea typeface="ＭＳ Ｐゴシック" pitchFamily="34" charset="-128"/>
                <a:cs typeface="Calibri" pitchFamily="34" charset="0"/>
              </a:rPr>
              <a:t>The </a:t>
            </a:r>
            <a:r>
              <a:rPr lang="en-US" sz="2400" dirty="0">
                <a:latin typeface="Calibri" pitchFamily="34" charset="0"/>
                <a:ea typeface="ＭＳ Ｐゴシック" pitchFamily="34" charset="-128"/>
                <a:cs typeface="Calibri" pitchFamily="34" charset="0"/>
              </a:rPr>
              <a:t>BAC </a:t>
            </a:r>
            <a:r>
              <a:rPr lang="en-US" sz="2400" dirty="0" smtClean="0">
                <a:latin typeface="Calibri" pitchFamily="34" charset="0"/>
                <a:ea typeface="ＭＳ Ｐゴシック" pitchFamily="34" charset="-128"/>
                <a:cs typeface="Calibri" pitchFamily="34" charset="0"/>
              </a:rPr>
              <a:t>shall </a:t>
            </a:r>
            <a:r>
              <a:rPr lang="en-US" sz="2400" dirty="0">
                <a:latin typeface="Calibri" pitchFamily="34" charset="0"/>
                <a:ea typeface="ＭＳ Ｐゴシック" pitchFamily="34" charset="-128"/>
                <a:cs typeface="Calibri" pitchFamily="34" charset="0"/>
              </a:rPr>
              <a:t>be responsible for ensuring that the procuring entity abides by the standards set forth under R.A. 9184 and its IRR.</a:t>
            </a:r>
          </a:p>
          <a:p>
            <a:pPr algn="just"/>
            <a:endParaRPr lang="en-US" sz="2400" dirty="0">
              <a:latin typeface="Calibri" pitchFamily="34" charset="0"/>
              <a:ea typeface="ＭＳ Ｐゴシック" pitchFamily="34" charset="-128"/>
              <a:cs typeface="Calibri" pitchFamily="34" charset="0"/>
            </a:endParaRPr>
          </a:p>
          <a:p>
            <a:pPr algn="just">
              <a:buFont typeface="Wingdings" panose="05000000000000000000" pitchFamily="2" charset="2"/>
              <a:buChar char="v"/>
            </a:pPr>
            <a:r>
              <a:rPr lang="en-US" sz="2400" dirty="0">
                <a:latin typeface="Calibri" pitchFamily="34" charset="0"/>
                <a:ea typeface="ＭＳ Ｐゴシック" pitchFamily="34" charset="-128"/>
                <a:cs typeface="Calibri" pitchFamily="34" charset="0"/>
              </a:rPr>
              <a:t>BAC is required to prepare a </a:t>
            </a:r>
            <a:r>
              <a:rPr lang="en-US" sz="2400" b="1" u="sng" dirty="0">
                <a:latin typeface="Calibri" pitchFamily="34" charset="0"/>
                <a:ea typeface="ＭＳ Ｐゴシック" pitchFamily="34" charset="-128"/>
                <a:cs typeface="Calibri" pitchFamily="34" charset="0"/>
              </a:rPr>
              <a:t>PROCUREMENT MONITORING REPORT (PMR)</a:t>
            </a:r>
            <a:r>
              <a:rPr lang="en-US" sz="2400" dirty="0">
                <a:latin typeface="Calibri" pitchFamily="34" charset="0"/>
                <a:ea typeface="ＭＳ Ｐゴシック" pitchFamily="34" charset="-128"/>
                <a:cs typeface="Calibri" pitchFamily="34" charset="0"/>
              </a:rPr>
              <a:t> in the form prescribed by the </a:t>
            </a:r>
            <a:r>
              <a:rPr lang="en-US" sz="2400" dirty="0" smtClean="0">
                <a:latin typeface="Calibri" pitchFamily="34" charset="0"/>
                <a:ea typeface="ＭＳ Ｐゴシック" pitchFamily="34" charset="-128"/>
                <a:cs typeface="Calibri" pitchFamily="34" charset="0"/>
              </a:rPr>
              <a:t>GPPB .</a:t>
            </a:r>
            <a:endParaRPr lang="en-US" sz="2400" dirty="0">
              <a:latin typeface="Calibri" pitchFamily="34" charset="0"/>
              <a:ea typeface="ＭＳ Ｐゴシック" pitchFamily="34" charset="-128"/>
              <a:cs typeface="Calibri" pitchFamily="34" charset="0"/>
            </a:endParaRPr>
          </a:p>
          <a:p>
            <a:pPr algn="just">
              <a:lnSpc>
                <a:spcPct val="90000"/>
              </a:lnSpc>
            </a:pPr>
            <a:endParaRPr lang="en-US" sz="2400" dirty="0">
              <a:latin typeface="Calibri" pitchFamily="34" charset="0"/>
              <a:ea typeface="ＭＳ Ｐゴシック" pitchFamily="34" charset="-128"/>
              <a:cs typeface="Calibri" pitchFamily="34" charset="0"/>
            </a:endParaRPr>
          </a:p>
        </p:txBody>
      </p:sp>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141</a:t>
            </a:fld>
            <a:endParaRPr lang="en-US" dirty="0">
              <a:solidFill>
                <a:prstClr val="black">
                  <a:tint val="75000"/>
                </a:prstClr>
              </a:solidFill>
            </a:endParaRPr>
          </a:p>
        </p:txBody>
      </p:sp>
      <p:sp>
        <p:nvSpPr>
          <p:cNvPr id="7" name="Title 1"/>
          <p:cNvSpPr txBox="1">
            <a:spLocks/>
          </p:cNvSpPr>
          <p:nvPr/>
        </p:nvSpPr>
        <p:spPr>
          <a:xfrm>
            <a:off x="304800" y="0"/>
            <a:ext cx="8458200" cy="9906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smtClean="0">
                <a:ln>
                  <a:noFill/>
                </a:ln>
                <a:solidFill>
                  <a:schemeClr val="bg1"/>
                </a:solidFill>
                <a:effectLst/>
                <a:uLnTx/>
                <a:uFillTx/>
                <a:latin typeface="+mn-lt"/>
                <a:ea typeface="+mn-ea"/>
                <a:cs typeface="+mn-cs"/>
              </a:rPr>
              <a:t>PROCUREMENT MONITORING REPORT (PMR)</a:t>
            </a:r>
            <a:endParaRPr kumimoji="0" lang="en-US" sz="2800" b="1" i="0" u="none" strike="noStrike" kern="1200" cap="none" spc="0" normalizeH="0" baseline="0" noProof="0" dirty="0">
              <a:ln/>
              <a:solidFill>
                <a:schemeClr val="bg1"/>
              </a:solidFill>
              <a:effectLst/>
              <a:uLnTx/>
              <a:uFillTx/>
              <a:latin typeface="+mn-lt"/>
              <a:ea typeface="+mn-ea"/>
              <a:cs typeface="+mn-cs"/>
            </a:endParaRPr>
          </a:p>
        </p:txBody>
      </p:sp>
    </p:spTree>
    <p:extLst>
      <p:ext uri="{BB962C8B-B14F-4D97-AF65-F5344CB8AC3E}">
        <p14:creationId xmlns:p14="http://schemas.microsoft.com/office/powerpoint/2010/main" xmlns="" val="1647382034"/>
      </p:ext>
    </p:extLst>
  </p:cSld>
  <p:clrMapOvr>
    <a:masterClrMapping/>
  </p:clrMapOvr>
  <p:transition spd="slow"/>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57200" y="1447800"/>
            <a:ext cx="8229600" cy="4297363"/>
          </a:xfrm>
        </p:spPr>
        <p:txBody>
          <a:bodyPr>
            <a:noAutofit/>
          </a:bodyPr>
          <a:lstStyle/>
          <a:p>
            <a:pPr algn="just">
              <a:lnSpc>
                <a:spcPct val="90000"/>
              </a:lnSpc>
              <a:buFont typeface="Wingdings" panose="05000000000000000000" pitchFamily="2" charset="2"/>
              <a:buChar char="v"/>
            </a:pPr>
            <a:r>
              <a:rPr lang="en-US" sz="2400" dirty="0" smtClean="0">
                <a:latin typeface="Calibri" pitchFamily="34" charset="0"/>
                <a:ea typeface="ＭＳ Ｐゴシック" pitchFamily="34" charset="-128"/>
                <a:cs typeface="Calibri" pitchFamily="34" charset="0"/>
              </a:rPr>
              <a:t>The </a:t>
            </a:r>
            <a:r>
              <a:rPr lang="en-US" sz="2400" dirty="0">
                <a:latin typeface="Calibri" pitchFamily="34" charset="0"/>
                <a:ea typeface="ＭＳ Ｐゴシック" pitchFamily="34" charset="-128"/>
                <a:cs typeface="Calibri" pitchFamily="34" charset="0"/>
              </a:rPr>
              <a:t>PMR shall cover </a:t>
            </a:r>
            <a:r>
              <a:rPr lang="en-US" sz="2400" b="1" dirty="0">
                <a:latin typeface="Calibri" pitchFamily="34" charset="0"/>
                <a:ea typeface="ＭＳ Ｐゴシック" pitchFamily="34" charset="-128"/>
                <a:cs typeface="Calibri" pitchFamily="34" charset="0"/>
              </a:rPr>
              <a:t>all procurement activities specified in the APP, whether on-going and completed </a:t>
            </a:r>
            <a:r>
              <a:rPr lang="en-US" sz="2400" dirty="0">
                <a:latin typeface="Calibri" pitchFamily="34" charset="0"/>
                <a:ea typeface="ＭＳ Ｐゴシック" pitchFamily="34" charset="-128"/>
                <a:cs typeface="Calibri" pitchFamily="34" charset="0"/>
              </a:rPr>
              <a:t>from holding of the pre-procurement conference to the issuance of the notice of award and approval of the contract, including the actual time for each major procurement activity.</a:t>
            </a:r>
          </a:p>
          <a:p>
            <a:pPr algn="just">
              <a:lnSpc>
                <a:spcPct val="90000"/>
              </a:lnSpc>
            </a:pPr>
            <a:endParaRPr lang="en-US" sz="2400" dirty="0">
              <a:latin typeface="Calibri" pitchFamily="34" charset="0"/>
              <a:ea typeface="ＭＳ Ｐゴシック" pitchFamily="34" charset="-128"/>
              <a:cs typeface="Calibri" pitchFamily="34" charset="0"/>
            </a:endParaRPr>
          </a:p>
          <a:p>
            <a:pPr algn="just">
              <a:lnSpc>
                <a:spcPct val="90000"/>
              </a:lnSpc>
              <a:buFont typeface="Wingdings" panose="05000000000000000000" pitchFamily="2" charset="2"/>
              <a:buChar char="v"/>
            </a:pPr>
            <a:r>
              <a:rPr lang="en-US" sz="2400" dirty="0">
                <a:latin typeface="Calibri" pitchFamily="34" charset="0"/>
                <a:ea typeface="ＭＳ Ｐゴシック" pitchFamily="34" charset="-128"/>
                <a:cs typeface="Calibri" pitchFamily="34" charset="0"/>
              </a:rPr>
              <a:t>The PMR shall be approved and submitted by the Head of the Procuring Entity (HOPE) the GPPB in printed and electronic format </a:t>
            </a:r>
            <a:r>
              <a:rPr lang="en-US" sz="2400" b="1" dirty="0">
                <a:latin typeface="Calibri" pitchFamily="34" charset="0"/>
                <a:ea typeface="ＭＳ Ｐゴシック" pitchFamily="34" charset="-128"/>
                <a:cs typeface="Calibri" pitchFamily="34" charset="0"/>
              </a:rPr>
              <a:t>within 14 cd after the end of each semester</a:t>
            </a:r>
            <a:r>
              <a:rPr lang="en-US" sz="2400" dirty="0">
                <a:latin typeface="Calibri" pitchFamily="34" charset="0"/>
                <a:ea typeface="ＭＳ Ｐゴシック" pitchFamily="34" charset="-128"/>
                <a:cs typeface="Calibri" pitchFamily="34" charset="0"/>
              </a:rPr>
              <a:t>.         </a:t>
            </a:r>
          </a:p>
          <a:p>
            <a:pPr marL="0" indent="0" algn="just">
              <a:lnSpc>
                <a:spcPct val="90000"/>
              </a:lnSpc>
              <a:buNone/>
            </a:pPr>
            <a:r>
              <a:rPr lang="en-US" sz="2400" i="1" dirty="0">
                <a:latin typeface="Calibri" pitchFamily="34" charset="0"/>
                <a:ea typeface="ＭＳ Ｐゴシック" pitchFamily="34" charset="-128"/>
                <a:cs typeface="Calibri" pitchFamily="34" charset="0"/>
              </a:rPr>
              <a:t>     ( Executive Orders 662, 662-A and 662-B, series of 2007)</a:t>
            </a:r>
            <a:endParaRPr lang="en-US" sz="2400" dirty="0">
              <a:latin typeface="Calibri" pitchFamily="34" charset="0"/>
              <a:cs typeface="Calibri" pitchFamily="34" charset="0"/>
            </a:endParaRPr>
          </a:p>
        </p:txBody>
      </p:sp>
      <p:sp>
        <p:nvSpPr>
          <p:cNvPr id="7" name="Title 1"/>
          <p:cNvSpPr txBox="1">
            <a:spLocks/>
          </p:cNvSpPr>
          <p:nvPr/>
        </p:nvSpPr>
        <p:spPr>
          <a:xfrm>
            <a:off x="304800" y="0"/>
            <a:ext cx="8458200" cy="838200"/>
          </a:xfrm>
          <a:prstGeom prst="rect">
            <a:avLst/>
          </a:prstGeom>
          <a:noFill/>
          <a:ln>
            <a:noFill/>
          </a:ln>
        </p:spPr>
        <p:style>
          <a:lnRef idx="1">
            <a:schemeClr val="accent1"/>
          </a:lnRef>
          <a:fillRef idx="2">
            <a:schemeClr val="accent1"/>
          </a:fillRef>
          <a:effectRef idx="1">
            <a:schemeClr val="accent1"/>
          </a:effectRef>
          <a:fontRef idx="minor">
            <a:schemeClr val="dk1"/>
          </a:fontRef>
        </p:style>
        <p:txBody>
          <a:bodyPr vert="horz" lIns="91440" tIns="45720" rIns="91440" bIns="45720" rtlCol="0" anchor="ctr">
            <a:norm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smtClean="0">
                <a:ln>
                  <a:noFill/>
                </a:ln>
                <a:solidFill>
                  <a:schemeClr val="bg1"/>
                </a:solidFill>
                <a:effectLst/>
                <a:uLnTx/>
                <a:uFillTx/>
                <a:latin typeface="+mn-lt"/>
                <a:ea typeface="+mn-ea"/>
                <a:cs typeface="+mn-cs"/>
              </a:rPr>
              <a:t>PROCUREMENT MONITORING REPORT (PMR)</a:t>
            </a:r>
            <a:endParaRPr kumimoji="0" lang="en-US" sz="2800" b="1" i="0" u="none" strike="noStrike" kern="1200" cap="none" spc="0" normalizeH="0" baseline="0" noProof="0" dirty="0">
              <a:ln/>
              <a:solidFill>
                <a:schemeClr val="bg1"/>
              </a:solidFill>
              <a:effectLst/>
              <a:uLnTx/>
              <a:uFillTx/>
              <a:latin typeface="+mn-lt"/>
              <a:ea typeface="+mn-ea"/>
              <a:cs typeface="+mn-cs"/>
            </a:endParaRPr>
          </a:p>
        </p:txBody>
      </p:sp>
      <p:pic>
        <p:nvPicPr>
          <p:cNvPr id="5" name="Picture 12" descr="C:\Users\rfromano\AppData\Local\Microsoft\Windows\Temporary Internet Files\Content.IE5\TT9UGI6V\MC900442036[1].wmf"/>
          <p:cNvPicPr>
            <a:picLocks noChangeAspect="1" noChangeArrowheads="1"/>
          </p:cNvPicPr>
          <p:nvPr/>
        </p:nvPicPr>
        <p:blipFill>
          <a:blip r:embed="rId3" cstate="print"/>
          <a:srcRect/>
          <a:stretch>
            <a:fillRect/>
          </a:stretch>
        </p:blipFill>
        <p:spPr bwMode="auto">
          <a:xfrm>
            <a:off x="7391400" y="5181600"/>
            <a:ext cx="1295400" cy="1220788"/>
          </a:xfrm>
          <a:prstGeom prst="rect">
            <a:avLst/>
          </a:prstGeom>
          <a:noFill/>
          <a:ln w="9525">
            <a:noFill/>
            <a:miter lim="800000"/>
            <a:headEnd/>
            <a:tailEnd/>
          </a:ln>
        </p:spPr>
      </p:pic>
    </p:spTree>
    <p:extLst>
      <p:ext uri="{BB962C8B-B14F-4D97-AF65-F5344CB8AC3E}">
        <p14:creationId xmlns:p14="http://schemas.microsoft.com/office/powerpoint/2010/main" xmlns="" val="1647382034"/>
      </p:ext>
    </p:extLst>
  </p:cSld>
  <p:clrMapOvr>
    <a:masterClrMapping/>
  </p:clrMapOvr>
  <p:transition spd="slow"/>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458200" cy="609600"/>
          </a:xfrm>
          <a:noFill/>
          <a:ln>
            <a:noFill/>
          </a:ln>
        </p:spPr>
        <p:style>
          <a:lnRef idx="1">
            <a:schemeClr val="accent1"/>
          </a:lnRef>
          <a:fillRef idx="2">
            <a:schemeClr val="accent1"/>
          </a:fillRef>
          <a:effectRef idx="1">
            <a:schemeClr val="accent1"/>
          </a:effectRef>
          <a:fontRef idx="minor">
            <a:schemeClr val="dk1"/>
          </a:fontRef>
        </p:style>
        <p:txBody>
          <a:bodyPr>
            <a:normAutofit/>
          </a:bodyPr>
          <a:lstStyle/>
          <a:p>
            <a:pPr fontAlgn="auto">
              <a:spcBef>
                <a:spcPts val="0"/>
              </a:spcBef>
              <a:spcAft>
                <a:spcPts val="0"/>
              </a:spcAft>
              <a:defRPr/>
            </a:pPr>
            <a:r>
              <a:rPr lang="en-US" sz="2800" b="1" dirty="0" smtClean="0"/>
              <a:t>PROCUREMENT MONITORING REPORT (PMR)</a:t>
            </a:r>
            <a:endParaRPr lang="en-US" sz="2800" b="1" dirty="0">
              <a:ln/>
            </a:endParaRPr>
          </a:p>
        </p:txBody>
      </p:sp>
      <p:pic>
        <p:nvPicPr>
          <p:cNvPr id="5" name="Content Placeholder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066800"/>
            <a:ext cx="9144000" cy="4572000"/>
          </a:xfrm>
          <a:prstGeom prst="rect">
            <a:avLst/>
          </a:prstGeom>
        </p:spPr>
      </p:pic>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143</a:t>
            </a:fld>
            <a:endParaRPr lang="en-US" dirty="0">
              <a:solidFill>
                <a:prstClr val="black">
                  <a:tint val="75000"/>
                </a:prstClr>
              </a:solidFill>
            </a:endParaRPr>
          </a:p>
        </p:txBody>
      </p:sp>
    </p:spTree>
    <p:extLst>
      <p:ext uri="{BB962C8B-B14F-4D97-AF65-F5344CB8AC3E}">
        <p14:creationId xmlns:p14="http://schemas.microsoft.com/office/powerpoint/2010/main" xmlns="" val="941645280"/>
      </p:ext>
    </p:extLst>
  </p:cSld>
  <p:clrMapOvr>
    <a:masterClrMapping/>
  </p:clrMapOvr>
  <p:transition spd="slow"/>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Content Placeholder 5"/>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0" y="1295400"/>
            <a:ext cx="9144000" cy="5029200"/>
          </a:xfrm>
        </p:spPr>
      </p:pic>
      <p:sp>
        <p:nvSpPr>
          <p:cNvPr id="2" name="Title 1"/>
          <p:cNvSpPr>
            <a:spLocks noGrp="1"/>
          </p:cNvSpPr>
          <p:nvPr>
            <p:ph type="title"/>
          </p:nvPr>
        </p:nvSpPr>
        <p:spPr>
          <a:xfrm>
            <a:off x="457200" y="0"/>
            <a:ext cx="8229600" cy="685800"/>
          </a:xfrm>
          <a:noFill/>
          <a:ln>
            <a:noFill/>
          </a:ln>
        </p:spPr>
        <p:txBody>
          <a:bodyPr>
            <a:normAutofit/>
          </a:bodyPr>
          <a:lstStyle/>
          <a:p>
            <a:r>
              <a:rPr lang="en-US" sz="3600" dirty="0" smtClean="0">
                <a:ea typeface="Verdana" pitchFamily="34" charset="0"/>
                <a:cs typeface="Verdana" pitchFamily="34" charset="0"/>
              </a:rPr>
              <a:t>Filling-out the PMR</a:t>
            </a:r>
            <a:endParaRPr lang="en-US" sz="3600" dirty="0">
              <a:ea typeface="Verdana" pitchFamily="34" charset="0"/>
              <a:cs typeface="Verdana" pitchFamily="34" charset="0"/>
            </a:endParaRPr>
          </a:p>
        </p:txBody>
      </p:sp>
      <p:sp>
        <p:nvSpPr>
          <p:cNvPr id="3" name="TextBox 2"/>
          <p:cNvSpPr txBox="1"/>
          <p:nvPr/>
        </p:nvSpPr>
        <p:spPr>
          <a:xfrm>
            <a:off x="0" y="3276600"/>
            <a:ext cx="369332" cy="600164"/>
          </a:xfrm>
          <a:prstGeom prst="rect">
            <a:avLst/>
          </a:prstGeom>
          <a:noFill/>
        </p:spPr>
        <p:txBody>
          <a:bodyPr vert="vert" wrap="square" rtlCol="0">
            <a:spAutoFit/>
          </a:bodyPr>
          <a:lstStyle/>
          <a:p>
            <a:r>
              <a:rPr lang="en-US" sz="1400" dirty="0" smtClean="0"/>
              <a:t>221</a:t>
            </a:r>
            <a:endParaRPr lang="en-US" sz="1400" dirty="0"/>
          </a:p>
        </p:txBody>
      </p:sp>
      <p:sp>
        <p:nvSpPr>
          <p:cNvPr id="4" name="TextBox 3"/>
          <p:cNvSpPr txBox="1"/>
          <p:nvPr/>
        </p:nvSpPr>
        <p:spPr>
          <a:xfrm>
            <a:off x="487234" y="3124200"/>
            <a:ext cx="430887" cy="1905000"/>
          </a:xfrm>
          <a:prstGeom prst="rect">
            <a:avLst/>
          </a:prstGeom>
          <a:noFill/>
        </p:spPr>
        <p:txBody>
          <a:bodyPr vert="vert" wrap="square" rtlCol="0">
            <a:spAutoFit/>
          </a:bodyPr>
          <a:lstStyle/>
          <a:p>
            <a:r>
              <a:rPr lang="en-US" sz="1600" dirty="0" err="1" smtClean="0">
                <a:latin typeface="Arial Narrow" pitchFamily="34" charset="0"/>
              </a:rPr>
              <a:t>Proc</a:t>
            </a:r>
            <a:r>
              <a:rPr lang="en-US" sz="1600" dirty="0" smtClean="0">
                <a:latin typeface="Arial Narrow" pitchFamily="34" charset="0"/>
              </a:rPr>
              <a:t> of Office Furniture</a:t>
            </a:r>
            <a:endParaRPr lang="en-US" sz="1600" dirty="0">
              <a:latin typeface="Arial Narrow" pitchFamily="34" charset="0"/>
            </a:endParaRPr>
          </a:p>
        </p:txBody>
      </p:sp>
      <p:sp>
        <p:nvSpPr>
          <p:cNvPr id="5" name="TextBox 4"/>
          <p:cNvSpPr txBox="1"/>
          <p:nvPr/>
        </p:nvSpPr>
        <p:spPr>
          <a:xfrm>
            <a:off x="914401" y="3124200"/>
            <a:ext cx="400110" cy="1138029"/>
          </a:xfrm>
          <a:prstGeom prst="rect">
            <a:avLst/>
          </a:prstGeom>
          <a:noFill/>
        </p:spPr>
        <p:txBody>
          <a:bodyPr vert="vert" wrap="square" rtlCol="0">
            <a:spAutoFit/>
          </a:bodyPr>
          <a:lstStyle/>
          <a:p>
            <a:r>
              <a:rPr lang="en-US" sz="1400" dirty="0" smtClean="0">
                <a:latin typeface="Arial Narrow" pitchFamily="34" charset="0"/>
              </a:rPr>
              <a:t>OSEC, MID, </a:t>
            </a:r>
            <a:endParaRPr lang="en-US" sz="1400" dirty="0">
              <a:latin typeface="Arial Narrow" pitchFamily="34" charset="0"/>
            </a:endParaRPr>
          </a:p>
        </p:txBody>
      </p:sp>
      <p:sp>
        <p:nvSpPr>
          <p:cNvPr id="6" name="TextBox 5"/>
          <p:cNvSpPr txBox="1"/>
          <p:nvPr/>
        </p:nvSpPr>
        <p:spPr>
          <a:xfrm>
            <a:off x="1371600" y="3124200"/>
            <a:ext cx="400110" cy="1015663"/>
          </a:xfrm>
          <a:prstGeom prst="rect">
            <a:avLst/>
          </a:prstGeom>
          <a:noFill/>
        </p:spPr>
        <p:txBody>
          <a:bodyPr vert="vert" wrap="square" rtlCol="0">
            <a:spAutoFit/>
          </a:bodyPr>
          <a:lstStyle/>
          <a:p>
            <a:r>
              <a:rPr lang="en-US" sz="1400" dirty="0" smtClean="0">
                <a:latin typeface="Arial Narrow" pitchFamily="34" charset="0"/>
              </a:rPr>
              <a:t>Public Bidding</a:t>
            </a:r>
            <a:endParaRPr lang="en-US" sz="1400" dirty="0">
              <a:latin typeface="Arial Narrow" pitchFamily="34" charset="0"/>
            </a:endParaRPr>
          </a:p>
        </p:txBody>
      </p:sp>
      <p:sp>
        <p:nvSpPr>
          <p:cNvPr id="7" name="TextBox 6"/>
          <p:cNvSpPr txBox="1"/>
          <p:nvPr/>
        </p:nvSpPr>
        <p:spPr>
          <a:xfrm>
            <a:off x="2209800" y="3200400"/>
            <a:ext cx="461665" cy="1754326"/>
          </a:xfrm>
          <a:prstGeom prst="rect">
            <a:avLst/>
          </a:prstGeom>
          <a:noFill/>
        </p:spPr>
        <p:txBody>
          <a:bodyPr vert="vert" wrap="square" rtlCol="0">
            <a:spAutoFit/>
          </a:bodyPr>
          <a:lstStyle/>
          <a:p>
            <a:r>
              <a:rPr lang="en-US" dirty="0" smtClean="0">
                <a:latin typeface="Arial Narrow" pitchFamily="34" charset="0"/>
              </a:rPr>
              <a:t>4/24/2013</a:t>
            </a:r>
            <a:endParaRPr lang="en-US" sz="1400" dirty="0">
              <a:latin typeface="Arial Narrow" pitchFamily="34" charset="0"/>
            </a:endParaRPr>
          </a:p>
        </p:txBody>
      </p:sp>
      <p:sp>
        <p:nvSpPr>
          <p:cNvPr id="11" name="TextBox 10"/>
          <p:cNvSpPr txBox="1"/>
          <p:nvPr/>
        </p:nvSpPr>
        <p:spPr>
          <a:xfrm>
            <a:off x="2590801" y="3200400"/>
            <a:ext cx="461665" cy="1614468"/>
          </a:xfrm>
          <a:prstGeom prst="rect">
            <a:avLst/>
          </a:prstGeom>
          <a:noFill/>
        </p:spPr>
        <p:txBody>
          <a:bodyPr vert="vert" wrap="square" rtlCol="0">
            <a:spAutoFit/>
          </a:bodyPr>
          <a:lstStyle/>
          <a:p>
            <a:r>
              <a:rPr lang="en-US" dirty="0" smtClean="0">
                <a:latin typeface="Arial Narrow" pitchFamily="34" charset="0"/>
              </a:rPr>
              <a:t>5/2/2013</a:t>
            </a:r>
            <a:endParaRPr lang="en-US" dirty="0">
              <a:latin typeface="Arial Narrow" pitchFamily="34" charset="0"/>
            </a:endParaRPr>
          </a:p>
        </p:txBody>
      </p:sp>
      <p:sp>
        <p:nvSpPr>
          <p:cNvPr id="12" name="TextBox 11"/>
          <p:cNvSpPr txBox="1"/>
          <p:nvPr/>
        </p:nvSpPr>
        <p:spPr>
          <a:xfrm>
            <a:off x="2971800" y="3200400"/>
            <a:ext cx="461665" cy="1823323"/>
          </a:xfrm>
          <a:prstGeom prst="rect">
            <a:avLst/>
          </a:prstGeom>
          <a:noFill/>
        </p:spPr>
        <p:txBody>
          <a:bodyPr vert="vert" wrap="square" rtlCol="0">
            <a:spAutoFit/>
          </a:bodyPr>
          <a:lstStyle/>
          <a:p>
            <a:r>
              <a:rPr lang="en-US" dirty="0" smtClean="0">
                <a:latin typeface="Arial Narrow" pitchFamily="34" charset="0"/>
              </a:rPr>
              <a:t>5/14/2013</a:t>
            </a:r>
            <a:endParaRPr lang="en-US" dirty="0">
              <a:latin typeface="Arial Narrow" pitchFamily="34" charset="0"/>
            </a:endParaRPr>
          </a:p>
        </p:txBody>
      </p:sp>
      <p:sp>
        <p:nvSpPr>
          <p:cNvPr id="13" name="TextBox 12"/>
          <p:cNvSpPr txBox="1"/>
          <p:nvPr/>
        </p:nvSpPr>
        <p:spPr>
          <a:xfrm>
            <a:off x="3429001" y="3200400"/>
            <a:ext cx="461665" cy="1143000"/>
          </a:xfrm>
          <a:prstGeom prst="rect">
            <a:avLst/>
          </a:prstGeom>
          <a:noFill/>
        </p:spPr>
        <p:txBody>
          <a:bodyPr vert="vert" wrap="square" rtlCol="0">
            <a:spAutoFit/>
          </a:bodyPr>
          <a:lstStyle/>
          <a:p>
            <a:r>
              <a:rPr lang="en-US" dirty="0" smtClean="0">
                <a:latin typeface="Arial Narrow" pitchFamily="34" charset="0"/>
              </a:rPr>
              <a:t>5/14/2013</a:t>
            </a:r>
            <a:endParaRPr lang="en-US" dirty="0">
              <a:latin typeface="Arial Narrow" pitchFamily="34" charset="0"/>
            </a:endParaRPr>
          </a:p>
        </p:txBody>
      </p:sp>
      <p:sp>
        <p:nvSpPr>
          <p:cNvPr id="14" name="TextBox 13"/>
          <p:cNvSpPr txBox="1"/>
          <p:nvPr/>
        </p:nvSpPr>
        <p:spPr>
          <a:xfrm>
            <a:off x="3810001" y="3200400"/>
            <a:ext cx="461665" cy="1465095"/>
          </a:xfrm>
          <a:prstGeom prst="rect">
            <a:avLst/>
          </a:prstGeom>
          <a:noFill/>
        </p:spPr>
        <p:txBody>
          <a:bodyPr vert="vert" wrap="square" rtlCol="0">
            <a:spAutoFit/>
          </a:bodyPr>
          <a:lstStyle/>
          <a:p>
            <a:r>
              <a:rPr lang="en-US" dirty="0" smtClean="0">
                <a:latin typeface="Arial Narrow" pitchFamily="34" charset="0"/>
              </a:rPr>
              <a:t>5/15/2013</a:t>
            </a:r>
            <a:endParaRPr lang="en-US" dirty="0">
              <a:latin typeface="Arial Narrow" pitchFamily="34" charset="0"/>
            </a:endParaRPr>
          </a:p>
        </p:txBody>
      </p:sp>
      <p:sp>
        <p:nvSpPr>
          <p:cNvPr id="15" name="TextBox 14"/>
          <p:cNvSpPr txBox="1"/>
          <p:nvPr/>
        </p:nvSpPr>
        <p:spPr>
          <a:xfrm>
            <a:off x="4262740" y="3200400"/>
            <a:ext cx="461665" cy="1481625"/>
          </a:xfrm>
          <a:prstGeom prst="rect">
            <a:avLst/>
          </a:prstGeom>
          <a:noFill/>
        </p:spPr>
        <p:txBody>
          <a:bodyPr vert="vert" wrap="square" rtlCol="0">
            <a:spAutoFit/>
          </a:bodyPr>
          <a:lstStyle/>
          <a:p>
            <a:r>
              <a:rPr lang="en-US" dirty="0" smtClean="0">
                <a:latin typeface="Arial Narrow" pitchFamily="34" charset="0"/>
              </a:rPr>
              <a:t>5/19/2013</a:t>
            </a:r>
            <a:endParaRPr lang="en-US" dirty="0">
              <a:latin typeface="Arial Narrow" pitchFamily="34" charset="0"/>
            </a:endParaRPr>
          </a:p>
        </p:txBody>
      </p:sp>
      <p:sp>
        <p:nvSpPr>
          <p:cNvPr id="16" name="TextBox 15"/>
          <p:cNvSpPr txBox="1"/>
          <p:nvPr/>
        </p:nvSpPr>
        <p:spPr>
          <a:xfrm>
            <a:off x="4643739" y="3200400"/>
            <a:ext cx="461665" cy="1465096"/>
          </a:xfrm>
          <a:prstGeom prst="rect">
            <a:avLst/>
          </a:prstGeom>
          <a:noFill/>
        </p:spPr>
        <p:txBody>
          <a:bodyPr vert="vert" wrap="square" rtlCol="0">
            <a:spAutoFit/>
          </a:bodyPr>
          <a:lstStyle/>
          <a:p>
            <a:r>
              <a:rPr lang="en-US" dirty="0" smtClean="0">
                <a:latin typeface="Arial Narrow" pitchFamily="34" charset="0"/>
              </a:rPr>
              <a:t>5/20/2013</a:t>
            </a:r>
            <a:endParaRPr lang="en-US" dirty="0">
              <a:latin typeface="Arial Narrow" pitchFamily="34" charset="0"/>
            </a:endParaRPr>
          </a:p>
        </p:txBody>
      </p:sp>
      <p:sp>
        <p:nvSpPr>
          <p:cNvPr id="17" name="TextBox 16"/>
          <p:cNvSpPr txBox="1"/>
          <p:nvPr/>
        </p:nvSpPr>
        <p:spPr>
          <a:xfrm>
            <a:off x="5024740" y="3200400"/>
            <a:ext cx="461665" cy="1465097"/>
          </a:xfrm>
          <a:prstGeom prst="rect">
            <a:avLst/>
          </a:prstGeom>
          <a:noFill/>
        </p:spPr>
        <p:txBody>
          <a:bodyPr vert="vert" wrap="square" rtlCol="0">
            <a:spAutoFit/>
          </a:bodyPr>
          <a:lstStyle/>
          <a:p>
            <a:r>
              <a:rPr lang="en-US" dirty="0" smtClean="0">
                <a:latin typeface="Arial Narrow" pitchFamily="34" charset="0"/>
              </a:rPr>
              <a:t>5/22/2013</a:t>
            </a:r>
            <a:endParaRPr lang="en-US" dirty="0">
              <a:latin typeface="Arial Narrow" pitchFamily="34" charset="0"/>
            </a:endParaRPr>
          </a:p>
        </p:txBody>
      </p:sp>
      <p:sp>
        <p:nvSpPr>
          <p:cNvPr id="18" name="TextBox 17"/>
          <p:cNvSpPr txBox="1"/>
          <p:nvPr/>
        </p:nvSpPr>
        <p:spPr>
          <a:xfrm>
            <a:off x="5405739" y="3200400"/>
            <a:ext cx="461665" cy="1465098"/>
          </a:xfrm>
          <a:prstGeom prst="rect">
            <a:avLst/>
          </a:prstGeom>
          <a:noFill/>
        </p:spPr>
        <p:txBody>
          <a:bodyPr vert="vert" wrap="square" rtlCol="0">
            <a:spAutoFit/>
          </a:bodyPr>
          <a:lstStyle/>
          <a:p>
            <a:r>
              <a:rPr lang="en-US" dirty="0" smtClean="0">
                <a:latin typeface="Arial Narrow" pitchFamily="34" charset="0"/>
              </a:rPr>
              <a:t>5/22/2013</a:t>
            </a:r>
            <a:endParaRPr lang="en-US" dirty="0">
              <a:latin typeface="Arial Narrow" pitchFamily="34" charset="0"/>
            </a:endParaRPr>
          </a:p>
        </p:txBody>
      </p:sp>
      <p:sp>
        <p:nvSpPr>
          <p:cNvPr id="20" name="TextBox 19"/>
          <p:cNvSpPr txBox="1"/>
          <p:nvPr/>
        </p:nvSpPr>
        <p:spPr>
          <a:xfrm>
            <a:off x="6781800" y="3352800"/>
            <a:ext cx="461665" cy="923330"/>
          </a:xfrm>
          <a:prstGeom prst="rect">
            <a:avLst/>
          </a:prstGeom>
          <a:noFill/>
        </p:spPr>
        <p:txBody>
          <a:bodyPr vert="vert" wrap="square" rtlCol="0">
            <a:spAutoFit/>
          </a:bodyPr>
          <a:lstStyle/>
          <a:p>
            <a:r>
              <a:rPr lang="en-US" dirty="0" smtClean="0"/>
              <a:t>GAA</a:t>
            </a:r>
            <a:endParaRPr lang="en-US" dirty="0"/>
          </a:p>
        </p:txBody>
      </p:sp>
      <p:sp>
        <p:nvSpPr>
          <p:cNvPr id="21" name="TextBox 20"/>
          <p:cNvSpPr txBox="1"/>
          <p:nvPr/>
        </p:nvSpPr>
        <p:spPr>
          <a:xfrm>
            <a:off x="7158336" y="3200400"/>
            <a:ext cx="461665" cy="1754326"/>
          </a:xfrm>
          <a:prstGeom prst="rect">
            <a:avLst/>
          </a:prstGeom>
          <a:noFill/>
        </p:spPr>
        <p:txBody>
          <a:bodyPr vert="vert" wrap="square" rtlCol="0">
            <a:spAutoFit/>
          </a:bodyPr>
          <a:lstStyle/>
          <a:p>
            <a:r>
              <a:rPr lang="en-US" dirty="0" smtClean="0"/>
              <a:t> 900,000</a:t>
            </a:r>
            <a:endParaRPr lang="en-US" dirty="0"/>
          </a:p>
        </p:txBody>
      </p:sp>
      <p:sp>
        <p:nvSpPr>
          <p:cNvPr id="23" name="TextBox 22"/>
          <p:cNvSpPr txBox="1"/>
          <p:nvPr/>
        </p:nvSpPr>
        <p:spPr>
          <a:xfrm>
            <a:off x="1828800" y="3200400"/>
            <a:ext cx="461665" cy="1017151"/>
          </a:xfrm>
          <a:prstGeom prst="rect">
            <a:avLst/>
          </a:prstGeom>
          <a:noFill/>
        </p:spPr>
        <p:txBody>
          <a:bodyPr vert="vert" wrap="square" rtlCol="0">
            <a:spAutoFit/>
          </a:bodyPr>
          <a:lstStyle/>
          <a:p>
            <a:r>
              <a:rPr lang="en-US" dirty="0" smtClean="0">
                <a:latin typeface="Arial Narrow" pitchFamily="34" charset="0"/>
              </a:rPr>
              <a:t>4/20/2013</a:t>
            </a:r>
            <a:endParaRPr lang="en-US" sz="1400" dirty="0">
              <a:latin typeface="Arial Narrow" pitchFamily="34" charset="0"/>
            </a:endParaRPr>
          </a:p>
        </p:txBody>
      </p:sp>
      <p:sp>
        <p:nvSpPr>
          <p:cNvPr id="26" name="TextBox 25"/>
          <p:cNvSpPr txBox="1"/>
          <p:nvPr/>
        </p:nvSpPr>
        <p:spPr>
          <a:xfrm>
            <a:off x="5867406" y="3200400"/>
            <a:ext cx="461665" cy="1541298"/>
          </a:xfrm>
          <a:prstGeom prst="rect">
            <a:avLst/>
          </a:prstGeom>
          <a:noFill/>
        </p:spPr>
        <p:txBody>
          <a:bodyPr vert="vert" wrap="square" rtlCol="0">
            <a:spAutoFit/>
          </a:bodyPr>
          <a:lstStyle/>
          <a:p>
            <a:r>
              <a:rPr lang="en-US" dirty="0" smtClean="0">
                <a:latin typeface="Arial Narrow" pitchFamily="34" charset="0"/>
              </a:rPr>
              <a:t>5/27,29/2013</a:t>
            </a:r>
            <a:endParaRPr lang="en-US" dirty="0">
              <a:latin typeface="Arial Narrow" pitchFamily="34" charset="0"/>
            </a:endParaRPr>
          </a:p>
        </p:txBody>
      </p:sp>
      <p:sp>
        <p:nvSpPr>
          <p:cNvPr id="27" name="TextBox 26"/>
          <p:cNvSpPr txBox="1"/>
          <p:nvPr/>
        </p:nvSpPr>
        <p:spPr>
          <a:xfrm>
            <a:off x="6400801" y="3200400"/>
            <a:ext cx="461665" cy="1617498"/>
          </a:xfrm>
          <a:prstGeom prst="rect">
            <a:avLst/>
          </a:prstGeom>
          <a:noFill/>
        </p:spPr>
        <p:txBody>
          <a:bodyPr vert="vert" wrap="square" rtlCol="0">
            <a:spAutoFit/>
          </a:bodyPr>
          <a:lstStyle/>
          <a:p>
            <a:r>
              <a:rPr lang="en-US" dirty="0" smtClean="0">
                <a:latin typeface="Arial Narrow" pitchFamily="34" charset="0"/>
              </a:rPr>
              <a:t>5/27,29/2013</a:t>
            </a:r>
            <a:endParaRPr lang="en-US" dirty="0">
              <a:latin typeface="Arial Narrow" pitchFamily="34" charset="0"/>
            </a:endParaRPr>
          </a:p>
        </p:txBody>
      </p:sp>
      <p:sp>
        <p:nvSpPr>
          <p:cNvPr id="8" name="Slide Number Placeholder 7"/>
          <p:cNvSpPr>
            <a:spLocks noGrp="1"/>
          </p:cNvSpPr>
          <p:nvPr>
            <p:ph type="sldNum" sz="quarter" idx="4294967295"/>
          </p:nvPr>
        </p:nvSpPr>
        <p:spPr>
          <a:xfrm>
            <a:off x="6553200" y="6356350"/>
            <a:ext cx="2133600" cy="365125"/>
          </a:xfrm>
          <a:prstGeom prst="rect">
            <a:avLst/>
          </a:prstGeom>
        </p:spPr>
        <p:txBody>
          <a:bodyPr/>
          <a:lstStyle/>
          <a:p>
            <a:fld id="{2854FE2C-E9E3-4E63-8EB5-14A344A59792}" type="slidenum">
              <a:rPr lang="en-US" smtClean="0"/>
              <a:pPr/>
              <a:t>144</a:t>
            </a:fld>
            <a:endParaRPr lang="en-US"/>
          </a:p>
        </p:txBody>
      </p:sp>
      <p:sp>
        <p:nvSpPr>
          <p:cNvPr id="24" name="TextBox 23"/>
          <p:cNvSpPr txBox="1"/>
          <p:nvPr/>
        </p:nvSpPr>
        <p:spPr>
          <a:xfrm rot="5400000">
            <a:off x="7620000" y="3739634"/>
            <a:ext cx="1295400" cy="369332"/>
          </a:xfrm>
          <a:prstGeom prst="rect">
            <a:avLst/>
          </a:prstGeom>
          <a:noFill/>
        </p:spPr>
        <p:txBody>
          <a:bodyPr vert="horz" wrap="square" rtlCol="0">
            <a:spAutoFit/>
          </a:bodyPr>
          <a:lstStyle/>
          <a:p>
            <a:r>
              <a:rPr lang="fil-PH" dirty="0" smtClean="0"/>
              <a:t>890,000</a:t>
            </a:r>
            <a:endParaRPr lang="fil-PH" dirty="0"/>
          </a:p>
        </p:txBody>
      </p:sp>
    </p:spTree>
    <p:extLst>
      <p:ext uri="{BB962C8B-B14F-4D97-AF65-F5344CB8AC3E}">
        <p14:creationId xmlns:p14="http://schemas.microsoft.com/office/powerpoint/2010/main" xmlns="" val="368400872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wd">
                                    <p:tmPct val="50000"/>
                                  </p:iterate>
                                  <p:childTnLst>
                                    <p:set>
                                      <p:cBhvr>
                                        <p:cTn id="6" dur="1" fill="hold">
                                          <p:stCondLst>
                                            <p:cond delay="0"/>
                                          </p:stCondLst>
                                        </p:cTn>
                                        <p:tgtEl>
                                          <p:spTgt spid="4"/>
                                        </p:tgtEl>
                                        <p:attrNameLst>
                                          <p:attrName>style.visibility</p:attrName>
                                        </p:attrNameLst>
                                      </p:cBhvr>
                                      <p:to>
                                        <p:strVal val="visible"/>
                                      </p:to>
                                    </p:set>
                                    <p:anim calcmode="discrete" valueType="clr">
                                      <p:cBhvr override="childStyle">
                                        <p:cTn id="7" dur="1000"/>
                                        <p:tgtEl>
                                          <p:spTgt spid="4"/>
                                        </p:tgtEl>
                                        <p:attrNameLst>
                                          <p:attrName>style.color</p:attrName>
                                        </p:attrNameLst>
                                      </p:cBhvr>
                                      <p:tavLst>
                                        <p:tav tm="0">
                                          <p:val>
                                            <p:clrVal>
                                              <a:schemeClr val="accent2"/>
                                            </p:clrVal>
                                          </p:val>
                                        </p:tav>
                                        <p:tav tm="50000">
                                          <p:val>
                                            <p:clrVal>
                                              <a:schemeClr val="hlink"/>
                                            </p:clrVal>
                                          </p:val>
                                        </p:tav>
                                      </p:tavLst>
                                    </p:anim>
                                    <p:anim calcmode="discrete" valueType="clr">
                                      <p:cBhvr>
                                        <p:cTn id="8" dur="1000"/>
                                        <p:tgtEl>
                                          <p:spTgt spid="4"/>
                                        </p:tgtEl>
                                        <p:attrNameLst>
                                          <p:attrName>fillcolor</p:attrName>
                                        </p:attrNameLst>
                                      </p:cBhvr>
                                      <p:tavLst>
                                        <p:tav tm="0">
                                          <p:val>
                                            <p:clrVal>
                                              <a:schemeClr val="accent2"/>
                                            </p:clrVal>
                                          </p:val>
                                        </p:tav>
                                        <p:tav tm="50000">
                                          <p:val>
                                            <p:clrVal>
                                              <a:schemeClr val="hlink"/>
                                            </p:clrVal>
                                          </p:val>
                                        </p:tav>
                                      </p:tavLst>
                                    </p:anim>
                                    <p:set>
                                      <p:cBhvr>
                                        <p:cTn id="9" dur="1000"/>
                                        <p:tgtEl>
                                          <p:spTgt spid="4"/>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5"/>
                                        </p:tgtEl>
                                        <p:attrNameLst>
                                          <p:attrName>style.visibility</p:attrName>
                                        </p:attrNameLst>
                                      </p:cBhvr>
                                      <p:to>
                                        <p:strVal val="visible"/>
                                      </p:to>
                                    </p:set>
                                    <p:anim calcmode="discrete" valueType="clr">
                                      <p:cBhvr override="childStyle">
                                        <p:cTn id="14" dur="500"/>
                                        <p:tgtEl>
                                          <p:spTgt spid="5"/>
                                        </p:tgtEl>
                                        <p:attrNameLst>
                                          <p:attrName>style.color</p:attrName>
                                        </p:attrNameLst>
                                      </p:cBhvr>
                                      <p:tavLst>
                                        <p:tav tm="0">
                                          <p:val>
                                            <p:clrVal>
                                              <a:schemeClr val="accent2"/>
                                            </p:clrVal>
                                          </p:val>
                                        </p:tav>
                                        <p:tav tm="50000">
                                          <p:val>
                                            <p:clrVal>
                                              <a:schemeClr val="hlink"/>
                                            </p:clrVal>
                                          </p:val>
                                        </p:tav>
                                      </p:tavLst>
                                    </p:anim>
                                    <p:anim calcmode="discrete" valueType="clr">
                                      <p:cBhvr>
                                        <p:cTn id="15" dur="500"/>
                                        <p:tgtEl>
                                          <p:spTgt spid="5"/>
                                        </p:tgtEl>
                                        <p:attrNameLst>
                                          <p:attrName>fillcolor</p:attrName>
                                        </p:attrNameLst>
                                      </p:cBhvr>
                                      <p:tavLst>
                                        <p:tav tm="0">
                                          <p:val>
                                            <p:clrVal>
                                              <a:schemeClr val="accent2"/>
                                            </p:clrVal>
                                          </p:val>
                                        </p:tav>
                                        <p:tav tm="50000">
                                          <p:val>
                                            <p:clrVal>
                                              <a:schemeClr val="hlink"/>
                                            </p:clrVal>
                                          </p:val>
                                        </p:tav>
                                      </p:tavLst>
                                    </p:anim>
                                    <p:set>
                                      <p:cBhvr>
                                        <p:cTn id="16" dur="500"/>
                                        <p:tgtEl>
                                          <p:spTgt spid="5"/>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6"/>
                                        </p:tgtEl>
                                        <p:attrNameLst>
                                          <p:attrName>style.visibility</p:attrName>
                                        </p:attrNameLst>
                                      </p:cBhvr>
                                      <p:to>
                                        <p:strVal val="visible"/>
                                      </p:to>
                                    </p:set>
                                    <p:anim calcmode="discrete" valueType="clr">
                                      <p:cBhvr override="childStyle">
                                        <p:cTn id="21" dur="80"/>
                                        <p:tgtEl>
                                          <p:spTgt spid="6"/>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6"/>
                                        </p:tgtEl>
                                        <p:attrNameLst>
                                          <p:attrName>fillcolor</p:attrName>
                                        </p:attrNameLst>
                                      </p:cBhvr>
                                      <p:tavLst>
                                        <p:tav tm="0">
                                          <p:val>
                                            <p:clrVal>
                                              <a:schemeClr val="accent2"/>
                                            </p:clrVal>
                                          </p:val>
                                        </p:tav>
                                        <p:tav tm="50000">
                                          <p:val>
                                            <p:clrVal>
                                              <a:schemeClr val="hlink"/>
                                            </p:clrVal>
                                          </p:val>
                                        </p:tav>
                                      </p:tavLst>
                                    </p:anim>
                                    <p:set>
                                      <p:cBhvr>
                                        <p:cTn id="23" dur="80"/>
                                        <p:tgtEl>
                                          <p:spTgt spid="6"/>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23"/>
                                        </p:tgtEl>
                                        <p:attrNameLst>
                                          <p:attrName>style.visibility</p:attrName>
                                        </p:attrNameLst>
                                      </p:cBhvr>
                                      <p:to>
                                        <p:strVal val="visible"/>
                                      </p:to>
                                    </p:set>
                                    <p:anim calcmode="discrete" valueType="clr">
                                      <p:cBhvr override="childStyle">
                                        <p:cTn id="28"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23"/>
                                        </p:tgtEl>
                                        <p:attrNameLst>
                                          <p:attrName>fillcolor</p:attrName>
                                        </p:attrNameLst>
                                      </p:cBhvr>
                                      <p:tavLst>
                                        <p:tav tm="0">
                                          <p:val>
                                            <p:clrVal>
                                              <a:schemeClr val="accent2"/>
                                            </p:clrVal>
                                          </p:val>
                                        </p:tav>
                                        <p:tav tm="50000">
                                          <p:val>
                                            <p:clrVal>
                                              <a:schemeClr val="hlink"/>
                                            </p:clrVal>
                                          </p:val>
                                        </p:tav>
                                      </p:tavLst>
                                    </p:anim>
                                    <p:set>
                                      <p:cBhvr>
                                        <p:cTn id="30" dur="80"/>
                                        <p:tgtEl>
                                          <p:spTgt spid="23"/>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7"/>
                                        </p:tgtEl>
                                        <p:attrNameLst>
                                          <p:attrName>style.visibility</p:attrName>
                                        </p:attrNameLst>
                                      </p:cBhvr>
                                      <p:to>
                                        <p:strVal val="visible"/>
                                      </p:to>
                                    </p:set>
                                    <p:anim calcmode="discrete" valueType="clr">
                                      <p:cBhvr override="childStyle">
                                        <p:cTn id="35"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7"/>
                                        </p:tgtEl>
                                        <p:attrNameLst>
                                          <p:attrName>fillcolor</p:attrName>
                                        </p:attrNameLst>
                                      </p:cBhvr>
                                      <p:tavLst>
                                        <p:tav tm="0">
                                          <p:val>
                                            <p:clrVal>
                                              <a:schemeClr val="accent2"/>
                                            </p:clrVal>
                                          </p:val>
                                        </p:tav>
                                        <p:tav tm="50000">
                                          <p:val>
                                            <p:clrVal>
                                              <a:schemeClr val="hlink"/>
                                            </p:clrVal>
                                          </p:val>
                                        </p:tav>
                                      </p:tavLst>
                                    </p:anim>
                                    <p:set>
                                      <p:cBhvr>
                                        <p:cTn id="37" dur="80"/>
                                        <p:tgtEl>
                                          <p:spTgt spid="7"/>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11"/>
                                        </p:tgtEl>
                                        <p:attrNameLst>
                                          <p:attrName>style.visibility</p:attrName>
                                        </p:attrNameLst>
                                      </p:cBhvr>
                                      <p:to>
                                        <p:strVal val="visible"/>
                                      </p:to>
                                    </p:set>
                                    <p:anim calcmode="discrete" valueType="clr">
                                      <p:cBhvr override="childStyle">
                                        <p:cTn id="42" dur="80"/>
                                        <p:tgtEl>
                                          <p:spTgt spid="11"/>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1"/>
                                        </p:tgtEl>
                                        <p:attrNameLst>
                                          <p:attrName>fillcolor</p:attrName>
                                        </p:attrNameLst>
                                      </p:cBhvr>
                                      <p:tavLst>
                                        <p:tav tm="0">
                                          <p:val>
                                            <p:clrVal>
                                              <a:schemeClr val="accent2"/>
                                            </p:clrVal>
                                          </p:val>
                                        </p:tav>
                                        <p:tav tm="50000">
                                          <p:val>
                                            <p:clrVal>
                                              <a:schemeClr val="hlink"/>
                                            </p:clrVal>
                                          </p:val>
                                        </p:tav>
                                      </p:tavLst>
                                    </p:anim>
                                    <p:set>
                                      <p:cBhvr>
                                        <p:cTn id="44" dur="80"/>
                                        <p:tgtEl>
                                          <p:spTgt spid="11"/>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grpId="0" nodeType="clickEffect">
                                  <p:stCondLst>
                                    <p:cond delay="0"/>
                                  </p:stCondLst>
                                  <p:iterate type="lt">
                                    <p:tmPct val="50000"/>
                                  </p:iterate>
                                  <p:childTnLst>
                                    <p:set>
                                      <p:cBhvr>
                                        <p:cTn id="48" dur="1" fill="hold">
                                          <p:stCondLst>
                                            <p:cond delay="0"/>
                                          </p:stCondLst>
                                        </p:cTn>
                                        <p:tgtEl>
                                          <p:spTgt spid="12"/>
                                        </p:tgtEl>
                                        <p:attrNameLst>
                                          <p:attrName>style.visibility</p:attrName>
                                        </p:attrNameLst>
                                      </p:cBhvr>
                                      <p:to>
                                        <p:strVal val="visible"/>
                                      </p:to>
                                    </p:set>
                                    <p:anim calcmode="discrete" valueType="clr">
                                      <p:cBhvr override="childStyle">
                                        <p:cTn id="49"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12"/>
                                        </p:tgtEl>
                                        <p:attrNameLst>
                                          <p:attrName>fillcolor</p:attrName>
                                        </p:attrNameLst>
                                      </p:cBhvr>
                                      <p:tavLst>
                                        <p:tav tm="0">
                                          <p:val>
                                            <p:clrVal>
                                              <a:schemeClr val="accent2"/>
                                            </p:clrVal>
                                          </p:val>
                                        </p:tav>
                                        <p:tav tm="50000">
                                          <p:val>
                                            <p:clrVal>
                                              <a:schemeClr val="hlink"/>
                                            </p:clrVal>
                                          </p:val>
                                        </p:tav>
                                      </p:tavLst>
                                    </p:anim>
                                    <p:set>
                                      <p:cBhvr>
                                        <p:cTn id="51" dur="80"/>
                                        <p:tgtEl>
                                          <p:spTgt spid="12"/>
                                        </p:tgtEl>
                                        <p:attrNameLst>
                                          <p:attrName>fill.type</p:attrName>
                                        </p:attrNameLst>
                                      </p:cBhvr>
                                      <p:to>
                                        <p:strVal val="solid"/>
                                      </p:to>
                                    </p:set>
                                  </p:childTnLst>
                                </p:cTn>
                              </p:par>
                            </p:childTnLst>
                          </p:cTn>
                        </p:par>
                      </p:childTnLst>
                    </p:cTn>
                  </p:par>
                  <p:par>
                    <p:cTn id="52" fill="hold">
                      <p:stCondLst>
                        <p:cond delay="indefinite"/>
                      </p:stCondLst>
                      <p:childTnLst>
                        <p:par>
                          <p:cTn id="53" fill="hold">
                            <p:stCondLst>
                              <p:cond delay="0"/>
                            </p:stCondLst>
                            <p:childTnLst>
                              <p:par>
                                <p:cTn id="54" presetID="27" presetClass="entr" presetSubtype="0" fill="hold" grpId="0" nodeType="clickEffect">
                                  <p:stCondLst>
                                    <p:cond delay="0"/>
                                  </p:stCondLst>
                                  <p:iterate type="lt">
                                    <p:tmPct val="50000"/>
                                  </p:iterate>
                                  <p:childTnLst>
                                    <p:set>
                                      <p:cBhvr>
                                        <p:cTn id="55" dur="1" fill="hold">
                                          <p:stCondLst>
                                            <p:cond delay="0"/>
                                          </p:stCondLst>
                                        </p:cTn>
                                        <p:tgtEl>
                                          <p:spTgt spid="13"/>
                                        </p:tgtEl>
                                        <p:attrNameLst>
                                          <p:attrName>style.visibility</p:attrName>
                                        </p:attrNameLst>
                                      </p:cBhvr>
                                      <p:to>
                                        <p:strVal val="visible"/>
                                      </p:to>
                                    </p:set>
                                    <p:anim calcmode="discrete" valueType="clr">
                                      <p:cBhvr override="childStyle">
                                        <p:cTn id="56"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13"/>
                                        </p:tgtEl>
                                        <p:attrNameLst>
                                          <p:attrName>fillcolor</p:attrName>
                                        </p:attrNameLst>
                                      </p:cBhvr>
                                      <p:tavLst>
                                        <p:tav tm="0">
                                          <p:val>
                                            <p:clrVal>
                                              <a:schemeClr val="accent2"/>
                                            </p:clrVal>
                                          </p:val>
                                        </p:tav>
                                        <p:tav tm="50000">
                                          <p:val>
                                            <p:clrVal>
                                              <a:schemeClr val="hlink"/>
                                            </p:clrVal>
                                          </p:val>
                                        </p:tav>
                                      </p:tavLst>
                                    </p:anim>
                                    <p:set>
                                      <p:cBhvr>
                                        <p:cTn id="58" dur="80"/>
                                        <p:tgtEl>
                                          <p:spTgt spid="13"/>
                                        </p:tgtEl>
                                        <p:attrNameLst>
                                          <p:attrName>fill.type</p:attrName>
                                        </p:attrNameLst>
                                      </p:cBhvr>
                                      <p:to>
                                        <p:strVal val="solid"/>
                                      </p:to>
                                    </p:set>
                                  </p:childTnLst>
                                </p:cTn>
                              </p:par>
                            </p:childTnLst>
                          </p:cTn>
                        </p:par>
                      </p:childTnLst>
                    </p:cTn>
                  </p:par>
                  <p:par>
                    <p:cTn id="59" fill="hold">
                      <p:stCondLst>
                        <p:cond delay="indefinite"/>
                      </p:stCondLst>
                      <p:childTnLst>
                        <p:par>
                          <p:cTn id="60" fill="hold">
                            <p:stCondLst>
                              <p:cond delay="0"/>
                            </p:stCondLst>
                            <p:childTnLst>
                              <p:par>
                                <p:cTn id="61" presetID="27" presetClass="entr" presetSubtype="0" fill="hold" grpId="0" nodeType="clickEffect">
                                  <p:stCondLst>
                                    <p:cond delay="0"/>
                                  </p:stCondLst>
                                  <p:iterate type="lt">
                                    <p:tmPct val="50000"/>
                                  </p:iterate>
                                  <p:childTnLst>
                                    <p:set>
                                      <p:cBhvr>
                                        <p:cTn id="62" dur="1" fill="hold">
                                          <p:stCondLst>
                                            <p:cond delay="0"/>
                                          </p:stCondLst>
                                        </p:cTn>
                                        <p:tgtEl>
                                          <p:spTgt spid="14"/>
                                        </p:tgtEl>
                                        <p:attrNameLst>
                                          <p:attrName>style.visibility</p:attrName>
                                        </p:attrNameLst>
                                      </p:cBhvr>
                                      <p:to>
                                        <p:strVal val="visible"/>
                                      </p:to>
                                    </p:set>
                                    <p:anim calcmode="discrete" valueType="clr">
                                      <p:cBhvr override="childStyle">
                                        <p:cTn id="63" dur="80"/>
                                        <p:tgtEl>
                                          <p:spTgt spid="14"/>
                                        </p:tgtEl>
                                        <p:attrNameLst>
                                          <p:attrName>style.color</p:attrName>
                                        </p:attrNameLst>
                                      </p:cBhvr>
                                      <p:tavLst>
                                        <p:tav tm="0">
                                          <p:val>
                                            <p:clrVal>
                                              <a:schemeClr val="accent2"/>
                                            </p:clrVal>
                                          </p:val>
                                        </p:tav>
                                        <p:tav tm="50000">
                                          <p:val>
                                            <p:clrVal>
                                              <a:schemeClr val="hlink"/>
                                            </p:clrVal>
                                          </p:val>
                                        </p:tav>
                                      </p:tavLst>
                                    </p:anim>
                                    <p:anim calcmode="discrete" valueType="clr">
                                      <p:cBhvr>
                                        <p:cTn id="64" dur="80"/>
                                        <p:tgtEl>
                                          <p:spTgt spid="14"/>
                                        </p:tgtEl>
                                        <p:attrNameLst>
                                          <p:attrName>fillcolor</p:attrName>
                                        </p:attrNameLst>
                                      </p:cBhvr>
                                      <p:tavLst>
                                        <p:tav tm="0">
                                          <p:val>
                                            <p:clrVal>
                                              <a:schemeClr val="accent2"/>
                                            </p:clrVal>
                                          </p:val>
                                        </p:tav>
                                        <p:tav tm="50000">
                                          <p:val>
                                            <p:clrVal>
                                              <a:schemeClr val="hlink"/>
                                            </p:clrVal>
                                          </p:val>
                                        </p:tav>
                                      </p:tavLst>
                                    </p:anim>
                                    <p:set>
                                      <p:cBhvr>
                                        <p:cTn id="65" dur="80"/>
                                        <p:tgtEl>
                                          <p:spTgt spid="14"/>
                                        </p:tgtEl>
                                        <p:attrNameLst>
                                          <p:attrName>fill.type</p:attrName>
                                        </p:attrNameLst>
                                      </p:cBhvr>
                                      <p:to>
                                        <p:strVal val="solid"/>
                                      </p:to>
                                    </p:set>
                                  </p:childTnLst>
                                </p:cTn>
                              </p:par>
                            </p:childTnLst>
                          </p:cTn>
                        </p:par>
                      </p:childTnLst>
                    </p:cTn>
                  </p:par>
                  <p:par>
                    <p:cTn id="66" fill="hold">
                      <p:stCondLst>
                        <p:cond delay="indefinite"/>
                      </p:stCondLst>
                      <p:childTnLst>
                        <p:par>
                          <p:cTn id="67" fill="hold">
                            <p:stCondLst>
                              <p:cond delay="0"/>
                            </p:stCondLst>
                            <p:childTnLst>
                              <p:par>
                                <p:cTn id="68" presetID="27" presetClass="entr" presetSubtype="0" fill="hold" grpId="0" nodeType="clickEffect">
                                  <p:stCondLst>
                                    <p:cond delay="0"/>
                                  </p:stCondLst>
                                  <p:iterate type="lt">
                                    <p:tmPct val="50000"/>
                                  </p:iterate>
                                  <p:childTnLst>
                                    <p:set>
                                      <p:cBhvr>
                                        <p:cTn id="69" dur="1" fill="hold">
                                          <p:stCondLst>
                                            <p:cond delay="0"/>
                                          </p:stCondLst>
                                        </p:cTn>
                                        <p:tgtEl>
                                          <p:spTgt spid="15"/>
                                        </p:tgtEl>
                                        <p:attrNameLst>
                                          <p:attrName>style.visibility</p:attrName>
                                        </p:attrNameLst>
                                      </p:cBhvr>
                                      <p:to>
                                        <p:strVal val="visible"/>
                                      </p:to>
                                    </p:set>
                                    <p:anim calcmode="discrete" valueType="clr">
                                      <p:cBhvr override="childStyle">
                                        <p:cTn id="70"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71" dur="80"/>
                                        <p:tgtEl>
                                          <p:spTgt spid="15"/>
                                        </p:tgtEl>
                                        <p:attrNameLst>
                                          <p:attrName>fillcolor</p:attrName>
                                        </p:attrNameLst>
                                      </p:cBhvr>
                                      <p:tavLst>
                                        <p:tav tm="0">
                                          <p:val>
                                            <p:clrVal>
                                              <a:schemeClr val="accent2"/>
                                            </p:clrVal>
                                          </p:val>
                                        </p:tav>
                                        <p:tav tm="50000">
                                          <p:val>
                                            <p:clrVal>
                                              <a:schemeClr val="hlink"/>
                                            </p:clrVal>
                                          </p:val>
                                        </p:tav>
                                      </p:tavLst>
                                    </p:anim>
                                    <p:set>
                                      <p:cBhvr>
                                        <p:cTn id="72" dur="80"/>
                                        <p:tgtEl>
                                          <p:spTgt spid="15"/>
                                        </p:tgtEl>
                                        <p:attrNameLst>
                                          <p:attrName>fill.type</p:attrName>
                                        </p:attrNameLst>
                                      </p:cBhvr>
                                      <p:to>
                                        <p:strVal val="solid"/>
                                      </p:to>
                                    </p:set>
                                  </p:childTnLst>
                                </p:cTn>
                              </p:par>
                            </p:childTnLst>
                          </p:cTn>
                        </p:par>
                      </p:childTnLst>
                    </p:cTn>
                  </p:par>
                  <p:par>
                    <p:cTn id="73" fill="hold">
                      <p:stCondLst>
                        <p:cond delay="indefinite"/>
                      </p:stCondLst>
                      <p:childTnLst>
                        <p:par>
                          <p:cTn id="74" fill="hold">
                            <p:stCondLst>
                              <p:cond delay="0"/>
                            </p:stCondLst>
                            <p:childTnLst>
                              <p:par>
                                <p:cTn id="75" presetID="27" presetClass="entr" presetSubtype="0" fill="hold" grpId="0" nodeType="clickEffect">
                                  <p:stCondLst>
                                    <p:cond delay="0"/>
                                  </p:stCondLst>
                                  <p:iterate type="lt">
                                    <p:tmPct val="50000"/>
                                  </p:iterate>
                                  <p:childTnLst>
                                    <p:set>
                                      <p:cBhvr>
                                        <p:cTn id="76" dur="1" fill="hold">
                                          <p:stCondLst>
                                            <p:cond delay="0"/>
                                          </p:stCondLst>
                                        </p:cTn>
                                        <p:tgtEl>
                                          <p:spTgt spid="16"/>
                                        </p:tgtEl>
                                        <p:attrNameLst>
                                          <p:attrName>style.visibility</p:attrName>
                                        </p:attrNameLst>
                                      </p:cBhvr>
                                      <p:to>
                                        <p:strVal val="visible"/>
                                      </p:to>
                                    </p:set>
                                    <p:anim calcmode="discrete" valueType="clr">
                                      <p:cBhvr override="childStyle">
                                        <p:cTn id="77" dur="80"/>
                                        <p:tgtEl>
                                          <p:spTgt spid="16"/>
                                        </p:tgtEl>
                                        <p:attrNameLst>
                                          <p:attrName>style.color</p:attrName>
                                        </p:attrNameLst>
                                      </p:cBhvr>
                                      <p:tavLst>
                                        <p:tav tm="0">
                                          <p:val>
                                            <p:clrVal>
                                              <a:schemeClr val="accent2"/>
                                            </p:clrVal>
                                          </p:val>
                                        </p:tav>
                                        <p:tav tm="50000">
                                          <p:val>
                                            <p:clrVal>
                                              <a:schemeClr val="hlink"/>
                                            </p:clrVal>
                                          </p:val>
                                        </p:tav>
                                      </p:tavLst>
                                    </p:anim>
                                    <p:anim calcmode="discrete" valueType="clr">
                                      <p:cBhvr>
                                        <p:cTn id="78" dur="80"/>
                                        <p:tgtEl>
                                          <p:spTgt spid="16"/>
                                        </p:tgtEl>
                                        <p:attrNameLst>
                                          <p:attrName>fillcolor</p:attrName>
                                        </p:attrNameLst>
                                      </p:cBhvr>
                                      <p:tavLst>
                                        <p:tav tm="0">
                                          <p:val>
                                            <p:clrVal>
                                              <a:schemeClr val="accent2"/>
                                            </p:clrVal>
                                          </p:val>
                                        </p:tav>
                                        <p:tav tm="50000">
                                          <p:val>
                                            <p:clrVal>
                                              <a:schemeClr val="hlink"/>
                                            </p:clrVal>
                                          </p:val>
                                        </p:tav>
                                      </p:tavLst>
                                    </p:anim>
                                    <p:set>
                                      <p:cBhvr>
                                        <p:cTn id="79" dur="80"/>
                                        <p:tgtEl>
                                          <p:spTgt spid="16"/>
                                        </p:tgtEl>
                                        <p:attrNameLst>
                                          <p:attrName>fill.type</p:attrName>
                                        </p:attrNameLst>
                                      </p:cBhvr>
                                      <p:to>
                                        <p:strVal val="solid"/>
                                      </p:to>
                                    </p:set>
                                  </p:childTnLst>
                                </p:cTn>
                              </p:par>
                            </p:childTnLst>
                          </p:cTn>
                        </p:par>
                      </p:childTnLst>
                    </p:cTn>
                  </p:par>
                  <p:par>
                    <p:cTn id="80" fill="hold">
                      <p:stCondLst>
                        <p:cond delay="indefinite"/>
                      </p:stCondLst>
                      <p:childTnLst>
                        <p:par>
                          <p:cTn id="81" fill="hold">
                            <p:stCondLst>
                              <p:cond delay="0"/>
                            </p:stCondLst>
                            <p:childTnLst>
                              <p:par>
                                <p:cTn id="82" presetID="27" presetClass="entr" presetSubtype="0" fill="hold" grpId="0" nodeType="clickEffect">
                                  <p:stCondLst>
                                    <p:cond delay="0"/>
                                  </p:stCondLst>
                                  <p:iterate type="lt">
                                    <p:tmPct val="50000"/>
                                  </p:iterate>
                                  <p:childTnLst>
                                    <p:set>
                                      <p:cBhvr>
                                        <p:cTn id="83" dur="1" fill="hold">
                                          <p:stCondLst>
                                            <p:cond delay="0"/>
                                          </p:stCondLst>
                                        </p:cTn>
                                        <p:tgtEl>
                                          <p:spTgt spid="17"/>
                                        </p:tgtEl>
                                        <p:attrNameLst>
                                          <p:attrName>style.visibility</p:attrName>
                                        </p:attrNameLst>
                                      </p:cBhvr>
                                      <p:to>
                                        <p:strVal val="visible"/>
                                      </p:to>
                                    </p:set>
                                    <p:anim calcmode="discrete" valueType="clr">
                                      <p:cBhvr override="childStyle">
                                        <p:cTn id="84"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85" dur="80"/>
                                        <p:tgtEl>
                                          <p:spTgt spid="17"/>
                                        </p:tgtEl>
                                        <p:attrNameLst>
                                          <p:attrName>fillcolor</p:attrName>
                                        </p:attrNameLst>
                                      </p:cBhvr>
                                      <p:tavLst>
                                        <p:tav tm="0">
                                          <p:val>
                                            <p:clrVal>
                                              <a:schemeClr val="accent2"/>
                                            </p:clrVal>
                                          </p:val>
                                        </p:tav>
                                        <p:tav tm="50000">
                                          <p:val>
                                            <p:clrVal>
                                              <a:schemeClr val="hlink"/>
                                            </p:clrVal>
                                          </p:val>
                                        </p:tav>
                                      </p:tavLst>
                                    </p:anim>
                                    <p:set>
                                      <p:cBhvr>
                                        <p:cTn id="86" dur="80"/>
                                        <p:tgtEl>
                                          <p:spTgt spid="17"/>
                                        </p:tgtEl>
                                        <p:attrNameLst>
                                          <p:attrName>fill.type</p:attrName>
                                        </p:attrNameLst>
                                      </p:cBhvr>
                                      <p:to>
                                        <p:strVal val="solid"/>
                                      </p:to>
                                    </p:set>
                                  </p:childTnLst>
                                </p:cTn>
                              </p:par>
                            </p:childTnLst>
                          </p:cTn>
                        </p:par>
                      </p:childTnLst>
                    </p:cTn>
                  </p:par>
                  <p:par>
                    <p:cTn id="87" fill="hold">
                      <p:stCondLst>
                        <p:cond delay="indefinite"/>
                      </p:stCondLst>
                      <p:childTnLst>
                        <p:par>
                          <p:cTn id="88" fill="hold">
                            <p:stCondLst>
                              <p:cond delay="0"/>
                            </p:stCondLst>
                            <p:childTnLst>
                              <p:par>
                                <p:cTn id="89" presetID="27" presetClass="entr" presetSubtype="0" fill="hold" grpId="0" nodeType="clickEffect">
                                  <p:stCondLst>
                                    <p:cond delay="0"/>
                                  </p:stCondLst>
                                  <p:iterate type="lt">
                                    <p:tmPct val="50000"/>
                                  </p:iterate>
                                  <p:childTnLst>
                                    <p:set>
                                      <p:cBhvr>
                                        <p:cTn id="90" dur="1" fill="hold">
                                          <p:stCondLst>
                                            <p:cond delay="0"/>
                                          </p:stCondLst>
                                        </p:cTn>
                                        <p:tgtEl>
                                          <p:spTgt spid="18"/>
                                        </p:tgtEl>
                                        <p:attrNameLst>
                                          <p:attrName>style.visibility</p:attrName>
                                        </p:attrNameLst>
                                      </p:cBhvr>
                                      <p:to>
                                        <p:strVal val="visible"/>
                                      </p:to>
                                    </p:set>
                                    <p:anim calcmode="discrete" valueType="clr">
                                      <p:cBhvr override="childStyle">
                                        <p:cTn id="91" dur="80"/>
                                        <p:tgtEl>
                                          <p:spTgt spid="18"/>
                                        </p:tgtEl>
                                        <p:attrNameLst>
                                          <p:attrName>style.color</p:attrName>
                                        </p:attrNameLst>
                                      </p:cBhvr>
                                      <p:tavLst>
                                        <p:tav tm="0">
                                          <p:val>
                                            <p:clrVal>
                                              <a:schemeClr val="accent2"/>
                                            </p:clrVal>
                                          </p:val>
                                        </p:tav>
                                        <p:tav tm="50000">
                                          <p:val>
                                            <p:clrVal>
                                              <a:schemeClr val="hlink"/>
                                            </p:clrVal>
                                          </p:val>
                                        </p:tav>
                                      </p:tavLst>
                                    </p:anim>
                                    <p:anim calcmode="discrete" valueType="clr">
                                      <p:cBhvr>
                                        <p:cTn id="92" dur="80"/>
                                        <p:tgtEl>
                                          <p:spTgt spid="18"/>
                                        </p:tgtEl>
                                        <p:attrNameLst>
                                          <p:attrName>fillcolor</p:attrName>
                                        </p:attrNameLst>
                                      </p:cBhvr>
                                      <p:tavLst>
                                        <p:tav tm="0">
                                          <p:val>
                                            <p:clrVal>
                                              <a:schemeClr val="accent2"/>
                                            </p:clrVal>
                                          </p:val>
                                        </p:tav>
                                        <p:tav tm="50000">
                                          <p:val>
                                            <p:clrVal>
                                              <a:schemeClr val="hlink"/>
                                            </p:clrVal>
                                          </p:val>
                                        </p:tav>
                                      </p:tavLst>
                                    </p:anim>
                                    <p:set>
                                      <p:cBhvr>
                                        <p:cTn id="93" dur="80"/>
                                        <p:tgtEl>
                                          <p:spTgt spid="18"/>
                                        </p:tgtEl>
                                        <p:attrNameLst>
                                          <p:attrName>fill.type</p:attrName>
                                        </p:attrNameLst>
                                      </p:cBhvr>
                                      <p:to>
                                        <p:strVal val="solid"/>
                                      </p:to>
                                    </p:set>
                                  </p:childTnLst>
                                </p:cTn>
                              </p:par>
                            </p:childTnLst>
                          </p:cTn>
                        </p:par>
                      </p:childTnLst>
                    </p:cTn>
                  </p:par>
                  <p:par>
                    <p:cTn id="94" fill="hold">
                      <p:stCondLst>
                        <p:cond delay="indefinite"/>
                      </p:stCondLst>
                      <p:childTnLst>
                        <p:par>
                          <p:cTn id="95" fill="hold">
                            <p:stCondLst>
                              <p:cond delay="0"/>
                            </p:stCondLst>
                            <p:childTnLst>
                              <p:par>
                                <p:cTn id="96" presetID="27" presetClass="entr" presetSubtype="0" fill="hold" grpId="0" nodeType="clickEffect">
                                  <p:stCondLst>
                                    <p:cond delay="0"/>
                                  </p:stCondLst>
                                  <p:iterate type="lt">
                                    <p:tmPct val="50000"/>
                                  </p:iterate>
                                  <p:childTnLst>
                                    <p:set>
                                      <p:cBhvr>
                                        <p:cTn id="97" dur="1" fill="hold">
                                          <p:stCondLst>
                                            <p:cond delay="0"/>
                                          </p:stCondLst>
                                        </p:cTn>
                                        <p:tgtEl>
                                          <p:spTgt spid="26"/>
                                        </p:tgtEl>
                                        <p:attrNameLst>
                                          <p:attrName>style.visibility</p:attrName>
                                        </p:attrNameLst>
                                      </p:cBhvr>
                                      <p:to>
                                        <p:strVal val="visible"/>
                                      </p:to>
                                    </p:set>
                                    <p:anim calcmode="discrete" valueType="clr">
                                      <p:cBhvr override="childStyle">
                                        <p:cTn id="98" dur="80"/>
                                        <p:tgtEl>
                                          <p:spTgt spid="26"/>
                                        </p:tgtEl>
                                        <p:attrNameLst>
                                          <p:attrName>style.color</p:attrName>
                                        </p:attrNameLst>
                                      </p:cBhvr>
                                      <p:tavLst>
                                        <p:tav tm="0">
                                          <p:val>
                                            <p:clrVal>
                                              <a:schemeClr val="accent2"/>
                                            </p:clrVal>
                                          </p:val>
                                        </p:tav>
                                        <p:tav tm="50000">
                                          <p:val>
                                            <p:clrVal>
                                              <a:schemeClr val="hlink"/>
                                            </p:clrVal>
                                          </p:val>
                                        </p:tav>
                                      </p:tavLst>
                                    </p:anim>
                                    <p:anim calcmode="discrete" valueType="clr">
                                      <p:cBhvr>
                                        <p:cTn id="99" dur="80"/>
                                        <p:tgtEl>
                                          <p:spTgt spid="26"/>
                                        </p:tgtEl>
                                        <p:attrNameLst>
                                          <p:attrName>fillcolor</p:attrName>
                                        </p:attrNameLst>
                                      </p:cBhvr>
                                      <p:tavLst>
                                        <p:tav tm="0">
                                          <p:val>
                                            <p:clrVal>
                                              <a:schemeClr val="accent2"/>
                                            </p:clrVal>
                                          </p:val>
                                        </p:tav>
                                        <p:tav tm="50000">
                                          <p:val>
                                            <p:clrVal>
                                              <a:schemeClr val="hlink"/>
                                            </p:clrVal>
                                          </p:val>
                                        </p:tav>
                                      </p:tavLst>
                                    </p:anim>
                                    <p:set>
                                      <p:cBhvr>
                                        <p:cTn id="100" dur="80"/>
                                        <p:tgtEl>
                                          <p:spTgt spid="26"/>
                                        </p:tgtEl>
                                        <p:attrNameLst>
                                          <p:attrName>fill.type</p:attrName>
                                        </p:attrNameLst>
                                      </p:cBhvr>
                                      <p:to>
                                        <p:strVal val="solid"/>
                                      </p:to>
                                    </p:set>
                                  </p:childTnLst>
                                </p:cTn>
                              </p:par>
                            </p:childTnLst>
                          </p:cTn>
                        </p:par>
                      </p:childTnLst>
                    </p:cTn>
                  </p:par>
                  <p:par>
                    <p:cTn id="101" fill="hold">
                      <p:stCondLst>
                        <p:cond delay="indefinite"/>
                      </p:stCondLst>
                      <p:childTnLst>
                        <p:par>
                          <p:cTn id="102" fill="hold">
                            <p:stCondLst>
                              <p:cond delay="0"/>
                            </p:stCondLst>
                            <p:childTnLst>
                              <p:par>
                                <p:cTn id="103" presetID="27" presetClass="entr" presetSubtype="0" fill="hold" grpId="0" nodeType="clickEffect">
                                  <p:stCondLst>
                                    <p:cond delay="0"/>
                                  </p:stCondLst>
                                  <p:iterate type="lt">
                                    <p:tmPct val="50000"/>
                                  </p:iterate>
                                  <p:childTnLst>
                                    <p:set>
                                      <p:cBhvr>
                                        <p:cTn id="104" dur="1" fill="hold">
                                          <p:stCondLst>
                                            <p:cond delay="0"/>
                                          </p:stCondLst>
                                        </p:cTn>
                                        <p:tgtEl>
                                          <p:spTgt spid="27"/>
                                        </p:tgtEl>
                                        <p:attrNameLst>
                                          <p:attrName>style.visibility</p:attrName>
                                        </p:attrNameLst>
                                      </p:cBhvr>
                                      <p:to>
                                        <p:strVal val="visible"/>
                                      </p:to>
                                    </p:set>
                                    <p:anim calcmode="discrete" valueType="clr">
                                      <p:cBhvr override="childStyle">
                                        <p:cTn id="105" dur="80"/>
                                        <p:tgtEl>
                                          <p:spTgt spid="27"/>
                                        </p:tgtEl>
                                        <p:attrNameLst>
                                          <p:attrName>style.color</p:attrName>
                                        </p:attrNameLst>
                                      </p:cBhvr>
                                      <p:tavLst>
                                        <p:tav tm="0">
                                          <p:val>
                                            <p:clrVal>
                                              <a:schemeClr val="accent2"/>
                                            </p:clrVal>
                                          </p:val>
                                        </p:tav>
                                        <p:tav tm="50000">
                                          <p:val>
                                            <p:clrVal>
                                              <a:schemeClr val="hlink"/>
                                            </p:clrVal>
                                          </p:val>
                                        </p:tav>
                                      </p:tavLst>
                                    </p:anim>
                                    <p:anim calcmode="discrete" valueType="clr">
                                      <p:cBhvr>
                                        <p:cTn id="106" dur="80"/>
                                        <p:tgtEl>
                                          <p:spTgt spid="27"/>
                                        </p:tgtEl>
                                        <p:attrNameLst>
                                          <p:attrName>fillcolor</p:attrName>
                                        </p:attrNameLst>
                                      </p:cBhvr>
                                      <p:tavLst>
                                        <p:tav tm="0">
                                          <p:val>
                                            <p:clrVal>
                                              <a:schemeClr val="accent2"/>
                                            </p:clrVal>
                                          </p:val>
                                        </p:tav>
                                        <p:tav tm="50000">
                                          <p:val>
                                            <p:clrVal>
                                              <a:schemeClr val="hlink"/>
                                            </p:clrVal>
                                          </p:val>
                                        </p:tav>
                                      </p:tavLst>
                                    </p:anim>
                                    <p:set>
                                      <p:cBhvr>
                                        <p:cTn id="107" dur="80"/>
                                        <p:tgtEl>
                                          <p:spTgt spid="27"/>
                                        </p:tgtEl>
                                        <p:attrNameLst>
                                          <p:attrName>fill.type</p:attrName>
                                        </p:attrNameLst>
                                      </p:cBhvr>
                                      <p:to>
                                        <p:strVal val="solid"/>
                                      </p:to>
                                    </p:set>
                                  </p:childTnLst>
                                </p:cTn>
                              </p:par>
                            </p:childTnLst>
                          </p:cTn>
                        </p:par>
                      </p:childTnLst>
                    </p:cTn>
                  </p:par>
                  <p:par>
                    <p:cTn id="108" fill="hold">
                      <p:stCondLst>
                        <p:cond delay="indefinite"/>
                      </p:stCondLst>
                      <p:childTnLst>
                        <p:par>
                          <p:cTn id="109" fill="hold">
                            <p:stCondLst>
                              <p:cond delay="0"/>
                            </p:stCondLst>
                            <p:childTnLst>
                              <p:par>
                                <p:cTn id="110" presetID="27" presetClass="entr" presetSubtype="0" fill="hold" grpId="0" nodeType="clickEffect">
                                  <p:stCondLst>
                                    <p:cond delay="0"/>
                                  </p:stCondLst>
                                  <p:iterate type="lt">
                                    <p:tmPct val="50000"/>
                                  </p:iterate>
                                  <p:childTnLst>
                                    <p:set>
                                      <p:cBhvr>
                                        <p:cTn id="111" dur="1" fill="hold">
                                          <p:stCondLst>
                                            <p:cond delay="0"/>
                                          </p:stCondLst>
                                        </p:cTn>
                                        <p:tgtEl>
                                          <p:spTgt spid="20"/>
                                        </p:tgtEl>
                                        <p:attrNameLst>
                                          <p:attrName>style.visibility</p:attrName>
                                        </p:attrNameLst>
                                      </p:cBhvr>
                                      <p:to>
                                        <p:strVal val="visible"/>
                                      </p:to>
                                    </p:set>
                                    <p:anim calcmode="discrete" valueType="clr">
                                      <p:cBhvr override="childStyle">
                                        <p:cTn id="112" dur="80"/>
                                        <p:tgtEl>
                                          <p:spTgt spid="20"/>
                                        </p:tgtEl>
                                        <p:attrNameLst>
                                          <p:attrName>style.color</p:attrName>
                                        </p:attrNameLst>
                                      </p:cBhvr>
                                      <p:tavLst>
                                        <p:tav tm="0">
                                          <p:val>
                                            <p:clrVal>
                                              <a:schemeClr val="accent2"/>
                                            </p:clrVal>
                                          </p:val>
                                        </p:tav>
                                        <p:tav tm="50000">
                                          <p:val>
                                            <p:clrVal>
                                              <a:schemeClr val="hlink"/>
                                            </p:clrVal>
                                          </p:val>
                                        </p:tav>
                                      </p:tavLst>
                                    </p:anim>
                                    <p:anim calcmode="discrete" valueType="clr">
                                      <p:cBhvr>
                                        <p:cTn id="113" dur="80"/>
                                        <p:tgtEl>
                                          <p:spTgt spid="20"/>
                                        </p:tgtEl>
                                        <p:attrNameLst>
                                          <p:attrName>fillcolor</p:attrName>
                                        </p:attrNameLst>
                                      </p:cBhvr>
                                      <p:tavLst>
                                        <p:tav tm="0">
                                          <p:val>
                                            <p:clrVal>
                                              <a:schemeClr val="accent2"/>
                                            </p:clrVal>
                                          </p:val>
                                        </p:tav>
                                        <p:tav tm="50000">
                                          <p:val>
                                            <p:clrVal>
                                              <a:schemeClr val="hlink"/>
                                            </p:clrVal>
                                          </p:val>
                                        </p:tav>
                                      </p:tavLst>
                                    </p:anim>
                                    <p:set>
                                      <p:cBhvr>
                                        <p:cTn id="114" dur="80"/>
                                        <p:tgtEl>
                                          <p:spTgt spid="20"/>
                                        </p:tgtEl>
                                        <p:attrNameLst>
                                          <p:attrName>fill.type</p:attrName>
                                        </p:attrNameLst>
                                      </p:cBhvr>
                                      <p:to>
                                        <p:strVal val="solid"/>
                                      </p:to>
                                    </p:set>
                                  </p:childTnLst>
                                </p:cTn>
                              </p:par>
                            </p:childTnLst>
                          </p:cTn>
                        </p:par>
                      </p:childTnLst>
                    </p:cTn>
                  </p:par>
                  <p:par>
                    <p:cTn id="115" fill="hold">
                      <p:stCondLst>
                        <p:cond delay="indefinite"/>
                      </p:stCondLst>
                      <p:childTnLst>
                        <p:par>
                          <p:cTn id="116" fill="hold">
                            <p:stCondLst>
                              <p:cond delay="0"/>
                            </p:stCondLst>
                            <p:childTnLst>
                              <p:par>
                                <p:cTn id="117" presetID="27" presetClass="entr" presetSubtype="0" fill="hold" grpId="0" nodeType="clickEffect">
                                  <p:stCondLst>
                                    <p:cond delay="0"/>
                                  </p:stCondLst>
                                  <p:iterate type="lt">
                                    <p:tmPct val="50000"/>
                                  </p:iterate>
                                  <p:childTnLst>
                                    <p:set>
                                      <p:cBhvr>
                                        <p:cTn id="118" dur="1" fill="hold">
                                          <p:stCondLst>
                                            <p:cond delay="0"/>
                                          </p:stCondLst>
                                        </p:cTn>
                                        <p:tgtEl>
                                          <p:spTgt spid="21"/>
                                        </p:tgtEl>
                                        <p:attrNameLst>
                                          <p:attrName>style.visibility</p:attrName>
                                        </p:attrNameLst>
                                      </p:cBhvr>
                                      <p:to>
                                        <p:strVal val="visible"/>
                                      </p:to>
                                    </p:set>
                                    <p:anim calcmode="discrete" valueType="clr">
                                      <p:cBhvr override="childStyle">
                                        <p:cTn id="119" dur="80"/>
                                        <p:tgtEl>
                                          <p:spTgt spid="21"/>
                                        </p:tgtEl>
                                        <p:attrNameLst>
                                          <p:attrName>style.color</p:attrName>
                                        </p:attrNameLst>
                                      </p:cBhvr>
                                      <p:tavLst>
                                        <p:tav tm="0">
                                          <p:val>
                                            <p:clrVal>
                                              <a:schemeClr val="accent2"/>
                                            </p:clrVal>
                                          </p:val>
                                        </p:tav>
                                        <p:tav tm="50000">
                                          <p:val>
                                            <p:clrVal>
                                              <a:schemeClr val="hlink"/>
                                            </p:clrVal>
                                          </p:val>
                                        </p:tav>
                                      </p:tavLst>
                                    </p:anim>
                                    <p:anim calcmode="discrete" valueType="clr">
                                      <p:cBhvr>
                                        <p:cTn id="120" dur="80"/>
                                        <p:tgtEl>
                                          <p:spTgt spid="21"/>
                                        </p:tgtEl>
                                        <p:attrNameLst>
                                          <p:attrName>fillcolor</p:attrName>
                                        </p:attrNameLst>
                                      </p:cBhvr>
                                      <p:tavLst>
                                        <p:tav tm="0">
                                          <p:val>
                                            <p:clrVal>
                                              <a:schemeClr val="accent2"/>
                                            </p:clrVal>
                                          </p:val>
                                        </p:tav>
                                        <p:tav tm="50000">
                                          <p:val>
                                            <p:clrVal>
                                              <a:schemeClr val="hlink"/>
                                            </p:clrVal>
                                          </p:val>
                                        </p:tav>
                                      </p:tavLst>
                                    </p:anim>
                                    <p:set>
                                      <p:cBhvr>
                                        <p:cTn id="121" dur="80"/>
                                        <p:tgtEl>
                                          <p:spTgt spid="21"/>
                                        </p:tgtEl>
                                        <p:attrNameLst>
                                          <p:attrName>fill.type</p:attrName>
                                        </p:attrNameLst>
                                      </p:cBhvr>
                                      <p:to>
                                        <p:strVal val="solid"/>
                                      </p:to>
                                    </p:set>
                                  </p:childTnLst>
                                </p:cTn>
                              </p:par>
                            </p:childTnLst>
                          </p:cTn>
                        </p:par>
                      </p:childTnLst>
                    </p:cTn>
                  </p:par>
                  <p:par>
                    <p:cTn id="122" fill="hold">
                      <p:stCondLst>
                        <p:cond delay="indefinite"/>
                      </p:stCondLst>
                      <p:childTnLst>
                        <p:par>
                          <p:cTn id="123" fill="hold">
                            <p:stCondLst>
                              <p:cond delay="0"/>
                            </p:stCondLst>
                            <p:childTnLst>
                              <p:par>
                                <p:cTn id="124" presetID="2" presetClass="entr" presetSubtype="4" fill="hold" grpId="0" nodeType="clickEffect">
                                  <p:stCondLst>
                                    <p:cond delay="0"/>
                                  </p:stCondLst>
                                  <p:childTnLst>
                                    <p:set>
                                      <p:cBhvr>
                                        <p:cTn id="125" dur="1" fill="hold">
                                          <p:stCondLst>
                                            <p:cond delay="0"/>
                                          </p:stCondLst>
                                        </p:cTn>
                                        <p:tgtEl>
                                          <p:spTgt spid="24"/>
                                        </p:tgtEl>
                                        <p:attrNameLst>
                                          <p:attrName>style.visibility</p:attrName>
                                        </p:attrNameLst>
                                      </p:cBhvr>
                                      <p:to>
                                        <p:strVal val="visible"/>
                                      </p:to>
                                    </p:set>
                                    <p:anim calcmode="lin" valueType="num">
                                      <p:cBhvr additive="base">
                                        <p:cTn id="126" dur="500" fill="hold"/>
                                        <p:tgtEl>
                                          <p:spTgt spid="24"/>
                                        </p:tgtEl>
                                        <p:attrNameLst>
                                          <p:attrName>ppt_x</p:attrName>
                                        </p:attrNameLst>
                                      </p:cBhvr>
                                      <p:tavLst>
                                        <p:tav tm="0">
                                          <p:val>
                                            <p:strVal val="#ppt_x"/>
                                          </p:val>
                                        </p:tav>
                                        <p:tav tm="100000">
                                          <p:val>
                                            <p:strVal val="#ppt_x"/>
                                          </p:val>
                                        </p:tav>
                                      </p:tavLst>
                                    </p:anim>
                                    <p:anim calcmode="lin" valueType="num">
                                      <p:cBhvr additive="base">
                                        <p:cTn id="127"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11" grpId="0"/>
      <p:bldP spid="12" grpId="0"/>
      <p:bldP spid="13" grpId="0"/>
      <p:bldP spid="14" grpId="0"/>
      <p:bldP spid="15" grpId="0"/>
      <p:bldP spid="16" grpId="0"/>
      <p:bldP spid="17" grpId="0"/>
      <p:bldP spid="18" grpId="0"/>
      <p:bldP spid="20" grpId="0"/>
      <p:bldP spid="21" grpId="0"/>
      <p:bldP spid="23" grpId="0"/>
      <p:bldP spid="26" grpId="0"/>
      <p:bldP spid="27" grpId="0"/>
      <p:bldP spid="24"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Content Placeholder 3"/>
          <p:cNvPicPr>
            <a:picLocks noGrp="1" noChangeAspect="1"/>
          </p:cNvPicPr>
          <p:nvPr>
            <p:ph idx="1"/>
          </p:nvPr>
        </p:nvPicPr>
        <p:blipFill>
          <a:blip r:embed="rId2" cstate="print">
            <a:extLst>
              <a:ext uri="{28A0092B-C50C-407E-A947-70E740481C1C}">
                <a14:useLocalDpi xmlns:a14="http://schemas.microsoft.com/office/drawing/2010/main" xmlns="" val="0"/>
              </a:ext>
            </a:extLst>
          </a:blip>
          <a:stretch>
            <a:fillRect/>
          </a:stretch>
        </p:blipFill>
        <p:spPr>
          <a:xfrm>
            <a:off x="152400" y="1447800"/>
            <a:ext cx="8855840" cy="3657600"/>
          </a:xfrm>
        </p:spPr>
      </p:pic>
      <p:sp>
        <p:nvSpPr>
          <p:cNvPr id="2" name="Title 1"/>
          <p:cNvSpPr>
            <a:spLocks noGrp="1"/>
          </p:cNvSpPr>
          <p:nvPr>
            <p:ph type="title"/>
          </p:nvPr>
        </p:nvSpPr>
        <p:spPr>
          <a:xfrm>
            <a:off x="457200" y="152400"/>
            <a:ext cx="8229600" cy="762000"/>
          </a:xfrm>
          <a:noFill/>
          <a:ln>
            <a:noFill/>
          </a:ln>
        </p:spPr>
        <p:txBody>
          <a:bodyPr>
            <a:normAutofit/>
          </a:bodyPr>
          <a:lstStyle/>
          <a:p>
            <a:r>
              <a:rPr lang="en-US" sz="3200" dirty="0" smtClean="0">
                <a:latin typeface="Verdana" pitchFamily="34" charset="0"/>
                <a:ea typeface="Verdana" pitchFamily="34" charset="0"/>
                <a:cs typeface="Verdana" pitchFamily="34" charset="0"/>
              </a:rPr>
              <a:t>Filling-out the PMR</a:t>
            </a:r>
            <a:endParaRPr lang="en-US" sz="3200" dirty="0">
              <a:latin typeface="Verdana" pitchFamily="34" charset="0"/>
              <a:ea typeface="Verdana" pitchFamily="34" charset="0"/>
              <a:cs typeface="Verdana" pitchFamily="34" charset="0"/>
            </a:endParaRPr>
          </a:p>
        </p:txBody>
      </p:sp>
      <p:sp>
        <p:nvSpPr>
          <p:cNvPr id="7" name="TextBox 6"/>
          <p:cNvSpPr txBox="1"/>
          <p:nvPr/>
        </p:nvSpPr>
        <p:spPr>
          <a:xfrm>
            <a:off x="2133603" y="2971800"/>
            <a:ext cx="461665" cy="1830526"/>
          </a:xfrm>
          <a:prstGeom prst="rect">
            <a:avLst/>
          </a:prstGeom>
          <a:noFill/>
        </p:spPr>
        <p:txBody>
          <a:bodyPr vert="vert" wrap="square" rtlCol="0">
            <a:spAutoFit/>
          </a:bodyPr>
          <a:lstStyle/>
          <a:p>
            <a:r>
              <a:rPr lang="en-US" dirty="0" smtClean="0">
                <a:latin typeface="Arial Narrow" pitchFamily="34" charset="0"/>
              </a:rPr>
              <a:t>4/20/2013</a:t>
            </a:r>
            <a:endParaRPr lang="en-US" sz="1400" dirty="0">
              <a:latin typeface="Arial Narrow" pitchFamily="34" charset="0"/>
            </a:endParaRPr>
          </a:p>
        </p:txBody>
      </p:sp>
      <p:sp>
        <p:nvSpPr>
          <p:cNvPr id="12" name="TextBox 11"/>
          <p:cNvSpPr txBox="1"/>
          <p:nvPr/>
        </p:nvSpPr>
        <p:spPr>
          <a:xfrm>
            <a:off x="2819402" y="2971800"/>
            <a:ext cx="461665" cy="1823323"/>
          </a:xfrm>
          <a:prstGeom prst="rect">
            <a:avLst/>
          </a:prstGeom>
          <a:noFill/>
        </p:spPr>
        <p:txBody>
          <a:bodyPr vert="vert" wrap="square" rtlCol="0">
            <a:spAutoFit/>
          </a:bodyPr>
          <a:lstStyle/>
          <a:p>
            <a:r>
              <a:rPr lang="en-US" dirty="0" smtClean="0">
                <a:latin typeface="Arial Narrow" pitchFamily="34" charset="0"/>
              </a:rPr>
              <a:t>5/11/2013</a:t>
            </a:r>
            <a:endParaRPr lang="en-US" dirty="0">
              <a:latin typeface="Arial Narrow" pitchFamily="34" charset="0"/>
            </a:endParaRPr>
          </a:p>
        </p:txBody>
      </p:sp>
      <p:sp>
        <p:nvSpPr>
          <p:cNvPr id="13" name="TextBox 12"/>
          <p:cNvSpPr txBox="1"/>
          <p:nvPr/>
        </p:nvSpPr>
        <p:spPr>
          <a:xfrm>
            <a:off x="3429000" y="2971800"/>
            <a:ext cx="461665" cy="1219200"/>
          </a:xfrm>
          <a:prstGeom prst="rect">
            <a:avLst/>
          </a:prstGeom>
          <a:noFill/>
        </p:spPr>
        <p:txBody>
          <a:bodyPr vert="vert" wrap="square" rtlCol="0">
            <a:spAutoFit/>
          </a:bodyPr>
          <a:lstStyle/>
          <a:p>
            <a:r>
              <a:rPr lang="en-US" dirty="0" smtClean="0">
                <a:latin typeface="Arial Narrow" pitchFamily="34" charset="0"/>
              </a:rPr>
              <a:t>5/11/2013</a:t>
            </a:r>
            <a:endParaRPr lang="en-US" dirty="0">
              <a:latin typeface="Arial Narrow" pitchFamily="34" charset="0"/>
            </a:endParaRPr>
          </a:p>
        </p:txBody>
      </p:sp>
      <p:sp>
        <p:nvSpPr>
          <p:cNvPr id="15" name="TextBox 14"/>
          <p:cNvSpPr txBox="1"/>
          <p:nvPr/>
        </p:nvSpPr>
        <p:spPr>
          <a:xfrm>
            <a:off x="4191002" y="2971800"/>
            <a:ext cx="461665" cy="1481625"/>
          </a:xfrm>
          <a:prstGeom prst="rect">
            <a:avLst/>
          </a:prstGeom>
          <a:noFill/>
        </p:spPr>
        <p:txBody>
          <a:bodyPr vert="vert" wrap="square" rtlCol="0">
            <a:spAutoFit/>
          </a:bodyPr>
          <a:lstStyle/>
          <a:p>
            <a:r>
              <a:rPr lang="en-US" dirty="0" smtClean="0">
                <a:latin typeface="Arial Narrow" pitchFamily="34" charset="0"/>
              </a:rPr>
              <a:t>5/16/2013</a:t>
            </a:r>
            <a:endParaRPr lang="en-US" dirty="0">
              <a:latin typeface="Arial Narrow" pitchFamily="34" charset="0"/>
            </a:endParaRPr>
          </a:p>
        </p:txBody>
      </p:sp>
      <p:sp>
        <p:nvSpPr>
          <p:cNvPr id="17" name="TextBox 16"/>
          <p:cNvSpPr txBox="1"/>
          <p:nvPr/>
        </p:nvSpPr>
        <p:spPr>
          <a:xfrm>
            <a:off x="4876802" y="2971800"/>
            <a:ext cx="461665" cy="1465097"/>
          </a:xfrm>
          <a:prstGeom prst="rect">
            <a:avLst/>
          </a:prstGeom>
          <a:noFill/>
        </p:spPr>
        <p:txBody>
          <a:bodyPr vert="vert" wrap="square" rtlCol="0">
            <a:spAutoFit/>
          </a:bodyPr>
          <a:lstStyle/>
          <a:p>
            <a:r>
              <a:rPr lang="en-US" dirty="0" smtClean="0">
                <a:latin typeface="Arial Narrow" pitchFamily="34" charset="0"/>
              </a:rPr>
              <a:t>5/19/2013</a:t>
            </a:r>
            <a:endParaRPr lang="en-US" dirty="0">
              <a:latin typeface="Arial Narrow" pitchFamily="34" charset="0"/>
            </a:endParaRPr>
          </a:p>
        </p:txBody>
      </p:sp>
      <p:sp>
        <p:nvSpPr>
          <p:cNvPr id="23" name="TextBox 22"/>
          <p:cNvSpPr txBox="1"/>
          <p:nvPr/>
        </p:nvSpPr>
        <p:spPr>
          <a:xfrm>
            <a:off x="1447803" y="2971800"/>
            <a:ext cx="461665" cy="1093351"/>
          </a:xfrm>
          <a:prstGeom prst="rect">
            <a:avLst/>
          </a:prstGeom>
          <a:noFill/>
        </p:spPr>
        <p:txBody>
          <a:bodyPr vert="vert" wrap="square" rtlCol="0">
            <a:spAutoFit/>
          </a:bodyPr>
          <a:lstStyle/>
          <a:p>
            <a:r>
              <a:rPr lang="en-US" dirty="0" smtClean="0">
                <a:latin typeface="Arial Narrow" pitchFamily="34" charset="0"/>
              </a:rPr>
              <a:t>4/17/2013</a:t>
            </a:r>
            <a:endParaRPr lang="en-US" sz="1400" dirty="0">
              <a:latin typeface="Arial Narrow" pitchFamily="34" charset="0"/>
            </a:endParaRPr>
          </a:p>
        </p:txBody>
      </p:sp>
      <p:sp>
        <p:nvSpPr>
          <p:cNvPr id="26" name="TextBox 25"/>
          <p:cNvSpPr txBox="1"/>
          <p:nvPr/>
        </p:nvSpPr>
        <p:spPr>
          <a:xfrm>
            <a:off x="5486408" y="3048000"/>
            <a:ext cx="461665" cy="1465098"/>
          </a:xfrm>
          <a:prstGeom prst="rect">
            <a:avLst/>
          </a:prstGeom>
          <a:noFill/>
        </p:spPr>
        <p:txBody>
          <a:bodyPr vert="vert" wrap="square" rtlCol="0">
            <a:spAutoFit/>
          </a:bodyPr>
          <a:lstStyle/>
          <a:p>
            <a:r>
              <a:rPr lang="en-US" dirty="0" smtClean="0">
                <a:latin typeface="Arial Narrow" pitchFamily="34" charset="0"/>
              </a:rPr>
              <a:t>5/19/2013</a:t>
            </a:r>
            <a:endParaRPr lang="en-US" dirty="0">
              <a:latin typeface="Arial Narrow" pitchFamily="34" charset="0"/>
            </a:endParaRPr>
          </a:p>
        </p:txBody>
      </p:sp>
      <p:sp>
        <p:nvSpPr>
          <p:cNvPr id="27" name="TextBox 26"/>
          <p:cNvSpPr txBox="1"/>
          <p:nvPr/>
        </p:nvSpPr>
        <p:spPr>
          <a:xfrm>
            <a:off x="6172205" y="2971800"/>
            <a:ext cx="461665" cy="1693698"/>
          </a:xfrm>
          <a:prstGeom prst="rect">
            <a:avLst/>
          </a:prstGeom>
          <a:noFill/>
        </p:spPr>
        <p:txBody>
          <a:bodyPr vert="vert" wrap="square" rtlCol="0">
            <a:spAutoFit/>
          </a:bodyPr>
          <a:lstStyle/>
          <a:p>
            <a:r>
              <a:rPr lang="en-US" dirty="0" smtClean="0">
                <a:latin typeface="Arial Narrow" pitchFamily="34" charset="0"/>
              </a:rPr>
              <a:t>5/19/2013</a:t>
            </a:r>
            <a:endParaRPr lang="en-US" dirty="0">
              <a:latin typeface="Arial Narrow" pitchFamily="34" charset="0"/>
            </a:endParaRPr>
          </a:p>
        </p:txBody>
      </p:sp>
      <p:sp>
        <p:nvSpPr>
          <p:cNvPr id="29" name="TextBox 28"/>
          <p:cNvSpPr txBox="1"/>
          <p:nvPr/>
        </p:nvSpPr>
        <p:spPr>
          <a:xfrm>
            <a:off x="228600" y="3048000"/>
            <a:ext cx="1143000" cy="1231106"/>
          </a:xfrm>
          <a:prstGeom prst="rect">
            <a:avLst/>
          </a:prstGeom>
          <a:noFill/>
        </p:spPr>
        <p:txBody>
          <a:bodyPr wrap="square" rtlCol="0">
            <a:spAutoFit/>
          </a:bodyPr>
          <a:lstStyle/>
          <a:p>
            <a:pPr marL="342900" indent="-342900"/>
            <a:r>
              <a:rPr lang="en-US" sz="1400" dirty="0" smtClean="0"/>
              <a:t>1. CBCP-</a:t>
            </a:r>
            <a:r>
              <a:rPr lang="en-US" sz="1400" dirty="0" err="1" smtClean="0"/>
              <a:t>Laiko</a:t>
            </a:r>
            <a:r>
              <a:rPr lang="en-US" sz="1400" dirty="0" smtClean="0"/>
              <a:t>     </a:t>
            </a:r>
          </a:p>
          <a:p>
            <a:pPr marL="342900" indent="-342900"/>
            <a:r>
              <a:rPr lang="en-US" sz="1400" dirty="0" smtClean="0"/>
              <a:t>2. G-Watch,</a:t>
            </a:r>
          </a:p>
          <a:p>
            <a:r>
              <a:rPr lang="en-US" sz="1400" dirty="0" smtClean="0"/>
              <a:t>3. COA</a:t>
            </a:r>
          </a:p>
          <a:p>
            <a:endParaRPr lang="en-US" dirty="0"/>
          </a:p>
        </p:txBody>
      </p:sp>
      <p:sp>
        <p:nvSpPr>
          <p:cNvPr id="30" name="TextBox 29"/>
          <p:cNvSpPr txBox="1"/>
          <p:nvPr/>
        </p:nvSpPr>
        <p:spPr>
          <a:xfrm>
            <a:off x="6858000" y="2971800"/>
            <a:ext cx="461665" cy="1693698"/>
          </a:xfrm>
          <a:prstGeom prst="rect">
            <a:avLst/>
          </a:prstGeom>
          <a:noFill/>
        </p:spPr>
        <p:txBody>
          <a:bodyPr vert="vert" wrap="square" rtlCol="0">
            <a:spAutoFit/>
          </a:bodyPr>
          <a:lstStyle/>
          <a:p>
            <a:r>
              <a:rPr lang="en-US" dirty="0" smtClean="0">
                <a:latin typeface="Arial Narrow" pitchFamily="34" charset="0"/>
              </a:rPr>
              <a:t>5/19/2013</a:t>
            </a:r>
            <a:endParaRPr lang="en-US" dirty="0">
              <a:latin typeface="Arial Narrow" pitchFamily="34" charset="0"/>
            </a:endParaRPr>
          </a:p>
        </p:txBody>
      </p:sp>
    </p:spTree>
    <p:extLst>
      <p:ext uri="{BB962C8B-B14F-4D97-AF65-F5344CB8AC3E}">
        <p14:creationId xmlns:p14="http://schemas.microsoft.com/office/powerpoint/2010/main" xmlns="" val="3684008728"/>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7" presetClass="entr" presetSubtype="0" fill="hold" grpId="0" nodeType="clickEffect">
                                  <p:stCondLst>
                                    <p:cond delay="0"/>
                                  </p:stCondLst>
                                  <p:iterate type="lt">
                                    <p:tmPct val="50000"/>
                                  </p:iterate>
                                  <p:childTnLst>
                                    <p:set>
                                      <p:cBhvr>
                                        <p:cTn id="6" dur="1" fill="hold">
                                          <p:stCondLst>
                                            <p:cond delay="0"/>
                                          </p:stCondLst>
                                        </p:cTn>
                                        <p:tgtEl>
                                          <p:spTgt spid="23"/>
                                        </p:tgtEl>
                                        <p:attrNameLst>
                                          <p:attrName>style.visibility</p:attrName>
                                        </p:attrNameLst>
                                      </p:cBhvr>
                                      <p:to>
                                        <p:strVal val="visible"/>
                                      </p:to>
                                    </p:set>
                                    <p:anim calcmode="discrete" valueType="clr">
                                      <p:cBhvr override="childStyle">
                                        <p:cTn id="7" dur="80"/>
                                        <p:tgtEl>
                                          <p:spTgt spid="23"/>
                                        </p:tgtEl>
                                        <p:attrNameLst>
                                          <p:attrName>style.color</p:attrName>
                                        </p:attrNameLst>
                                      </p:cBhvr>
                                      <p:tavLst>
                                        <p:tav tm="0">
                                          <p:val>
                                            <p:clrVal>
                                              <a:schemeClr val="accent2"/>
                                            </p:clrVal>
                                          </p:val>
                                        </p:tav>
                                        <p:tav tm="50000">
                                          <p:val>
                                            <p:clrVal>
                                              <a:schemeClr val="hlink"/>
                                            </p:clrVal>
                                          </p:val>
                                        </p:tav>
                                      </p:tavLst>
                                    </p:anim>
                                    <p:anim calcmode="discrete" valueType="clr">
                                      <p:cBhvr>
                                        <p:cTn id="8" dur="80"/>
                                        <p:tgtEl>
                                          <p:spTgt spid="23"/>
                                        </p:tgtEl>
                                        <p:attrNameLst>
                                          <p:attrName>fillcolor</p:attrName>
                                        </p:attrNameLst>
                                      </p:cBhvr>
                                      <p:tavLst>
                                        <p:tav tm="0">
                                          <p:val>
                                            <p:clrVal>
                                              <a:schemeClr val="accent2"/>
                                            </p:clrVal>
                                          </p:val>
                                        </p:tav>
                                        <p:tav tm="50000">
                                          <p:val>
                                            <p:clrVal>
                                              <a:schemeClr val="hlink"/>
                                            </p:clrVal>
                                          </p:val>
                                        </p:tav>
                                      </p:tavLst>
                                    </p:anim>
                                    <p:set>
                                      <p:cBhvr>
                                        <p:cTn id="9" dur="80"/>
                                        <p:tgtEl>
                                          <p:spTgt spid="23"/>
                                        </p:tgtEl>
                                        <p:attrNameLst>
                                          <p:attrName>fill.type</p:attrName>
                                        </p:attrNameLst>
                                      </p:cBhvr>
                                      <p:to>
                                        <p:strVal val="solid"/>
                                      </p:to>
                                    </p:set>
                                  </p:childTnLst>
                                </p:cTn>
                              </p:par>
                            </p:childTnLst>
                          </p:cTn>
                        </p:par>
                      </p:childTnLst>
                    </p:cTn>
                  </p:par>
                  <p:par>
                    <p:cTn id="10" fill="hold">
                      <p:stCondLst>
                        <p:cond delay="indefinite"/>
                      </p:stCondLst>
                      <p:childTnLst>
                        <p:par>
                          <p:cTn id="11" fill="hold">
                            <p:stCondLst>
                              <p:cond delay="0"/>
                            </p:stCondLst>
                            <p:childTnLst>
                              <p:par>
                                <p:cTn id="12" presetID="27" presetClass="entr" presetSubtype="0" fill="hold" grpId="0" nodeType="clickEffect">
                                  <p:stCondLst>
                                    <p:cond delay="0"/>
                                  </p:stCondLst>
                                  <p:iterate type="lt">
                                    <p:tmPct val="50000"/>
                                  </p:iterate>
                                  <p:childTnLst>
                                    <p:set>
                                      <p:cBhvr>
                                        <p:cTn id="13" dur="1" fill="hold">
                                          <p:stCondLst>
                                            <p:cond delay="0"/>
                                          </p:stCondLst>
                                        </p:cTn>
                                        <p:tgtEl>
                                          <p:spTgt spid="7"/>
                                        </p:tgtEl>
                                        <p:attrNameLst>
                                          <p:attrName>style.visibility</p:attrName>
                                        </p:attrNameLst>
                                      </p:cBhvr>
                                      <p:to>
                                        <p:strVal val="visible"/>
                                      </p:to>
                                    </p:set>
                                    <p:anim calcmode="discrete" valueType="clr">
                                      <p:cBhvr override="childStyle">
                                        <p:cTn id="14" dur="80"/>
                                        <p:tgtEl>
                                          <p:spTgt spid="7"/>
                                        </p:tgtEl>
                                        <p:attrNameLst>
                                          <p:attrName>style.color</p:attrName>
                                        </p:attrNameLst>
                                      </p:cBhvr>
                                      <p:tavLst>
                                        <p:tav tm="0">
                                          <p:val>
                                            <p:clrVal>
                                              <a:schemeClr val="accent2"/>
                                            </p:clrVal>
                                          </p:val>
                                        </p:tav>
                                        <p:tav tm="50000">
                                          <p:val>
                                            <p:clrVal>
                                              <a:schemeClr val="hlink"/>
                                            </p:clrVal>
                                          </p:val>
                                        </p:tav>
                                      </p:tavLst>
                                    </p:anim>
                                    <p:anim calcmode="discrete" valueType="clr">
                                      <p:cBhvr>
                                        <p:cTn id="15" dur="80"/>
                                        <p:tgtEl>
                                          <p:spTgt spid="7"/>
                                        </p:tgtEl>
                                        <p:attrNameLst>
                                          <p:attrName>fillcolor</p:attrName>
                                        </p:attrNameLst>
                                      </p:cBhvr>
                                      <p:tavLst>
                                        <p:tav tm="0">
                                          <p:val>
                                            <p:clrVal>
                                              <a:schemeClr val="accent2"/>
                                            </p:clrVal>
                                          </p:val>
                                        </p:tav>
                                        <p:tav tm="50000">
                                          <p:val>
                                            <p:clrVal>
                                              <a:schemeClr val="hlink"/>
                                            </p:clrVal>
                                          </p:val>
                                        </p:tav>
                                      </p:tavLst>
                                    </p:anim>
                                    <p:set>
                                      <p:cBhvr>
                                        <p:cTn id="16" dur="80"/>
                                        <p:tgtEl>
                                          <p:spTgt spid="7"/>
                                        </p:tgtEl>
                                        <p:attrNameLst>
                                          <p:attrName>fill.type</p:attrName>
                                        </p:attrNameLst>
                                      </p:cBhvr>
                                      <p:to>
                                        <p:strVal val="solid"/>
                                      </p:to>
                                    </p:set>
                                  </p:childTnLst>
                                </p:cTn>
                              </p:par>
                            </p:childTnLst>
                          </p:cTn>
                        </p:par>
                      </p:childTnLst>
                    </p:cTn>
                  </p:par>
                  <p:par>
                    <p:cTn id="17" fill="hold">
                      <p:stCondLst>
                        <p:cond delay="indefinite"/>
                      </p:stCondLst>
                      <p:childTnLst>
                        <p:par>
                          <p:cTn id="18" fill="hold">
                            <p:stCondLst>
                              <p:cond delay="0"/>
                            </p:stCondLst>
                            <p:childTnLst>
                              <p:par>
                                <p:cTn id="19" presetID="27" presetClass="entr" presetSubtype="0" fill="hold" grpId="0" nodeType="clickEffect">
                                  <p:stCondLst>
                                    <p:cond delay="0"/>
                                  </p:stCondLst>
                                  <p:iterate type="lt">
                                    <p:tmPct val="50000"/>
                                  </p:iterate>
                                  <p:childTnLst>
                                    <p:set>
                                      <p:cBhvr>
                                        <p:cTn id="20" dur="1" fill="hold">
                                          <p:stCondLst>
                                            <p:cond delay="0"/>
                                          </p:stCondLst>
                                        </p:cTn>
                                        <p:tgtEl>
                                          <p:spTgt spid="12"/>
                                        </p:tgtEl>
                                        <p:attrNameLst>
                                          <p:attrName>style.visibility</p:attrName>
                                        </p:attrNameLst>
                                      </p:cBhvr>
                                      <p:to>
                                        <p:strVal val="visible"/>
                                      </p:to>
                                    </p:set>
                                    <p:anim calcmode="discrete" valueType="clr">
                                      <p:cBhvr override="childStyle">
                                        <p:cTn id="21" dur="80"/>
                                        <p:tgtEl>
                                          <p:spTgt spid="12"/>
                                        </p:tgtEl>
                                        <p:attrNameLst>
                                          <p:attrName>style.color</p:attrName>
                                        </p:attrNameLst>
                                      </p:cBhvr>
                                      <p:tavLst>
                                        <p:tav tm="0">
                                          <p:val>
                                            <p:clrVal>
                                              <a:schemeClr val="accent2"/>
                                            </p:clrVal>
                                          </p:val>
                                        </p:tav>
                                        <p:tav tm="50000">
                                          <p:val>
                                            <p:clrVal>
                                              <a:schemeClr val="hlink"/>
                                            </p:clrVal>
                                          </p:val>
                                        </p:tav>
                                      </p:tavLst>
                                    </p:anim>
                                    <p:anim calcmode="discrete" valueType="clr">
                                      <p:cBhvr>
                                        <p:cTn id="22" dur="80"/>
                                        <p:tgtEl>
                                          <p:spTgt spid="12"/>
                                        </p:tgtEl>
                                        <p:attrNameLst>
                                          <p:attrName>fillcolor</p:attrName>
                                        </p:attrNameLst>
                                      </p:cBhvr>
                                      <p:tavLst>
                                        <p:tav tm="0">
                                          <p:val>
                                            <p:clrVal>
                                              <a:schemeClr val="accent2"/>
                                            </p:clrVal>
                                          </p:val>
                                        </p:tav>
                                        <p:tav tm="50000">
                                          <p:val>
                                            <p:clrVal>
                                              <a:schemeClr val="hlink"/>
                                            </p:clrVal>
                                          </p:val>
                                        </p:tav>
                                      </p:tavLst>
                                    </p:anim>
                                    <p:set>
                                      <p:cBhvr>
                                        <p:cTn id="23" dur="80"/>
                                        <p:tgtEl>
                                          <p:spTgt spid="12"/>
                                        </p:tgtEl>
                                        <p:attrNameLst>
                                          <p:attrName>fill.type</p:attrName>
                                        </p:attrNameLst>
                                      </p:cBhvr>
                                      <p:to>
                                        <p:strVal val="solid"/>
                                      </p:to>
                                    </p:set>
                                  </p:childTnLst>
                                </p:cTn>
                              </p:par>
                            </p:childTnLst>
                          </p:cTn>
                        </p:par>
                      </p:childTnLst>
                    </p:cTn>
                  </p:par>
                  <p:par>
                    <p:cTn id="24" fill="hold">
                      <p:stCondLst>
                        <p:cond delay="indefinite"/>
                      </p:stCondLst>
                      <p:childTnLst>
                        <p:par>
                          <p:cTn id="25" fill="hold">
                            <p:stCondLst>
                              <p:cond delay="0"/>
                            </p:stCondLst>
                            <p:childTnLst>
                              <p:par>
                                <p:cTn id="26" presetID="27" presetClass="entr" presetSubtype="0" fill="hold" grpId="0" nodeType="clickEffect">
                                  <p:stCondLst>
                                    <p:cond delay="0"/>
                                  </p:stCondLst>
                                  <p:iterate type="lt">
                                    <p:tmPct val="50000"/>
                                  </p:iterate>
                                  <p:childTnLst>
                                    <p:set>
                                      <p:cBhvr>
                                        <p:cTn id="27" dur="1" fill="hold">
                                          <p:stCondLst>
                                            <p:cond delay="0"/>
                                          </p:stCondLst>
                                        </p:cTn>
                                        <p:tgtEl>
                                          <p:spTgt spid="13"/>
                                        </p:tgtEl>
                                        <p:attrNameLst>
                                          <p:attrName>style.visibility</p:attrName>
                                        </p:attrNameLst>
                                      </p:cBhvr>
                                      <p:to>
                                        <p:strVal val="visible"/>
                                      </p:to>
                                    </p:set>
                                    <p:anim calcmode="discrete" valueType="clr">
                                      <p:cBhvr override="childStyle">
                                        <p:cTn id="28" dur="80"/>
                                        <p:tgtEl>
                                          <p:spTgt spid="13"/>
                                        </p:tgtEl>
                                        <p:attrNameLst>
                                          <p:attrName>style.color</p:attrName>
                                        </p:attrNameLst>
                                      </p:cBhvr>
                                      <p:tavLst>
                                        <p:tav tm="0">
                                          <p:val>
                                            <p:clrVal>
                                              <a:schemeClr val="accent2"/>
                                            </p:clrVal>
                                          </p:val>
                                        </p:tav>
                                        <p:tav tm="50000">
                                          <p:val>
                                            <p:clrVal>
                                              <a:schemeClr val="hlink"/>
                                            </p:clrVal>
                                          </p:val>
                                        </p:tav>
                                      </p:tavLst>
                                    </p:anim>
                                    <p:anim calcmode="discrete" valueType="clr">
                                      <p:cBhvr>
                                        <p:cTn id="29" dur="80"/>
                                        <p:tgtEl>
                                          <p:spTgt spid="13"/>
                                        </p:tgtEl>
                                        <p:attrNameLst>
                                          <p:attrName>fillcolor</p:attrName>
                                        </p:attrNameLst>
                                      </p:cBhvr>
                                      <p:tavLst>
                                        <p:tav tm="0">
                                          <p:val>
                                            <p:clrVal>
                                              <a:schemeClr val="accent2"/>
                                            </p:clrVal>
                                          </p:val>
                                        </p:tav>
                                        <p:tav tm="50000">
                                          <p:val>
                                            <p:clrVal>
                                              <a:schemeClr val="hlink"/>
                                            </p:clrVal>
                                          </p:val>
                                        </p:tav>
                                      </p:tavLst>
                                    </p:anim>
                                    <p:set>
                                      <p:cBhvr>
                                        <p:cTn id="30" dur="80"/>
                                        <p:tgtEl>
                                          <p:spTgt spid="13"/>
                                        </p:tgtEl>
                                        <p:attrNameLst>
                                          <p:attrName>fill.type</p:attrName>
                                        </p:attrNameLst>
                                      </p:cBhvr>
                                      <p:to>
                                        <p:strVal val="solid"/>
                                      </p:to>
                                    </p:set>
                                  </p:childTnLst>
                                </p:cTn>
                              </p:par>
                            </p:childTnLst>
                          </p:cTn>
                        </p:par>
                      </p:childTnLst>
                    </p:cTn>
                  </p:par>
                  <p:par>
                    <p:cTn id="31" fill="hold">
                      <p:stCondLst>
                        <p:cond delay="indefinite"/>
                      </p:stCondLst>
                      <p:childTnLst>
                        <p:par>
                          <p:cTn id="32" fill="hold">
                            <p:stCondLst>
                              <p:cond delay="0"/>
                            </p:stCondLst>
                            <p:childTnLst>
                              <p:par>
                                <p:cTn id="33" presetID="27" presetClass="entr" presetSubtype="0" fill="hold" grpId="0" nodeType="clickEffect">
                                  <p:stCondLst>
                                    <p:cond delay="0"/>
                                  </p:stCondLst>
                                  <p:iterate type="lt">
                                    <p:tmPct val="50000"/>
                                  </p:iterate>
                                  <p:childTnLst>
                                    <p:set>
                                      <p:cBhvr>
                                        <p:cTn id="34" dur="1" fill="hold">
                                          <p:stCondLst>
                                            <p:cond delay="0"/>
                                          </p:stCondLst>
                                        </p:cTn>
                                        <p:tgtEl>
                                          <p:spTgt spid="15"/>
                                        </p:tgtEl>
                                        <p:attrNameLst>
                                          <p:attrName>style.visibility</p:attrName>
                                        </p:attrNameLst>
                                      </p:cBhvr>
                                      <p:to>
                                        <p:strVal val="visible"/>
                                      </p:to>
                                    </p:set>
                                    <p:anim calcmode="discrete" valueType="clr">
                                      <p:cBhvr override="childStyle">
                                        <p:cTn id="35" dur="80"/>
                                        <p:tgtEl>
                                          <p:spTgt spid="15"/>
                                        </p:tgtEl>
                                        <p:attrNameLst>
                                          <p:attrName>style.color</p:attrName>
                                        </p:attrNameLst>
                                      </p:cBhvr>
                                      <p:tavLst>
                                        <p:tav tm="0">
                                          <p:val>
                                            <p:clrVal>
                                              <a:schemeClr val="accent2"/>
                                            </p:clrVal>
                                          </p:val>
                                        </p:tav>
                                        <p:tav tm="50000">
                                          <p:val>
                                            <p:clrVal>
                                              <a:schemeClr val="hlink"/>
                                            </p:clrVal>
                                          </p:val>
                                        </p:tav>
                                      </p:tavLst>
                                    </p:anim>
                                    <p:anim calcmode="discrete" valueType="clr">
                                      <p:cBhvr>
                                        <p:cTn id="36" dur="80"/>
                                        <p:tgtEl>
                                          <p:spTgt spid="15"/>
                                        </p:tgtEl>
                                        <p:attrNameLst>
                                          <p:attrName>fillcolor</p:attrName>
                                        </p:attrNameLst>
                                      </p:cBhvr>
                                      <p:tavLst>
                                        <p:tav tm="0">
                                          <p:val>
                                            <p:clrVal>
                                              <a:schemeClr val="accent2"/>
                                            </p:clrVal>
                                          </p:val>
                                        </p:tav>
                                        <p:tav tm="50000">
                                          <p:val>
                                            <p:clrVal>
                                              <a:schemeClr val="hlink"/>
                                            </p:clrVal>
                                          </p:val>
                                        </p:tav>
                                      </p:tavLst>
                                    </p:anim>
                                    <p:set>
                                      <p:cBhvr>
                                        <p:cTn id="37" dur="80"/>
                                        <p:tgtEl>
                                          <p:spTgt spid="15"/>
                                        </p:tgtEl>
                                        <p:attrNameLst>
                                          <p:attrName>fill.type</p:attrName>
                                        </p:attrNameLst>
                                      </p:cBhvr>
                                      <p:to>
                                        <p:strVal val="solid"/>
                                      </p:to>
                                    </p:set>
                                  </p:childTnLst>
                                </p:cTn>
                              </p:par>
                            </p:childTnLst>
                          </p:cTn>
                        </p:par>
                      </p:childTnLst>
                    </p:cTn>
                  </p:par>
                  <p:par>
                    <p:cTn id="38" fill="hold">
                      <p:stCondLst>
                        <p:cond delay="indefinite"/>
                      </p:stCondLst>
                      <p:childTnLst>
                        <p:par>
                          <p:cTn id="39" fill="hold">
                            <p:stCondLst>
                              <p:cond delay="0"/>
                            </p:stCondLst>
                            <p:childTnLst>
                              <p:par>
                                <p:cTn id="40" presetID="27" presetClass="entr" presetSubtype="0" fill="hold" grpId="0" nodeType="clickEffect">
                                  <p:stCondLst>
                                    <p:cond delay="0"/>
                                  </p:stCondLst>
                                  <p:iterate type="lt">
                                    <p:tmPct val="50000"/>
                                  </p:iterate>
                                  <p:childTnLst>
                                    <p:set>
                                      <p:cBhvr>
                                        <p:cTn id="41" dur="1" fill="hold">
                                          <p:stCondLst>
                                            <p:cond delay="0"/>
                                          </p:stCondLst>
                                        </p:cTn>
                                        <p:tgtEl>
                                          <p:spTgt spid="17"/>
                                        </p:tgtEl>
                                        <p:attrNameLst>
                                          <p:attrName>style.visibility</p:attrName>
                                        </p:attrNameLst>
                                      </p:cBhvr>
                                      <p:to>
                                        <p:strVal val="visible"/>
                                      </p:to>
                                    </p:set>
                                    <p:anim calcmode="discrete" valueType="clr">
                                      <p:cBhvr override="childStyle">
                                        <p:cTn id="42" dur="80"/>
                                        <p:tgtEl>
                                          <p:spTgt spid="17"/>
                                        </p:tgtEl>
                                        <p:attrNameLst>
                                          <p:attrName>style.color</p:attrName>
                                        </p:attrNameLst>
                                      </p:cBhvr>
                                      <p:tavLst>
                                        <p:tav tm="0">
                                          <p:val>
                                            <p:clrVal>
                                              <a:schemeClr val="accent2"/>
                                            </p:clrVal>
                                          </p:val>
                                        </p:tav>
                                        <p:tav tm="50000">
                                          <p:val>
                                            <p:clrVal>
                                              <a:schemeClr val="hlink"/>
                                            </p:clrVal>
                                          </p:val>
                                        </p:tav>
                                      </p:tavLst>
                                    </p:anim>
                                    <p:anim calcmode="discrete" valueType="clr">
                                      <p:cBhvr>
                                        <p:cTn id="43" dur="80"/>
                                        <p:tgtEl>
                                          <p:spTgt spid="17"/>
                                        </p:tgtEl>
                                        <p:attrNameLst>
                                          <p:attrName>fillcolor</p:attrName>
                                        </p:attrNameLst>
                                      </p:cBhvr>
                                      <p:tavLst>
                                        <p:tav tm="0">
                                          <p:val>
                                            <p:clrVal>
                                              <a:schemeClr val="accent2"/>
                                            </p:clrVal>
                                          </p:val>
                                        </p:tav>
                                        <p:tav tm="50000">
                                          <p:val>
                                            <p:clrVal>
                                              <a:schemeClr val="hlink"/>
                                            </p:clrVal>
                                          </p:val>
                                        </p:tav>
                                      </p:tavLst>
                                    </p:anim>
                                    <p:set>
                                      <p:cBhvr>
                                        <p:cTn id="44" dur="80"/>
                                        <p:tgtEl>
                                          <p:spTgt spid="17"/>
                                        </p:tgtEl>
                                        <p:attrNameLst>
                                          <p:attrName>fill.type</p:attrName>
                                        </p:attrNameLst>
                                      </p:cBhvr>
                                      <p:to>
                                        <p:strVal val="solid"/>
                                      </p:to>
                                    </p:set>
                                  </p:childTnLst>
                                </p:cTn>
                              </p:par>
                            </p:childTnLst>
                          </p:cTn>
                        </p:par>
                      </p:childTnLst>
                    </p:cTn>
                  </p:par>
                  <p:par>
                    <p:cTn id="45" fill="hold">
                      <p:stCondLst>
                        <p:cond delay="indefinite"/>
                      </p:stCondLst>
                      <p:childTnLst>
                        <p:par>
                          <p:cTn id="46" fill="hold">
                            <p:stCondLst>
                              <p:cond delay="0"/>
                            </p:stCondLst>
                            <p:childTnLst>
                              <p:par>
                                <p:cTn id="47" presetID="27" presetClass="entr" presetSubtype="0" fill="hold" grpId="0" nodeType="clickEffect">
                                  <p:stCondLst>
                                    <p:cond delay="0"/>
                                  </p:stCondLst>
                                  <p:iterate type="lt">
                                    <p:tmPct val="50000"/>
                                  </p:iterate>
                                  <p:childTnLst>
                                    <p:set>
                                      <p:cBhvr>
                                        <p:cTn id="48" dur="1" fill="hold">
                                          <p:stCondLst>
                                            <p:cond delay="0"/>
                                          </p:stCondLst>
                                        </p:cTn>
                                        <p:tgtEl>
                                          <p:spTgt spid="26"/>
                                        </p:tgtEl>
                                        <p:attrNameLst>
                                          <p:attrName>style.visibility</p:attrName>
                                        </p:attrNameLst>
                                      </p:cBhvr>
                                      <p:to>
                                        <p:strVal val="visible"/>
                                      </p:to>
                                    </p:set>
                                    <p:anim calcmode="discrete" valueType="clr">
                                      <p:cBhvr override="childStyle">
                                        <p:cTn id="49" dur="80"/>
                                        <p:tgtEl>
                                          <p:spTgt spid="26"/>
                                        </p:tgtEl>
                                        <p:attrNameLst>
                                          <p:attrName>style.color</p:attrName>
                                        </p:attrNameLst>
                                      </p:cBhvr>
                                      <p:tavLst>
                                        <p:tav tm="0">
                                          <p:val>
                                            <p:clrVal>
                                              <a:schemeClr val="accent2"/>
                                            </p:clrVal>
                                          </p:val>
                                        </p:tav>
                                        <p:tav tm="50000">
                                          <p:val>
                                            <p:clrVal>
                                              <a:schemeClr val="hlink"/>
                                            </p:clrVal>
                                          </p:val>
                                        </p:tav>
                                      </p:tavLst>
                                    </p:anim>
                                    <p:anim calcmode="discrete" valueType="clr">
                                      <p:cBhvr>
                                        <p:cTn id="50" dur="80"/>
                                        <p:tgtEl>
                                          <p:spTgt spid="26"/>
                                        </p:tgtEl>
                                        <p:attrNameLst>
                                          <p:attrName>fillcolor</p:attrName>
                                        </p:attrNameLst>
                                      </p:cBhvr>
                                      <p:tavLst>
                                        <p:tav tm="0">
                                          <p:val>
                                            <p:clrVal>
                                              <a:schemeClr val="accent2"/>
                                            </p:clrVal>
                                          </p:val>
                                        </p:tav>
                                        <p:tav tm="50000">
                                          <p:val>
                                            <p:clrVal>
                                              <a:schemeClr val="hlink"/>
                                            </p:clrVal>
                                          </p:val>
                                        </p:tav>
                                      </p:tavLst>
                                    </p:anim>
                                    <p:set>
                                      <p:cBhvr>
                                        <p:cTn id="51" dur="80"/>
                                        <p:tgtEl>
                                          <p:spTgt spid="26"/>
                                        </p:tgtEl>
                                        <p:attrNameLst>
                                          <p:attrName>fill.type</p:attrName>
                                        </p:attrNameLst>
                                      </p:cBhvr>
                                      <p:to>
                                        <p:strVal val="solid"/>
                                      </p:to>
                                    </p:set>
                                  </p:childTnLst>
                                </p:cTn>
                              </p:par>
                            </p:childTnLst>
                          </p:cTn>
                        </p:par>
                      </p:childTnLst>
                    </p:cTn>
                  </p:par>
                  <p:par>
                    <p:cTn id="52" fill="hold">
                      <p:stCondLst>
                        <p:cond delay="indefinite"/>
                      </p:stCondLst>
                      <p:childTnLst>
                        <p:par>
                          <p:cTn id="53" fill="hold">
                            <p:stCondLst>
                              <p:cond delay="0"/>
                            </p:stCondLst>
                            <p:childTnLst>
                              <p:par>
                                <p:cTn id="54" presetID="27" presetClass="entr" presetSubtype="0" fill="hold" grpId="0" nodeType="clickEffect">
                                  <p:stCondLst>
                                    <p:cond delay="0"/>
                                  </p:stCondLst>
                                  <p:iterate type="lt">
                                    <p:tmPct val="50000"/>
                                  </p:iterate>
                                  <p:childTnLst>
                                    <p:set>
                                      <p:cBhvr>
                                        <p:cTn id="55" dur="1" fill="hold">
                                          <p:stCondLst>
                                            <p:cond delay="0"/>
                                          </p:stCondLst>
                                        </p:cTn>
                                        <p:tgtEl>
                                          <p:spTgt spid="27"/>
                                        </p:tgtEl>
                                        <p:attrNameLst>
                                          <p:attrName>style.visibility</p:attrName>
                                        </p:attrNameLst>
                                      </p:cBhvr>
                                      <p:to>
                                        <p:strVal val="visible"/>
                                      </p:to>
                                    </p:set>
                                    <p:anim calcmode="discrete" valueType="clr">
                                      <p:cBhvr override="childStyle">
                                        <p:cTn id="56" dur="80"/>
                                        <p:tgtEl>
                                          <p:spTgt spid="27"/>
                                        </p:tgtEl>
                                        <p:attrNameLst>
                                          <p:attrName>style.color</p:attrName>
                                        </p:attrNameLst>
                                      </p:cBhvr>
                                      <p:tavLst>
                                        <p:tav tm="0">
                                          <p:val>
                                            <p:clrVal>
                                              <a:schemeClr val="accent2"/>
                                            </p:clrVal>
                                          </p:val>
                                        </p:tav>
                                        <p:tav tm="50000">
                                          <p:val>
                                            <p:clrVal>
                                              <a:schemeClr val="hlink"/>
                                            </p:clrVal>
                                          </p:val>
                                        </p:tav>
                                      </p:tavLst>
                                    </p:anim>
                                    <p:anim calcmode="discrete" valueType="clr">
                                      <p:cBhvr>
                                        <p:cTn id="57" dur="80"/>
                                        <p:tgtEl>
                                          <p:spTgt spid="27"/>
                                        </p:tgtEl>
                                        <p:attrNameLst>
                                          <p:attrName>fillcolor</p:attrName>
                                        </p:attrNameLst>
                                      </p:cBhvr>
                                      <p:tavLst>
                                        <p:tav tm="0">
                                          <p:val>
                                            <p:clrVal>
                                              <a:schemeClr val="accent2"/>
                                            </p:clrVal>
                                          </p:val>
                                        </p:tav>
                                        <p:tav tm="50000">
                                          <p:val>
                                            <p:clrVal>
                                              <a:schemeClr val="hlink"/>
                                            </p:clrVal>
                                          </p:val>
                                        </p:tav>
                                      </p:tavLst>
                                    </p:anim>
                                    <p:set>
                                      <p:cBhvr>
                                        <p:cTn id="58" dur="80"/>
                                        <p:tgtEl>
                                          <p:spTgt spid="27"/>
                                        </p:tgtEl>
                                        <p:attrNameLst>
                                          <p:attrName>fill.type</p:attrName>
                                        </p:attrNameLst>
                                      </p:cBhvr>
                                      <p:to>
                                        <p:strVal val="solid"/>
                                      </p:to>
                                    </p:set>
                                  </p:childTnLst>
                                </p:cTn>
                              </p:par>
                            </p:childTnLst>
                          </p:cTn>
                        </p:par>
                      </p:childTnLst>
                    </p:cTn>
                  </p:par>
                  <p:par>
                    <p:cTn id="59" fill="hold">
                      <p:stCondLst>
                        <p:cond delay="indefinite"/>
                      </p:stCondLst>
                      <p:childTnLst>
                        <p:par>
                          <p:cTn id="60" fill="hold">
                            <p:stCondLst>
                              <p:cond delay="0"/>
                            </p:stCondLst>
                            <p:childTnLst>
                              <p:par>
                                <p:cTn id="61" presetID="27" presetClass="entr" presetSubtype="0" fill="hold" grpId="0" nodeType="clickEffect">
                                  <p:stCondLst>
                                    <p:cond delay="0"/>
                                  </p:stCondLst>
                                  <p:iterate type="lt">
                                    <p:tmPct val="50000"/>
                                  </p:iterate>
                                  <p:childTnLst>
                                    <p:set>
                                      <p:cBhvr>
                                        <p:cTn id="62" dur="1" fill="hold">
                                          <p:stCondLst>
                                            <p:cond delay="0"/>
                                          </p:stCondLst>
                                        </p:cTn>
                                        <p:tgtEl>
                                          <p:spTgt spid="30"/>
                                        </p:tgtEl>
                                        <p:attrNameLst>
                                          <p:attrName>style.visibility</p:attrName>
                                        </p:attrNameLst>
                                      </p:cBhvr>
                                      <p:to>
                                        <p:strVal val="visible"/>
                                      </p:to>
                                    </p:set>
                                    <p:anim calcmode="discrete" valueType="clr">
                                      <p:cBhvr override="childStyle">
                                        <p:cTn id="63" dur="80"/>
                                        <p:tgtEl>
                                          <p:spTgt spid="30"/>
                                        </p:tgtEl>
                                        <p:attrNameLst>
                                          <p:attrName>style.color</p:attrName>
                                        </p:attrNameLst>
                                      </p:cBhvr>
                                      <p:tavLst>
                                        <p:tav tm="0">
                                          <p:val>
                                            <p:clrVal>
                                              <a:schemeClr val="accent2"/>
                                            </p:clrVal>
                                          </p:val>
                                        </p:tav>
                                        <p:tav tm="50000">
                                          <p:val>
                                            <p:clrVal>
                                              <a:schemeClr val="hlink"/>
                                            </p:clrVal>
                                          </p:val>
                                        </p:tav>
                                      </p:tavLst>
                                    </p:anim>
                                    <p:anim calcmode="discrete" valueType="clr">
                                      <p:cBhvr>
                                        <p:cTn id="64" dur="80"/>
                                        <p:tgtEl>
                                          <p:spTgt spid="30"/>
                                        </p:tgtEl>
                                        <p:attrNameLst>
                                          <p:attrName>fillcolor</p:attrName>
                                        </p:attrNameLst>
                                      </p:cBhvr>
                                      <p:tavLst>
                                        <p:tav tm="0">
                                          <p:val>
                                            <p:clrVal>
                                              <a:schemeClr val="accent2"/>
                                            </p:clrVal>
                                          </p:val>
                                        </p:tav>
                                        <p:tav tm="50000">
                                          <p:val>
                                            <p:clrVal>
                                              <a:schemeClr val="hlink"/>
                                            </p:clrVal>
                                          </p:val>
                                        </p:tav>
                                      </p:tavLst>
                                    </p:anim>
                                    <p:set>
                                      <p:cBhvr>
                                        <p:cTn id="65" dur="80"/>
                                        <p:tgtEl>
                                          <p:spTgt spid="30"/>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p:bldP spid="13" grpId="0"/>
      <p:bldP spid="15" grpId="0"/>
      <p:bldP spid="17" grpId="0"/>
      <p:bldP spid="23" grpId="0"/>
      <p:bldP spid="26" grpId="0"/>
      <p:bldP spid="27" grpId="0"/>
      <p:bldP spid="30" grpId="0"/>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85800"/>
          </a:xfrm>
          <a:noFill/>
          <a:ln>
            <a:noFill/>
          </a:ln>
        </p:spPr>
        <p:style>
          <a:lnRef idx="1">
            <a:schemeClr val="accent1"/>
          </a:lnRef>
          <a:fillRef idx="2">
            <a:schemeClr val="accent1"/>
          </a:fillRef>
          <a:effectRef idx="1">
            <a:schemeClr val="accent1"/>
          </a:effectRef>
          <a:fontRef idx="minor">
            <a:schemeClr val="dk1"/>
          </a:fontRef>
        </p:style>
        <p:txBody>
          <a:bodyPr>
            <a:noAutofit/>
          </a:bodyPr>
          <a:lstStyle/>
          <a:p>
            <a:pPr fontAlgn="auto">
              <a:spcBef>
                <a:spcPts val="0"/>
              </a:spcBef>
              <a:spcAft>
                <a:spcPts val="0"/>
              </a:spcAft>
              <a:defRPr/>
            </a:pPr>
            <a:r>
              <a:rPr lang="en-US" sz="2800" b="1" dirty="0" smtClean="0"/>
              <a:t>SUBMISSION &amp; POSTING REQUIREMENTS</a:t>
            </a:r>
            <a:endParaRPr lang="en-US" sz="2800" b="1" dirty="0">
              <a:ln/>
            </a:endParaRPr>
          </a:p>
        </p:txBody>
      </p:sp>
      <p:sp>
        <p:nvSpPr>
          <p:cNvPr id="3" name="Content Placeholder 2"/>
          <p:cNvSpPr>
            <a:spLocks noGrp="1"/>
          </p:cNvSpPr>
          <p:nvPr>
            <p:ph idx="1"/>
          </p:nvPr>
        </p:nvSpPr>
        <p:spPr>
          <a:xfrm>
            <a:off x="228600" y="1295400"/>
            <a:ext cx="5029200" cy="5029200"/>
          </a:xfrm>
        </p:spPr>
        <p:txBody>
          <a:bodyPr>
            <a:noAutofit/>
          </a:bodyPr>
          <a:lstStyle/>
          <a:p>
            <a:pPr marL="0" indent="0" algn="just">
              <a:buClr>
                <a:srgbClr val="FF0000"/>
              </a:buClr>
              <a:buFont typeface="Wingdings" pitchFamily="2" charset="2"/>
              <a:buChar char="v"/>
            </a:pPr>
            <a:r>
              <a:rPr lang="en-PH" sz="1800" dirty="0" smtClean="0"/>
              <a:t>   </a:t>
            </a:r>
            <a:r>
              <a:rPr lang="en-PH" sz="1800" dirty="0" smtClean="0">
                <a:latin typeface="Calibri" pitchFamily="34" charset="0"/>
                <a:cs typeface="Calibri" pitchFamily="34" charset="0"/>
              </a:rPr>
              <a:t>Submission of approved </a:t>
            </a:r>
            <a:r>
              <a:rPr lang="en-PH" sz="1800" b="1" dirty="0" smtClean="0">
                <a:latin typeface="Calibri" pitchFamily="34" charset="0"/>
                <a:cs typeface="Calibri" pitchFamily="34" charset="0"/>
              </a:rPr>
              <a:t>APP</a:t>
            </a:r>
            <a:r>
              <a:rPr lang="en-PH" sz="1800" dirty="0" smtClean="0">
                <a:latin typeface="Calibri" pitchFamily="34" charset="0"/>
                <a:cs typeface="Calibri" pitchFamily="34" charset="0"/>
              </a:rPr>
              <a:t> to GPPB </a:t>
            </a:r>
            <a:r>
              <a:rPr lang="en-PH" sz="1800" i="1" u="sng" dirty="0" smtClean="0">
                <a:latin typeface="Calibri" pitchFamily="34" charset="0"/>
                <a:cs typeface="Calibri" pitchFamily="34" charset="0"/>
              </a:rPr>
              <a:t>on or before the end of January of the budget year</a:t>
            </a:r>
            <a:r>
              <a:rPr lang="en-PH" sz="1800" i="1" dirty="0" smtClean="0">
                <a:latin typeface="Calibri" pitchFamily="34" charset="0"/>
                <a:cs typeface="Calibri" pitchFamily="34" charset="0"/>
              </a:rPr>
              <a:t>, </a:t>
            </a:r>
            <a:r>
              <a:rPr lang="en-PH" sz="1800" dirty="0" smtClean="0">
                <a:latin typeface="Calibri" pitchFamily="34" charset="0"/>
                <a:cs typeface="Calibri" pitchFamily="34" charset="0"/>
              </a:rPr>
              <a:t>and shall be posted in accordance with E.O. 662, series of 2007, as amended. Changes in the APP, if any, for the budget year shall be submitted to GPPB </a:t>
            </a:r>
            <a:r>
              <a:rPr lang="en-PH" sz="1800" i="1" u="sng" dirty="0" smtClean="0">
                <a:latin typeface="Calibri" pitchFamily="34" charset="0"/>
                <a:cs typeface="Calibri" pitchFamily="34" charset="0"/>
              </a:rPr>
              <a:t>in July of the current budget year, and in January of the following budget year.</a:t>
            </a:r>
          </a:p>
          <a:p>
            <a:pPr marL="0" indent="0" algn="just">
              <a:buClr>
                <a:srgbClr val="FF0000"/>
              </a:buClr>
              <a:buFont typeface="Wingdings" pitchFamily="2" charset="2"/>
              <a:buChar char="v"/>
            </a:pPr>
            <a:endParaRPr lang="en-PH" sz="1800" dirty="0" smtClean="0">
              <a:latin typeface="Calibri" pitchFamily="34" charset="0"/>
              <a:cs typeface="Calibri" pitchFamily="34" charset="0"/>
            </a:endParaRPr>
          </a:p>
          <a:p>
            <a:pPr marL="0" indent="0" algn="just">
              <a:buClr>
                <a:srgbClr val="FF0000"/>
              </a:buClr>
              <a:buFont typeface="Wingdings" pitchFamily="2" charset="2"/>
              <a:buChar char="v"/>
            </a:pPr>
            <a:r>
              <a:rPr lang="en-PH" sz="1800" dirty="0" smtClean="0">
                <a:latin typeface="Calibri" pitchFamily="34" charset="0"/>
                <a:cs typeface="Calibri" pitchFamily="34" charset="0"/>
              </a:rPr>
              <a:t>   Submission of approved </a:t>
            </a:r>
            <a:r>
              <a:rPr lang="en-US" sz="1800" b="1" dirty="0" smtClean="0">
                <a:latin typeface="Calibri" pitchFamily="34" charset="0"/>
                <a:cs typeface="Calibri" pitchFamily="34" charset="0"/>
              </a:rPr>
              <a:t>PMR</a:t>
            </a:r>
            <a:r>
              <a:rPr lang="en-US" sz="1800" dirty="0" smtClean="0">
                <a:latin typeface="Calibri" pitchFamily="34" charset="0"/>
                <a:cs typeface="Calibri" pitchFamily="34" charset="0"/>
              </a:rPr>
              <a:t> </a:t>
            </a:r>
            <a:r>
              <a:rPr lang="en-PH" sz="1800" dirty="0" smtClean="0">
                <a:latin typeface="Calibri" pitchFamily="34" charset="0"/>
                <a:cs typeface="Calibri" pitchFamily="34" charset="0"/>
              </a:rPr>
              <a:t>to GPPB (Section 12.2 of IRR of RA 9184) and posting in the PE’s website</a:t>
            </a:r>
            <a:r>
              <a:rPr lang="en-PH" sz="1800" b="1" dirty="0" smtClean="0">
                <a:latin typeface="Calibri" pitchFamily="34" charset="0"/>
                <a:cs typeface="Calibri" pitchFamily="34" charset="0"/>
              </a:rPr>
              <a:t> </a:t>
            </a:r>
            <a:r>
              <a:rPr lang="en-US" sz="1800" b="1" dirty="0" smtClean="0">
                <a:latin typeface="Calibri" pitchFamily="34" charset="0"/>
                <a:ea typeface="ＭＳ Ｐゴシック" pitchFamily="34" charset="-128"/>
                <a:cs typeface="Calibri" pitchFamily="34" charset="0"/>
              </a:rPr>
              <a:t>within 14 </a:t>
            </a:r>
            <a:r>
              <a:rPr lang="en-US" sz="1800" b="1" dirty="0" err="1" smtClean="0">
                <a:latin typeface="Calibri" pitchFamily="34" charset="0"/>
                <a:ea typeface="ＭＳ Ｐゴシック" pitchFamily="34" charset="-128"/>
                <a:cs typeface="Calibri" pitchFamily="34" charset="0"/>
              </a:rPr>
              <a:t>cd</a:t>
            </a:r>
            <a:r>
              <a:rPr lang="en-US" sz="1800" b="1" dirty="0" smtClean="0">
                <a:latin typeface="Calibri" pitchFamily="34" charset="0"/>
                <a:ea typeface="ＭＳ Ｐゴシック" pitchFamily="34" charset="-128"/>
                <a:cs typeface="Calibri" pitchFamily="34" charset="0"/>
              </a:rPr>
              <a:t> after the end of each semester </a:t>
            </a:r>
            <a:r>
              <a:rPr lang="en-PH" sz="1800" dirty="0" smtClean="0">
                <a:latin typeface="Calibri" pitchFamily="34" charset="0"/>
                <a:cs typeface="Calibri" pitchFamily="34" charset="0"/>
              </a:rPr>
              <a:t>following the form and format downloadable from the GPPB website (Section 1.2 of the IRR of EO 662)</a:t>
            </a:r>
            <a:r>
              <a:rPr lang="en-US" sz="1800" dirty="0" smtClean="0">
                <a:latin typeface="Calibri" pitchFamily="34" charset="0"/>
                <a:cs typeface="Calibri" pitchFamily="34" charset="0"/>
              </a:rPr>
              <a:t>. </a:t>
            </a:r>
            <a:r>
              <a:rPr lang="en-PH" sz="1800" dirty="0" smtClean="0">
                <a:cs typeface="Calibri" pitchFamily="34" charset="0"/>
              </a:rPr>
              <a:t>    </a:t>
            </a:r>
            <a:endParaRPr lang="en-US" sz="1800" dirty="0" smtClean="0">
              <a:cs typeface="Calibri" pitchFamily="34" charset="0"/>
              <a:hlinkClick r:id="rId3"/>
            </a:endParaRPr>
          </a:p>
          <a:p>
            <a:pPr marL="0" indent="0">
              <a:buNone/>
            </a:pPr>
            <a:endParaRPr lang="en-US" sz="2000" dirty="0">
              <a:hlinkClick r:id="rId3"/>
            </a:endParaRPr>
          </a:p>
          <a:p>
            <a:pPr marL="0" indent="0">
              <a:buNone/>
            </a:pPr>
            <a:endParaRPr lang="en-US" sz="2000" dirty="0"/>
          </a:p>
        </p:txBody>
      </p:sp>
      <p:pic>
        <p:nvPicPr>
          <p:cNvPr id="6" name="Picture 2" descr="D:\Documents and Settings\cp\Desktop\if-the-plan-doesnt-work-change-the-plan-but-never-the-goal-be-inspired-creative.jpg"/>
          <p:cNvPicPr>
            <a:picLocks noChangeAspect="1" noChangeArrowheads="1"/>
          </p:cNvPicPr>
          <p:nvPr/>
        </p:nvPicPr>
        <p:blipFill>
          <a:blip r:embed="rId4" cstate="print"/>
          <a:srcRect/>
          <a:stretch>
            <a:fillRect/>
          </a:stretch>
        </p:blipFill>
        <p:spPr bwMode="auto">
          <a:xfrm>
            <a:off x="5360458" y="914400"/>
            <a:ext cx="3783542" cy="5643664"/>
          </a:xfrm>
          <a:prstGeom prst="rect">
            <a:avLst/>
          </a:prstGeom>
          <a:noFill/>
        </p:spPr>
      </p:pic>
    </p:spTree>
    <p:extLst>
      <p:ext uri="{BB962C8B-B14F-4D97-AF65-F5344CB8AC3E}">
        <p14:creationId xmlns:p14="http://schemas.microsoft.com/office/powerpoint/2010/main" xmlns="" val="3854990925"/>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7" presetClass="entr" presetSubtype="4" fill="hold" grpId="0"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10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7" presetClass="entr" presetSubtype="4" fill="hold" grpId="0" nodeType="after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 calcmode="lin" valueType="num">
                                      <p:cBhvr additive="base">
                                        <p:cTn id="12"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3" dur="10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7" presetClass="entr" presetSubtype="2" fill="hold"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additive="base">
                                        <p:cTn id="18" dur="3000" fill="hold"/>
                                        <p:tgtEl>
                                          <p:spTgt spid="6"/>
                                        </p:tgtEl>
                                        <p:attrNameLst>
                                          <p:attrName>ppt_x</p:attrName>
                                        </p:attrNameLst>
                                      </p:cBhvr>
                                      <p:tavLst>
                                        <p:tav tm="0">
                                          <p:val>
                                            <p:strVal val="1+#ppt_w/2"/>
                                          </p:val>
                                        </p:tav>
                                        <p:tav tm="100000">
                                          <p:val>
                                            <p:strVal val="#ppt_x"/>
                                          </p:val>
                                        </p:tav>
                                      </p:tavLst>
                                    </p:anim>
                                    <p:anim calcmode="lin" valueType="num">
                                      <p:cBhvr additive="base">
                                        <p:cTn id="19" dur="3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1600" y="3581400"/>
            <a:ext cx="6934200" cy="1219200"/>
          </a:xfrm>
          <a:noFill/>
        </p:spPr>
        <p:style>
          <a:lnRef idx="1">
            <a:schemeClr val="accent1"/>
          </a:lnRef>
          <a:fillRef idx="2">
            <a:schemeClr val="accent1"/>
          </a:fillRef>
          <a:effectRef idx="1">
            <a:schemeClr val="accent1"/>
          </a:effectRef>
          <a:fontRef idx="minor">
            <a:schemeClr val="dk1"/>
          </a:fontRef>
        </p:style>
        <p:txBody>
          <a:bodyPr>
            <a:noAutofit/>
          </a:bodyPr>
          <a:lstStyle/>
          <a:p>
            <a:pPr marL="514350" indent="-514350" algn="ctr">
              <a:lnSpc>
                <a:spcPct val="124000"/>
              </a:lnSpc>
              <a:spcBef>
                <a:spcPts val="0"/>
              </a:spcBef>
              <a:defRPr/>
            </a:pPr>
            <a:r>
              <a:rPr lang="en-US" sz="2800" dirty="0" smtClean="0">
                <a:solidFill>
                  <a:srgbClr val="002060"/>
                </a:solidFill>
                <a:latin typeface="+mj-lt"/>
              </a:rPr>
              <a:t>School based Procurement guidelines</a:t>
            </a:r>
            <a:endParaRPr lang="en-US" dirty="0">
              <a:ln w="11430"/>
              <a:solidFill>
                <a:srgbClr val="002060"/>
              </a:solidFill>
              <a:effectLst>
                <a:outerShdw blurRad="50800" dist="39000" dir="5460000" algn="tl">
                  <a:srgbClr val="000000">
                    <a:alpha val="38000"/>
                  </a:srgbClr>
                </a:outerShdw>
              </a:effectLst>
              <a:latin typeface="Clarendon" panose="02040604040505020204" pitchFamily="18" charset="0"/>
            </a:endParaRPr>
          </a:p>
        </p:txBody>
      </p:sp>
      <p:sp>
        <p:nvSpPr>
          <p:cNvPr id="3" name="Slide Number Placeholder 2"/>
          <p:cNvSpPr>
            <a:spLocks noGrp="1"/>
          </p:cNvSpPr>
          <p:nvPr>
            <p:ph type="sldNum" sz="quarter" idx="4294967295"/>
          </p:nvPr>
        </p:nvSpPr>
        <p:spPr>
          <a:xfrm>
            <a:off x="6553200" y="6356350"/>
            <a:ext cx="2133600" cy="365125"/>
          </a:xfrm>
          <a:prstGeom prst="rect">
            <a:avLst/>
          </a:prstGeom>
        </p:spPr>
        <p:txBody>
          <a:bodyPr/>
          <a:lstStyle/>
          <a:p>
            <a:fld id="{F3403E61-FE02-4BE1-92BA-D4DD5B313E27}" type="slidenum">
              <a:rPr lang="en-US" smtClean="0">
                <a:solidFill>
                  <a:prstClr val="black">
                    <a:tint val="75000"/>
                  </a:prstClr>
                </a:solidFill>
              </a:rPr>
              <a:pPr/>
              <a:t>147</a:t>
            </a:fld>
            <a:endParaRPr lang="en-US">
              <a:solidFill>
                <a:prstClr val="black">
                  <a:tint val="75000"/>
                </a:prstClr>
              </a:solidFill>
            </a:endParaRPr>
          </a:p>
        </p:txBody>
      </p:sp>
    </p:spTree>
    <p:extLst>
      <p:ext uri="{BB962C8B-B14F-4D97-AF65-F5344CB8AC3E}">
        <p14:creationId xmlns:p14="http://schemas.microsoft.com/office/powerpoint/2010/main" xmlns="" val="2564662547"/>
      </p:ext>
    </p:extLst>
  </p:cSld>
  <p:clrMapOvr>
    <a:masterClrMapping/>
  </p:clrMapOvr>
  <p:transition spd="slow"/>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
          </p:nvPr>
        </p:nvGraphicFramePr>
        <p:xfrm>
          <a:off x="228600" y="1066800"/>
          <a:ext cx="8610600" cy="533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5334000" y="1981200"/>
            <a:ext cx="3429000" cy="3693319"/>
          </a:xfrm>
          <a:prstGeom prst="rect">
            <a:avLst/>
          </a:prstGeom>
          <a:ln/>
        </p:spPr>
        <p:style>
          <a:lnRef idx="2">
            <a:schemeClr val="accent1"/>
          </a:lnRef>
          <a:fillRef idx="1">
            <a:schemeClr val="lt1"/>
          </a:fillRef>
          <a:effectRef idx="0">
            <a:schemeClr val="accent1"/>
          </a:effectRef>
          <a:fontRef idx="minor">
            <a:schemeClr val="dk1"/>
          </a:fontRef>
        </p:style>
        <p:txBody>
          <a:bodyPr wrap="square" rtlCol="0">
            <a:spAutoFit/>
          </a:bodyPr>
          <a:lstStyle/>
          <a:p>
            <a:pPr lvl="0">
              <a:buFont typeface="Wingdings" pitchFamily="2" charset="2"/>
              <a:buChar char="ü"/>
            </a:pPr>
            <a:r>
              <a:rPr lang="fil-PH" sz="2400" dirty="0" smtClean="0"/>
              <a:t>Amount does not exceed Php500,000 , otherwise, public bidding shall be used</a:t>
            </a:r>
          </a:p>
          <a:p>
            <a:pPr lvl="0"/>
            <a:endParaRPr lang="fil-PH" sz="2400" dirty="0" smtClean="0"/>
          </a:p>
          <a:p>
            <a:pPr lvl="0">
              <a:buFont typeface="Wingdings" pitchFamily="2" charset="2"/>
              <a:buChar char="ü"/>
            </a:pPr>
            <a:r>
              <a:rPr lang="fil-PH" sz="2400" dirty="0" smtClean="0"/>
              <a:t>The method of procurement to be used  must be as indicated in the approved APP</a:t>
            </a:r>
          </a:p>
          <a:p>
            <a:endParaRPr lang="fil-PH" dirty="0"/>
          </a:p>
        </p:txBody>
      </p:sp>
      <p:sp>
        <p:nvSpPr>
          <p:cNvPr id="8" name="Rectangle 7"/>
          <p:cNvSpPr/>
          <p:nvPr/>
        </p:nvSpPr>
        <p:spPr>
          <a:xfrm>
            <a:off x="1326717" y="304800"/>
            <a:ext cx="6383479" cy="523220"/>
          </a:xfrm>
          <a:prstGeom prst="rect">
            <a:avLst/>
          </a:prstGeom>
        </p:spPr>
        <p:txBody>
          <a:bodyPr wrap="none">
            <a:spAutoFit/>
          </a:bodyPr>
          <a:lstStyle/>
          <a:p>
            <a:pPr lvl="0" algn="ctr"/>
            <a:r>
              <a:rPr lang="fil-PH" sz="2800" dirty="0" smtClean="0">
                <a:solidFill>
                  <a:schemeClr val="bg1"/>
                </a:solidFill>
              </a:rPr>
              <a:t>School-Based Procurement Guidelines</a:t>
            </a:r>
            <a:endParaRPr lang="fil-PH" sz="2800" dirty="0">
              <a:solidFill>
                <a:schemeClr val="bg1"/>
              </a:solidFill>
            </a:endParaRPr>
          </a:p>
        </p:txBody>
      </p:sp>
    </p:spTree>
  </p:cSld>
  <p:clrMapOvr>
    <a:masterClrMapping/>
  </p:clrMapOvr>
  <p:transition spd="slow"/>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p:cNvGraphicFramePr>
            <a:graphicFrameLocks noGrp="1"/>
          </p:cNvGraphicFramePr>
          <p:nvPr>
            <p:ph sz="quarter" idx="1"/>
          </p:nvPr>
        </p:nvGraphicFramePr>
        <p:xfrm>
          <a:off x="457200" y="1295400"/>
          <a:ext cx="8229600" cy="32004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Rounded Rectangle 8"/>
          <p:cNvSpPr/>
          <p:nvPr/>
        </p:nvSpPr>
        <p:spPr>
          <a:xfrm>
            <a:off x="609600" y="5181600"/>
            <a:ext cx="7924800" cy="9144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marL="457200" indent="-457200" algn="ctr" fontAlgn="auto">
              <a:spcBef>
                <a:spcPts val="0"/>
              </a:spcBef>
              <a:spcAft>
                <a:spcPts val="0"/>
              </a:spcAft>
              <a:buFontTx/>
              <a:buAutoNum type="arabicPeriod" startAt="2"/>
              <a:defRPr/>
            </a:pPr>
            <a:r>
              <a:rPr lang="fil-PH" sz="2600" dirty="0"/>
              <a:t>The </a:t>
            </a:r>
            <a:r>
              <a:rPr lang="fil-PH" sz="2600" dirty="0" smtClean="0"/>
              <a:t>SBAC</a:t>
            </a:r>
            <a:r>
              <a:rPr lang="fil-PH" sz="2600" dirty="0"/>
              <a:t>, through the </a:t>
            </a:r>
            <a:r>
              <a:rPr lang="fil-PH" sz="2600" dirty="0" smtClean="0"/>
              <a:t>SBAC </a:t>
            </a:r>
            <a:r>
              <a:rPr lang="fil-PH" sz="2600" dirty="0"/>
              <a:t>Secretariat </a:t>
            </a:r>
          </a:p>
          <a:p>
            <a:pPr marL="457200" indent="-457200" algn="ctr" fontAlgn="auto">
              <a:spcBef>
                <a:spcPts val="0"/>
              </a:spcBef>
              <a:spcAft>
                <a:spcPts val="0"/>
              </a:spcAft>
              <a:defRPr/>
            </a:pPr>
            <a:r>
              <a:rPr lang="fil-PH" sz="2600" dirty="0"/>
              <a:t> prepares </a:t>
            </a:r>
            <a:r>
              <a:rPr lang="fil-PH" sz="2600" b="1" dirty="0"/>
              <a:t>Request for Quotation (RFQ)</a:t>
            </a:r>
            <a:endParaRPr lang="fil-PH" sz="2600" b="1" dirty="0">
              <a:solidFill>
                <a:schemeClr val="bg1"/>
              </a:solidFill>
            </a:endParaRPr>
          </a:p>
        </p:txBody>
      </p:sp>
      <p:sp>
        <p:nvSpPr>
          <p:cNvPr id="8" name="Down Arrow 7"/>
          <p:cNvSpPr/>
          <p:nvPr/>
        </p:nvSpPr>
        <p:spPr>
          <a:xfrm flipH="1">
            <a:off x="1676400" y="4572000"/>
            <a:ext cx="5334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il-PH"/>
          </a:p>
        </p:txBody>
      </p:sp>
      <p:sp>
        <p:nvSpPr>
          <p:cNvPr id="10" name="Rectangle 9"/>
          <p:cNvSpPr/>
          <p:nvPr/>
        </p:nvSpPr>
        <p:spPr>
          <a:xfrm>
            <a:off x="1326717" y="304800"/>
            <a:ext cx="6383479" cy="523220"/>
          </a:xfrm>
          <a:prstGeom prst="rect">
            <a:avLst/>
          </a:prstGeom>
        </p:spPr>
        <p:txBody>
          <a:bodyPr wrap="none">
            <a:spAutoFit/>
          </a:bodyPr>
          <a:lstStyle/>
          <a:p>
            <a:pPr lvl="0" algn="ctr"/>
            <a:r>
              <a:rPr lang="fil-PH" sz="2800" dirty="0" smtClean="0">
                <a:solidFill>
                  <a:schemeClr val="bg1"/>
                </a:solidFill>
              </a:rPr>
              <a:t>School-Based Procurement Guidelines</a:t>
            </a:r>
            <a:endParaRPr lang="fil-PH" sz="2800" dirty="0">
              <a:solidFill>
                <a:schemeClr val="bg1"/>
              </a:solidFill>
            </a:endParaRPr>
          </a:p>
        </p:txBody>
      </p:sp>
    </p:spTree>
  </p:cSld>
  <p:clrMapOvr>
    <a:masterClrMapping/>
  </p:clrMapOvr>
  <p:transition spd="slow"/>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il-PH" sz="2800" dirty="0" smtClean="0">
                <a:latin typeface="+mn-lt"/>
              </a:rPr>
              <a:t>Prescribed PR &amp; PO Forms</a:t>
            </a:r>
            <a:endParaRPr lang="fil-PH" sz="2800" dirty="0">
              <a:latin typeface="+mn-lt"/>
            </a:endParaRPr>
          </a:p>
        </p:txBody>
      </p:sp>
      <p:pic>
        <p:nvPicPr>
          <p:cNvPr id="5" name="Content Placeholder 4" descr="PR Form 001.jpg"/>
          <p:cNvPicPr>
            <a:picLocks noGrp="1" noChangeAspect="1"/>
          </p:cNvPicPr>
          <p:nvPr>
            <p:ph idx="1"/>
          </p:nvPr>
        </p:nvPicPr>
        <p:blipFill>
          <a:blip r:embed="rId2" cstate="print"/>
          <a:srcRect l="5112" t="2203" r="2877" b="14099"/>
          <a:stretch>
            <a:fillRect/>
          </a:stretch>
        </p:blipFill>
        <p:spPr>
          <a:xfrm>
            <a:off x="0" y="762000"/>
            <a:ext cx="4650036" cy="6096000"/>
          </a:xfrm>
          <a:ln>
            <a:solidFill>
              <a:schemeClr val="tx1"/>
            </a:solidFill>
          </a:ln>
        </p:spPr>
      </p:pic>
      <p:sp>
        <p:nvSpPr>
          <p:cNvPr id="4" name="Slide Number Placeholder 3"/>
          <p:cNvSpPr>
            <a:spLocks noGrp="1"/>
          </p:cNvSpPr>
          <p:nvPr>
            <p:ph type="sldNum" sz="quarter" idx="4"/>
          </p:nvPr>
        </p:nvSpPr>
        <p:spPr/>
        <p:txBody>
          <a:bodyPr/>
          <a:lstStyle/>
          <a:p>
            <a:fld id="{40CEB23D-5D9C-424D-A4B8-74E3F10BC318}" type="slidenum">
              <a:rPr lang="fil-PH" smtClean="0"/>
              <a:pPr/>
              <a:t>150</a:t>
            </a:fld>
            <a:endParaRPr lang="fil-PH" dirty="0"/>
          </a:p>
        </p:txBody>
      </p:sp>
      <p:pic>
        <p:nvPicPr>
          <p:cNvPr id="6" name="Picture 5" descr="PR Form 002.jpg"/>
          <p:cNvPicPr>
            <a:picLocks noChangeAspect="1"/>
          </p:cNvPicPr>
          <p:nvPr/>
        </p:nvPicPr>
        <p:blipFill>
          <a:blip r:embed="rId3" cstate="print"/>
          <a:srcRect l="3219" t="2222" r="4637" b="4444"/>
          <a:stretch>
            <a:fillRect/>
          </a:stretch>
        </p:blipFill>
        <p:spPr>
          <a:xfrm>
            <a:off x="4611006" y="762000"/>
            <a:ext cx="4532994" cy="6096000"/>
          </a:xfrm>
          <a:prstGeom prst="rect">
            <a:avLst/>
          </a:prstGeom>
          <a:ln>
            <a:solidFill>
              <a:schemeClr val="tx1"/>
            </a:solidFill>
          </a:ln>
        </p:spPr>
      </p:pic>
    </p:spTree>
  </p:cSld>
  <p:clrMapOvr>
    <a:masterClrMapping/>
  </p:clrMapOvr>
  <p:transition spd="slow"/>
  <p:timing>
    <p:tnLst>
      <p:par>
        <p:cTn id="1" dur="indefinite" restart="never" nodeType="tmRoot"/>
      </p:par>
    </p:tn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Content Placeholder 3" descr="Untitled 8.jpg"/>
          <p:cNvPicPr>
            <a:picLocks noChangeAspect="1"/>
          </p:cNvPicPr>
          <p:nvPr/>
        </p:nvPicPr>
        <p:blipFill>
          <a:blip r:embed="rId2" cstate="print"/>
          <a:srcRect l="980" r="1961"/>
          <a:stretch>
            <a:fillRect/>
          </a:stretch>
        </p:blipFill>
        <p:spPr bwMode="auto">
          <a:xfrm>
            <a:off x="762000" y="0"/>
            <a:ext cx="7543800" cy="6858000"/>
          </a:xfrm>
          <a:prstGeom prst="rect">
            <a:avLst/>
          </a:prstGeom>
          <a:noFill/>
          <a:ln w="9525">
            <a:solidFill>
              <a:schemeClr val="tx1"/>
            </a:solidFill>
            <a:miter lim="800000"/>
            <a:headEnd/>
            <a:tailEnd/>
          </a:ln>
        </p:spPr>
      </p:pic>
      <p:pic>
        <p:nvPicPr>
          <p:cNvPr id="3" name="Picture 2" descr="DEPED SEAL NEW"/>
          <p:cNvPicPr/>
          <p:nvPr/>
        </p:nvPicPr>
        <p:blipFill>
          <a:blip r:embed="rId3" cstate="print"/>
          <a:srcRect/>
          <a:stretch>
            <a:fillRect/>
          </a:stretch>
        </p:blipFill>
        <p:spPr bwMode="auto">
          <a:xfrm>
            <a:off x="1371600" y="0"/>
            <a:ext cx="990600" cy="838200"/>
          </a:xfrm>
          <a:prstGeom prst="rect">
            <a:avLst/>
          </a:prstGeom>
          <a:noFill/>
          <a:ln w="9525">
            <a:noFill/>
            <a:miter lim="800000"/>
            <a:headEnd/>
            <a:tailEnd/>
          </a:ln>
        </p:spPr>
      </p:pic>
      <p:sp>
        <p:nvSpPr>
          <p:cNvPr id="4" name="Oval 3"/>
          <p:cNvSpPr/>
          <p:nvPr/>
        </p:nvSpPr>
        <p:spPr>
          <a:xfrm>
            <a:off x="5105400" y="2514600"/>
            <a:ext cx="2514600" cy="4572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43010"/>
                                        </p:tgtEl>
                                        <p:attrNameLst>
                                          <p:attrName>style.visibility</p:attrName>
                                        </p:attrNameLst>
                                      </p:cBhvr>
                                      <p:to>
                                        <p:strVal val="visible"/>
                                      </p:to>
                                    </p:set>
                                    <p:animEffect transition="in" filter="checkerboard(across)">
                                      <p:cBhvr>
                                        <p:cTn id="7" dur="1000"/>
                                        <p:tgtEl>
                                          <p:spTgt spid="43010"/>
                                        </p:tgtEl>
                                      </p:cBhvr>
                                    </p:animEffect>
                                  </p:childTnLst>
                                </p:cTn>
                              </p:par>
                              <p:par>
                                <p:cTn id="8" presetID="5"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ox(in)">
                                      <p:cBhvr>
                                        <p:cTn id="15"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914400" y="0"/>
            <a:ext cx="7772400" cy="838200"/>
          </a:xfrm>
        </p:spPr>
        <p:txBody>
          <a:bodyPr>
            <a:normAutofit/>
          </a:bodyPr>
          <a:lstStyle/>
          <a:p>
            <a:pPr algn="ctr" fontAlgn="auto">
              <a:spcAft>
                <a:spcPts val="0"/>
              </a:spcAft>
              <a:defRPr/>
            </a:pPr>
            <a:r>
              <a:rPr lang="en-US" sz="3600" dirty="0" smtClean="0">
                <a:latin typeface="+mn-lt"/>
              </a:rPr>
              <a:t>Terms and Conditions</a:t>
            </a:r>
          </a:p>
        </p:txBody>
      </p:sp>
      <p:sp>
        <p:nvSpPr>
          <p:cNvPr id="133123" name="Rectangle 3"/>
          <p:cNvSpPr>
            <a:spLocks noGrp="1" noChangeArrowheads="1"/>
          </p:cNvSpPr>
          <p:nvPr>
            <p:ph sz="quarter" idx="1"/>
          </p:nvPr>
        </p:nvSpPr>
        <p:spPr>
          <a:xfrm>
            <a:off x="609600" y="1143000"/>
            <a:ext cx="8077200" cy="5029200"/>
          </a:xfrm>
        </p:spPr>
        <p:txBody>
          <a:bodyPr>
            <a:noAutofit/>
          </a:bodyPr>
          <a:lstStyle/>
          <a:p>
            <a:pPr marL="812800" indent="-812800" fontAlgn="auto">
              <a:lnSpc>
                <a:spcPct val="80000"/>
              </a:lnSpc>
              <a:spcAft>
                <a:spcPts val="0"/>
              </a:spcAft>
              <a:buClr>
                <a:srgbClr val="FFFF00"/>
              </a:buClr>
              <a:buSzPct val="100000"/>
              <a:buFont typeface="Wingdings 2"/>
              <a:buNone/>
              <a:defRPr/>
            </a:pPr>
            <a:r>
              <a:rPr lang="en-US" sz="2000" b="1" dirty="0" smtClean="0">
                <a:latin typeface="Calibri" pitchFamily="34" charset="0"/>
                <a:cs typeface="Calibri" pitchFamily="34" charset="0"/>
              </a:rPr>
              <a:t>A. Submission of Requirements</a:t>
            </a:r>
          </a:p>
          <a:p>
            <a:pPr marL="914400" lvl="1" indent="-514350" fontAlgn="auto">
              <a:lnSpc>
                <a:spcPct val="80000"/>
              </a:lnSpc>
              <a:spcAft>
                <a:spcPts val="0"/>
              </a:spcAft>
              <a:buFont typeface="Wingdings 2"/>
              <a:buNone/>
              <a:defRPr/>
            </a:pPr>
            <a:r>
              <a:rPr lang="en-US" sz="2000" dirty="0" smtClean="0">
                <a:latin typeface="Calibri" pitchFamily="34" charset="0"/>
                <a:cs typeface="Calibri" pitchFamily="34" charset="0"/>
              </a:rPr>
              <a:t>1.</a:t>
            </a:r>
            <a:r>
              <a:rPr lang="en-US" sz="2000" u="sng" dirty="0" smtClean="0">
                <a:latin typeface="Calibri" pitchFamily="34" charset="0"/>
                <a:cs typeface="Calibri" pitchFamily="34" charset="0"/>
              </a:rPr>
              <a:t>Sealed/Open</a:t>
            </a:r>
            <a:r>
              <a:rPr lang="en-US" sz="2000" dirty="0" smtClean="0">
                <a:latin typeface="Calibri" pitchFamily="34" charset="0"/>
                <a:cs typeface="Calibri" pitchFamily="34" charset="0"/>
              </a:rPr>
              <a:t> quotations and other requirements stated below shall be submitted to the Bids and Awards Committee (BAC ) at </a:t>
            </a:r>
            <a:r>
              <a:rPr lang="en-US" sz="2000" i="1" dirty="0" smtClean="0">
                <a:latin typeface="Calibri" pitchFamily="34" charset="0"/>
                <a:cs typeface="Calibri" pitchFamily="34" charset="0"/>
              </a:rPr>
              <a:t>(</a:t>
            </a:r>
            <a:r>
              <a:rPr lang="en-US" sz="2000" i="1" u="sng" dirty="0" smtClean="0">
                <a:latin typeface="Calibri" pitchFamily="34" charset="0"/>
                <a:cs typeface="Calibri" pitchFamily="34" charset="0"/>
              </a:rPr>
              <a:t>state the complete address / email  address or fax no</a:t>
            </a:r>
            <a:r>
              <a:rPr lang="en-US" sz="2000" i="1" dirty="0" smtClean="0">
                <a:latin typeface="Calibri" pitchFamily="34" charset="0"/>
                <a:cs typeface="Calibri" pitchFamily="34" charset="0"/>
              </a:rPr>
              <a:t>)</a:t>
            </a:r>
            <a:r>
              <a:rPr lang="en-US" sz="2000" dirty="0" smtClean="0">
                <a:latin typeface="Calibri" pitchFamily="34" charset="0"/>
                <a:cs typeface="Calibri" pitchFamily="34" charset="0"/>
              </a:rPr>
              <a:t>.</a:t>
            </a:r>
          </a:p>
          <a:p>
            <a:pPr marL="1111250" lvl="1" indent="-711200" fontAlgn="auto">
              <a:lnSpc>
                <a:spcPct val="80000"/>
              </a:lnSpc>
              <a:spcBef>
                <a:spcPct val="40000"/>
              </a:spcBef>
              <a:spcAft>
                <a:spcPts val="0"/>
              </a:spcAft>
              <a:buFont typeface="Wingdings 2"/>
              <a:buNone/>
              <a:defRPr/>
            </a:pPr>
            <a:r>
              <a:rPr lang="en-US" sz="2000" dirty="0" smtClean="0">
                <a:latin typeface="Calibri" pitchFamily="34" charset="0"/>
                <a:cs typeface="Calibri" pitchFamily="34" charset="0"/>
              </a:rPr>
              <a:t>2.   Supplier shall submit the following requirements:</a:t>
            </a:r>
          </a:p>
          <a:p>
            <a:pPr marL="1524000" lvl="2" indent="-609600" fontAlgn="auto">
              <a:lnSpc>
                <a:spcPct val="80000"/>
              </a:lnSpc>
              <a:spcAft>
                <a:spcPts val="0"/>
              </a:spcAft>
              <a:buSzPct val="100000"/>
              <a:buFont typeface="Arial" charset="0"/>
              <a:buChar char="•"/>
              <a:defRPr/>
            </a:pPr>
            <a:r>
              <a:rPr lang="en-US" sz="2000" dirty="0" smtClean="0">
                <a:latin typeface="Calibri" pitchFamily="34" charset="0"/>
                <a:cs typeface="Calibri" pitchFamily="34" charset="0"/>
              </a:rPr>
              <a:t>Duly signed Request for Quotation. Prices shall be quoted in Philippine Peso.</a:t>
            </a:r>
          </a:p>
          <a:p>
            <a:pPr marL="883920" indent="-609600" fontAlgn="auto">
              <a:lnSpc>
                <a:spcPct val="80000"/>
              </a:lnSpc>
              <a:spcAft>
                <a:spcPts val="0"/>
              </a:spcAft>
              <a:buClr>
                <a:schemeClr val="accent3"/>
              </a:buClr>
              <a:buSzPct val="100000"/>
              <a:buFont typeface="Wingdings 2"/>
              <a:buNone/>
              <a:defRPr/>
            </a:pPr>
            <a:r>
              <a:rPr lang="en-US" sz="2000" dirty="0" smtClean="0">
                <a:latin typeface="Calibri" pitchFamily="34" charset="0"/>
                <a:cs typeface="Calibri" pitchFamily="34" charset="0"/>
              </a:rPr>
              <a:t>  3.  For verification prior to Award</a:t>
            </a:r>
          </a:p>
          <a:p>
            <a:pPr marL="1524000" lvl="2" indent="-609600" fontAlgn="auto">
              <a:lnSpc>
                <a:spcPct val="80000"/>
              </a:lnSpc>
              <a:spcAft>
                <a:spcPts val="0"/>
              </a:spcAft>
              <a:buSzPct val="100000"/>
              <a:buFont typeface="Arial" charset="0"/>
              <a:buChar char="•"/>
              <a:defRPr/>
            </a:pPr>
            <a:r>
              <a:rPr lang="en-US" sz="2000" dirty="0" smtClean="0">
                <a:latin typeface="Calibri" pitchFamily="34" charset="0"/>
                <a:cs typeface="Calibri" pitchFamily="34" charset="0"/>
              </a:rPr>
              <a:t>Valid and Current Mayor’s Permit/Municipal License</a:t>
            </a:r>
          </a:p>
          <a:p>
            <a:pPr marL="1524000" lvl="2" indent="-609600" fontAlgn="auto">
              <a:lnSpc>
                <a:spcPct val="80000"/>
              </a:lnSpc>
              <a:spcAft>
                <a:spcPts val="0"/>
              </a:spcAft>
              <a:buSzPct val="100000"/>
              <a:buFont typeface="Arial" charset="0"/>
              <a:buChar char="•"/>
              <a:defRPr/>
            </a:pPr>
            <a:r>
              <a:rPr lang="en-US" sz="2000" dirty="0" smtClean="0">
                <a:latin typeface="Calibri" pitchFamily="34" charset="0"/>
                <a:cs typeface="Calibri" pitchFamily="34" charset="0"/>
              </a:rPr>
              <a:t>Philippine Government Electronic Procurement System (</a:t>
            </a:r>
            <a:r>
              <a:rPr lang="en-US" sz="2000" dirty="0" err="1" smtClean="0">
                <a:latin typeface="Calibri" pitchFamily="34" charset="0"/>
                <a:cs typeface="Calibri" pitchFamily="34" charset="0"/>
              </a:rPr>
              <a:t>PhilGEPS</a:t>
            </a:r>
            <a:r>
              <a:rPr lang="en-US" sz="2000" dirty="0" smtClean="0">
                <a:latin typeface="Calibri" pitchFamily="34" charset="0"/>
                <a:cs typeface="Calibri" pitchFamily="34" charset="0"/>
              </a:rPr>
              <a:t> )Registration No. (at least Red Member)</a:t>
            </a:r>
          </a:p>
          <a:p>
            <a:pPr marL="1524000" lvl="2" indent="-609600" fontAlgn="auto">
              <a:lnSpc>
                <a:spcPct val="80000"/>
              </a:lnSpc>
              <a:spcAft>
                <a:spcPts val="0"/>
              </a:spcAft>
              <a:buSzPct val="100000"/>
              <a:buFont typeface="Arial" charset="0"/>
              <a:buChar char="•"/>
              <a:defRPr/>
            </a:pPr>
            <a:r>
              <a:rPr lang="en-US" sz="2000" dirty="0" smtClean="0">
                <a:latin typeface="Calibri" pitchFamily="34" charset="0"/>
                <a:cs typeface="Calibri" pitchFamily="34" charset="0"/>
              </a:rPr>
              <a:t>Tax Identification Number (if applicable)</a:t>
            </a:r>
          </a:p>
          <a:p>
            <a:pPr marL="457200" indent="-457200">
              <a:buClr>
                <a:srgbClr val="FFFF00"/>
              </a:buClr>
              <a:buSzPct val="100000"/>
              <a:buFont typeface="Wingdings 2" pitchFamily="18" charset="2"/>
              <a:buNone/>
            </a:pPr>
            <a:r>
              <a:rPr lang="en-US" sz="2000" b="1" dirty="0" smtClean="0">
                <a:latin typeface="Calibri" pitchFamily="34" charset="0"/>
                <a:cs typeface="Calibri" pitchFamily="34" charset="0"/>
              </a:rPr>
              <a:t>B.  Evaluation of Quotations</a:t>
            </a:r>
          </a:p>
          <a:p>
            <a:pPr marL="457200" indent="-457200">
              <a:buClr>
                <a:srgbClr val="FFFF00"/>
              </a:buClr>
              <a:buSzPct val="100000"/>
              <a:buFont typeface="Wingdings 2" pitchFamily="18" charset="2"/>
              <a:buNone/>
            </a:pPr>
            <a:r>
              <a:rPr lang="en-US" sz="2000" dirty="0" smtClean="0">
                <a:latin typeface="Calibri" pitchFamily="34" charset="0"/>
                <a:cs typeface="Calibri" pitchFamily="34" charset="0"/>
              </a:rPr>
              <a:t>	Quotations shall be compared and evaluated on the basis of criteria, such as a) Completeness of Submission; b) Compliance with Technical Specifications; and c) Price.</a:t>
            </a:r>
          </a:p>
        </p:txBody>
      </p:sp>
    </p:spTree>
  </p:cSld>
  <p:clrMapOvr>
    <a:masterClrMapping/>
  </p:clrMapOvr>
  <p:transition spd="slow"/>
  <p:timing>
    <p:tnLst>
      <p:par>
        <p:cTn id="1" dur="indefinite" restart="never" nodeType="tmRoot"/>
      </p:par>
    </p:tnLst>
  </p:timing>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685800"/>
          </a:xfrm>
        </p:spPr>
        <p:txBody>
          <a:bodyPr>
            <a:normAutofit/>
          </a:bodyPr>
          <a:lstStyle/>
          <a:p>
            <a:pPr algn="ctr" fontAlgn="auto">
              <a:spcAft>
                <a:spcPts val="0"/>
              </a:spcAft>
              <a:defRPr/>
            </a:pPr>
            <a:r>
              <a:rPr lang="en-US" sz="3600" dirty="0" smtClean="0">
                <a:latin typeface="+mn-lt"/>
              </a:rPr>
              <a:t>Terms and Conditions</a:t>
            </a:r>
            <a:endParaRPr lang="fil-PH" sz="3600" dirty="0">
              <a:latin typeface="+mn-lt"/>
            </a:endParaRPr>
          </a:p>
        </p:txBody>
      </p:sp>
      <p:sp>
        <p:nvSpPr>
          <p:cNvPr id="51203" name="Content Placeholder 2"/>
          <p:cNvSpPr>
            <a:spLocks noGrp="1"/>
          </p:cNvSpPr>
          <p:nvPr>
            <p:ph idx="1"/>
          </p:nvPr>
        </p:nvSpPr>
        <p:spPr>
          <a:xfrm>
            <a:off x="457200" y="1143000"/>
            <a:ext cx="8229600" cy="5181600"/>
          </a:xfrm>
        </p:spPr>
        <p:txBody>
          <a:bodyPr>
            <a:normAutofit fontScale="77500" lnSpcReduction="20000"/>
          </a:bodyPr>
          <a:lstStyle/>
          <a:p>
            <a:pPr marL="457200" indent="-457200">
              <a:buFont typeface="Wingdings 2" pitchFamily="18" charset="2"/>
              <a:buNone/>
              <a:defRPr/>
            </a:pPr>
            <a:r>
              <a:rPr lang="fil-PH" sz="2300" b="1" dirty="0" smtClean="0">
                <a:latin typeface="Calibri" pitchFamily="34" charset="0"/>
                <a:cs typeface="Calibri" pitchFamily="34" charset="0"/>
              </a:rPr>
              <a:t>C.  	Award</a:t>
            </a:r>
          </a:p>
          <a:p>
            <a:pPr marL="914400" lvl="1" indent="-454025">
              <a:defRPr/>
            </a:pPr>
            <a:r>
              <a:rPr lang="fil-PH" sz="2300" dirty="0" smtClean="0">
                <a:latin typeface="Calibri" pitchFamily="34" charset="0"/>
                <a:cs typeface="Calibri" pitchFamily="34" charset="0"/>
              </a:rPr>
              <a:t>The supplier who submitted the lowest calculated and responsive quotation shall be awarded the Purchase Order after evaluation by the BAC.</a:t>
            </a:r>
          </a:p>
          <a:p>
            <a:pPr marL="457200" indent="-457200">
              <a:buFont typeface="Wingdings 2" pitchFamily="18" charset="2"/>
              <a:buNone/>
              <a:defRPr/>
            </a:pPr>
            <a:r>
              <a:rPr lang="fil-PH" sz="2300" b="1" dirty="0" smtClean="0">
                <a:latin typeface="Calibri" pitchFamily="34" charset="0"/>
                <a:cs typeface="Calibri" pitchFamily="34" charset="0"/>
              </a:rPr>
              <a:t>D. 	Delivery </a:t>
            </a:r>
          </a:p>
          <a:p>
            <a:pPr marL="917575" lvl="1" indent="-457200">
              <a:buFont typeface="+mj-lt"/>
              <a:buAutoNum type="arabicPeriod"/>
              <a:defRPr/>
            </a:pPr>
            <a:r>
              <a:rPr lang="fil-PH" sz="2300" dirty="0" smtClean="0">
                <a:latin typeface="Calibri" pitchFamily="34" charset="0"/>
                <a:cs typeface="Calibri" pitchFamily="34" charset="0"/>
              </a:rPr>
              <a:t>Delivery of Goods shall be made within 7 wd from  receipt of PO. </a:t>
            </a:r>
          </a:p>
          <a:p>
            <a:pPr marL="917575" lvl="1" indent="-457200">
              <a:buNone/>
              <a:defRPr/>
            </a:pPr>
            <a:r>
              <a:rPr lang="fil-PH" sz="2300" dirty="0" smtClean="0">
                <a:latin typeface="Calibri" pitchFamily="34" charset="0"/>
                <a:cs typeface="Calibri" pitchFamily="34" charset="0"/>
              </a:rPr>
              <a:t>        (</a:t>
            </a:r>
            <a:r>
              <a:rPr lang="fil-PH" sz="2300" i="1" dirty="0" smtClean="0">
                <a:solidFill>
                  <a:srgbClr val="FF0000"/>
                </a:solidFill>
                <a:latin typeface="Calibri" pitchFamily="34" charset="0"/>
                <a:cs typeface="Calibri" pitchFamily="34" charset="0"/>
              </a:rPr>
              <a:t>To ensure the quality of vegetables, fish, poultry and milk products and other perishables, delivery shall be made on a staggered basis refer to the Schedule of Requirements)</a:t>
            </a:r>
          </a:p>
          <a:p>
            <a:pPr marL="917575" lvl="1" indent="-457200">
              <a:buNone/>
              <a:defRPr/>
            </a:pPr>
            <a:endParaRPr lang="fil-PH" sz="1300" i="1" dirty="0" smtClean="0">
              <a:solidFill>
                <a:srgbClr val="FF0000"/>
              </a:solidFill>
              <a:latin typeface="Calibri" pitchFamily="34" charset="0"/>
              <a:cs typeface="Calibri" pitchFamily="34" charset="0"/>
            </a:endParaRPr>
          </a:p>
          <a:p>
            <a:pPr marL="982662" indent="-514350" fontAlgn="auto">
              <a:spcAft>
                <a:spcPts val="0"/>
              </a:spcAft>
              <a:buClrTx/>
              <a:buSzPct val="100000"/>
              <a:buFont typeface="+mj-lt"/>
              <a:buAutoNum type="arabicPeriod" startAt="2"/>
              <a:defRPr/>
            </a:pPr>
            <a:r>
              <a:rPr lang="fil-PH" sz="2300" dirty="0" smtClean="0">
                <a:latin typeface="Calibri" pitchFamily="34" charset="0"/>
                <a:cs typeface="Calibri" pitchFamily="34" charset="0"/>
              </a:rPr>
              <a:t>Deliverables shall be delivered to the School site, </a:t>
            </a:r>
            <a:r>
              <a:rPr lang="fil-PH" sz="2300" i="1" u="sng" dirty="0" smtClean="0">
                <a:latin typeface="Calibri" pitchFamily="34" charset="0"/>
                <a:cs typeface="Calibri" pitchFamily="34" charset="0"/>
              </a:rPr>
              <a:t>(name and complete address of the school)</a:t>
            </a:r>
            <a:r>
              <a:rPr lang="fil-PH" sz="2300" i="1" dirty="0" smtClean="0">
                <a:latin typeface="Calibri" pitchFamily="34" charset="0"/>
                <a:cs typeface="Calibri" pitchFamily="34" charset="0"/>
              </a:rPr>
              <a:t>  </a:t>
            </a:r>
            <a:r>
              <a:rPr lang="fil-PH" sz="2300" dirty="0" smtClean="0">
                <a:latin typeface="Calibri" pitchFamily="34" charset="0"/>
                <a:cs typeface="Calibri" pitchFamily="34" charset="0"/>
              </a:rPr>
              <a:t>hereto defined as Project Site, costs to the account of supplier.  Risk of title shall pass from the supplier to the purchaser upon receipt and final acceptance of the Goods at Project Site.</a:t>
            </a:r>
          </a:p>
          <a:p>
            <a:pPr marL="982662" indent="-514350" fontAlgn="auto">
              <a:spcAft>
                <a:spcPts val="0"/>
              </a:spcAft>
              <a:buClrTx/>
              <a:buSzPct val="100000"/>
              <a:buFont typeface="+mj-lt"/>
              <a:buAutoNum type="arabicPeriod" startAt="2"/>
              <a:defRPr/>
            </a:pPr>
            <a:endParaRPr lang="fil-PH" sz="1300" dirty="0" smtClean="0">
              <a:latin typeface="Calibri" pitchFamily="34" charset="0"/>
              <a:cs typeface="Calibri" pitchFamily="34" charset="0"/>
            </a:endParaRPr>
          </a:p>
          <a:p>
            <a:pPr marL="982662" indent="-514350" fontAlgn="auto">
              <a:spcAft>
                <a:spcPts val="0"/>
              </a:spcAft>
              <a:buClrTx/>
              <a:buSzPct val="100000"/>
              <a:buFont typeface="+mj-lt"/>
              <a:buAutoNum type="arabicPeriod" startAt="3"/>
              <a:defRPr/>
            </a:pPr>
            <a:r>
              <a:rPr lang="fil-PH" sz="2300" dirty="0" smtClean="0">
                <a:latin typeface="Calibri" pitchFamily="34" charset="0"/>
                <a:cs typeface="Calibri" pitchFamily="34" charset="0"/>
              </a:rPr>
              <a:t>Upon delivery of the Goods to the Project Site, the supplier shall notify the Purchaser and present the following documents to the Purchaser:</a:t>
            </a:r>
            <a:endParaRPr lang="fil-PH" sz="2300" dirty="0" smtClean="0">
              <a:solidFill>
                <a:srgbClr val="C00000"/>
              </a:solidFill>
              <a:latin typeface="Calibri" pitchFamily="34" charset="0"/>
              <a:cs typeface="Calibri" pitchFamily="34" charset="0"/>
            </a:endParaRPr>
          </a:p>
          <a:p>
            <a:pPr marL="1200150" lvl="2" indent="0" fontAlgn="auto">
              <a:spcAft>
                <a:spcPts val="0"/>
              </a:spcAft>
              <a:buFont typeface="Wingdings 2" pitchFamily="18" charset="2"/>
              <a:buNone/>
              <a:defRPr/>
            </a:pPr>
            <a:r>
              <a:rPr lang="fil-PH" sz="2300" dirty="0" smtClean="0">
                <a:solidFill>
                  <a:srgbClr val="C00000"/>
                </a:solidFill>
                <a:latin typeface="Calibri" pitchFamily="34" charset="0"/>
                <a:cs typeface="Calibri" pitchFamily="34" charset="0"/>
              </a:rPr>
              <a:t> a.  Supplier’s Invoice		c.  Delivery Receipts	</a:t>
            </a:r>
          </a:p>
          <a:p>
            <a:pPr marL="1200150" lvl="2" indent="0" fontAlgn="auto">
              <a:spcAft>
                <a:spcPts val="0"/>
              </a:spcAft>
              <a:buFont typeface="Wingdings 2" pitchFamily="18" charset="2"/>
              <a:buNone/>
              <a:defRPr/>
            </a:pPr>
            <a:r>
              <a:rPr lang="fil-PH" sz="2300" dirty="0" smtClean="0">
                <a:solidFill>
                  <a:srgbClr val="C00000"/>
                </a:solidFill>
                <a:latin typeface="Calibri" pitchFamily="34" charset="0"/>
                <a:cs typeface="Calibri" pitchFamily="34" charset="0"/>
              </a:rPr>
              <a:t> b.  Statement of Accounts 	d.  Approved PO</a:t>
            </a:r>
          </a:p>
          <a:p>
            <a:pPr marL="1092200" indent="-446088" fontAlgn="auto">
              <a:spcAft>
                <a:spcPts val="0"/>
              </a:spcAft>
              <a:buClr>
                <a:schemeClr val="accent3"/>
              </a:buClr>
              <a:buFont typeface="Wingdings" pitchFamily="2" charset="2"/>
              <a:buChar char="Ø"/>
              <a:defRPr/>
            </a:pPr>
            <a:r>
              <a:rPr lang="fil-PH" sz="2300" dirty="0" smtClean="0">
                <a:latin typeface="Calibri" pitchFamily="34" charset="0"/>
                <a:cs typeface="Calibri" pitchFamily="34" charset="0"/>
              </a:rPr>
              <a:t>For the purpose of these conditions, Purchaser’s representative at the Project Site is </a:t>
            </a:r>
            <a:r>
              <a:rPr lang="fil-PH" sz="2300" i="1" u="sng" dirty="0" smtClean="0">
                <a:latin typeface="Calibri" pitchFamily="34" charset="0"/>
                <a:cs typeface="Calibri" pitchFamily="34" charset="0"/>
              </a:rPr>
              <a:t>(Name and designation of authorized representative)</a:t>
            </a:r>
          </a:p>
          <a:p>
            <a:pPr marL="917575" lvl="1" indent="-457200">
              <a:buNone/>
              <a:defRPr/>
            </a:pPr>
            <a:endParaRPr lang="fil-PH" sz="2000" dirty="0" smtClean="0">
              <a:latin typeface="Calibri" pitchFamily="34" charset="0"/>
              <a:cs typeface="Calibri" pitchFamily="34" charset="0"/>
            </a:endParaRPr>
          </a:p>
        </p:txBody>
      </p:sp>
    </p:spTree>
  </p:cSld>
  <p:clrMapOvr>
    <a:masterClrMapping/>
  </p:clrMapOvr>
  <p:transition spd="slow"/>
  <p:timing>
    <p:tnLst>
      <p:par>
        <p:cTn id="1" dur="indefinite" restart="never" nodeType="tmRoot"/>
      </p:par>
    </p:tn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57200" y="152400"/>
            <a:ext cx="8229600" cy="685800"/>
          </a:xfrm>
        </p:spPr>
        <p:txBody>
          <a:bodyPr>
            <a:noAutofit/>
          </a:bodyPr>
          <a:lstStyle/>
          <a:p>
            <a:pPr algn="ctr" fontAlgn="auto">
              <a:spcAft>
                <a:spcPts val="0"/>
              </a:spcAft>
              <a:defRPr/>
            </a:pPr>
            <a:r>
              <a:rPr lang="en-US" sz="3600" dirty="0" smtClean="0">
                <a:latin typeface="+mn-lt"/>
              </a:rPr>
              <a:t>Terms and Conditions</a:t>
            </a:r>
          </a:p>
        </p:txBody>
      </p:sp>
      <p:sp>
        <p:nvSpPr>
          <p:cNvPr id="49155" name="Rectangle 3"/>
          <p:cNvSpPr>
            <a:spLocks noGrp="1" noChangeArrowheads="1"/>
          </p:cNvSpPr>
          <p:nvPr>
            <p:ph type="body" idx="1"/>
          </p:nvPr>
        </p:nvSpPr>
        <p:spPr>
          <a:xfrm>
            <a:off x="381000" y="1219200"/>
            <a:ext cx="8305800" cy="4876800"/>
          </a:xfrm>
        </p:spPr>
        <p:txBody>
          <a:bodyPr>
            <a:normAutofit lnSpcReduction="10000"/>
          </a:bodyPr>
          <a:lstStyle/>
          <a:p>
            <a:pPr marL="457200" lvl="1" indent="-457200" algn="just">
              <a:lnSpc>
                <a:spcPct val="90000"/>
              </a:lnSpc>
              <a:buFont typeface="Wingdings 2" pitchFamily="18" charset="2"/>
              <a:buNone/>
              <a:defRPr/>
            </a:pPr>
            <a:r>
              <a:rPr lang="en-US" sz="2100" b="1" dirty="0" smtClean="0">
                <a:latin typeface="Calibri" pitchFamily="34" charset="0"/>
                <a:cs typeface="Calibri" pitchFamily="34" charset="0"/>
              </a:rPr>
              <a:t>E.  	Instructions</a:t>
            </a:r>
          </a:p>
          <a:p>
            <a:pPr marL="914400" lvl="1" indent="-481013" algn="just">
              <a:lnSpc>
                <a:spcPct val="90000"/>
              </a:lnSpc>
              <a:buClrTx/>
              <a:buSzPct val="100000"/>
              <a:buFont typeface="Tahoma" pitchFamily="34" charset="0"/>
              <a:buAutoNum type="arabicPeriod"/>
              <a:defRPr/>
            </a:pPr>
            <a:r>
              <a:rPr lang="en-US" sz="2100" dirty="0" smtClean="0">
                <a:latin typeface="Calibri" pitchFamily="34" charset="0"/>
                <a:cs typeface="Calibri" pitchFamily="34" charset="0"/>
              </a:rPr>
              <a:t>Supplier shall be responsible for the source(s) of its Goods, and shall make the deliveries in accordance with the schedule, and specifications of the award or purchase order.  </a:t>
            </a:r>
            <a:r>
              <a:rPr lang="en-US" sz="2100" dirty="0" smtClean="0">
                <a:solidFill>
                  <a:srgbClr val="C00000"/>
                </a:solidFill>
                <a:latin typeface="Calibri" pitchFamily="34" charset="0"/>
                <a:cs typeface="Calibri" pitchFamily="34" charset="0"/>
              </a:rPr>
              <a:t>Failure of the supplier to comply with this provision shall be ground for cancellation of the award or PO issued to the supplier.</a:t>
            </a:r>
          </a:p>
          <a:p>
            <a:pPr marL="914400" lvl="1" indent="-481013" algn="just">
              <a:lnSpc>
                <a:spcPct val="90000"/>
              </a:lnSpc>
              <a:buClrTx/>
              <a:buSzPct val="100000"/>
              <a:buFont typeface="Tahoma" pitchFamily="34" charset="0"/>
              <a:buAutoNum type="arabicPeriod"/>
              <a:defRPr/>
            </a:pPr>
            <a:endParaRPr lang="en-US" sz="1000" dirty="0" smtClean="0">
              <a:latin typeface="Calibri" pitchFamily="34" charset="0"/>
              <a:cs typeface="Calibri" pitchFamily="34" charset="0"/>
            </a:endParaRPr>
          </a:p>
          <a:p>
            <a:pPr marL="914400" lvl="1" indent="-481013" algn="just">
              <a:lnSpc>
                <a:spcPct val="90000"/>
              </a:lnSpc>
              <a:buClrTx/>
              <a:buSzPct val="100000"/>
              <a:buFont typeface="Tahoma" pitchFamily="34" charset="0"/>
              <a:buAutoNum type="arabicPeriod"/>
              <a:defRPr/>
            </a:pPr>
            <a:r>
              <a:rPr lang="fil-PH" sz="2100" dirty="0" smtClean="0">
                <a:latin typeface="Calibri" pitchFamily="34" charset="0"/>
                <a:cs typeface="Calibri" pitchFamily="34" charset="0"/>
              </a:rPr>
              <a:t>Supplier who accepted a purchase order but failed to deliver the required Goods within the time called for in the purchase order shall be </a:t>
            </a:r>
            <a:r>
              <a:rPr lang="fil-PH" sz="2100" dirty="0" smtClean="0">
                <a:solidFill>
                  <a:srgbClr val="C00000"/>
                </a:solidFill>
                <a:latin typeface="Calibri" pitchFamily="34" charset="0"/>
                <a:cs typeface="Calibri" pitchFamily="34" charset="0"/>
              </a:rPr>
              <a:t>disqualified from participating in DepEd or any of DepEd units’ future procurement activities</a:t>
            </a:r>
            <a:r>
              <a:rPr lang="fil-PH" sz="2100" dirty="0" smtClean="0">
                <a:latin typeface="Calibri" pitchFamily="34" charset="0"/>
                <a:cs typeface="Calibri" pitchFamily="34" charset="0"/>
              </a:rPr>
              <a:t>.  This is without prejudice to the imposition of other sanctions prescribed under RA 9184 and its revised IRR against the supplier.</a:t>
            </a:r>
          </a:p>
          <a:p>
            <a:pPr marL="914400" lvl="1" indent="-481013" algn="just">
              <a:lnSpc>
                <a:spcPct val="90000"/>
              </a:lnSpc>
              <a:buClrTx/>
              <a:buSzPct val="100000"/>
              <a:buFont typeface="Tahoma" pitchFamily="34" charset="0"/>
              <a:buAutoNum type="arabicPeriod"/>
              <a:defRPr/>
            </a:pPr>
            <a:endParaRPr lang="fil-PH" sz="1000" dirty="0" smtClean="0">
              <a:latin typeface="Calibri" pitchFamily="34" charset="0"/>
              <a:cs typeface="Calibri" pitchFamily="34" charset="0"/>
            </a:endParaRPr>
          </a:p>
          <a:p>
            <a:pPr marL="914400" lvl="1" indent="-481013" algn="just">
              <a:lnSpc>
                <a:spcPct val="90000"/>
              </a:lnSpc>
              <a:buSzPct val="100000"/>
              <a:buFont typeface="Tahoma" pitchFamily="34" charset="0"/>
              <a:buAutoNum type="arabicPeriod"/>
              <a:defRPr/>
            </a:pPr>
            <a:r>
              <a:rPr lang="en-US" sz="2000" dirty="0" smtClean="0">
                <a:latin typeface="Calibri" pitchFamily="34" charset="0"/>
                <a:cs typeface="Calibri" pitchFamily="34" charset="0"/>
              </a:rPr>
              <a:t>Rejected deliveries shall be construed as non-delivery, and shall be replaced by the supplier within three (3) days otherwise it will be </a:t>
            </a:r>
            <a:r>
              <a:rPr lang="en-US" sz="2000" dirty="0" smtClean="0">
                <a:solidFill>
                  <a:srgbClr val="C00000"/>
                </a:solidFill>
                <a:latin typeface="Calibri" pitchFamily="34" charset="0"/>
                <a:cs typeface="Calibri" pitchFamily="34" charset="0"/>
              </a:rPr>
              <a:t>subject to liquidated damages for delayed deliveries.</a:t>
            </a:r>
          </a:p>
          <a:p>
            <a:pPr marL="914400" lvl="1" indent="-481013" algn="just">
              <a:lnSpc>
                <a:spcPct val="90000"/>
              </a:lnSpc>
              <a:buClrTx/>
              <a:buSzPct val="100000"/>
              <a:buNone/>
              <a:defRPr/>
            </a:pPr>
            <a:endParaRPr lang="en-US" sz="2100" dirty="0" smtClean="0">
              <a:latin typeface="Calibri" pitchFamily="34" charset="0"/>
              <a:cs typeface="Calibri" pitchFamily="34" charset="0"/>
            </a:endParaRPr>
          </a:p>
          <a:p>
            <a:pPr marL="457200" indent="-457200">
              <a:buClr>
                <a:srgbClr val="FFFF00"/>
              </a:buClr>
              <a:buSzPct val="100000"/>
              <a:buFont typeface="Wingdings" pitchFamily="2" charset="2"/>
              <a:buNone/>
            </a:pPr>
            <a:endParaRPr lang="en-US" sz="1800" dirty="0" smtClean="0">
              <a:latin typeface="Calibri" pitchFamily="34" charset="0"/>
              <a:cs typeface="Calibri" pitchFamily="34" charset="0"/>
            </a:endParaRPr>
          </a:p>
        </p:txBody>
      </p:sp>
    </p:spTree>
  </p:cSld>
  <p:clrMapOvr>
    <a:masterClrMapping/>
  </p:clrMapOvr>
  <p:transition spd="slow"/>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457200" y="228600"/>
            <a:ext cx="8229600" cy="685800"/>
          </a:xfrm>
        </p:spPr>
        <p:txBody>
          <a:bodyPr>
            <a:normAutofit/>
          </a:bodyPr>
          <a:lstStyle/>
          <a:p>
            <a:pPr algn="ctr" fontAlgn="auto">
              <a:spcAft>
                <a:spcPts val="0"/>
              </a:spcAft>
              <a:defRPr/>
            </a:pPr>
            <a:r>
              <a:rPr lang="en-US" sz="3600" dirty="0" smtClean="0">
                <a:latin typeface="+mn-lt"/>
              </a:rPr>
              <a:t>Terms and Conditions</a:t>
            </a:r>
          </a:p>
        </p:txBody>
      </p:sp>
      <p:sp>
        <p:nvSpPr>
          <p:cNvPr id="51203" name="Rectangle 3"/>
          <p:cNvSpPr>
            <a:spLocks noGrp="1" noChangeArrowheads="1"/>
          </p:cNvSpPr>
          <p:nvPr>
            <p:ph type="body" idx="1"/>
          </p:nvPr>
        </p:nvSpPr>
        <p:spPr>
          <a:xfrm>
            <a:off x="457200" y="990600"/>
            <a:ext cx="8153400" cy="5257800"/>
          </a:xfrm>
        </p:spPr>
        <p:txBody>
          <a:bodyPr>
            <a:normAutofit/>
          </a:bodyPr>
          <a:lstStyle/>
          <a:p>
            <a:pPr marL="914400" lvl="1" indent="-457200">
              <a:buClrTx/>
              <a:buSzPct val="100000"/>
              <a:buNone/>
            </a:pPr>
            <a:endParaRPr lang="en-US" sz="2300" dirty="0" smtClean="0">
              <a:latin typeface="Calibri" pitchFamily="34" charset="0"/>
              <a:cs typeface="Calibri" pitchFamily="34" charset="0"/>
            </a:endParaRPr>
          </a:p>
          <a:p>
            <a:pPr marL="914400" lvl="1" indent="-457200">
              <a:buClrTx/>
              <a:buSzPct val="100000"/>
              <a:buNone/>
            </a:pPr>
            <a:r>
              <a:rPr lang="en-US" sz="2300" b="1" dirty="0" smtClean="0">
                <a:latin typeface="Calibri" pitchFamily="34" charset="0"/>
                <a:cs typeface="Calibri" pitchFamily="34" charset="0"/>
              </a:rPr>
              <a:t>4</a:t>
            </a:r>
            <a:r>
              <a:rPr lang="en-US" sz="2000" b="1" dirty="0" smtClean="0">
                <a:latin typeface="Calibri" pitchFamily="34" charset="0"/>
                <a:cs typeface="Calibri" pitchFamily="34" charset="0"/>
              </a:rPr>
              <a:t>.     Liquidated Damages</a:t>
            </a:r>
            <a:endParaRPr lang="en-US" sz="2000" dirty="0" smtClean="0">
              <a:latin typeface="Calibri" pitchFamily="34" charset="0"/>
              <a:cs typeface="Calibri" pitchFamily="34" charset="0"/>
            </a:endParaRPr>
          </a:p>
          <a:p>
            <a:pPr marL="1006475" lvl="2" indent="-457200">
              <a:buClr>
                <a:srgbClr val="FFFF00"/>
              </a:buClr>
              <a:buSzPct val="100000"/>
              <a:buFont typeface="Wingdings 2" pitchFamily="18" charset="2"/>
              <a:buNone/>
            </a:pPr>
            <a:r>
              <a:rPr lang="en-US" sz="2000" b="1" dirty="0" smtClean="0">
                <a:latin typeface="Calibri" pitchFamily="34" charset="0"/>
                <a:cs typeface="Calibri" pitchFamily="34" charset="0"/>
              </a:rPr>
              <a:t>	</a:t>
            </a:r>
            <a:r>
              <a:rPr lang="en-US" sz="2000" dirty="0" smtClean="0">
                <a:latin typeface="Calibri" pitchFamily="34" charset="0"/>
                <a:cs typeface="Calibri" pitchFamily="34" charset="0"/>
              </a:rPr>
              <a:t>A penalty of one-tenth of one percent (0.001) of the total value of the undelivered items shall be charged as liquidated damages for every day of delay of the delivery.</a:t>
            </a:r>
          </a:p>
          <a:p>
            <a:pPr marL="1006475" lvl="2" indent="-457200">
              <a:buClr>
                <a:srgbClr val="FFFF00"/>
              </a:buClr>
              <a:buSzPct val="100000"/>
              <a:buFont typeface="Wingdings 2" pitchFamily="18" charset="2"/>
              <a:buNone/>
            </a:pPr>
            <a:endParaRPr lang="en-US" sz="2000" dirty="0" smtClean="0">
              <a:latin typeface="Calibri" pitchFamily="34" charset="0"/>
              <a:cs typeface="Calibri" pitchFamily="34" charset="0"/>
            </a:endParaRPr>
          </a:p>
          <a:p>
            <a:pPr marL="457200" indent="-457200" fontAlgn="auto">
              <a:spcAft>
                <a:spcPts val="0"/>
              </a:spcAft>
              <a:buClr>
                <a:schemeClr val="accent3"/>
              </a:buClr>
              <a:buFont typeface="Wingdings 2" pitchFamily="18" charset="2"/>
              <a:buNone/>
              <a:defRPr/>
            </a:pPr>
            <a:r>
              <a:rPr lang="fil-PH" sz="2000" b="1" dirty="0" smtClean="0">
                <a:latin typeface="Calibri" pitchFamily="34" charset="0"/>
                <a:cs typeface="Calibri" pitchFamily="34" charset="0"/>
              </a:rPr>
              <a:t>F. </a:t>
            </a:r>
            <a:r>
              <a:rPr lang="fil-PH" sz="2000" b="1" dirty="0" smtClean="0">
                <a:solidFill>
                  <a:srgbClr val="FF3300"/>
                </a:solidFill>
                <a:latin typeface="Calibri" pitchFamily="34" charset="0"/>
                <a:cs typeface="Calibri" pitchFamily="34" charset="0"/>
              </a:rPr>
              <a:t>	</a:t>
            </a:r>
            <a:r>
              <a:rPr lang="fil-PH" sz="2000" b="1" dirty="0" smtClean="0">
                <a:latin typeface="Calibri" pitchFamily="34" charset="0"/>
                <a:cs typeface="Calibri" pitchFamily="34" charset="0"/>
              </a:rPr>
              <a:t>Packing</a:t>
            </a:r>
          </a:p>
          <a:p>
            <a:pPr marL="850392" lvl="1" indent="-457200" fontAlgn="auto">
              <a:spcAft>
                <a:spcPts val="0"/>
              </a:spcAft>
              <a:buFont typeface="+mj-lt"/>
              <a:buAutoNum type="arabicPeriod"/>
              <a:defRPr/>
            </a:pPr>
            <a:r>
              <a:rPr lang="fil-PH" sz="2000" dirty="0" smtClean="0">
                <a:latin typeface="Calibri" pitchFamily="34" charset="0"/>
                <a:cs typeface="Calibri" pitchFamily="34" charset="0"/>
              </a:rPr>
              <a:t>The supplier shall provide such packing of the Goods appropriate to prevent their damage or deterioration during transit to the Project Site.  Goods shall be packed in </a:t>
            </a:r>
            <a:r>
              <a:rPr lang="fil-PH" sz="2000" dirty="0" smtClean="0">
                <a:solidFill>
                  <a:srgbClr val="FF0000"/>
                </a:solidFill>
                <a:latin typeface="Calibri" pitchFamily="34" charset="0"/>
                <a:cs typeface="Calibri" pitchFamily="34" charset="0"/>
              </a:rPr>
              <a:t>(</a:t>
            </a:r>
            <a:r>
              <a:rPr lang="fil-PH" sz="2000" i="1" u="sng" dirty="0" smtClean="0">
                <a:solidFill>
                  <a:srgbClr val="FF0000"/>
                </a:solidFill>
                <a:latin typeface="Calibri" pitchFamily="34" charset="0"/>
                <a:cs typeface="Calibri" pitchFamily="34" charset="0"/>
              </a:rPr>
              <a:t>appropriate food grade containers)</a:t>
            </a:r>
            <a:r>
              <a:rPr lang="fil-PH" sz="2000" dirty="0" smtClean="0">
                <a:solidFill>
                  <a:srgbClr val="FF0000"/>
                </a:solidFill>
                <a:latin typeface="Calibri" pitchFamily="34" charset="0"/>
                <a:cs typeface="Calibri" pitchFamily="34" charset="0"/>
              </a:rPr>
              <a:t>.</a:t>
            </a:r>
          </a:p>
          <a:p>
            <a:pPr marL="850392" lvl="1" indent="-457200" fontAlgn="auto">
              <a:spcAft>
                <a:spcPts val="0"/>
              </a:spcAft>
              <a:buFont typeface="+mj-lt"/>
              <a:buAutoNum type="arabicPeriod"/>
              <a:defRPr/>
            </a:pPr>
            <a:endParaRPr lang="fil-PH" sz="2000" dirty="0" smtClean="0">
              <a:latin typeface="Calibri" pitchFamily="34" charset="0"/>
              <a:cs typeface="Calibri" pitchFamily="34" charset="0"/>
            </a:endParaRPr>
          </a:p>
          <a:p>
            <a:pPr marL="850392" lvl="1" indent="-457200" fontAlgn="auto">
              <a:spcAft>
                <a:spcPts val="0"/>
              </a:spcAft>
              <a:buFont typeface="+mj-lt"/>
              <a:buAutoNum type="arabicPeriod"/>
              <a:defRPr/>
            </a:pPr>
            <a:r>
              <a:rPr lang="fil-PH" sz="2000" dirty="0" smtClean="0">
                <a:latin typeface="Calibri" pitchFamily="34" charset="0"/>
                <a:cs typeface="Calibri" pitchFamily="34" charset="0"/>
              </a:rPr>
              <a:t>Grocery items must be properly labelled to include the following :   1) Batch/Lot number, 2) Manufacturing date, 3) Expiry date, 4) Name of manufacturer, 5) Address,  6) License to operate number, if applicable.</a:t>
            </a:r>
          </a:p>
          <a:p>
            <a:pPr marL="914400" lvl="1" indent="-457200">
              <a:buClrTx/>
              <a:buSzPct val="100000"/>
              <a:buFont typeface="Wingdings 2" pitchFamily="18" charset="2"/>
              <a:buAutoNum type="arabicPeriod" startAt="3"/>
            </a:pPr>
            <a:endParaRPr lang="en-US" dirty="0" smtClean="0">
              <a:solidFill>
                <a:srgbClr val="C00000"/>
              </a:solidFill>
              <a:latin typeface="Calibri" pitchFamily="34" charset="0"/>
              <a:cs typeface="Calibri" pitchFamily="34" charset="0"/>
            </a:endParaRPr>
          </a:p>
        </p:txBody>
      </p:sp>
    </p:spTree>
  </p:cSld>
  <p:clrMapOvr>
    <a:masterClrMapping/>
  </p:clrMapOvr>
  <p:transition spd="slow"/>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3"/>
          <p:cNvSpPr>
            <a:spLocks noGrp="1" noChangeArrowheads="1"/>
          </p:cNvSpPr>
          <p:nvPr>
            <p:ph type="body" idx="1"/>
          </p:nvPr>
        </p:nvSpPr>
        <p:spPr>
          <a:xfrm>
            <a:off x="609600" y="1143000"/>
            <a:ext cx="7772400" cy="4419600"/>
          </a:xfrm>
        </p:spPr>
        <p:txBody>
          <a:bodyPr/>
          <a:lstStyle/>
          <a:p>
            <a:pPr marL="457200" indent="-457200">
              <a:lnSpc>
                <a:spcPct val="90000"/>
              </a:lnSpc>
              <a:buClr>
                <a:srgbClr val="FFFF00"/>
              </a:buClr>
              <a:buSzPct val="100000"/>
              <a:buFont typeface="Wingdings 2" pitchFamily="18" charset="2"/>
              <a:buNone/>
              <a:defRPr/>
            </a:pPr>
            <a:r>
              <a:rPr lang="en-US" sz="2000" b="1" dirty="0" smtClean="0">
                <a:latin typeface="Calibri" pitchFamily="34" charset="0"/>
                <a:cs typeface="Calibri" pitchFamily="34" charset="0"/>
              </a:rPr>
              <a:t>G. 	Inspection </a:t>
            </a:r>
          </a:p>
          <a:p>
            <a:pPr marL="914400" indent="-457200">
              <a:lnSpc>
                <a:spcPct val="90000"/>
              </a:lnSpc>
              <a:buClrTx/>
              <a:buSzPct val="100000"/>
              <a:buFont typeface="+mj-lt"/>
              <a:buAutoNum type="arabicPeriod"/>
              <a:defRPr/>
            </a:pPr>
            <a:r>
              <a:rPr lang="en-US" sz="2000" dirty="0" smtClean="0">
                <a:latin typeface="Calibri" pitchFamily="34" charset="0"/>
                <a:cs typeface="Calibri" pitchFamily="34" charset="0"/>
              </a:rPr>
              <a:t>All deliveries by suppliers shall be subject to inspection, and acceptance by the </a:t>
            </a:r>
            <a:r>
              <a:rPr lang="en-US" sz="2000" dirty="0" err="1" smtClean="0">
                <a:latin typeface="Calibri" pitchFamily="34" charset="0"/>
                <a:cs typeface="Calibri" pitchFamily="34" charset="0"/>
              </a:rPr>
              <a:t>DepEd</a:t>
            </a:r>
            <a:r>
              <a:rPr lang="en-US" sz="2000" dirty="0" smtClean="0">
                <a:latin typeface="Calibri" pitchFamily="34" charset="0"/>
                <a:cs typeface="Calibri" pitchFamily="34" charset="0"/>
              </a:rPr>
              <a:t> School Inspection Team and the end-user. All cost of the necessary laboratory tests undertaken by </a:t>
            </a:r>
            <a:r>
              <a:rPr lang="en-US" sz="2000" dirty="0" err="1" smtClean="0">
                <a:latin typeface="Calibri" pitchFamily="34" charset="0"/>
                <a:cs typeface="Calibri" pitchFamily="34" charset="0"/>
              </a:rPr>
              <a:t>DepEd</a:t>
            </a:r>
            <a:r>
              <a:rPr lang="en-US" sz="2000" dirty="0" smtClean="0">
                <a:latin typeface="Calibri" pitchFamily="34" charset="0"/>
                <a:cs typeface="Calibri" pitchFamily="34" charset="0"/>
              </a:rPr>
              <a:t> on the Goods shall be to the account of the suppliers.</a:t>
            </a:r>
          </a:p>
          <a:p>
            <a:pPr marL="914400" indent="-457200">
              <a:lnSpc>
                <a:spcPct val="90000"/>
              </a:lnSpc>
              <a:buClrTx/>
              <a:buSzPct val="100000"/>
              <a:buNone/>
              <a:defRPr/>
            </a:pPr>
            <a:endParaRPr lang="en-US" sz="2000" dirty="0" smtClean="0">
              <a:latin typeface="Calibri" pitchFamily="34" charset="0"/>
              <a:cs typeface="Calibri" pitchFamily="34" charset="0"/>
            </a:endParaRPr>
          </a:p>
          <a:p>
            <a:pPr marL="454025" indent="-454025" fontAlgn="auto">
              <a:spcAft>
                <a:spcPts val="0"/>
              </a:spcAft>
              <a:buClr>
                <a:srgbClr val="FFFF00"/>
              </a:buClr>
              <a:buSzPct val="100000"/>
              <a:buFont typeface="Wingdings 2"/>
              <a:buNone/>
              <a:defRPr/>
            </a:pPr>
            <a:r>
              <a:rPr lang="en-US" sz="2000" b="1" dirty="0" smtClean="0">
                <a:latin typeface="Calibri" pitchFamily="34" charset="0"/>
                <a:cs typeface="Calibri" pitchFamily="34" charset="0"/>
              </a:rPr>
              <a:t>H. 	Payment</a:t>
            </a:r>
          </a:p>
          <a:p>
            <a:pPr marL="914400" indent="-457200" fontAlgn="auto">
              <a:spcAft>
                <a:spcPts val="0"/>
              </a:spcAft>
              <a:buClrTx/>
              <a:defRPr/>
            </a:pPr>
            <a:r>
              <a:rPr lang="en-US" sz="2000" dirty="0" smtClean="0">
                <a:latin typeface="Calibri" pitchFamily="34" charset="0"/>
                <a:cs typeface="Calibri" pitchFamily="34" charset="0"/>
              </a:rPr>
              <a:t>One hundred percent (100%) of the Contract Price shall be paid to the supplier after acceptance of the Goods at the Project Site and submission of the documents provided under C. Delivery.</a:t>
            </a:r>
          </a:p>
          <a:p>
            <a:pPr marL="914400" indent="-457200">
              <a:lnSpc>
                <a:spcPct val="90000"/>
              </a:lnSpc>
              <a:buClrTx/>
              <a:buSzPct val="100000"/>
              <a:buFont typeface="+mj-lt"/>
              <a:buAutoNum type="arabicPeriod"/>
              <a:defRPr/>
            </a:pPr>
            <a:endParaRPr lang="en-US" sz="2400" dirty="0" smtClean="0">
              <a:latin typeface="Calibri" pitchFamily="34" charset="0"/>
              <a:cs typeface="Calibri" pitchFamily="34" charset="0"/>
            </a:endParaRPr>
          </a:p>
        </p:txBody>
      </p:sp>
      <p:sp>
        <p:nvSpPr>
          <p:cNvPr id="4" name="Rectangle 2"/>
          <p:cNvSpPr txBox="1">
            <a:spLocks noChangeArrowheads="1"/>
          </p:cNvSpPr>
          <p:nvPr/>
        </p:nvSpPr>
        <p:spPr>
          <a:xfrm>
            <a:off x="533400" y="152400"/>
            <a:ext cx="8229600" cy="666750"/>
          </a:xfrm>
          <a:prstGeom prst="rect">
            <a:avLst/>
          </a:prstGeom>
          <a:noFill/>
        </p:spPr>
        <p:txBody>
          <a:bodyPr lIns="0" rIns="0" bIns="0" anchor="b">
            <a:normAutofit fontScale="97500"/>
          </a:bodyPr>
          <a:lstStyle/>
          <a:p>
            <a:pPr algn="ctr" fontAlgn="auto">
              <a:spcAft>
                <a:spcPts val="0"/>
              </a:spcAft>
              <a:defRPr/>
            </a:pPr>
            <a:r>
              <a:rPr lang="en-US" sz="3200" dirty="0">
                <a:solidFill>
                  <a:schemeClr val="bg1"/>
                </a:solidFill>
                <a:ea typeface="+mj-ea"/>
                <a:cs typeface="+mj-cs"/>
              </a:rPr>
              <a:t>Terms and Conditions</a:t>
            </a:r>
          </a:p>
        </p:txBody>
      </p:sp>
    </p:spTree>
  </p:cSld>
  <p:clrMapOvr>
    <a:masterClrMapping/>
  </p:clrMapOvr>
  <p:transition spd="slow"/>
  <p:timing>
    <p:tnLst>
      <p:par>
        <p:cTn id="1" dur="indefinite" restart="never" nodeType="tmRoot"/>
      </p:par>
    </p:tn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
          </p:nvPr>
        </p:nvGraphicFramePr>
        <p:xfrm>
          <a:off x="533400" y="1295400"/>
          <a:ext cx="8229600" cy="31241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Down Arrow 6"/>
          <p:cNvSpPr/>
          <p:nvPr/>
        </p:nvSpPr>
        <p:spPr>
          <a:xfrm flipH="1">
            <a:off x="2209800" y="4419600"/>
            <a:ext cx="5334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il-PH"/>
          </a:p>
        </p:txBody>
      </p:sp>
      <p:sp>
        <p:nvSpPr>
          <p:cNvPr id="8" name="Rounded Rectangle 7"/>
          <p:cNvSpPr/>
          <p:nvPr/>
        </p:nvSpPr>
        <p:spPr>
          <a:xfrm>
            <a:off x="533400" y="4953000"/>
            <a:ext cx="8229600" cy="11430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marL="514350" indent="-514350" algn="ctr" fontAlgn="auto">
              <a:spcBef>
                <a:spcPts val="0"/>
              </a:spcBef>
              <a:spcAft>
                <a:spcPts val="0"/>
              </a:spcAft>
              <a:buFontTx/>
              <a:buAutoNum type="arabicPeriod" startAt="4"/>
              <a:defRPr/>
            </a:pPr>
            <a:r>
              <a:rPr lang="fil-PH" sz="2600" dirty="0"/>
              <a:t>Send RFQ to at least three (3) prospective suppliers of </a:t>
            </a:r>
            <a:r>
              <a:rPr lang="fil-PH" sz="2600" dirty="0" smtClean="0"/>
              <a:t>known </a:t>
            </a:r>
            <a:r>
              <a:rPr lang="fil-PH" sz="2600" dirty="0"/>
              <a:t>qualifications.</a:t>
            </a:r>
          </a:p>
        </p:txBody>
      </p:sp>
      <p:sp>
        <p:nvSpPr>
          <p:cNvPr id="10" name="Rectangle 9"/>
          <p:cNvSpPr/>
          <p:nvPr/>
        </p:nvSpPr>
        <p:spPr>
          <a:xfrm>
            <a:off x="1326717" y="304800"/>
            <a:ext cx="6383479" cy="523220"/>
          </a:xfrm>
          <a:prstGeom prst="rect">
            <a:avLst/>
          </a:prstGeom>
        </p:spPr>
        <p:txBody>
          <a:bodyPr wrap="none">
            <a:spAutoFit/>
          </a:bodyPr>
          <a:lstStyle/>
          <a:p>
            <a:pPr lvl="0" algn="ctr"/>
            <a:r>
              <a:rPr lang="fil-PH" sz="2800" dirty="0" smtClean="0">
                <a:solidFill>
                  <a:schemeClr val="bg1"/>
                </a:solidFill>
              </a:rPr>
              <a:t>School-Based Procurement Guidelines</a:t>
            </a:r>
            <a:endParaRPr lang="fil-PH" sz="2800" dirty="0">
              <a:solidFill>
                <a:schemeClr val="bg1"/>
              </a:solidFill>
            </a:endParaRPr>
          </a:p>
        </p:txBody>
      </p:sp>
    </p:spTree>
  </p:cSld>
  <p:clrMapOvr>
    <a:masterClrMapping/>
  </p:clrMapOvr>
  <p:transition spd="slow"/>
  <p:timing>
    <p:tnLst>
      <p:par>
        <p:cTn id="1" dur="indefinite" restart="never" nodeType="tmRoot"/>
      </p:par>
    </p:tnLst>
  </p:timing>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6" name="Picture 2"/>
          <p:cNvPicPr>
            <a:picLocks noChangeAspect="1" noChangeArrowheads="1"/>
          </p:cNvPicPr>
          <p:nvPr/>
        </p:nvPicPr>
        <p:blipFill>
          <a:blip r:embed="rId2" cstate="print"/>
          <a:srcRect l="4465"/>
          <a:stretch>
            <a:fillRect/>
          </a:stretch>
        </p:blipFill>
        <p:spPr bwMode="auto">
          <a:xfrm>
            <a:off x="0" y="0"/>
            <a:ext cx="9144000" cy="69596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ounded Rectangle 4"/>
          <p:cNvSpPr/>
          <p:nvPr/>
        </p:nvSpPr>
        <p:spPr>
          <a:xfrm>
            <a:off x="685800" y="1219200"/>
            <a:ext cx="7162800" cy="83820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fil-PH" dirty="0"/>
              <a:t>5</a:t>
            </a:r>
            <a:r>
              <a:rPr lang="fil-PH" sz="2400" dirty="0"/>
              <a:t>.  Prepare Abstract of Quotations.  Extend deadline if no quotation was received. </a:t>
            </a:r>
          </a:p>
        </p:txBody>
      </p:sp>
      <p:sp>
        <p:nvSpPr>
          <p:cNvPr id="7" name="Rounded Rectangle 6"/>
          <p:cNvSpPr/>
          <p:nvPr/>
        </p:nvSpPr>
        <p:spPr>
          <a:xfrm>
            <a:off x="1066800" y="2667000"/>
            <a:ext cx="7162800" cy="1524000"/>
          </a:xfrm>
          <a:prstGeom prst="roundRect">
            <a:avLst/>
          </a:prstGeom>
          <a:solidFill>
            <a:schemeClr val="accent5">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il-PH" dirty="0">
                <a:solidFill>
                  <a:schemeClr val="tx1"/>
                </a:solidFill>
              </a:rPr>
              <a:t>6</a:t>
            </a:r>
            <a:r>
              <a:rPr lang="fil-PH" sz="2400" dirty="0">
                <a:solidFill>
                  <a:schemeClr val="tx1"/>
                </a:solidFill>
              </a:rPr>
              <a:t>.  Evaluate the quotations submitted to make sure it complies with the technical specifications, price and other  requirements stated in the RFQ and to correct mathematical errors, if any.  </a:t>
            </a:r>
          </a:p>
        </p:txBody>
      </p:sp>
      <p:sp>
        <p:nvSpPr>
          <p:cNvPr id="8" name="Rounded Rectangle 7"/>
          <p:cNvSpPr/>
          <p:nvPr/>
        </p:nvSpPr>
        <p:spPr>
          <a:xfrm>
            <a:off x="1295400" y="4800600"/>
            <a:ext cx="7162800" cy="1468050"/>
          </a:xfrm>
          <a:prstGeom prst="roundRect">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r>
              <a:rPr lang="fil-PH" sz="2400" dirty="0"/>
              <a:t>7.  Post qualify bidder with the Lowest Calculated Quotation based on requirements submitted to the BAC, which must be submitted within 3 c.d. upon receipt of Notice by the bidder from the BAC. </a:t>
            </a:r>
          </a:p>
        </p:txBody>
      </p:sp>
      <p:sp>
        <p:nvSpPr>
          <p:cNvPr id="10" name="Down Arrow 9"/>
          <p:cNvSpPr/>
          <p:nvPr/>
        </p:nvSpPr>
        <p:spPr>
          <a:xfrm flipH="1">
            <a:off x="3581400" y="4267200"/>
            <a:ext cx="533400" cy="533400"/>
          </a:xfrm>
          <a:prstGeom prst="downArrow">
            <a:avLst/>
          </a:prstGeom>
        </p:spPr>
        <p:style>
          <a:lnRef idx="1">
            <a:schemeClr val="accent1"/>
          </a:lnRef>
          <a:fillRef idx="2">
            <a:schemeClr val="accent1"/>
          </a:fillRef>
          <a:effectRef idx="1">
            <a:schemeClr val="accent1"/>
          </a:effectRef>
          <a:fontRef idx="minor">
            <a:schemeClr val="dk1"/>
          </a:fontRef>
        </p:style>
        <p:txBody>
          <a:bodyPr anchor="ctr"/>
          <a:lstStyle/>
          <a:p>
            <a:pPr algn="ctr" fontAlgn="auto">
              <a:spcBef>
                <a:spcPts val="0"/>
              </a:spcBef>
              <a:spcAft>
                <a:spcPts val="0"/>
              </a:spcAft>
              <a:defRPr/>
            </a:pPr>
            <a:endParaRPr lang="fil-PH"/>
          </a:p>
        </p:txBody>
      </p:sp>
      <p:sp>
        <p:nvSpPr>
          <p:cNvPr id="11" name="Down Arrow 10"/>
          <p:cNvSpPr/>
          <p:nvPr/>
        </p:nvSpPr>
        <p:spPr>
          <a:xfrm flipH="1">
            <a:off x="6400800" y="2133600"/>
            <a:ext cx="5334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il-PH"/>
          </a:p>
        </p:txBody>
      </p:sp>
      <p:sp>
        <p:nvSpPr>
          <p:cNvPr id="9" name="Rectangle 8"/>
          <p:cNvSpPr/>
          <p:nvPr/>
        </p:nvSpPr>
        <p:spPr>
          <a:xfrm>
            <a:off x="1326717" y="304800"/>
            <a:ext cx="6383479" cy="523220"/>
          </a:xfrm>
          <a:prstGeom prst="rect">
            <a:avLst/>
          </a:prstGeom>
        </p:spPr>
        <p:txBody>
          <a:bodyPr wrap="none">
            <a:spAutoFit/>
          </a:bodyPr>
          <a:lstStyle/>
          <a:p>
            <a:pPr lvl="0" algn="ctr"/>
            <a:r>
              <a:rPr lang="fil-PH" sz="2800" dirty="0" smtClean="0">
                <a:solidFill>
                  <a:schemeClr val="bg1"/>
                </a:solidFill>
              </a:rPr>
              <a:t>School-Based Procurement Guidelines</a:t>
            </a:r>
            <a:endParaRPr lang="fil-PH" sz="2800" dirty="0">
              <a:solidFill>
                <a:schemeClr val="bg1"/>
              </a:solidFill>
            </a:endParaRPr>
          </a:p>
        </p:txBody>
      </p:sp>
    </p:spTree>
  </p:cSld>
  <p:clrMapOvr>
    <a:masterClrMapping/>
  </p:clrMapOvr>
  <p:transition spd="slow"/>
  <p:timing>
    <p:tnLst>
      <p:par>
        <p:cTn id="1" dur="indefinite" restart="never" nodeType="tmRoot"/>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Table 8"/>
          <p:cNvGraphicFramePr>
            <a:graphicFrameLocks noGrp="1"/>
          </p:cNvGraphicFramePr>
          <p:nvPr/>
        </p:nvGraphicFramePr>
        <p:xfrm>
          <a:off x="228600" y="973339"/>
          <a:ext cx="8762998" cy="4741662"/>
        </p:xfrm>
        <a:graphic>
          <a:graphicData uri="http://schemas.openxmlformats.org/drawingml/2006/table">
            <a:tbl>
              <a:tblPr/>
              <a:tblGrid>
                <a:gridCol w="219513"/>
                <a:gridCol w="430247"/>
                <a:gridCol w="895618"/>
                <a:gridCol w="2124895"/>
                <a:gridCol w="1018545"/>
                <a:gridCol w="1018545"/>
                <a:gridCol w="1018545"/>
                <a:gridCol w="1018545"/>
                <a:gridCol w="1018545"/>
              </a:tblGrid>
              <a:tr h="283777">
                <a:tc gridSpan="9">
                  <a:txBody>
                    <a:bodyPr/>
                    <a:lstStyle/>
                    <a:p>
                      <a:pPr algn="ctr" fontAlgn="b"/>
                      <a:endParaRPr lang="en-US" sz="1800" b="1" i="0" u="none" strike="noStrike" dirty="0">
                        <a:solidFill>
                          <a:srgbClr val="000000"/>
                        </a:solidFill>
                        <a:latin typeface="Calibri"/>
                      </a:endParaRPr>
                    </a:p>
                  </a:txBody>
                  <a:tcPr marL="6096" marR="6096" marT="609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376">
                <a:tc gridSpan="2">
                  <a:txBody>
                    <a:bodyPr/>
                    <a:lstStyle/>
                    <a:p>
                      <a:pPr algn="l" fontAlgn="b"/>
                      <a:r>
                        <a:rPr lang="en-US" sz="1200" b="0" i="0" u="none" strike="noStrike">
                          <a:solidFill>
                            <a:srgbClr val="000000"/>
                          </a:solidFill>
                          <a:latin typeface="Calibri"/>
                        </a:rPr>
                        <a:t>End-User:</a:t>
                      </a:r>
                    </a:p>
                  </a:txBody>
                  <a:tcPr marL="6096" marR="6096" marT="6097" marB="0" anchor="b">
                    <a:lnL>
                      <a:noFill/>
                    </a:lnL>
                    <a:lnR>
                      <a:noFill/>
                    </a:lnR>
                    <a:lnT>
                      <a:noFill/>
                    </a:lnT>
                    <a:lnB>
                      <a:noFill/>
                    </a:lnB>
                  </a:tcPr>
                </a:tc>
                <a:tc hMerge="1">
                  <a:txBody>
                    <a:bodyPr/>
                    <a:lstStyle/>
                    <a:p>
                      <a:endParaRPr lang="en-US"/>
                    </a:p>
                  </a:txBody>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r>
              <a:tr h="196376">
                <a:tc gridSpan="3">
                  <a:txBody>
                    <a:bodyPr/>
                    <a:lstStyle/>
                    <a:p>
                      <a:pPr algn="l" fontAlgn="b"/>
                      <a:r>
                        <a:rPr lang="en-US" sz="1200" b="0" i="0" u="none" strike="noStrike">
                          <a:solidFill>
                            <a:srgbClr val="000000"/>
                          </a:solidFill>
                          <a:latin typeface="Calibri"/>
                        </a:rPr>
                        <a:t>Quotation No.:</a:t>
                      </a:r>
                    </a:p>
                  </a:txBody>
                  <a:tcPr marL="6096" marR="6096" marT="6097" marB="0" anchor="b">
                    <a:lnL>
                      <a:noFill/>
                    </a:lnL>
                    <a:lnR>
                      <a:noFill/>
                    </a:lnR>
                    <a:lnT>
                      <a:noFill/>
                    </a:lnT>
                    <a:lnB>
                      <a:noFill/>
                    </a:lnB>
                  </a:tcPr>
                </a:tc>
                <a:tc hMerge="1">
                  <a:txBody>
                    <a:bodyPr/>
                    <a:lstStyle/>
                    <a:p>
                      <a:endParaRPr lang="en-US"/>
                    </a:p>
                  </a:txBody>
                  <a:tcPr/>
                </a:tc>
                <a:tc hMerge="1">
                  <a:txBody>
                    <a:bodyPr/>
                    <a:lstStyle/>
                    <a:p>
                      <a:endParaRPr lang="en-US"/>
                    </a:p>
                  </a:txBody>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r>
              <a:tr h="196376">
                <a:tc gridSpan="2">
                  <a:txBody>
                    <a:bodyPr/>
                    <a:lstStyle/>
                    <a:p>
                      <a:pPr algn="l" fontAlgn="b"/>
                      <a:r>
                        <a:rPr lang="en-US" sz="1200" b="0" i="0" u="none" strike="noStrike">
                          <a:solidFill>
                            <a:srgbClr val="000000"/>
                          </a:solidFill>
                          <a:latin typeface="Calibri"/>
                        </a:rPr>
                        <a:t>Date:</a:t>
                      </a:r>
                    </a:p>
                  </a:txBody>
                  <a:tcPr marL="6096" marR="6096" marT="6097" marB="0" anchor="b">
                    <a:lnL>
                      <a:noFill/>
                    </a:lnL>
                    <a:lnR>
                      <a:noFill/>
                    </a:lnR>
                    <a:lnT>
                      <a:noFill/>
                    </a:lnT>
                    <a:lnB>
                      <a:noFill/>
                    </a:lnB>
                  </a:tcPr>
                </a:tc>
                <a:tc hMerge="1">
                  <a:txBody>
                    <a:bodyPr/>
                    <a:lstStyle/>
                    <a:p>
                      <a:endParaRPr lang="en-US"/>
                    </a:p>
                  </a:txBody>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dirty="0">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dirty="0">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r>
              <a:tr h="196376">
                <a:tc gridSpan="2">
                  <a:txBody>
                    <a:bodyPr/>
                    <a:lstStyle/>
                    <a:p>
                      <a:pPr algn="l" fontAlgn="b"/>
                      <a:r>
                        <a:rPr lang="en-US" sz="1200" b="0" i="0" u="none" strike="noStrike" dirty="0">
                          <a:solidFill>
                            <a:srgbClr val="000000"/>
                          </a:solidFill>
                          <a:latin typeface="Calibri"/>
                        </a:rPr>
                        <a:t>Venue:</a:t>
                      </a:r>
                    </a:p>
                  </a:txBody>
                  <a:tcPr marL="6096" marR="6096" marT="6097" marB="0" anchor="b">
                    <a:lnL>
                      <a:noFill/>
                    </a:lnL>
                    <a:lnR>
                      <a:noFill/>
                    </a:lnR>
                    <a:lnT>
                      <a:noFill/>
                    </a:lnT>
                    <a:lnB>
                      <a:noFill/>
                    </a:lnB>
                  </a:tcPr>
                </a:tc>
                <a:tc hMerge="1">
                  <a:txBody>
                    <a:bodyPr/>
                    <a:lstStyle/>
                    <a:p>
                      <a:endParaRPr lang="en-US"/>
                    </a:p>
                  </a:txBody>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a:noFill/>
                    </a:lnB>
                  </a:tcPr>
                </a:tc>
              </a:tr>
              <a:tr h="191241">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w="6350" cap="flat" cmpd="sng" algn="ctr">
                      <a:solidFill>
                        <a:srgbClr val="000000"/>
                      </a:solidFill>
                      <a:prstDash val="solid"/>
                      <a:round/>
                      <a:headEnd type="none" w="med" len="med"/>
                      <a:tailEnd type="none" w="med" len="med"/>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a:noFill/>
                    </a:lnT>
                    <a:lnB w="6350" cap="flat" cmpd="sng" algn="ctr">
                      <a:solidFill>
                        <a:srgbClr val="000000"/>
                      </a:solidFill>
                      <a:prstDash val="solid"/>
                      <a:round/>
                      <a:headEnd type="none" w="med" len="med"/>
                      <a:tailEnd type="none" w="med" len="med"/>
                    </a:lnB>
                  </a:tcPr>
                </a:tc>
              </a:tr>
              <a:tr h="363295">
                <a:tc rowSpan="2" gridSpan="4">
                  <a:txBody>
                    <a:bodyPr/>
                    <a:lstStyle/>
                    <a:p>
                      <a:pPr algn="ctr" fontAlgn="ctr"/>
                      <a:r>
                        <a:rPr lang="en-US" sz="1200" b="1" i="0" u="none" strike="noStrike">
                          <a:solidFill>
                            <a:srgbClr val="000000"/>
                          </a:solidFill>
                          <a:latin typeface="Calibri"/>
                        </a:rPr>
                        <a:t>Items &amp; Description</a:t>
                      </a:r>
                    </a:p>
                  </a:txBody>
                  <a:tcPr marL="6096" marR="6096" marT="6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gridSpan="5">
                  <a:txBody>
                    <a:bodyPr/>
                    <a:lstStyle/>
                    <a:p>
                      <a:pPr algn="ctr" fontAlgn="ctr"/>
                      <a:r>
                        <a:rPr lang="en-US" sz="1200" b="1" i="0" u="none" strike="noStrike">
                          <a:solidFill>
                            <a:srgbClr val="000000"/>
                          </a:solidFill>
                          <a:latin typeface="Calibri"/>
                        </a:rPr>
                        <a:t>Suppliers / Unit Prices</a:t>
                      </a:r>
                    </a:p>
                  </a:txBody>
                  <a:tcPr marL="6096" marR="6096" marT="6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D5B4"/>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363295">
                <a:tc gridSpan="4"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algn="l" fontAlgn="ctr"/>
                      <a:r>
                        <a:rPr lang="en-US" sz="1200" b="0" i="0" u="none" strike="noStrike" dirty="0">
                          <a:solidFill>
                            <a:srgbClr val="000000"/>
                          </a:solidFill>
                          <a:latin typeface="Calibri"/>
                        </a:rPr>
                        <a:t> </a:t>
                      </a:r>
                    </a:p>
                  </a:txBody>
                  <a:tcPr marL="6096" marR="6096" marT="6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latin typeface="Calibri"/>
                        </a:rPr>
                        <a:t> </a:t>
                      </a:r>
                    </a:p>
                  </a:txBody>
                  <a:tcPr marL="6096" marR="6096" marT="6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latin typeface="Calibri"/>
                        </a:rPr>
                        <a:t> </a:t>
                      </a:r>
                    </a:p>
                  </a:txBody>
                  <a:tcPr marL="6096" marR="6096" marT="6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latin typeface="Calibri"/>
                        </a:rPr>
                        <a:t> </a:t>
                      </a:r>
                    </a:p>
                  </a:txBody>
                  <a:tcPr marL="6096" marR="6096" marT="6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0" i="0" u="none" strike="noStrike">
                          <a:solidFill>
                            <a:srgbClr val="000000"/>
                          </a:solidFill>
                          <a:latin typeface="Calibri"/>
                        </a:rPr>
                        <a:t> </a:t>
                      </a:r>
                    </a:p>
                  </a:txBody>
                  <a:tcPr marL="6096" marR="6096" marT="6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12390">
                <a:tc gridSpan="4">
                  <a:txBody>
                    <a:bodyPr/>
                    <a:lstStyle/>
                    <a:p>
                      <a:pPr algn="l" fontAlgn="t"/>
                      <a:r>
                        <a:rPr lang="en-US" sz="1200" b="1" i="0" u="none" strike="noStrike" dirty="0">
                          <a:solidFill>
                            <a:srgbClr val="000000"/>
                          </a:solidFill>
                          <a:latin typeface="Calibri"/>
                        </a:rPr>
                        <a:t>Supply and Delivery of food stuff requirements for the Breakfast Feeding Program for </a:t>
                      </a:r>
                      <a:r>
                        <a:rPr lang="en-US" sz="1200" b="1" i="0" u="none" strike="noStrike" dirty="0" err="1">
                          <a:solidFill>
                            <a:srgbClr val="000000"/>
                          </a:solidFill>
                          <a:latin typeface="Calibri"/>
                        </a:rPr>
                        <a:t>SY</a:t>
                      </a:r>
                      <a:r>
                        <a:rPr lang="en-US" sz="1200" b="1" i="0" u="none" strike="noStrike" dirty="0">
                          <a:solidFill>
                            <a:srgbClr val="000000"/>
                          </a:solidFill>
                          <a:latin typeface="Calibri"/>
                        </a:rPr>
                        <a:t> </a:t>
                      </a:r>
                      <a:r>
                        <a:rPr lang="en-US" sz="1200" b="1" i="0" u="none" strike="noStrike" dirty="0" smtClean="0">
                          <a:solidFill>
                            <a:srgbClr val="000000"/>
                          </a:solidFill>
                          <a:latin typeface="Calibri"/>
                        </a:rPr>
                        <a:t>2012-2013</a:t>
                      </a:r>
                      <a:endParaRPr lang="en-US" sz="1200" b="1" i="0" u="none" strike="noStrike" dirty="0">
                        <a:solidFill>
                          <a:srgbClr val="000000"/>
                        </a:solidFill>
                        <a:latin typeface="Calibri"/>
                      </a:endParaRP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dirty="0">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96376">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a:noFill/>
                    </a:lnR>
                    <a:lnT>
                      <a:noFill/>
                    </a:lnT>
                    <a:lnB>
                      <a:noFill/>
                    </a:lnB>
                  </a:tcPr>
                </a:tc>
                <a:tc>
                  <a:txBody>
                    <a:bodyPr/>
                    <a:lstStyle/>
                    <a:p>
                      <a:pPr algn="l" fontAlgn="t"/>
                      <a:r>
                        <a:rPr lang="en-US" sz="1200" b="0" i="0" u="none" strike="noStrike">
                          <a:solidFill>
                            <a:srgbClr val="000000"/>
                          </a:solidFill>
                          <a:latin typeface="Calibri"/>
                        </a:rPr>
                        <a:t>Lot 1:</a:t>
                      </a:r>
                    </a:p>
                  </a:txBody>
                  <a:tcPr marL="6096" marR="6096" marT="6097" marB="0">
                    <a:lnL>
                      <a:noFill/>
                    </a:lnL>
                    <a:lnR>
                      <a:noFill/>
                    </a:lnR>
                    <a:lnT>
                      <a:noFill/>
                    </a:lnT>
                    <a:lnB>
                      <a:noFill/>
                    </a:lnB>
                  </a:tcPr>
                </a:tc>
                <a:tc gridSpan="2">
                  <a:txBody>
                    <a:bodyPr/>
                    <a:lstStyle/>
                    <a:p>
                      <a:pPr algn="l" fontAlgn="t"/>
                      <a:r>
                        <a:rPr lang="en-US" sz="1200" b="1" i="0" u="none" strike="noStrike" dirty="0">
                          <a:solidFill>
                            <a:srgbClr val="000000"/>
                          </a:solidFill>
                          <a:latin typeface="Calibri"/>
                        </a:rPr>
                        <a:t>Vegetables &amp; other food items</a:t>
                      </a:r>
                    </a:p>
                  </a:txBody>
                  <a:tcPr marL="6096" marR="6096" marT="6097" marB="0">
                    <a:lnL>
                      <a:noFill/>
                    </a:lnL>
                    <a:lnR w="6350" cap="flat" cmpd="sng" algn="ctr">
                      <a:solidFill>
                        <a:srgbClr val="000000"/>
                      </a:solidFill>
                      <a:prstDash val="solid"/>
                      <a:round/>
                      <a:headEnd type="none" w="med" len="med"/>
                      <a:tailEnd type="none" w="med" len="med"/>
                    </a:lnR>
                    <a:lnT>
                      <a:noFill/>
                    </a:lnT>
                    <a:lnB>
                      <a:noFill/>
                    </a:lnB>
                  </a:tcPr>
                </a:tc>
                <a:tc hMerge="1">
                  <a:txBody>
                    <a:bodyPr/>
                    <a:lstStyle/>
                    <a:p>
                      <a:endParaRPr lang="en-US"/>
                    </a:p>
                  </a:txBody>
                  <a:tcPr/>
                </a:tc>
                <a:tc>
                  <a:txBody>
                    <a:bodyPr/>
                    <a:lstStyle/>
                    <a:p>
                      <a:pPr algn="l" fontAlgn="t"/>
                      <a:r>
                        <a:rPr lang="en-US" sz="1200" b="0" i="0" u="none" strike="noStrike" dirty="0">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r>
              <a:tr h="196376">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200" b="0" i="0" u="none" strike="noStrike">
                          <a:solidFill>
                            <a:srgbClr val="000000"/>
                          </a:solidFill>
                          <a:latin typeface="Calibri"/>
                        </a:rPr>
                        <a:t> </a:t>
                      </a:r>
                    </a:p>
                  </a:txBody>
                  <a:tcPr marL="6096" marR="6096" marT="6097" marB="0">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t"/>
                      <a:r>
                        <a:rPr lang="en-US" sz="1200" b="0" i="0" u="none" strike="noStrike" dirty="0">
                          <a:solidFill>
                            <a:srgbClr val="000000"/>
                          </a:solidFill>
                          <a:latin typeface="Calibri"/>
                        </a:rPr>
                        <a:t>Budget: </a:t>
                      </a:r>
                      <a:r>
                        <a:rPr lang="en-US" sz="1200" b="0" i="0" u="none" strike="noStrike" dirty="0" err="1">
                          <a:solidFill>
                            <a:srgbClr val="000000"/>
                          </a:solidFill>
                          <a:latin typeface="Calibri"/>
                        </a:rPr>
                        <a:t>Php</a:t>
                      </a:r>
                      <a:r>
                        <a:rPr lang="en-US" sz="1200" b="0" i="0" u="none" strike="noStrike" dirty="0">
                          <a:solidFill>
                            <a:srgbClr val="000000"/>
                          </a:solidFill>
                          <a:latin typeface="Calibri"/>
                        </a:rPr>
                        <a:t>__________</a:t>
                      </a:r>
                    </a:p>
                  </a:txBody>
                  <a:tcPr marL="6096" marR="6096" marT="6097" marB="0">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219948">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a:solidFill>
                            <a:srgbClr val="000000"/>
                          </a:solidFill>
                          <a:latin typeface="Calibri"/>
                        </a:rPr>
                        <a:t>Lot 2:</a:t>
                      </a:r>
                    </a:p>
                  </a:txBody>
                  <a:tcPr marL="6096" marR="6096" marT="6097" marB="0">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t"/>
                      <a:r>
                        <a:rPr lang="en-US" sz="1200" b="1" i="0" u="none" strike="noStrike" dirty="0" smtClean="0">
                          <a:solidFill>
                            <a:srgbClr val="000000"/>
                          </a:solidFill>
                          <a:latin typeface="Calibri"/>
                        </a:rPr>
                        <a:t>Grocery</a:t>
                      </a:r>
                      <a:r>
                        <a:rPr lang="en-US" sz="1200" b="1" i="0" u="none" strike="noStrike" baseline="0" dirty="0" smtClean="0">
                          <a:solidFill>
                            <a:srgbClr val="000000"/>
                          </a:solidFill>
                          <a:latin typeface="Calibri"/>
                        </a:rPr>
                        <a:t> </a:t>
                      </a:r>
                      <a:r>
                        <a:rPr lang="en-US" sz="1200" b="1" i="0" u="none" strike="noStrike" dirty="0" smtClean="0">
                          <a:solidFill>
                            <a:srgbClr val="000000"/>
                          </a:solidFill>
                          <a:latin typeface="Calibri"/>
                        </a:rPr>
                        <a:t>Items</a:t>
                      </a:r>
                      <a:endParaRPr lang="en-US" sz="1200" b="1" i="0" u="none" strike="noStrike" dirty="0">
                        <a:solidFill>
                          <a:srgbClr val="000000"/>
                        </a:solidFill>
                        <a:latin typeface="Calibri"/>
                      </a:endParaRPr>
                    </a:p>
                  </a:txBody>
                  <a:tcPr marL="6096" marR="6096" marT="609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pPr algn="l" fontAlgn="t"/>
                      <a:endParaRPr lang="en-US" sz="1200" b="0" i="0" u="none" strike="noStrike" dirty="0">
                        <a:solidFill>
                          <a:srgbClr val="000000"/>
                        </a:solidFill>
                        <a:latin typeface="Calibri"/>
                      </a:endParaRPr>
                    </a:p>
                  </a:txBody>
                  <a:tcPr marL="6096" marR="6096" marT="6096"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96376">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t"/>
                      <a:endParaRPr lang="en-US" sz="1200" b="0" i="0" u="none" strike="noStrike">
                        <a:solidFill>
                          <a:srgbClr val="000000"/>
                        </a:solidFill>
                        <a:latin typeface="Calibri"/>
                      </a:endParaRPr>
                    </a:p>
                  </a:txBody>
                  <a:tcPr marL="6096" marR="6096" marT="6097" marB="0">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t"/>
                      <a:r>
                        <a:rPr lang="en-US" sz="1200" b="0" i="0" u="none" strike="noStrike" dirty="0">
                          <a:solidFill>
                            <a:srgbClr val="000000"/>
                          </a:solidFill>
                          <a:latin typeface="Calibri"/>
                        </a:rPr>
                        <a:t>Budget: </a:t>
                      </a:r>
                      <a:r>
                        <a:rPr lang="en-US" sz="1200" b="0" i="0" u="none" strike="noStrike" dirty="0" err="1">
                          <a:solidFill>
                            <a:srgbClr val="000000"/>
                          </a:solidFill>
                          <a:latin typeface="Calibri"/>
                        </a:rPr>
                        <a:t>Php</a:t>
                      </a:r>
                      <a:r>
                        <a:rPr lang="en-US" sz="1200" b="0" i="0" u="none" strike="noStrike" dirty="0">
                          <a:solidFill>
                            <a:srgbClr val="000000"/>
                          </a:solidFill>
                          <a:latin typeface="Calibri"/>
                        </a:rPr>
                        <a:t>__________</a:t>
                      </a:r>
                    </a:p>
                  </a:txBody>
                  <a:tcPr marL="6096" marR="6096" marT="6097" marB="0">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196376">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a:solidFill>
                            <a:srgbClr val="000000"/>
                          </a:solidFill>
                          <a:latin typeface="Calibri"/>
                        </a:rPr>
                        <a:t>Lot 3:</a:t>
                      </a:r>
                    </a:p>
                  </a:txBody>
                  <a:tcPr marL="6096" marR="6096" marT="6097" marB="0">
                    <a:lnL>
                      <a:noFill/>
                    </a:lnL>
                    <a:lnR>
                      <a:noFill/>
                    </a:lnR>
                    <a:lnT w="6350" cap="flat" cmpd="sng" algn="ctr">
                      <a:solidFill>
                        <a:srgbClr val="000000"/>
                      </a:solidFill>
                      <a:prstDash val="solid"/>
                      <a:round/>
                      <a:headEnd type="none" w="med" len="med"/>
                      <a:tailEnd type="none" w="med" len="med"/>
                    </a:lnT>
                    <a:lnB>
                      <a:noFill/>
                    </a:lnB>
                  </a:tcPr>
                </a:tc>
                <a:tc gridSpan="2">
                  <a:txBody>
                    <a:bodyPr/>
                    <a:lstStyle/>
                    <a:p>
                      <a:pPr algn="l" fontAlgn="t"/>
                      <a:r>
                        <a:rPr lang="en-US" sz="1200" b="1" i="0" u="none" strike="noStrike" dirty="0">
                          <a:solidFill>
                            <a:srgbClr val="000000"/>
                          </a:solidFill>
                          <a:latin typeface="Calibri"/>
                        </a:rPr>
                        <a:t>Fish, Meat and </a:t>
                      </a:r>
                      <a:r>
                        <a:rPr lang="en-US" sz="1200" b="1" i="0" u="none" strike="noStrike" dirty="0" smtClean="0">
                          <a:solidFill>
                            <a:srgbClr val="000000"/>
                          </a:solidFill>
                          <a:latin typeface="Calibri"/>
                        </a:rPr>
                        <a:t>Poultry Items</a:t>
                      </a:r>
                      <a:endParaRPr lang="en-US" sz="1200" b="1" i="0" u="none" strike="noStrike" dirty="0">
                        <a:solidFill>
                          <a:srgbClr val="000000"/>
                        </a:solidFill>
                        <a:latin typeface="Calibri"/>
                      </a:endParaRPr>
                    </a:p>
                  </a:txBody>
                  <a:tcPr marL="6096" marR="6096" marT="6097"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hMerge="1">
                  <a:txBody>
                    <a:bodyPr/>
                    <a:lstStyle/>
                    <a:p>
                      <a:endParaRPr lang="en-US"/>
                    </a:p>
                  </a:txBody>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r>
              <a:tr h="196376">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tcPr>
                </a:tc>
                <a:tc>
                  <a:txBody>
                    <a:bodyPr/>
                    <a:lstStyle/>
                    <a:p>
                      <a:pPr algn="l" fontAlgn="t"/>
                      <a:r>
                        <a:rPr lang="en-US" sz="1200" b="0" i="0" u="none" strike="noStrike">
                          <a:solidFill>
                            <a:srgbClr val="000000"/>
                          </a:solidFill>
                          <a:latin typeface="Calibri"/>
                        </a:rPr>
                        <a:t> </a:t>
                      </a:r>
                    </a:p>
                  </a:txBody>
                  <a:tcPr marL="6096" marR="6096" marT="6097" marB="0">
                    <a:lnL>
                      <a:noFill/>
                    </a:lnL>
                    <a:lnR>
                      <a:noFill/>
                    </a:lnR>
                    <a:lnT>
                      <a:noFill/>
                    </a:lnT>
                    <a:lnB w="6350" cap="flat" cmpd="sng" algn="ctr">
                      <a:solidFill>
                        <a:srgbClr val="000000"/>
                      </a:solidFill>
                      <a:prstDash val="solid"/>
                      <a:round/>
                      <a:headEnd type="none" w="med" len="med"/>
                      <a:tailEnd type="none" w="med" len="med"/>
                    </a:lnB>
                  </a:tcPr>
                </a:tc>
                <a:tc gridSpan="2">
                  <a:txBody>
                    <a:bodyPr/>
                    <a:lstStyle/>
                    <a:p>
                      <a:pPr algn="l" fontAlgn="t"/>
                      <a:r>
                        <a:rPr lang="en-US" sz="1200" b="0" i="0" u="none" strike="noStrike">
                          <a:solidFill>
                            <a:srgbClr val="000000"/>
                          </a:solidFill>
                          <a:latin typeface="Calibri"/>
                        </a:rPr>
                        <a:t>Budget: Php__________</a:t>
                      </a:r>
                    </a:p>
                  </a:txBody>
                  <a:tcPr marL="6096" marR="6096" marT="6097" marB="0">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n-US" sz="1200" b="0" i="0" u="none" strike="noStrike">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en-US" sz="1200" b="0" i="0" u="none" strike="noStrike" dirty="0">
                          <a:solidFill>
                            <a:srgbClr val="000000"/>
                          </a:solidFill>
                          <a:latin typeface="Calibri"/>
                        </a:rPr>
                        <a:t> </a:t>
                      </a:r>
                    </a:p>
                  </a:txBody>
                  <a:tcPr marL="6096" marR="6096" marT="609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r>
              <a:tr h="337817">
                <a:tc>
                  <a:txBody>
                    <a:bodyPr/>
                    <a:lstStyle/>
                    <a:p>
                      <a:pPr algn="l" fontAlgn="b"/>
                      <a:r>
                        <a:rPr lang="en-US" sz="1200" b="1" i="0" u="none" strike="noStrike">
                          <a:solidFill>
                            <a:srgbClr val="000000"/>
                          </a:solidFill>
                          <a:latin typeface="Calibri"/>
                        </a:rPr>
                        <a:t> </a:t>
                      </a:r>
                    </a:p>
                  </a:txBody>
                  <a:tcPr marL="6096" marR="6096" marT="6097" marB="0" anchor="b">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l" fontAlgn="b"/>
                      <a:r>
                        <a:rPr lang="en-US" sz="1200" b="1" i="0" u="none" strike="noStrike">
                          <a:solidFill>
                            <a:srgbClr val="000000"/>
                          </a:solidFill>
                          <a:latin typeface="Calibri"/>
                        </a:rPr>
                        <a:t> </a:t>
                      </a:r>
                    </a:p>
                  </a:txBody>
                  <a:tcPr marL="6096" marR="6096" marT="609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l" fontAlgn="b"/>
                      <a:r>
                        <a:rPr lang="en-US" sz="1200" b="1" i="0" u="none" strike="noStrike">
                          <a:solidFill>
                            <a:srgbClr val="000000"/>
                          </a:solidFill>
                          <a:latin typeface="Calibri"/>
                        </a:rPr>
                        <a:t> </a:t>
                      </a:r>
                    </a:p>
                  </a:txBody>
                  <a:tcPr marL="6096" marR="6096" marT="6097"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r" fontAlgn="b"/>
                      <a:r>
                        <a:rPr lang="en-US" sz="1200" b="1" i="0" u="none" strike="noStrike" dirty="0">
                          <a:solidFill>
                            <a:srgbClr val="000000"/>
                          </a:solidFill>
                          <a:latin typeface="Calibri"/>
                        </a:rPr>
                        <a:t>TOTAL </a:t>
                      </a:r>
                      <a:r>
                        <a:rPr lang="en-US" sz="1200" b="1" i="0" u="none" strike="noStrike" dirty="0" smtClean="0">
                          <a:solidFill>
                            <a:srgbClr val="000000"/>
                          </a:solidFill>
                          <a:latin typeface="Calibri"/>
                        </a:rPr>
                        <a:t>PRICES</a:t>
                      </a:r>
                      <a:endParaRPr lang="en-US" sz="1200" b="1" i="0" u="none" strike="noStrike" dirty="0">
                        <a:solidFill>
                          <a:srgbClr val="000000"/>
                        </a:solidFill>
                        <a:latin typeface="Calibri"/>
                      </a:endParaRPr>
                    </a:p>
                  </a:txBody>
                  <a:tcPr marL="6096" marR="6096" marT="609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l" fontAlgn="b"/>
                      <a:r>
                        <a:rPr lang="en-US" sz="1200" b="1" i="0" u="none" strike="noStrike" dirty="0">
                          <a:solidFill>
                            <a:srgbClr val="000000"/>
                          </a:solidFill>
                          <a:latin typeface="Calibri"/>
                        </a:rPr>
                        <a:t> </a:t>
                      </a:r>
                    </a:p>
                  </a:txBody>
                  <a:tcPr marL="6096" marR="6096" marT="60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1" i="0" u="none" strike="noStrike">
                          <a:solidFill>
                            <a:srgbClr val="000000"/>
                          </a:solidFill>
                          <a:latin typeface="Calibri"/>
                        </a:rPr>
                        <a:t> </a:t>
                      </a:r>
                    </a:p>
                  </a:txBody>
                  <a:tcPr marL="6096" marR="6096" marT="60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1" i="0" u="none" strike="noStrike">
                          <a:solidFill>
                            <a:srgbClr val="000000"/>
                          </a:solidFill>
                          <a:latin typeface="Calibri"/>
                        </a:rPr>
                        <a:t> </a:t>
                      </a:r>
                    </a:p>
                  </a:txBody>
                  <a:tcPr marL="6096" marR="6096" marT="60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1" i="0" u="none" strike="noStrike" dirty="0">
                          <a:solidFill>
                            <a:srgbClr val="000000"/>
                          </a:solidFill>
                          <a:latin typeface="Calibri"/>
                        </a:rPr>
                        <a:t> </a:t>
                      </a:r>
                    </a:p>
                  </a:txBody>
                  <a:tcPr marL="6096" marR="6096" marT="60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c>
                  <a:txBody>
                    <a:bodyPr/>
                    <a:lstStyle/>
                    <a:p>
                      <a:pPr algn="l" fontAlgn="b"/>
                      <a:r>
                        <a:rPr lang="en-US" sz="1200" b="1" i="0" u="none" strike="noStrike">
                          <a:solidFill>
                            <a:srgbClr val="000000"/>
                          </a:solidFill>
                          <a:latin typeface="Calibri"/>
                        </a:rPr>
                        <a:t> </a:t>
                      </a:r>
                    </a:p>
                  </a:txBody>
                  <a:tcPr marL="6096" marR="6096" marT="609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00"/>
                    </a:solidFill>
                  </a:tcPr>
                </a:tc>
              </a:tr>
              <a:tr h="213387">
                <a:tc>
                  <a:txBody>
                    <a:bodyPr/>
                    <a:lstStyle/>
                    <a:p>
                      <a:pPr algn="l" fontAlgn="ctr"/>
                      <a:r>
                        <a:rPr lang="en-US" sz="1200" b="1" i="0" u="none" strike="noStrike">
                          <a:solidFill>
                            <a:srgbClr val="000000"/>
                          </a:solidFill>
                          <a:latin typeface="Calibri"/>
                        </a:rPr>
                        <a:t> </a:t>
                      </a:r>
                    </a:p>
                  </a:txBody>
                  <a:tcPr marL="6096" marR="6096" marT="6097" marB="0" anchor="ctr">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l" fontAlgn="ctr"/>
                      <a:r>
                        <a:rPr lang="en-US" sz="1200" b="1" i="0" u="none" strike="noStrike">
                          <a:solidFill>
                            <a:srgbClr val="000000"/>
                          </a:solidFill>
                          <a:latin typeface="Calibri"/>
                        </a:rPr>
                        <a:t> </a:t>
                      </a:r>
                    </a:p>
                  </a:txBody>
                  <a:tcPr marL="6096" marR="6096" marT="609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l" fontAlgn="ctr"/>
                      <a:r>
                        <a:rPr lang="en-US" sz="1200" b="1" i="0" u="none" strike="noStrike">
                          <a:solidFill>
                            <a:srgbClr val="000000"/>
                          </a:solidFill>
                          <a:latin typeface="Calibri"/>
                        </a:rPr>
                        <a:t> </a:t>
                      </a:r>
                    </a:p>
                  </a:txBody>
                  <a:tcPr marL="6096" marR="6096" marT="6097"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r" fontAlgn="ctr"/>
                      <a:r>
                        <a:rPr lang="en-US" sz="1200" b="1" i="0" u="none" strike="noStrike" dirty="0">
                          <a:solidFill>
                            <a:srgbClr val="000000"/>
                          </a:solidFill>
                          <a:latin typeface="Calibri"/>
                        </a:rPr>
                        <a:t>Remarks</a:t>
                      </a:r>
                    </a:p>
                  </a:txBody>
                  <a:tcPr marL="6096" marR="6096" marT="6097"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6DDE8"/>
                    </a:solidFill>
                  </a:tcPr>
                </a:tc>
                <a:tc>
                  <a:txBody>
                    <a:bodyPr/>
                    <a:lstStyle/>
                    <a:p>
                      <a:pPr algn="l" fontAlgn="ctr"/>
                      <a:r>
                        <a:rPr lang="en-US" sz="1200" b="1" i="0" u="none" strike="noStrike" dirty="0">
                          <a:solidFill>
                            <a:srgbClr val="000000"/>
                          </a:solidFill>
                          <a:latin typeface="Calibri"/>
                        </a:rPr>
                        <a:t> </a:t>
                      </a:r>
                    </a:p>
                  </a:txBody>
                  <a:tcPr marL="6096" marR="6096" marT="6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dirty="0">
                          <a:solidFill>
                            <a:srgbClr val="000000"/>
                          </a:solidFill>
                          <a:latin typeface="Calibri"/>
                        </a:rPr>
                        <a:t> </a:t>
                      </a:r>
                    </a:p>
                  </a:txBody>
                  <a:tcPr marL="6096" marR="6096" marT="6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a:solidFill>
                            <a:srgbClr val="000000"/>
                          </a:solidFill>
                          <a:latin typeface="Calibri"/>
                        </a:rPr>
                        <a:t> </a:t>
                      </a:r>
                    </a:p>
                  </a:txBody>
                  <a:tcPr marL="6096" marR="6096" marT="6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dirty="0">
                          <a:solidFill>
                            <a:srgbClr val="000000"/>
                          </a:solidFill>
                          <a:latin typeface="Calibri"/>
                        </a:rPr>
                        <a:t> </a:t>
                      </a:r>
                    </a:p>
                  </a:txBody>
                  <a:tcPr marL="6096" marR="6096" marT="6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200" b="1" i="0" u="none" strike="noStrike" dirty="0">
                          <a:solidFill>
                            <a:srgbClr val="000000"/>
                          </a:solidFill>
                          <a:latin typeface="Calibri"/>
                        </a:rPr>
                        <a:t> </a:t>
                      </a:r>
                    </a:p>
                  </a:txBody>
                  <a:tcPr marL="6096" marR="6096" marT="609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196376">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w="6350" cap="flat" cmpd="sng" algn="ctr">
                      <a:solidFill>
                        <a:srgbClr val="000000"/>
                      </a:solidFill>
                      <a:prstDash val="solid"/>
                      <a:round/>
                      <a:headEnd type="none" w="med" len="med"/>
                      <a:tailEnd type="none" w="med" len="med"/>
                    </a:lnT>
                    <a:lnB>
                      <a:noFill/>
                    </a:lnB>
                  </a:tcPr>
                </a:tc>
                <a:tc>
                  <a:txBody>
                    <a:bodyPr/>
                    <a:lstStyle/>
                    <a:p>
                      <a:pPr algn="l" fontAlgn="b"/>
                      <a:endParaRPr lang="en-US" sz="1200" b="0" i="0" u="none" strike="noStrike">
                        <a:solidFill>
                          <a:srgbClr val="000000"/>
                        </a:solidFill>
                        <a:latin typeface="Calibri"/>
                      </a:endParaRPr>
                    </a:p>
                  </a:txBody>
                  <a:tcPr marL="6096" marR="6096" marT="6097" marB="0" anchor="b">
                    <a:lnL>
                      <a:noFill/>
                    </a:lnL>
                    <a:lnR>
                      <a:noFill/>
                    </a:lnR>
                    <a:lnT w="6350" cap="flat" cmpd="sng" algn="ctr">
                      <a:solidFill>
                        <a:srgbClr val="000000"/>
                      </a:solidFill>
                      <a:prstDash val="solid"/>
                      <a:round/>
                      <a:headEnd type="none" w="med" len="med"/>
                      <a:tailEnd type="none" w="med" len="med"/>
                    </a:lnT>
                    <a:lnB>
                      <a:noFill/>
                    </a:lnB>
                  </a:tcPr>
                </a:tc>
              </a:tr>
              <a:tr h="196376">
                <a:tc gridSpan="9">
                  <a:txBody>
                    <a:bodyPr/>
                    <a:lstStyle/>
                    <a:p>
                      <a:pPr algn="ctr" fontAlgn="b"/>
                      <a:r>
                        <a:rPr lang="en-US" sz="1200" b="0" i="1" u="sng" strike="noStrike">
                          <a:solidFill>
                            <a:srgbClr val="000000"/>
                          </a:solidFill>
                          <a:latin typeface="Calibri"/>
                        </a:rPr>
                        <a:t>(Name of School, District, Division)</a:t>
                      </a:r>
                    </a:p>
                  </a:txBody>
                  <a:tcPr marL="6096" marR="6096" marT="609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196376">
                <a:tc gridSpan="9">
                  <a:txBody>
                    <a:bodyPr/>
                    <a:lstStyle/>
                    <a:p>
                      <a:pPr algn="ctr" fontAlgn="b"/>
                      <a:r>
                        <a:rPr lang="en-US" sz="1200" b="1" i="0" u="none" strike="noStrike" dirty="0">
                          <a:solidFill>
                            <a:srgbClr val="000000"/>
                          </a:solidFill>
                          <a:latin typeface="Calibri"/>
                        </a:rPr>
                        <a:t>Bids and Awards Committee</a:t>
                      </a:r>
                    </a:p>
                  </a:txBody>
                  <a:tcPr marL="6096" marR="6096" marT="6097"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64661" name="TextBox 11"/>
          <p:cNvSpPr txBox="1">
            <a:spLocks noChangeArrowheads="1"/>
          </p:cNvSpPr>
          <p:nvPr/>
        </p:nvSpPr>
        <p:spPr bwMode="auto">
          <a:xfrm>
            <a:off x="1219200" y="1219200"/>
            <a:ext cx="7010400" cy="830997"/>
          </a:xfrm>
          <a:prstGeom prst="rect">
            <a:avLst/>
          </a:prstGeom>
          <a:noFill/>
          <a:ln w="9525">
            <a:noFill/>
            <a:miter lim="800000"/>
            <a:headEnd/>
            <a:tailEnd/>
          </a:ln>
        </p:spPr>
        <p:txBody>
          <a:bodyPr wrap="square">
            <a:spAutoFit/>
          </a:bodyPr>
          <a:lstStyle/>
          <a:p>
            <a:r>
              <a:rPr lang="en-US" sz="1200" u="sng" dirty="0"/>
              <a:t>SBFP Core Group</a:t>
            </a:r>
          </a:p>
          <a:p>
            <a:r>
              <a:rPr lang="en-US" sz="1200" u="sng" dirty="0"/>
              <a:t>13-01</a:t>
            </a:r>
          </a:p>
          <a:p>
            <a:r>
              <a:rPr lang="en-US" sz="1200" u="sng" dirty="0"/>
              <a:t>June 19, 2012</a:t>
            </a:r>
          </a:p>
          <a:p>
            <a:r>
              <a:rPr lang="en-US" sz="1200" u="sng" dirty="0" err="1"/>
              <a:t>Pandanan</a:t>
            </a:r>
            <a:r>
              <a:rPr lang="en-US" sz="1200" u="sng" dirty="0"/>
              <a:t> Elementary School,   </a:t>
            </a:r>
            <a:r>
              <a:rPr lang="en-US" sz="1200" u="sng" dirty="0" smtClean="0"/>
              <a:t>(</a:t>
            </a:r>
            <a:r>
              <a:rPr lang="en-US" sz="1200" i="1" u="sng" dirty="0"/>
              <a:t>District</a:t>
            </a:r>
            <a:r>
              <a:rPr lang="en-US" sz="1200" u="sng" dirty="0"/>
              <a:t>) </a:t>
            </a:r>
            <a:r>
              <a:rPr lang="en-US" sz="1200" i="1" u="sng" dirty="0" smtClean="0"/>
              <a:t>(</a:t>
            </a:r>
            <a:r>
              <a:rPr lang="en-US" sz="1200" i="1" u="sng" dirty="0"/>
              <a:t>Division</a:t>
            </a:r>
            <a:r>
              <a:rPr lang="en-US" sz="1200" u="sng" dirty="0"/>
              <a:t>)       </a:t>
            </a:r>
          </a:p>
        </p:txBody>
      </p:sp>
      <p:sp>
        <p:nvSpPr>
          <p:cNvPr id="64662" name="TextBox 18"/>
          <p:cNvSpPr txBox="1">
            <a:spLocks noChangeArrowheads="1"/>
          </p:cNvSpPr>
          <p:nvPr/>
        </p:nvSpPr>
        <p:spPr bwMode="auto">
          <a:xfrm>
            <a:off x="1600200" y="3505200"/>
            <a:ext cx="865943" cy="276999"/>
          </a:xfrm>
          <a:prstGeom prst="rect">
            <a:avLst/>
          </a:prstGeom>
          <a:noFill/>
          <a:ln w="9525">
            <a:noFill/>
            <a:miter lim="800000"/>
            <a:headEnd/>
            <a:tailEnd/>
          </a:ln>
        </p:spPr>
        <p:txBody>
          <a:bodyPr wrap="none">
            <a:spAutoFit/>
          </a:bodyPr>
          <a:lstStyle/>
          <a:p>
            <a:pPr algn="ctr"/>
            <a:r>
              <a:rPr lang="en-US" sz="1200" b="1" dirty="0"/>
              <a:t>15,000.00</a:t>
            </a:r>
          </a:p>
        </p:txBody>
      </p:sp>
      <p:sp>
        <p:nvSpPr>
          <p:cNvPr id="64663" name="TextBox 19"/>
          <p:cNvSpPr txBox="1">
            <a:spLocks noChangeArrowheads="1"/>
          </p:cNvSpPr>
          <p:nvPr/>
        </p:nvSpPr>
        <p:spPr bwMode="auto">
          <a:xfrm>
            <a:off x="1623252" y="3886200"/>
            <a:ext cx="780983" cy="276999"/>
          </a:xfrm>
          <a:prstGeom prst="rect">
            <a:avLst/>
          </a:prstGeom>
          <a:noFill/>
          <a:ln w="9525">
            <a:noFill/>
            <a:miter lim="800000"/>
            <a:headEnd/>
            <a:tailEnd/>
          </a:ln>
        </p:spPr>
        <p:txBody>
          <a:bodyPr wrap="none">
            <a:spAutoFit/>
          </a:bodyPr>
          <a:lstStyle/>
          <a:p>
            <a:pPr algn="ctr"/>
            <a:r>
              <a:rPr lang="en-US" sz="1200" b="1" dirty="0"/>
              <a:t>7,500.00</a:t>
            </a:r>
          </a:p>
        </p:txBody>
      </p:sp>
      <p:sp>
        <p:nvSpPr>
          <p:cNvPr id="64664" name="TextBox 20"/>
          <p:cNvSpPr txBox="1">
            <a:spLocks noChangeArrowheads="1"/>
          </p:cNvSpPr>
          <p:nvPr/>
        </p:nvSpPr>
        <p:spPr bwMode="auto">
          <a:xfrm>
            <a:off x="1600200" y="4343400"/>
            <a:ext cx="865942" cy="276999"/>
          </a:xfrm>
          <a:prstGeom prst="rect">
            <a:avLst/>
          </a:prstGeom>
          <a:noFill/>
          <a:ln w="9525">
            <a:noFill/>
            <a:miter lim="800000"/>
            <a:headEnd/>
            <a:tailEnd/>
          </a:ln>
        </p:spPr>
        <p:txBody>
          <a:bodyPr wrap="none">
            <a:spAutoFit/>
          </a:bodyPr>
          <a:lstStyle/>
          <a:p>
            <a:pPr algn="ctr"/>
            <a:r>
              <a:rPr lang="en-US" sz="1200" b="1" dirty="0"/>
              <a:t>22,500.00</a:t>
            </a:r>
          </a:p>
        </p:txBody>
      </p:sp>
      <p:grpSp>
        <p:nvGrpSpPr>
          <p:cNvPr id="2" name="Group 54"/>
          <p:cNvGrpSpPr>
            <a:grpSpLocks/>
          </p:cNvGrpSpPr>
          <p:nvPr/>
        </p:nvGrpSpPr>
        <p:grpSpPr bwMode="auto">
          <a:xfrm>
            <a:off x="3962400" y="2667000"/>
            <a:ext cx="995041" cy="2289002"/>
            <a:chOff x="3886200" y="2209781"/>
            <a:chExt cx="995041" cy="2288817"/>
          </a:xfrm>
        </p:grpSpPr>
        <p:sp>
          <p:nvSpPr>
            <p:cNvPr id="64708" name="TextBox 12"/>
            <p:cNvSpPr txBox="1">
              <a:spLocks noChangeArrowheads="1"/>
            </p:cNvSpPr>
            <p:nvPr/>
          </p:nvSpPr>
          <p:spPr bwMode="auto">
            <a:xfrm>
              <a:off x="3886200" y="2209781"/>
              <a:ext cx="950913" cy="307975"/>
            </a:xfrm>
            <a:prstGeom prst="rect">
              <a:avLst/>
            </a:prstGeom>
            <a:noFill/>
            <a:ln w="9525">
              <a:noFill/>
              <a:miter lim="800000"/>
              <a:headEnd/>
              <a:tailEnd/>
            </a:ln>
          </p:spPr>
          <p:txBody>
            <a:bodyPr wrap="none">
              <a:spAutoFit/>
            </a:bodyPr>
            <a:lstStyle/>
            <a:p>
              <a:pPr algn="ctr"/>
              <a:r>
                <a:rPr lang="en-US" sz="1400" b="1" i="1" u="sng" dirty="0"/>
                <a:t>Supplier A</a:t>
              </a:r>
            </a:p>
          </p:txBody>
        </p:sp>
        <p:sp>
          <p:nvSpPr>
            <p:cNvPr id="64709" name="TextBox 17"/>
            <p:cNvSpPr txBox="1">
              <a:spLocks noChangeArrowheads="1"/>
            </p:cNvSpPr>
            <p:nvPr/>
          </p:nvSpPr>
          <p:spPr bwMode="auto">
            <a:xfrm>
              <a:off x="3886200" y="2895526"/>
              <a:ext cx="918841" cy="307777"/>
            </a:xfrm>
            <a:prstGeom prst="rect">
              <a:avLst/>
            </a:prstGeom>
            <a:noFill/>
            <a:ln w="9525">
              <a:noFill/>
              <a:miter lim="800000"/>
              <a:headEnd/>
              <a:tailEnd/>
            </a:ln>
          </p:spPr>
          <p:txBody>
            <a:bodyPr wrap="none">
              <a:spAutoFit/>
            </a:bodyPr>
            <a:lstStyle/>
            <a:p>
              <a:pPr algn="ctr"/>
              <a:r>
                <a:rPr lang="en-US" sz="1400" b="1" u="sng" dirty="0"/>
                <a:t>14,750.00</a:t>
              </a:r>
            </a:p>
          </p:txBody>
        </p:sp>
        <p:sp>
          <p:nvSpPr>
            <p:cNvPr id="64710" name="TextBox 25"/>
            <p:cNvSpPr txBox="1">
              <a:spLocks noChangeArrowheads="1"/>
            </p:cNvSpPr>
            <p:nvPr/>
          </p:nvSpPr>
          <p:spPr bwMode="auto">
            <a:xfrm>
              <a:off x="3946525" y="3428883"/>
              <a:ext cx="827471" cy="307777"/>
            </a:xfrm>
            <a:prstGeom prst="rect">
              <a:avLst/>
            </a:prstGeom>
            <a:noFill/>
            <a:ln w="9525">
              <a:noFill/>
              <a:miter lim="800000"/>
              <a:headEnd/>
              <a:tailEnd/>
            </a:ln>
          </p:spPr>
          <p:txBody>
            <a:bodyPr wrap="none">
              <a:spAutoFit/>
            </a:bodyPr>
            <a:lstStyle/>
            <a:p>
              <a:pPr algn="ctr"/>
              <a:r>
                <a:rPr lang="en-US" sz="1400" b="1" u="sng" dirty="0"/>
                <a:t>7,675.00</a:t>
              </a:r>
            </a:p>
          </p:txBody>
        </p:sp>
        <p:sp>
          <p:nvSpPr>
            <p:cNvPr id="64711" name="TextBox 30"/>
            <p:cNvSpPr txBox="1">
              <a:spLocks noChangeArrowheads="1"/>
            </p:cNvSpPr>
            <p:nvPr/>
          </p:nvSpPr>
          <p:spPr bwMode="auto">
            <a:xfrm>
              <a:off x="3946525" y="3809853"/>
              <a:ext cx="918841" cy="307777"/>
            </a:xfrm>
            <a:prstGeom prst="rect">
              <a:avLst/>
            </a:prstGeom>
            <a:noFill/>
            <a:ln w="9525">
              <a:noFill/>
              <a:miter lim="800000"/>
              <a:headEnd/>
              <a:tailEnd/>
            </a:ln>
          </p:spPr>
          <p:txBody>
            <a:bodyPr wrap="none">
              <a:spAutoFit/>
            </a:bodyPr>
            <a:lstStyle/>
            <a:p>
              <a:pPr algn="ctr"/>
              <a:r>
                <a:rPr lang="en-US" sz="1400" b="1" u="sng" dirty="0"/>
                <a:t>21,050.00</a:t>
              </a:r>
            </a:p>
          </p:txBody>
        </p:sp>
        <p:sp>
          <p:nvSpPr>
            <p:cNvPr id="64712" name="TextBox 35"/>
            <p:cNvSpPr txBox="1">
              <a:spLocks noChangeArrowheads="1"/>
            </p:cNvSpPr>
            <p:nvPr/>
          </p:nvSpPr>
          <p:spPr bwMode="auto">
            <a:xfrm>
              <a:off x="3962400" y="4190821"/>
              <a:ext cx="918841" cy="307777"/>
            </a:xfrm>
            <a:prstGeom prst="rect">
              <a:avLst/>
            </a:prstGeom>
            <a:noFill/>
            <a:ln w="9525">
              <a:noFill/>
              <a:miter lim="800000"/>
              <a:headEnd/>
              <a:tailEnd/>
            </a:ln>
          </p:spPr>
          <p:txBody>
            <a:bodyPr wrap="none">
              <a:spAutoFit/>
            </a:bodyPr>
            <a:lstStyle/>
            <a:p>
              <a:pPr algn="ctr"/>
              <a:r>
                <a:rPr lang="en-US" sz="1400" b="1" u="sng" dirty="0"/>
                <a:t>43,475.00</a:t>
              </a:r>
            </a:p>
          </p:txBody>
        </p:sp>
      </p:grpSp>
      <p:grpSp>
        <p:nvGrpSpPr>
          <p:cNvPr id="3" name="Group 55"/>
          <p:cNvGrpSpPr>
            <a:grpSpLocks/>
          </p:cNvGrpSpPr>
          <p:nvPr/>
        </p:nvGrpSpPr>
        <p:grpSpPr bwMode="auto">
          <a:xfrm>
            <a:off x="4952998" y="2667000"/>
            <a:ext cx="995329" cy="2289002"/>
            <a:chOff x="4937101" y="2209781"/>
            <a:chExt cx="995017" cy="2288817"/>
          </a:xfrm>
        </p:grpSpPr>
        <p:sp>
          <p:nvSpPr>
            <p:cNvPr id="64703" name="TextBox 13"/>
            <p:cNvSpPr txBox="1">
              <a:spLocks noChangeArrowheads="1"/>
            </p:cNvSpPr>
            <p:nvPr/>
          </p:nvSpPr>
          <p:spPr bwMode="auto">
            <a:xfrm>
              <a:off x="4937101" y="2209781"/>
              <a:ext cx="942975" cy="307975"/>
            </a:xfrm>
            <a:prstGeom prst="rect">
              <a:avLst/>
            </a:prstGeom>
            <a:noFill/>
            <a:ln w="9525">
              <a:noFill/>
              <a:miter lim="800000"/>
              <a:headEnd/>
              <a:tailEnd/>
            </a:ln>
          </p:spPr>
          <p:txBody>
            <a:bodyPr wrap="none">
              <a:spAutoFit/>
            </a:bodyPr>
            <a:lstStyle/>
            <a:p>
              <a:pPr algn="ctr"/>
              <a:r>
                <a:rPr lang="en-US" sz="1400" b="1" i="1" u="sng" dirty="0"/>
                <a:t>Supplier B</a:t>
              </a:r>
            </a:p>
          </p:txBody>
        </p:sp>
        <p:sp>
          <p:nvSpPr>
            <p:cNvPr id="64704" name="TextBox 21"/>
            <p:cNvSpPr txBox="1">
              <a:spLocks noChangeArrowheads="1"/>
            </p:cNvSpPr>
            <p:nvPr/>
          </p:nvSpPr>
          <p:spPr bwMode="auto">
            <a:xfrm>
              <a:off x="4937101" y="2895527"/>
              <a:ext cx="918841" cy="307777"/>
            </a:xfrm>
            <a:prstGeom prst="rect">
              <a:avLst/>
            </a:prstGeom>
            <a:noFill/>
            <a:ln w="9525">
              <a:noFill/>
              <a:miter lim="800000"/>
              <a:headEnd/>
              <a:tailEnd/>
            </a:ln>
          </p:spPr>
          <p:txBody>
            <a:bodyPr wrap="none">
              <a:spAutoFit/>
            </a:bodyPr>
            <a:lstStyle/>
            <a:p>
              <a:pPr algn="ctr"/>
              <a:r>
                <a:rPr lang="en-US" sz="1400" b="1" u="sng" dirty="0"/>
                <a:t>14,999.50</a:t>
              </a:r>
            </a:p>
          </p:txBody>
        </p:sp>
        <p:sp>
          <p:nvSpPr>
            <p:cNvPr id="64705" name="TextBox 26"/>
            <p:cNvSpPr txBox="1">
              <a:spLocks noChangeArrowheads="1"/>
            </p:cNvSpPr>
            <p:nvPr/>
          </p:nvSpPr>
          <p:spPr bwMode="auto">
            <a:xfrm>
              <a:off x="5013277" y="3352689"/>
              <a:ext cx="827470" cy="307777"/>
            </a:xfrm>
            <a:prstGeom prst="rect">
              <a:avLst/>
            </a:prstGeom>
            <a:noFill/>
            <a:ln w="9525">
              <a:noFill/>
              <a:miter lim="800000"/>
              <a:headEnd/>
              <a:tailEnd/>
            </a:ln>
          </p:spPr>
          <p:txBody>
            <a:bodyPr wrap="none">
              <a:spAutoFit/>
            </a:bodyPr>
            <a:lstStyle/>
            <a:p>
              <a:pPr algn="ctr"/>
              <a:r>
                <a:rPr lang="en-US" sz="1400" b="1" u="sng" dirty="0"/>
                <a:t>6,900.00</a:t>
              </a:r>
            </a:p>
          </p:txBody>
        </p:sp>
        <p:sp>
          <p:nvSpPr>
            <p:cNvPr id="64706" name="TextBox 31"/>
            <p:cNvSpPr txBox="1">
              <a:spLocks noChangeArrowheads="1"/>
            </p:cNvSpPr>
            <p:nvPr/>
          </p:nvSpPr>
          <p:spPr bwMode="auto">
            <a:xfrm>
              <a:off x="5013277" y="3809852"/>
              <a:ext cx="918841" cy="307777"/>
            </a:xfrm>
            <a:prstGeom prst="rect">
              <a:avLst/>
            </a:prstGeom>
            <a:noFill/>
            <a:ln w="9525">
              <a:noFill/>
              <a:miter lim="800000"/>
              <a:headEnd/>
              <a:tailEnd/>
            </a:ln>
          </p:spPr>
          <p:txBody>
            <a:bodyPr wrap="none">
              <a:spAutoFit/>
            </a:bodyPr>
            <a:lstStyle/>
            <a:p>
              <a:pPr algn="ctr"/>
              <a:r>
                <a:rPr lang="en-US" sz="1400" b="1" u="sng" dirty="0"/>
                <a:t>22,355.00</a:t>
              </a:r>
            </a:p>
          </p:txBody>
        </p:sp>
        <p:sp>
          <p:nvSpPr>
            <p:cNvPr id="64707" name="TextBox 36"/>
            <p:cNvSpPr txBox="1">
              <a:spLocks noChangeArrowheads="1"/>
            </p:cNvSpPr>
            <p:nvPr/>
          </p:nvSpPr>
          <p:spPr bwMode="auto">
            <a:xfrm>
              <a:off x="4937103" y="4190821"/>
              <a:ext cx="918842" cy="307777"/>
            </a:xfrm>
            <a:prstGeom prst="rect">
              <a:avLst/>
            </a:prstGeom>
            <a:noFill/>
            <a:ln w="9525">
              <a:noFill/>
              <a:miter lim="800000"/>
              <a:headEnd/>
              <a:tailEnd/>
            </a:ln>
          </p:spPr>
          <p:txBody>
            <a:bodyPr wrap="none">
              <a:spAutoFit/>
            </a:bodyPr>
            <a:lstStyle/>
            <a:p>
              <a:pPr algn="ctr"/>
              <a:r>
                <a:rPr lang="en-US" sz="1400" b="1" u="sng" dirty="0"/>
                <a:t>44,254.50</a:t>
              </a:r>
            </a:p>
          </p:txBody>
        </p:sp>
      </p:grpSp>
      <p:grpSp>
        <p:nvGrpSpPr>
          <p:cNvPr id="4" name="Group 56"/>
          <p:cNvGrpSpPr>
            <a:grpSpLocks/>
          </p:cNvGrpSpPr>
          <p:nvPr/>
        </p:nvGrpSpPr>
        <p:grpSpPr bwMode="auto">
          <a:xfrm>
            <a:off x="5943603" y="2666999"/>
            <a:ext cx="995330" cy="2289003"/>
            <a:chOff x="5851525" y="2209781"/>
            <a:chExt cx="995017" cy="2288818"/>
          </a:xfrm>
        </p:grpSpPr>
        <p:sp>
          <p:nvSpPr>
            <p:cNvPr id="64698" name="TextBox 14"/>
            <p:cNvSpPr txBox="1">
              <a:spLocks noChangeArrowheads="1"/>
            </p:cNvSpPr>
            <p:nvPr/>
          </p:nvSpPr>
          <p:spPr bwMode="auto">
            <a:xfrm>
              <a:off x="5851525" y="2209781"/>
              <a:ext cx="936625" cy="307975"/>
            </a:xfrm>
            <a:prstGeom prst="rect">
              <a:avLst/>
            </a:prstGeom>
            <a:noFill/>
            <a:ln w="9525">
              <a:noFill/>
              <a:miter lim="800000"/>
              <a:headEnd/>
              <a:tailEnd/>
            </a:ln>
          </p:spPr>
          <p:txBody>
            <a:bodyPr wrap="none">
              <a:spAutoFit/>
            </a:bodyPr>
            <a:lstStyle/>
            <a:p>
              <a:pPr algn="ctr"/>
              <a:r>
                <a:rPr lang="en-US" sz="1400" b="1" i="1" u="sng" dirty="0"/>
                <a:t>Supplier C</a:t>
              </a:r>
            </a:p>
          </p:txBody>
        </p:sp>
        <p:sp>
          <p:nvSpPr>
            <p:cNvPr id="64699" name="TextBox 22"/>
            <p:cNvSpPr txBox="1">
              <a:spLocks noChangeArrowheads="1"/>
            </p:cNvSpPr>
            <p:nvPr/>
          </p:nvSpPr>
          <p:spPr bwMode="auto">
            <a:xfrm>
              <a:off x="5927701" y="2895526"/>
              <a:ext cx="918841" cy="307777"/>
            </a:xfrm>
            <a:prstGeom prst="rect">
              <a:avLst/>
            </a:prstGeom>
            <a:noFill/>
            <a:ln w="9525">
              <a:noFill/>
              <a:miter lim="800000"/>
              <a:headEnd/>
              <a:tailEnd/>
            </a:ln>
          </p:spPr>
          <p:txBody>
            <a:bodyPr wrap="none">
              <a:spAutoFit/>
            </a:bodyPr>
            <a:lstStyle/>
            <a:p>
              <a:pPr algn="ctr"/>
              <a:r>
                <a:rPr lang="en-US" sz="1400" b="1" u="sng" dirty="0"/>
                <a:t>13,750.00</a:t>
              </a:r>
            </a:p>
          </p:txBody>
        </p:sp>
        <p:sp>
          <p:nvSpPr>
            <p:cNvPr id="64700" name="TextBox 27"/>
            <p:cNvSpPr txBox="1">
              <a:spLocks noChangeArrowheads="1"/>
            </p:cNvSpPr>
            <p:nvPr/>
          </p:nvSpPr>
          <p:spPr bwMode="auto">
            <a:xfrm>
              <a:off x="5927701" y="3352690"/>
              <a:ext cx="827471" cy="307777"/>
            </a:xfrm>
            <a:prstGeom prst="rect">
              <a:avLst/>
            </a:prstGeom>
            <a:noFill/>
            <a:ln w="9525">
              <a:noFill/>
              <a:miter lim="800000"/>
              <a:headEnd/>
              <a:tailEnd/>
            </a:ln>
          </p:spPr>
          <p:txBody>
            <a:bodyPr wrap="none">
              <a:spAutoFit/>
            </a:bodyPr>
            <a:lstStyle/>
            <a:p>
              <a:pPr algn="ctr"/>
              <a:r>
                <a:rPr lang="en-US" sz="1400" b="1" u="sng" dirty="0"/>
                <a:t>7,500.00</a:t>
              </a:r>
            </a:p>
          </p:txBody>
        </p:sp>
        <p:sp>
          <p:nvSpPr>
            <p:cNvPr id="64701" name="TextBox 32"/>
            <p:cNvSpPr txBox="1">
              <a:spLocks noChangeArrowheads="1"/>
            </p:cNvSpPr>
            <p:nvPr/>
          </p:nvSpPr>
          <p:spPr bwMode="auto">
            <a:xfrm>
              <a:off x="5927701" y="3809853"/>
              <a:ext cx="918841" cy="307777"/>
            </a:xfrm>
            <a:prstGeom prst="rect">
              <a:avLst/>
            </a:prstGeom>
            <a:noFill/>
            <a:ln w="9525">
              <a:noFill/>
              <a:miter lim="800000"/>
              <a:headEnd/>
              <a:tailEnd/>
            </a:ln>
          </p:spPr>
          <p:txBody>
            <a:bodyPr wrap="none">
              <a:spAutoFit/>
            </a:bodyPr>
            <a:lstStyle/>
            <a:p>
              <a:pPr algn="ctr"/>
              <a:r>
                <a:rPr lang="en-US" sz="1400" b="1" u="sng" dirty="0"/>
                <a:t>22,325.00</a:t>
              </a:r>
            </a:p>
          </p:txBody>
        </p:sp>
        <p:sp>
          <p:nvSpPr>
            <p:cNvPr id="64702" name="TextBox 37"/>
            <p:cNvSpPr txBox="1">
              <a:spLocks noChangeArrowheads="1"/>
            </p:cNvSpPr>
            <p:nvPr/>
          </p:nvSpPr>
          <p:spPr bwMode="auto">
            <a:xfrm>
              <a:off x="5927698" y="4190822"/>
              <a:ext cx="918841" cy="307777"/>
            </a:xfrm>
            <a:prstGeom prst="rect">
              <a:avLst/>
            </a:prstGeom>
            <a:noFill/>
            <a:ln w="9525">
              <a:noFill/>
              <a:miter lim="800000"/>
              <a:headEnd/>
              <a:tailEnd/>
            </a:ln>
          </p:spPr>
          <p:txBody>
            <a:bodyPr wrap="none">
              <a:spAutoFit/>
            </a:bodyPr>
            <a:lstStyle/>
            <a:p>
              <a:pPr algn="ctr"/>
              <a:r>
                <a:rPr lang="en-US" sz="1400" b="1" u="sng" dirty="0"/>
                <a:t>43,575.00</a:t>
              </a:r>
            </a:p>
          </p:txBody>
        </p:sp>
      </p:grpSp>
      <p:grpSp>
        <p:nvGrpSpPr>
          <p:cNvPr id="5" name="Group 57"/>
          <p:cNvGrpSpPr>
            <a:grpSpLocks/>
          </p:cNvGrpSpPr>
          <p:nvPr/>
        </p:nvGrpSpPr>
        <p:grpSpPr bwMode="auto">
          <a:xfrm>
            <a:off x="7010400" y="2666999"/>
            <a:ext cx="955675" cy="2289003"/>
            <a:chOff x="6918325" y="2209781"/>
            <a:chExt cx="955675" cy="2288818"/>
          </a:xfrm>
        </p:grpSpPr>
        <p:sp>
          <p:nvSpPr>
            <p:cNvPr id="64693" name="TextBox 15"/>
            <p:cNvSpPr txBox="1">
              <a:spLocks noChangeArrowheads="1"/>
            </p:cNvSpPr>
            <p:nvPr/>
          </p:nvSpPr>
          <p:spPr bwMode="auto">
            <a:xfrm>
              <a:off x="6918325" y="2209781"/>
              <a:ext cx="955675" cy="307975"/>
            </a:xfrm>
            <a:prstGeom prst="rect">
              <a:avLst/>
            </a:prstGeom>
            <a:noFill/>
            <a:ln w="9525">
              <a:noFill/>
              <a:miter lim="800000"/>
              <a:headEnd/>
              <a:tailEnd/>
            </a:ln>
          </p:spPr>
          <p:txBody>
            <a:bodyPr wrap="none">
              <a:spAutoFit/>
            </a:bodyPr>
            <a:lstStyle/>
            <a:p>
              <a:pPr algn="ctr"/>
              <a:r>
                <a:rPr lang="en-US" sz="1400" b="1" i="1" u="sng" dirty="0"/>
                <a:t>Supplier D</a:t>
              </a:r>
            </a:p>
          </p:txBody>
        </p:sp>
        <p:sp>
          <p:nvSpPr>
            <p:cNvPr id="64694" name="TextBox 23"/>
            <p:cNvSpPr txBox="1">
              <a:spLocks noChangeArrowheads="1"/>
            </p:cNvSpPr>
            <p:nvPr/>
          </p:nvSpPr>
          <p:spPr bwMode="auto">
            <a:xfrm>
              <a:off x="6918325" y="2895527"/>
              <a:ext cx="918841" cy="307777"/>
            </a:xfrm>
            <a:prstGeom prst="rect">
              <a:avLst/>
            </a:prstGeom>
            <a:noFill/>
            <a:ln w="9525">
              <a:noFill/>
              <a:miter lim="800000"/>
              <a:headEnd/>
              <a:tailEnd/>
            </a:ln>
          </p:spPr>
          <p:txBody>
            <a:bodyPr wrap="none">
              <a:spAutoFit/>
            </a:bodyPr>
            <a:lstStyle/>
            <a:p>
              <a:pPr algn="ctr"/>
              <a:r>
                <a:rPr lang="en-US" sz="1400" b="1" u="sng" dirty="0"/>
                <a:t>14,000.00</a:t>
              </a:r>
            </a:p>
          </p:txBody>
        </p:sp>
        <p:sp>
          <p:nvSpPr>
            <p:cNvPr id="64695" name="TextBox 28"/>
            <p:cNvSpPr txBox="1">
              <a:spLocks noChangeArrowheads="1"/>
            </p:cNvSpPr>
            <p:nvPr/>
          </p:nvSpPr>
          <p:spPr bwMode="auto">
            <a:xfrm>
              <a:off x="6918325" y="3352690"/>
              <a:ext cx="827470" cy="307777"/>
            </a:xfrm>
            <a:prstGeom prst="rect">
              <a:avLst/>
            </a:prstGeom>
            <a:noFill/>
            <a:ln w="9525">
              <a:noFill/>
              <a:miter lim="800000"/>
              <a:headEnd/>
              <a:tailEnd/>
            </a:ln>
          </p:spPr>
          <p:txBody>
            <a:bodyPr wrap="none">
              <a:spAutoFit/>
            </a:bodyPr>
            <a:lstStyle/>
            <a:p>
              <a:pPr algn="ctr"/>
              <a:r>
                <a:rPr lang="en-US" sz="1400" b="1" u="sng" dirty="0"/>
                <a:t>7,099.50</a:t>
              </a:r>
            </a:p>
          </p:txBody>
        </p:sp>
        <p:sp>
          <p:nvSpPr>
            <p:cNvPr id="64696" name="TextBox 33"/>
            <p:cNvSpPr txBox="1">
              <a:spLocks noChangeArrowheads="1"/>
            </p:cNvSpPr>
            <p:nvPr/>
          </p:nvSpPr>
          <p:spPr bwMode="auto">
            <a:xfrm>
              <a:off x="6918325" y="3733659"/>
              <a:ext cx="918841" cy="307777"/>
            </a:xfrm>
            <a:prstGeom prst="rect">
              <a:avLst/>
            </a:prstGeom>
            <a:noFill/>
            <a:ln w="9525">
              <a:noFill/>
              <a:miter lim="800000"/>
              <a:headEnd/>
              <a:tailEnd/>
            </a:ln>
          </p:spPr>
          <p:txBody>
            <a:bodyPr wrap="none">
              <a:spAutoFit/>
            </a:bodyPr>
            <a:lstStyle/>
            <a:p>
              <a:pPr algn="ctr"/>
              <a:r>
                <a:rPr lang="en-US" sz="1400" b="1" u="sng" dirty="0"/>
                <a:t>21,500.00</a:t>
              </a:r>
            </a:p>
          </p:txBody>
        </p:sp>
        <p:sp>
          <p:nvSpPr>
            <p:cNvPr id="64697" name="TextBox 38"/>
            <p:cNvSpPr txBox="1">
              <a:spLocks noChangeArrowheads="1"/>
            </p:cNvSpPr>
            <p:nvPr/>
          </p:nvSpPr>
          <p:spPr bwMode="auto">
            <a:xfrm>
              <a:off x="6918325" y="4190822"/>
              <a:ext cx="918841" cy="307777"/>
            </a:xfrm>
            <a:prstGeom prst="rect">
              <a:avLst/>
            </a:prstGeom>
            <a:noFill/>
            <a:ln w="9525">
              <a:noFill/>
              <a:miter lim="800000"/>
              <a:headEnd/>
              <a:tailEnd/>
            </a:ln>
          </p:spPr>
          <p:txBody>
            <a:bodyPr wrap="none">
              <a:spAutoFit/>
            </a:bodyPr>
            <a:lstStyle/>
            <a:p>
              <a:pPr algn="ctr"/>
              <a:r>
                <a:rPr lang="en-US" sz="1400" b="1" u="sng" dirty="0"/>
                <a:t>42,599.50</a:t>
              </a:r>
            </a:p>
          </p:txBody>
        </p:sp>
      </p:grpSp>
      <p:grpSp>
        <p:nvGrpSpPr>
          <p:cNvPr id="6" name="Group 58"/>
          <p:cNvGrpSpPr>
            <a:grpSpLocks/>
          </p:cNvGrpSpPr>
          <p:nvPr/>
        </p:nvGrpSpPr>
        <p:grpSpPr bwMode="auto">
          <a:xfrm>
            <a:off x="8001000" y="2667001"/>
            <a:ext cx="930275" cy="2289175"/>
            <a:chOff x="7924800" y="2133588"/>
            <a:chExt cx="930275" cy="2288989"/>
          </a:xfrm>
        </p:grpSpPr>
        <p:sp>
          <p:nvSpPr>
            <p:cNvPr id="64688" name="TextBox 16"/>
            <p:cNvSpPr txBox="1">
              <a:spLocks noChangeArrowheads="1"/>
            </p:cNvSpPr>
            <p:nvPr/>
          </p:nvSpPr>
          <p:spPr bwMode="auto">
            <a:xfrm>
              <a:off x="7924800" y="2133588"/>
              <a:ext cx="930275" cy="307975"/>
            </a:xfrm>
            <a:prstGeom prst="rect">
              <a:avLst/>
            </a:prstGeom>
            <a:noFill/>
            <a:ln w="9525">
              <a:noFill/>
              <a:miter lim="800000"/>
              <a:headEnd/>
              <a:tailEnd/>
            </a:ln>
          </p:spPr>
          <p:txBody>
            <a:bodyPr wrap="none">
              <a:spAutoFit/>
            </a:bodyPr>
            <a:lstStyle/>
            <a:p>
              <a:pPr algn="ctr"/>
              <a:r>
                <a:rPr lang="en-US" sz="1400" b="1" i="1" u="sng" dirty="0"/>
                <a:t>Supplier E</a:t>
              </a:r>
            </a:p>
          </p:txBody>
        </p:sp>
        <p:sp>
          <p:nvSpPr>
            <p:cNvPr id="64689" name="TextBox 24"/>
            <p:cNvSpPr txBox="1">
              <a:spLocks noChangeArrowheads="1"/>
            </p:cNvSpPr>
            <p:nvPr/>
          </p:nvSpPr>
          <p:spPr bwMode="auto">
            <a:xfrm>
              <a:off x="7924800" y="2819331"/>
              <a:ext cx="918841" cy="307777"/>
            </a:xfrm>
            <a:prstGeom prst="rect">
              <a:avLst/>
            </a:prstGeom>
            <a:noFill/>
            <a:ln w="9525">
              <a:noFill/>
              <a:miter lim="800000"/>
              <a:headEnd/>
              <a:tailEnd/>
            </a:ln>
          </p:spPr>
          <p:txBody>
            <a:bodyPr wrap="none">
              <a:spAutoFit/>
            </a:bodyPr>
            <a:lstStyle/>
            <a:p>
              <a:pPr algn="ctr"/>
              <a:r>
                <a:rPr lang="en-US" sz="1400" b="1" u="sng" dirty="0"/>
                <a:t>14,625.00</a:t>
              </a:r>
            </a:p>
          </p:txBody>
        </p:sp>
        <p:sp>
          <p:nvSpPr>
            <p:cNvPr id="64690" name="TextBox 29"/>
            <p:cNvSpPr txBox="1">
              <a:spLocks noChangeArrowheads="1"/>
            </p:cNvSpPr>
            <p:nvPr/>
          </p:nvSpPr>
          <p:spPr bwMode="auto">
            <a:xfrm>
              <a:off x="7924800" y="3276600"/>
              <a:ext cx="827470" cy="307777"/>
            </a:xfrm>
            <a:prstGeom prst="rect">
              <a:avLst/>
            </a:prstGeom>
            <a:noFill/>
            <a:ln w="9525">
              <a:noFill/>
              <a:miter lim="800000"/>
              <a:headEnd/>
              <a:tailEnd/>
            </a:ln>
          </p:spPr>
          <p:txBody>
            <a:bodyPr wrap="none">
              <a:spAutoFit/>
            </a:bodyPr>
            <a:lstStyle/>
            <a:p>
              <a:pPr algn="ctr"/>
              <a:r>
                <a:rPr lang="en-US" sz="1400" b="1" u="sng"/>
                <a:t>6,950.00</a:t>
              </a:r>
            </a:p>
          </p:txBody>
        </p:sp>
        <p:sp>
          <p:nvSpPr>
            <p:cNvPr id="64691" name="TextBox 34"/>
            <p:cNvSpPr txBox="1">
              <a:spLocks noChangeArrowheads="1"/>
            </p:cNvSpPr>
            <p:nvPr/>
          </p:nvSpPr>
          <p:spPr bwMode="auto">
            <a:xfrm>
              <a:off x="7935913" y="3700463"/>
              <a:ext cx="918841" cy="307777"/>
            </a:xfrm>
            <a:prstGeom prst="rect">
              <a:avLst/>
            </a:prstGeom>
            <a:noFill/>
            <a:ln w="9525">
              <a:noFill/>
              <a:miter lim="800000"/>
              <a:headEnd/>
              <a:tailEnd/>
            </a:ln>
          </p:spPr>
          <p:txBody>
            <a:bodyPr wrap="none">
              <a:spAutoFit/>
            </a:bodyPr>
            <a:lstStyle/>
            <a:p>
              <a:pPr algn="ctr"/>
              <a:r>
                <a:rPr lang="en-US" sz="1400" b="1" u="sng"/>
                <a:t>21,050.00</a:t>
              </a:r>
            </a:p>
          </p:txBody>
        </p:sp>
        <p:sp>
          <p:nvSpPr>
            <p:cNvPr id="64692" name="TextBox 39"/>
            <p:cNvSpPr txBox="1">
              <a:spLocks noChangeArrowheads="1"/>
            </p:cNvSpPr>
            <p:nvPr/>
          </p:nvSpPr>
          <p:spPr bwMode="auto">
            <a:xfrm>
              <a:off x="7924800" y="4114800"/>
              <a:ext cx="918841" cy="307777"/>
            </a:xfrm>
            <a:prstGeom prst="rect">
              <a:avLst/>
            </a:prstGeom>
            <a:noFill/>
            <a:ln w="9525">
              <a:noFill/>
              <a:miter lim="800000"/>
              <a:headEnd/>
              <a:tailEnd/>
            </a:ln>
          </p:spPr>
          <p:txBody>
            <a:bodyPr wrap="none">
              <a:spAutoFit/>
            </a:bodyPr>
            <a:lstStyle/>
            <a:p>
              <a:pPr algn="ctr"/>
              <a:r>
                <a:rPr lang="en-US" sz="1400" b="1" u="sng"/>
                <a:t>42,625.00</a:t>
              </a:r>
            </a:p>
          </p:txBody>
        </p:sp>
      </p:grpSp>
      <p:sp>
        <p:nvSpPr>
          <p:cNvPr id="41" name="Oval 40"/>
          <p:cNvSpPr/>
          <p:nvPr/>
        </p:nvSpPr>
        <p:spPr>
          <a:xfrm>
            <a:off x="6019800" y="3276600"/>
            <a:ext cx="914400" cy="457200"/>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Oval 41"/>
          <p:cNvSpPr/>
          <p:nvPr/>
        </p:nvSpPr>
        <p:spPr>
          <a:xfrm>
            <a:off x="4953000" y="3810000"/>
            <a:ext cx="914400" cy="381000"/>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 name="Oval 50"/>
          <p:cNvSpPr/>
          <p:nvPr/>
        </p:nvSpPr>
        <p:spPr>
          <a:xfrm>
            <a:off x="3886200" y="4191000"/>
            <a:ext cx="914400" cy="381000"/>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Multiply 35"/>
          <p:cNvSpPr/>
          <p:nvPr/>
        </p:nvSpPr>
        <p:spPr>
          <a:xfrm>
            <a:off x="3733800" y="3733800"/>
            <a:ext cx="1219200" cy="533400"/>
          </a:xfrm>
          <a:prstGeom prst="mathMultiply">
            <a:avLst>
              <a:gd name="adj1" fmla="val 4287"/>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674" name="TextBox 35"/>
          <p:cNvSpPr txBox="1">
            <a:spLocks noChangeArrowheads="1"/>
          </p:cNvSpPr>
          <p:nvPr/>
        </p:nvSpPr>
        <p:spPr bwMode="auto">
          <a:xfrm>
            <a:off x="457200" y="5943600"/>
            <a:ext cx="1069975" cy="307975"/>
          </a:xfrm>
          <a:prstGeom prst="rect">
            <a:avLst/>
          </a:prstGeom>
          <a:noFill/>
          <a:ln w="9525">
            <a:noFill/>
            <a:miter lim="800000"/>
            <a:headEnd/>
            <a:tailEnd/>
          </a:ln>
        </p:spPr>
        <p:txBody>
          <a:bodyPr wrap="none">
            <a:spAutoFit/>
          </a:bodyPr>
          <a:lstStyle/>
          <a:p>
            <a:pPr algn="ctr"/>
            <a:r>
              <a:rPr lang="en-US" sz="1400" i="1"/>
              <a:t>Chairperson</a:t>
            </a:r>
          </a:p>
        </p:txBody>
      </p:sp>
      <p:sp>
        <p:nvSpPr>
          <p:cNvPr id="64675" name="TextBox 35"/>
          <p:cNvSpPr txBox="1">
            <a:spLocks noChangeArrowheads="1"/>
          </p:cNvSpPr>
          <p:nvPr/>
        </p:nvSpPr>
        <p:spPr bwMode="auto">
          <a:xfrm>
            <a:off x="2057400" y="5943600"/>
            <a:ext cx="1419225" cy="307975"/>
          </a:xfrm>
          <a:prstGeom prst="rect">
            <a:avLst/>
          </a:prstGeom>
          <a:noFill/>
          <a:ln w="9525">
            <a:noFill/>
            <a:miter lim="800000"/>
            <a:headEnd/>
            <a:tailEnd/>
          </a:ln>
        </p:spPr>
        <p:txBody>
          <a:bodyPr wrap="none">
            <a:spAutoFit/>
          </a:bodyPr>
          <a:lstStyle/>
          <a:p>
            <a:pPr algn="ctr"/>
            <a:r>
              <a:rPr lang="en-US" sz="1400" i="1"/>
              <a:t>Vice-Chairperson</a:t>
            </a:r>
          </a:p>
        </p:txBody>
      </p:sp>
      <p:sp>
        <p:nvSpPr>
          <p:cNvPr id="64676" name="TextBox 35"/>
          <p:cNvSpPr txBox="1">
            <a:spLocks noChangeArrowheads="1"/>
          </p:cNvSpPr>
          <p:nvPr/>
        </p:nvSpPr>
        <p:spPr bwMode="auto">
          <a:xfrm>
            <a:off x="4202113" y="5943600"/>
            <a:ext cx="827087" cy="307975"/>
          </a:xfrm>
          <a:prstGeom prst="rect">
            <a:avLst/>
          </a:prstGeom>
          <a:noFill/>
          <a:ln w="9525">
            <a:noFill/>
            <a:miter lim="800000"/>
            <a:headEnd/>
            <a:tailEnd/>
          </a:ln>
        </p:spPr>
        <p:txBody>
          <a:bodyPr wrap="none">
            <a:spAutoFit/>
          </a:bodyPr>
          <a:lstStyle/>
          <a:p>
            <a:pPr algn="ctr"/>
            <a:r>
              <a:rPr lang="en-US" sz="1400" i="1"/>
              <a:t>Member</a:t>
            </a:r>
          </a:p>
        </p:txBody>
      </p:sp>
      <p:sp>
        <p:nvSpPr>
          <p:cNvPr id="64677" name="TextBox 35"/>
          <p:cNvSpPr txBox="1">
            <a:spLocks noChangeArrowheads="1"/>
          </p:cNvSpPr>
          <p:nvPr/>
        </p:nvSpPr>
        <p:spPr bwMode="auto">
          <a:xfrm>
            <a:off x="5943600" y="5943600"/>
            <a:ext cx="827088" cy="307975"/>
          </a:xfrm>
          <a:prstGeom prst="rect">
            <a:avLst/>
          </a:prstGeom>
          <a:noFill/>
          <a:ln w="9525">
            <a:noFill/>
            <a:miter lim="800000"/>
            <a:headEnd/>
            <a:tailEnd/>
          </a:ln>
        </p:spPr>
        <p:txBody>
          <a:bodyPr wrap="none">
            <a:spAutoFit/>
          </a:bodyPr>
          <a:lstStyle/>
          <a:p>
            <a:pPr algn="ctr"/>
            <a:r>
              <a:rPr lang="en-US" sz="1400" i="1"/>
              <a:t>Member</a:t>
            </a:r>
          </a:p>
        </p:txBody>
      </p:sp>
      <p:sp>
        <p:nvSpPr>
          <p:cNvPr id="64678" name="TextBox 35"/>
          <p:cNvSpPr txBox="1">
            <a:spLocks noChangeArrowheads="1"/>
          </p:cNvSpPr>
          <p:nvPr/>
        </p:nvSpPr>
        <p:spPr bwMode="auto">
          <a:xfrm>
            <a:off x="7696200" y="5943600"/>
            <a:ext cx="827088" cy="307975"/>
          </a:xfrm>
          <a:prstGeom prst="rect">
            <a:avLst/>
          </a:prstGeom>
          <a:noFill/>
          <a:ln w="9525">
            <a:noFill/>
            <a:miter lim="800000"/>
            <a:headEnd/>
            <a:tailEnd/>
          </a:ln>
        </p:spPr>
        <p:txBody>
          <a:bodyPr wrap="none">
            <a:spAutoFit/>
          </a:bodyPr>
          <a:lstStyle/>
          <a:p>
            <a:pPr algn="ctr"/>
            <a:r>
              <a:rPr lang="en-US" sz="1400" i="1"/>
              <a:t>Member</a:t>
            </a:r>
          </a:p>
        </p:txBody>
      </p:sp>
      <p:cxnSp>
        <p:nvCxnSpPr>
          <p:cNvPr id="49" name="Straight Connector 48"/>
          <p:cNvCxnSpPr/>
          <p:nvPr/>
        </p:nvCxnSpPr>
        <p:spPr>
          <a:xfrm>
            <a:off x="304800" y="6018213"/>
            <a:ext cx="1371600" cy="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057400" y="6019800"/>
            <a:ext cx="13716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3886200" y="6019800"/>
            <a:ext cx="13716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638800" y="6019800"/>
            <a:ext cx="13716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7391400" y="6019800"/>
            <a:ext cx="1371600" cy="158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Oval 59"/>
          <p:cNvSpPr/>
          <p:nvPr/>
        </p:nvSpPr>
        <p:spPr>
          <a:xfrm>
            <a:off x="8001000" y="4191000"/>
            <a:ext cx="914400" cy="381000"/>
          </a:xfrm>
          <a:prstGeom prst="ellipse">
            <a:avLst/>
          </a:prstGeom>
          <a:no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 name="Rounded Rectangle 55"/>
          <p:cNvSpPr/>
          <p:nvPr/>
        </p:nvSpPr>
        <p:spPr>
          <a:xfrm>
            <a:off x="381000" y="3352800"/>
            <a:ext cx="457200" cy="1143000"/>
          </a:xfrm>
          <a:prstGeom prst="roundRect">
            <a:avLst/>
          </a:prstGeom>
          <a:noFill/>
          <a:ln w="1905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686" name="TextBox 35"/>
          <p:cNvSpPr txBox="1">
            <a:spLocks noChangeArrowheads="1"/>
          </p:cNvSpPr>
          <p:nvPr/>
        </p:nvSpPr>
        <p:spPr bwMode="auto">
          <a:xfrm>
            <a:off x="5022850" y="6172200"/>
            <a:ext cx="1144588" cy="307975"/>
          </a:xfrm>
          <a:prstGeom prst="rect">
            <a:avLst/>
          </a:prstGeom>
          <a:noFill/>
          <a:ln w="9525">
            <a:noFill/>
            <a:miter lim="800000"/>
            <a:headEnd/>
            <a:tailEnd/>
          </a:ln>
        </p:spPr>
        <p:txBody>
          <a:bodyPr wrap="none">
            <a:spAutoFit/>
          </a:bodyPr>
          <a:lstStyle/>
          <a:p>
            <a:pPr algn="ctr"/>
            <a:r>
              <a:rPr lang="en-US" sz="1400" i="1" dirty="0"/>
              <a:t>Approved by:</a:t>
            </a:r>
          </a:p>
        </p:txBody>
      </p:sp>
      <p:cxnSp>
        <p:nvCxnSpPr>
          <p:cNvPr id="57" name="Straight Connector 56"/>
          <p:cNvCxnSpPr/>
          <p:nvPr/>
        </p:nvCxnSpPr>
        <p:spPr>
          <a:xfrm>
            <a:off x="6477000" y="6477000"/>
            <a:ext cx="1371600" cy="1587"/>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5" name="Rectangle 54"/>
          <p:cNvSpPr/>
          <p:nvPr/>
        </p:nvSpPr>
        <p:spPr>
          <a:xfrm>
            <a:off x="2541232" y="304800"/>
            <a:ext cx="3886577" cy="584775"/>
          </a:xfrm>
          <a:prstGeom prst="rect">
            <a:avLst/>
          </a:prstGeom>
        </p:spPr>
        <p:txBody>
          <a:bodyPr wrap="none">
            <a:spAutoFit/>
          </a:bodyPr>
          <a:lstStyle/>
          <a:p>
            <a:pPr algn="ctr" fontAlgn="b"/>
            <a:r>
              <a:rPr lang="en-US" sz="3200" b="1" dirty="0" smtClean="0">
                <a:solidFill>
                  <a:schemeClr val="bg1"/>
                </a:solidFill>
                <a:latin typeface="Calibri"/>
              </a:rPr>
              <a:t>Abstract of Quotation</a:t>
            </a:r>
            <a:endParaRPr lang="en-US" sz="3200" b="1" dirty="0">
              <a:solidFill>
                <a:schemeClr val="bg1"/>
              </a:solidFill>
              <a:latin typeface="Calibri"/>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linds(horizontal)">
                                      <p:cBhvr>
                                        <p:cTn id="11" dur="3000"/>
                                        <p:tgtEl>
                                          <p:spTgt spid="3"/>
                                        </p:tgtEl>
                                      </p:cBhvr>
                                    </p:animEffect>
                                  </p:childTnLst>
                                </p:cTn>
                              </p:par>
                            </p:childTnLst>
                          </p:cTn>
                        </p:par>
                        <p:par>
                          <p:cTn id="12" fill="hold" nodeType="afterGroup">
                            <p:stCondLst>
                              <p:cond delay="3500"/>
                            </p:stCondLst>
                            <p:childTnLst>
                              <p:par>
                                <p:cTn id="13" presetID="3"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linds(horizontal)">
                                      <p:cBhvr>
                                        <p:cTn id="15" dur="3000"/>
                                        <p:tgtEl>
                                          <p:spTgt spid="4"/>
                                        </p:tgtEl>
                                      </p:cBhvr>
                                    </p:animEffect>
                                  </p:childTnLst>
                                </p:cTn>
                              </p:par>
                            </p:childTnLst>
                          </p:cTn>
                        </p:par>
                        <p:par>
                          <p:cTn id="16" fill="hold" nodeType="afterGroup">
                            <p:stCondLst>
                              <p:cond delay="6500"/>
                            </p:stCondLst>
                            <p:childTnLst>
                              <p:par>
                                <p:cTn id="17" presetID="3" presetClass="entr" presetSubtype="1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blinds(horizontal)">
                                      <p:cBhvr>
                                        <p:cTn id="19" dur="3000"/>
                                        <p:tgtEl>
                                          <p:spTgt spid="5"/>
                                        </p:tgtEl>
                                      </p:cBhvr>
                                    </p:animEffect>
                                  </p:childTnLst>
                                </p:cTn>
                              </p:par>
                            </p:childTnLst>
                          </p:cTn>
                        </p:par>
                        <p:par>
                          <p:cTn id="20" fill="hold" nodeType="afterGroup">
                            <p:stCondLst>
                              <p:cond delay="9500"/>
                            </p:stCondLst>
                            <p:childTnLst>
                              <p:par>
                                <p:cTn id="21" presetID="3" presetClass="entr" presetSubtype="1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linds(horizontal)">
                                      <p:cBhvr>
                                        <p:cTn id="23" dur="3000"/>
                                        <p:tgtEl>
                                          <p:spTgt spid="6"/>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56"/>
                                        </p:tgtEl>
                                        <p:attrNameLst>
                                          <p:attrName>style.visibility</p:attrName>
                                        </p:attrNameLst>
                                      </p:cBhvr>
                                      <p:to>
                                        <p:strVal val="visible"/>
                                      </p:to>
                                    </p:set>
                                    <p:animEffect transition="in" filter="strips(downRight)">
                                      <p:cBhvr>
                                        <p:cTn id="28" dur="500"/>
                                        <p:tgtEl>
                                          <p:spTgt spid="56"/>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8" presetClass="entr" presetSubtype="16" fill="hold" grpId="0" nodeType="clickEffect">
                                  <p:stCondLst>
                                    <p:cond delay="0"/>
                                  </p:stCondLst>
                                  <p:childTnLst>
                                    <p:set>
                                      <p:cBhvr>
                                        <p:cTn id="32" dur="1" fill="hold">
                                          <p:stCondLst>
                                            <p:cond delay="0"/>
                                          </p:stCondLst>
                                        </p:cTn>
                                        <p:tgtEl>
                                          <p:spTgt spid="41"/>
                                        </p:tgtEl>
                                        <p:attrNameLst>
                                          <p:attrName>style.visibility</p:attrName>
                                        </p:attrNameLst>
                                      </p:cBhvr>
                                      <p:to>
                                        <p:strVal val="visible"/>
                                      </p:to>
                                    </p:set>
                                    <p:animEffect transition="in" filter="diamond(in)">
                                      <p:cBhvr>
                                        <p:cTn id="33" dur="1000"/>
                                        <p:tgtEl>
                                          <p:spTgt spid="41"/>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4" presetClass="entr" presetSubtype="16" fill="hold" nodeType="clickEffect">
                                  <p:stCondLst>
                                    <p:cond delay="0"/>
                                  </p:stCondLst>
                                  <p:childTnLst>
                                    <p:set>
                                      <p:cBhvr>
                                        <p:cTn id="37" dur="1" fill="hold">
                                          <p:stCondLst>
                                            <p:cond delay="0"/>
                                          </p:stCondLst>
                                        </p:cTn>
                                        <p:tgtEl>
                                          <p:spTgt spid="36"/>
                                        </p:tgtEl>
                                        <p:attrNameLst>
                                          <p:attrName>style.visibility</p:attrName>
                                        </p:attrNameLst>
                                      </p:cBhvr>
                                      <p:to>
                                        <p:strVal val="visible"/>
                                      </p:to>
                                    </p:set>
                                    <p:animEffect transition="in" filter="box(in)">
                                      <p:cBhvr>
                                        <p:cTn id="38" dur="1000"/>
                                        <p:tgtEl>
                                          <p:spTgt spid="36"/>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box(in)">
                                      <p:cBhvr>
                                        <p:cTn id="43" dur="1000"/>
                                        <p:tgtEl>
                                          <p:spTgt spid="4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4" presetClass="entr" presetSubtype="16" fill="hold" grpId="0" nodeType="clickEffect">
                                  <p:stCondLst>
                                    <p:cond delay="0"/>
                                  </p:stCondLst>
                                  <p:childTnLst>
                                    <p:set>
                                      <p:cBhvr>
                                        <p:cTn id="47" dur="1" fill="hold">
                                          <p:stCondLst>
                                            <p:cond delay="0"/>
                                          </p:stCondLst>
                                        </p:cTn>
                                        <p:tgtEl>
                                          <p:spTgt spid="51"/>
                                        </p:tgtEl>
                                        <p:attrNameLst>
                                          <p:attrName>style.visibility</p:attrName>
                                        </p:attrNameLst>
                                      </p:cBhvr>
                                      <p:to>
                                        <p:strVal val="visible"/>
                                      </p:to>
                                    </p:set>
                                    <p:animEffect transition="in" filter="box(in)">
                                      <p:cBhvr>
                                        <p:cTn id="48" dur="1000"/>
                                        <p:tgtEl>
                                          <p:spTgt spid="51"/>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4" presetClass="entr" presetSubtype="16" fill="hold" grpId="0" nodeType="clickEffect">
                                  <p:stCondLst>
                                    <p:cond delay="0"/>
                                  </p:stCondLst>
                                  <p:childTnLst>
                                    <p:set>
                                      <p:cBhvr>
                                        <p:cTn id="52" dur="1" fill="hold">
                                          <p:stCondLst>
                                            <p:cond delay="0"/>
                                          </p:stCondLst>
                                        </p:cTn>
                                        <p:tgtEl>
                                          <p:spTgt spid="60"/>
                                        </p:tgtEl>
                                        <p:attrNameLst>
                                          <p:attrName>style.visibility</p:attrName>
                                        </p:attrNameLst>
                                      </p:cBhvr>
                                      <p:to>
                                        <p:strVal val="visible"/>
                                      </p:to>
                                    </p:set>
                                    <p:animEffect transition="in" filter="box(in)">
                                      <p:cBhvr>
                                        <p:cTn id="53" dur="10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51" grpId="0" animBg="1"/>
      <p:bldP spid="60" grpId="0" animBg="1"/>
      <p:bldP spid="56" grpId="0" animBg="1"/>
    </p:bld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sz="quarter" idx="1"/>
          </p:nvPr>
        </p:nvGraphicFramePr>
        <p:xfrm>
          <a:off x="914400" y="16764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Rectangle 6"/>
          <p:cNvSpPr/>
          <p:nvPr/>
        </p:nvSpPr>
        <p:spPr>
          <a:xfrm>
            <a:off x="1371600" y="304800"/>
            <a:ext cx="6338596" cy="523220"/>
          </a:xfrm>
          <a:prstGeom prst="rect">
            <a:avLst/>
          </a:prstGeom>
        </p:spPr>
        <p:txBody>
          <a:bodyPr wrap="square">
            <a:spAutoFit/>
          </a:bodyPr>
          <a:lstStyle/>
          <a:p>
            <a:pPr lvl="0" algn="ctr"/>
            <a:r>
              <a:rPr lang="fil-PH" sz="2800" dirty="0" smtClean="0">
                <a:solidFill>
                  <a:schemeClr val="bg1"/>
                </a:solidFill>
              </a:rPr>
              <a:t>School-Based Procurement Guidelines</a:t>
            </a:r>
            <a:endParaRPr lang="fil-PH" sz="2800" dirty="0">
              <a:solidFill>
                <a:schemeClr val="bg1"/>
              </a:solidFill>
            </a:endParaRPr>
          </a:p>
        </p:txBody>
      </p:sp>
    </p:spTree>
  </p:cSld>
  <p:clrMapOvr>
    <a:masterClrMapping/>
  </p:clrMapOvr>
  <p:transition spd="slow"/>
  <p:timing>
    <p:tnLst>
      <p:par>
        <p:cTn id="1" dur="indefinite" restart="never" nodeType="tmRoot"/>
      </p:par>
    </p:tn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3"/>
          <p:cNvPicPr>
            <a:picLocks noChangeAspect="1" noChangeArrowheads="1"/>
          </p:cNvPicPr>
          <p:nvPr/>
        </p:nvPicPr>
        <p:blipFill>
          <a:blip r:embed="rId2" cstate="print"/>
          <a:srcRect l="32222" t="19778" r="26111" b="32222"/>
          <a:stretch>
            <a:fillRect/>
          </a:stretch>
        </p:blipFill>
        <p:spPr bwMode="auto">
          <a:xfrm>
            <a:off x="0" y="228600"/>
            <a:ext cx="9144000" cy="6324600"/>
          </a:xfrm>
          <a:prstGeom prst="rect">
            <a:avLst/>
          </a:prstGeom>
          <a:noFill/>
          <a:ln w="9525">
            <a:noFill/>
            <a:miter lim="800000"/>
            <a:headEnd/>
            <a:tailEnd/>
          </a:ln>
        </p:spPr>
      </p:pic>
      <p:sp>
        <p:nvSpPr>
          <p:cNvPr id="67587" name="TextBox 3"/>
          <p:cNvSpPr txBox="1">
            <a:spLocks noChangeArrowheads="1"/>
          </p:cNvSpPr>
          <p:nvPr/>
        </p:nvSpPr>
        <p:spPr bwMode="auto">
          <a:xfrm>
            <a:off x="1981200" y="682625"/>
            <a:ext cx="4915128" cy="338554"/>
          </a:xfrm>
          <a:prstGeom prst="rect">
            <a:avLst/>
          </a:prstGeom>
          <a:noFill/>
          <a:ln w="9525">
            <a:noFill/>
            <a:miter lim="800000"/>
            <a:headEnd/>
            <a:tailEnd/>
          </a:ln>
        </p:spPr>
        <p:txBody>
          <a:bodyPr wrap="none">
            <a:spAutoFit/>
          </a:bodyPr>
          <a:lstStyle/>
          <a:p>
            <a:r>
              <a:rPr lang="en-US" sz="1600" b="1" dirty="0" err="1">
                <a:solidFill>
                  <a:srgbClr val="FF0000"/>
                </a:solidFill>
              </a:rPr>
              <a:t>Pandanan</a:t>
            </a:r>
            <a:r>
              <a:rPr lang="en-US" sz="1600" b="1" dirty="0">
                <a:solidFill>
                  <a:srgbClr val="FF0000"/>
                </a:solidFill>
              </a:rPr>
              <a:t> Elementary School</a:t>
            </a:r>
            <a:r>
              <a:rPr lang="en-US" sz="1600" b="1" dirty="0" smtClean="0">
                <a:solidFill>
                  <a:srgbClr val="FF0000"/>
                </a:solidFill>
              </a:rPr>
              <a:t>, (</a:t>
            </a:r>
            <a:r>
              <a:rPr lang="en-US" sz="1600" i="1" dirty="0">
                <a:solidFill>
                  <a:srgbClr val="FF0000"/>
                </a:solidFill>
              </a:rPr>
              <a:t>District</a:t>
            </a:r>
            <a:r>
              <a:rPr lang="en-US" sz="1600" b="1" dirty="0" smtClean="0">
                <a:solidFill>
                  <a:srgbClr val="FF0000"/>
                </a:solidFill>
              </a:rPr>
              <a:t>), (</a:t>
            </a:r>
            <a:r>
              <a:rPr lang="en-US" sz="1600" i="1" dirty="0">
                <a:solidFill>
                  <a:srgbClr val="FF0000"/>
                </a:solidFill>
              </a:rPr>
              <a:t>Division</a:t>
            </a:r>
            <a:r>
              <a:rPr lang="en-US" sz="1600" b="1" dirty="0">
                <a:solidFill>
                  <a:srgbClr val="FF0000"/>
                </a:solidFill>
              </a:rPr>
              <a:t>)</a:t>
            </a:r>
          </a:p>
        </p:txBody>
      </p:sp>
      <p:sp>
        <p:nvSpPr>
          <p:cNvPr id="67588" name="TextBox 4"/>
          <p:cNvSpPr txBox="1">
            <a:spLocks noChangeArrowheads="1"/>
          </p:cNvSpPr>
          <p:nvPr/>
        </p:nvSpPr>
        <p:spPr bwMode="auto">
          <a:xfrm>
            <a:off x="2249488" y="1371600"/>
            <a:ext cx="1062037" cy="338138"/>
          </a:xfrm>
          <a:prstGeom prst="rect">
            <a:avLst/>
          </a:prstGeom>
          <a:noFill/>
          <a:ln w="9525">
            <a:noFill/>
            <a:miter lim="800000"/>
            <a:headEnd/>
            <a:tailEnd/>
          </a:ln>
        </p:spPr>
        <p:txBody>
          <a:bodyPr wrap="none">
            <a:spAutoFit/>
          </a:bodyPr>
          <a:lstStyle/>
          <a:p>
            <a:r>
              <a:rPr lang="en-US" sz="1600" b="1">
                <a:solidFill>
                  <a:srgbClr val="FF0000"/>
                </a:solidFill>
              </a:rPr>
              <a:t>Supplier A</a:t>
            </a:r>
          </a:p>
        </p:txBody>
      </p:sp>
      <p:sp>
        <p:nvSpPr>
          <p:cNvPr id="67589" name="TextBox 5"/>
          <p:cNvSpPr txBox="1">
            <a:spLocks noChangeArrowheads="1"/>
          </p:cNvSpPr>
          <p:nvPr/>
        </p:nvSpPr>
        <p:spPr bwMode="auto">
          <a:xfrm>
            <a:off x="2270125" y="1806575"/>
            <a:ext cx="2225675" cy="338138"/>
          </a:xfrm>
          <a:prstGeom prst="rect">
            <a:avLst/>
          </a:prstGeom>
          <a:noFill/>
          <a:ln w="9525">
            <a:noFill/>
            <a:miter lim="800000"/>
            <a:headEnd/>
            <a:tailEnd/>
          </a:ln>
        </p:spPr>
        <p:txBody>
          <a:bodyPr wrap="none">
            <a:spAutoFit/>
          </a:bodyPr>
          <a:lstStyle/>
          <a:p>
            <a:r>
              <a:rPr lang="en-US" sz="1600">
                <a:solidFill>
                  <a:srgbClr val="FF0000"/>
                </a:solidFill>
              </a:rPr>
              <a:t>supplier@yahoo.com.ph</a:t>
            </a:r>
          </a:p>
        </p:txBody>
      </p:sp>
      <p:sp>
        <p:nvSpPr>
          <p:cNvPr id="67590" name="TextBox 6"/>
          <p:cNvSpPr txBox="1">
            <a:spLocks noChangeArrowheads="1"/>
          </p:cNvSpPr>
          <p:nvPr/>
        </p:nvSpPr>
        <p:spPr bwMode="auto">
          <a:xfrm>
            <a:off x="2286000" y="1609725"/>
            <a:ext cx="2571750" cy="338138"/>
          </a:xfrm>
          <a:prstGeom prst="rect">
            <a:avLst/>
          </a:prstGeom>
          <a:noFill/>
          <a:ln w="9525">
            <a:noFill/>
            <a:miter lim="800000"/>
            <a:headEnd/>
            <a:tailEnd/>
          </a:ln>
        </p:spPr>
        <p:txBody>
          <a:bodyPr wrap="none">
            <a:spAutoFit/>
          </a:bodyPr>
          <a:lstStyle/>
          <a:p>
            <a:r>
              <a:rPr lang="en-US" sz="1600">
                <a:solidFill>
                  <a:srgbClr val="FF0000"/>
                </a:solidFill>
              </a:rPr>
              <a:t>Near Pandanan Elem. School</a:t>
            </a:r>
          </a:p>
        </p:txBody>
      </p:sp>
      <p:sp>
        <p:nvSpPr>
          <p:cNvPr id="67591" name="TextBox 7"/>
          <p:cNvSpPr txBox="1">
            <a:spLocks noChangeArrowheads="1"/>
          </p:cNvSpPr>
          <p:nvPr/>
        </p:nvSpPr>
        <p:spPr bwMode="auto">
          <a:xfrm>
            <a:off x="2286000" y="2003425"/>
            <a:ext cx="976313" cy="338138"/>
          </a:xfrm>
          <a:prstGeom prst="rect">
            <a:avLst/>
          </a:prstGeom>
          <a:noFill/>
          <a:ln w="9525">
            <a:noFill/>
            <a:miter lim="800000"/>
            <a:headEnd/>
            <a:tailEnd/>
          </a:ln>
        </p:spPr>
        <p:txBody>
          <a:bodyPr wrap="none">
            <a:spAutoFit/>
          </a:bodyPr>
          <a:lstStyle/>
          <a:p>
            <a:r>
              <a:rPr lang="en-US" sz="1600">
                <a:solidFill>
                  <a:srgbClr val="FF0000"/>
                </a:solidFill>
              </a:rPr>
              <a:t>999-9999</a:t>
            </a:r>
          </a:p>
        </p:txBody>
      </p:sp>
      <p:sp>
        <p:nvSpPr>
          <p:cNvPr id="67592" name="TextBox 8"/>
          <p:cNvSpPr txBox="1">
            <a:spLocks noChangeArrowheads="1"/>
          </p:cNvSpPr>
          <p:nvPr/>
        </p:nvSpPr>
        <p:spPr bwMode="auto">
          <a:xfrm>
            <a:off x="7239000" y="1414463"/>
            <a:ext cx="663575" cy="338137"/>
          </a:xfrm>
          <a:prstGeom prst="rect">
            <a:avLst/>
          </a:prstGeom>
          <a:noFill/>
          <a:ln w="9525">
            <a:noFill/>
            <a:miter lim="800000"/>
            <a:headEnd/>
            <a:tailEnd/>
          </a:ln>
        </p:spPr>
        <p:txBody>
          <a:bodyPr wrap="none">
            <a:spAutoFit/>
          </a:bodyPr>
          <a:lstStyle/>
          <a:p>
            <a:r>
              <a:rPr lang="en-US" sz="1600">
                <a:solidFill>
                  <a:srgbClr val="FF0000"/>
                </a:solidFill>
              </a:rPr>
              <a:t>13-01</a:t>
            </a:r>
          </a:p>
        </p:txBody>
      </p:sp>
      <p:sp>
        <p:nvSpPr>
          <p:cNvPr id="67593" name="TextBox 9"/>
          <p:cNvSpPr txBox="1">
            <a:spLocks noChangeArrowheads="1"/>
          </p:cNvSpPr>
          <p:nvPr/>
        </p:nvSpPr>
        <p:spPr bwMode="auto">
          <a:xfrm>
            <a:off x="7239000" y="1611313"/>
            <a:ext cx="1542410" cy="338554"/>
          </a:xfrm>
          <a:prstGeom prst="rect">
            <a:avLst/>
          </a:prstGeom>
          <a:noFill/>
          <a:ln w="9525">
            <a:noFill/>
            <a:miter lim="800000"/>
            <a:headEnd/>
            <a:tailEnd/>
          </a:ln>
        </p:spPr>
        <p:txBody>
          <a:bodyPr wrap="none">
            <a:spAutoFit/>
          </a:bodyPr>
          <a:lstStyle/>
          <a:p>
            <a:r>
              <a:rPr lang="en-US" sz="1600" dirty="0">
                <a:solidFill>
                  <a:srgbClr val="FF0000"/>
                </a:solidFill>
              </a:rPr>
              <a:t>June. 20, </a:t>
            </a:r>
            <a:r>
              <a:rPr lang="en-US" sz="1600" dirty="0" smtClean="0">
                <a:solidFill>
                  <a:srgbClr val="FF0000"/>
                </a:solidFill>
              </a:rPr>
              <a:t>2016</a:t>
            </a:r>
            <a:endParaRPr lang="en-US" sz="1600" dirty="0">
              <a:solidFill>
                <a:srgbClr val="FF0000"/>
              </a:solidFill>
            </a:endParaRPr>
          </a:p>
        </p:txBody>
      </p:sp>
      <p:sp>
        <p:nvSpPr>
          <p:cNvPr id="67594" name="TextBox 10"/>
          <p:cNvSpPr txBox="1">
            <a:spLocks noChangeArrowheads="1"/>
          </p:cNvSpPr>
          <p:nvPr/>
        </p:nvSpPr>
        <p:spPr bwMode="auto">
          <a:xfrm>
            <a:off x="7239000" y="1905000"/>
            <a:ext cx="1524000" cy="461665"/>
          </a:xfrm>
          <a:prstGeom prst="rect">
            <a:avLst/>
          </a:prstGeom>
          <a:noFill/>
          <a:ln w="9525">
            <a:noFill/>
            <a:miter lim="800000"/>
            <a:headEnd/>
            <a:tailEnd/>
          </a:ln>
        </p:spPr>
        <p:txBody>
          <a:bodyPr wrap="square">
            <a:spAutoFit/>
          </a:bodyPr>
          <a:lstStyle/>
          <a:p>
            <a:r>
              <a:rPr lang="en-US" sz="1200" dirty="0">
                <a:solidFill>
                  <a:srgbClr val="FF0000"/>
                </a:solidFill>
              </a:rPr>
              <a:t>Small Value Procurement</a:t>
            </a:r>
          </a:p>
        </p:txBody>
      </p:sp>
      <p:sp>
        <p:nvSpPr>
          <p:cNvPr id="67595" name="TextBox 11"/>
          <p:cNvSpPr txBox="1">
            <a:spLocks noChangeArrowheads="1"/>
          </p:cNvSpPr>
          <p:nvPr/>
        </p:nvSpPr>
        <p:spPr bwMode="auto">
          <a:xfrm>
            <a:off x="2209800" y="3505200"/>
            <a:ext cx="2119313" cy="338137"/>
          </a:xfrm>
          <a:prstGeom prst="rect">
            <a:avLst/>
          </a:prstGeom>
          <a:noFill/>
          <a:ln w="9525">
            <a:noFill/>
            <a:miter lim="800000"/>
            <a:headEnd/>
            <a:tailEnd/>
          </a:ln>
        </p:spPr>
        <p:txBody>
          <a:bodyPr wrap="none">
            <a:spAutoFit/>
          </a:bodyPr>
          <a:lstStyle/>
          <a:p>
            <a:r>
              <a:rPr lang="en-US" sz="1600" dirty="0" err="1">
                <a:solidFill>
                  <a:srgbClr val="FF0000"/>
                </a:solidFill>
              </a:rPr>
              <a:t>Pandanan</a:t>
            </a:r>
            <a:r>
              <a:rPr lang="en-US" sz="1600" dirty="0">
                <a:solidFill>
                  <a:srgbClr val="FF0000"/>
                </a:solidFill>
              </a:rPr>
              <a:t> Elem. School</a:t>
            </a:r>
          </a:p>
        </p:txBody>
      </p:sp>
      <p:sp>
        <p:nvSpPr>
          <p:cNvPr id="67596" name="TextBox 12"/>
          <p:cNvSpPr txBox="1">
            <a:spLocks noChangeArrowheads="1"/>
          </p:cNvSpPr>
          <p:nvPr/>
        </p:nvSpPr>
        <p:spPr bwMode="auto">
          <a:xfrm>
            <a:off x="2209800" y="3775075"/>
            <a:ext cx="2597150" cy="307777"/>
          </a:xfrm>
          <a:prstGeom prst="rect">
            <a:avLst/>
          </a:prstGeom>
          <a:noFill/>
          <a:ln w="9525">
            <a:noFill/>
            <a:miter lim="800000"/>
            <a:headEnd/>
            <a:tailEnd/>
          </a:ln>
        </p:spPr>
        <p:txBody>
          <a:bodyPr wrap="square">
            <a:spAutoFit/>
          </a:bodyPr>
          <a:lstStyle/>
          <a:p>
            <a:r>
              <a:rPr lang="en-US" sz="1400" dirty="0">
                <a:solidFill>
                  <a:srgbClr val="FF0000"/>
                </a:solidFill>
              </a:rPr>
              <a:t>Within 7 </a:t>
            </a:r>
            <a:r>
              <a:rPr lang="en-US" sz="1400" dirty="0" err="1">
                <a:solidFill>
                  <a:srgbClr val="FF0000"/>
                </a:solidFill>
              </a:rPr>
              <a:t>cd</a:t>
            </a:r>
            <a:r>
              <a:rPr lang="en-US" sz="1400" dirty="0">
                <a:solidFill>
                  <a:srgbClr val="FF0000"/>
                </a:solidFill>
              </a:rPr>
              <a:t> upon receipt of PO</a:t>
            </a:r>
          </a:p>
        </p:txBody>
      </p:sp>
      <p:sp>
        <p:nvSpPr>
          <p:cNvPr id="67597" name="TextBox 13"/>
          <p:cNvSpPr txBox="1">
            <a:spLocks noChangeArrowheads="1"/>
          </p:cNvSpPr>
          <p:nvPr/>
        </p:nvSpPr>
        <p:spPr bwMode="auto">
          <a:xfrm>
            <a:off x="6727824" y="3778251"/>
            <a:ext cx="2111375" cy="307777"/>
          </a:xfrm>
          <a:prstGeom prst="rect">
            <a:avLst/>
          </a:prstGeom>
          <a:noFill/>
          <a:ln w="9525">
            <a:noFill/>
            <a:miter lim="800000"/>
            <a:headEnd/>
            <a:tailEnd/>
          </a:ln>
        </p:spPr>
        <p:txBody>
          <a:bodyPr wrap="square">
            <a:spAutoFit/>
          </a:bodyPr>
          <a:lstStyle/>
          <a:p>
            <a:r>
              <a:rPr lang="en-US" sz="1400" dirty="0">
                <a:solidFill>
                  <a:srgbClr val="FF0000"/>
                </a:solidFill>
              </a:rPr>
              <a:t>Cash for every delivery</a:t>
            </a:r>
          </a:p>
        </p:txBody>
      </p:sp>
      <p:sp>
        <p:nvSpPr>
          <p:cNvPr id="67598" name="TextBox 15"/>
          <p:cNvSpPr txBox="1">
            <a:spLocks noChangeArrowheads="1"/>
          </p:cNvSpPr>
          <p:nvPr/>
        </p:nvSpPr>
        <p:spPr bwMode="auto">
          <a:xfrm>
            <a:off x="1371600" y="4572000"/>
            <a:ext cx="600075" cy="338138"/>
          </a:xfrm>
          <a:prstGeom prst="rect">
            <a:avLst/>
          </a:prstGeom>
          <a:noFill/>
          <a:ln w="9525">
            <a:noFill/>
            <a:miter lim="800000"/>
            <a:headEnd/>
            <a:tailEnd/>
          </a:ln>
        </p:spPr>
        <p:txBody>
          <a:bodyPr wrap="none">
            <a:spAutoFit/>
          </a:bodyPr>
          <a:lstStyle/>
          <a:p>
            <a:r>
              <a:rPr lang="en-US" sz="1600" dirty="0">
                <a:solidFill>
                  <a:srgbClr val="FF0000"/>
                </a:solidFill>
              </a:rPr>
              <a:t>Lot 3</a:t>
            </a:r>
          </a:p>
        </p:txBody>
      </p:sp>
      <p:sp>
        <p:nvSpPr>
          <p:cNvPr id="67599" name="TextBox 16"/>
          <p:cNvSpPr txBox="1">
            <a:spLocks noChangeArrowheads="1"/>
          </p:cNvSpPr>
          <p:nvPr/>
        </p:nvSpPr>
        <p:spPr bwMode="auto">
          <a:xfrm>
            <a:off x="2209800" y="4572000"/>
            <a:ext cx="2819400" cy="554038"/>
          </a:xfrm>
          <a:prstGeom prst="rect">
            <a:avLst/>
          </a:prstGeom>
          <a:noFill/>
          <a:ln w="9525">
            <a:noFill/>
            <a:miter lim="800000"/>
            <a:headEnd/>
            <a:tailEnd/>
          </a:ln>
        </p:spPr>
        <p:txBody>
          <a:bodyPr>
            <a:spAutoFit/>
          </a:bodyPr>
          <a:lstStyle/>
          <a:p>
            <a:r>
              <a:rPr lang="en-US" sz="1500">
                <a:solidFill>
                  <a:srgbClr val="FF0000"/>
                </a:solidFill>
              </a:rPr>
              <a:t>Fish, Meat and Poultry items</a:t>
            </a:r>
          </a:p>
          <a:p>
            <a:r>
              <a:rPr lang="en-US" sz="1500">
                <a:solidFill>
                  <a:srgbClr val="FF0000"/>
                </a:solidFill>
              </a:rPr>
              <a:t>(</a:t>
            </a:r>
            <a:r>
              <a:rPr lang="en-US" sz="1500" i="1" u="sng">
                <a:solidFill>
                  <a:srgbClr val="FF0000"/>
                </a:solidFill>
              </a:rPr>
              <a:t>Please see attached </a:t>
            </a:r>
            <a:r>
              <a:rPr lang="en-US" sz="1500" b="1" i="1" u="sng">
                <a:solidFill>
                  <a:srgbClr val="FF0000"/>
                </a:solidFill>
              </a:rPr>
              <a:t>PO Annex A</a:t>
            </a:r>
            <a:r>
              <a:rPr lang="en-US" sz="1500">
                <a:solidFill>
                  <a:srgbClr val="FF0000"/>
                </a:solidFill>
              </a:rPr>
              <a:t>)</a:t>
            </a:r>
          </a:p>
        </p:txBody>
      </p:sp>
      <p:sp>
        <p:nvSpPr>
          <p:cNvPr id="67600" name="TextBox 17"/>
          <p:cNvSpPr txBox="1">
            <a:spLocks noChangeArrowheads="1"/>
          </p:cNvSpPr>
          <p:nvPr/>
        </p:nvSpPr>
        <p:spPr bwMode="auto">
          <a:xfrm>
            <a:off x="5029200" y="4572000"/>
            <a:ext cx="914400" cy="1246188"/>
          </a:xfrm>
          <a:prstGeom prst="rect">
            <a:avLst/>
          </a:prstGeom>
          <a:noFill/>
          <a:ln w="9525">
            <a:noFill/>
            <a:miter lim="800000"/>
            <a:headEnd/>
            <a:tailEnd/>
          </a:ln>
        </p:spPr>
        <p:txBody>
          <a:bodyPr>
            <a:spAutoFit/>
          </a:bodyPr>
          <a:lstStyle/>
          <a:p>
            <a:r>
              <a:rPr lang="en-US" sz="1500">
                <a:solidFill>
                  <a:srgbClr val="FF0000"/>
                </a:solidFill>
              </a:rPr>
              <a:t>(</a:t>
            </a:r>
            <a:r>
              <a:rPr lang="en-US" sz="1500" i="1" u="sng">
                <a:solidFill>
                  <a:srgbClr val="FF0000"/>
                </a:solidFill>
              </a:rPr>
              <a:t>Please see attached </a:t>
            </a:r>
            <a:r>
              <a:rPr lang="en-US" sz="1500" b="1" i="1" u="sng">
                <a:solidFill>
                  <a:srgbClr val="FF0000"/>
                </a:solidFill>
              </a:rPr>
              <a:t>PO Annex A</a:t>
            </a:r>
            <a:r>
              <a:rPr lang="en-US" sz="1500">
                <a:solidFill>
                  <a:srgbClr val="FF0000"/>
                </a:solidFill>
              </a:rPr>
              <a:t>)</a:t>
            </a:r>
          </a:p>
        </p:txBody>
      </p:sp>
      <p:sp>
        <p:nvSpPr>
          <p:cNvPr id="67601" name="TextBox 19"/>
          <p:cNvSpPr txBox="1">
            <a:spLocks noChangeArrowheads="1"/>
          </p:cNvSpPr>
          <p:nvPr/>
        </p:nvSpPr>
        <p:spPr bwMode="auto">
          <a:xfrm>
            <a:off x="5943600" y="4572000"/>
            <a:ext cx="1295400" cy="784225"/>
          </a:xfrm>
          <a:prstGeom prst="rect">
            <a:avLst/>
          </a:prstGeom>
          <a:noFill/>
          <a:ln w="9525">
            <a:noFill/>
            <a:miter lim="800000"/>
            <a:headEnd/>
            <a:tailEnd/>
          </a:ln>
        </p:spPr>
        <p:txBody>
          <a:bodyPr>
            <a:spAutoFit/>
          </a:bodyPr>
          <a:lstStyle/>
          <a:p>
            <a:r>
              <a:rPr lang="en-US" sz="1500">
                <a:solidFill>
                  <a:srgbClr val="FF0000"/>
                </a:solidFill>
              </a:rPr>
              <a:t>(</a:t>
            </a:r>
            <a:r>
              <a:rPr lang="en-US" sz="1500" i="1" u="sng">
                <a:solidFill>
                  <a:srgbClr val="FF0000"/>
                </a:solidFill>
              </a:rPr>
              <a:t>Please see attached </a:t>
            </a:r>
            <a:r>
              <a:rPr lang="en-US" sz="1500" b="1" i="1" u="sng">
                <a:solidFill>
                  <a:srgbClr val="FF0000"/>
                </a:solidFill>
              </a:rPr>
              <a:t>PO Annex A</a:t>
            </a:r>
            <a:r>
              <a:rPr lang="en-US" sz="1500">
                <a:solidFill>
                  <a:srgbClr val="FF0000"/>
                </a:solidFill>
              </a:rPr>
              <a:t>)</a:t>
            </a:r>
          </a:p>
        </p:txBody>
      </p:sp>
      <p:sp>
        <p:nvSpPr>
          <p:cNvPr id="21" name="TextBox 20"/>
          <p:cNvSpPr txBox="1"/>
          <p:nvPr/>
        </p:nvSpPr>
        <p:spPr>
          <a:xfrm>
            <a:off x="7391400" y="4572000"/>
            <a:ext cx="1143000" cy="323165"/>
          </a:xfrm>
          <a:prstGeom prst="rect">
            <a:avLst/>
          </a:prstGeom>
          <a:noFill/>
        </p:spPr>
        <p:txBody>
          <a:bodyPr>
            <a:spAutoFit/>
          </a:bodyPr>
          <a:lstStyle/>
          <a:p>
            <a:pPr>
              <a:defRPr/>
            </a:pPr>
            <a:r>
              <a:rPr lang="en-US" sz="1500" strike="dblStrike" dirty="0">
                <a:solidFill>
                  <a:srgbClr val="FF0000"/>
                </a:solidFill>
                <a:latin typeface="Calibri"/>
              </a:rPr>
              <a:t>P</a:t>
            </a:r>
            <a:r>
              <a:rPr lang="en-US" sz="1500" dirty="0">
                <a:solidFill>
                  <a:srgbClr val="FF0000"/>
                </a:solidFill>
                <a:latin typeface="Calibri"/>
              </a:rPr>
              <a:t>21,050.00</a:t>
            </a:r>
            <a:endParaRPr lang="en-US" sz="1500" dirty="0">
              <a:solidFill>
                <a:srgbClr val="FF0000"/>
              </a:solidFill>
            </a:endParaRPr>
          </a:p>
        </p:txBody>
      </p:sp>
      <p:sp>
        <p:nvSpPr>
          <p:cNvPr id="67603" name="TextBox 23"/>
          <p:cNvSpPr txBox="1">
            <a:spLocks noChangeArrowheads="1"/>
          </p:cNvSpPr>
          <p:nvPr/>
        </p:nvSpPr>
        <p:spPr bwMode="auto">
          <a:xfrm>
            <a:off x="2667000" y="6096000"/>
            <a:ext cx="5181600" cy="323850"/>
          </a:xfrm>
          <a:prstGeom prst="rect">
            <a:avLst/>
          </a:prstGeom>
          <a:noFill/>
          <a:ln w="9525">
            <a:noFill/>
            <a:miter lim="800000"/>
            <a:headEnd/>
            <a:tailEnd/>
          </a:ln>
        </p:spPr>
        <p:txBody>
          <a:bodyPr>
            <a:spAutoFit/>
          </a:bodyPr>
          <a:lstStyle/>
          <a:p>
            <a:r>
              <a:rPr lang="en-US" sz="1500" dirty="0">
                <a:solidFill>
                  <a:srgbClr val="FF0000"/>
                </a:solidFill>
              </a:rPr>
              <a:t>Twenty One Thousand Fifty pesos &amp; /00 only</a:t>
            </a:r>
          </a:p>
        </p:txBody>
      </p:sp>
      <p:sp>
        <p:nvSpPr>
          <p:cNvPr id="67604" name="TextBox 24"/>
          <p:cNvSpPr txBox="1">
            <a:spLocks noChangeArrowheads="1"/>
          </p:cNvSpPr>
          <p:nvPr/>
        </p:nvSpPr>
        <p:spPr bwMode="auto">
          <a:xfrm>
            <a:off x="6727825" y="3546474"/>
            <a:ext cx="1981200" cy="307777"/>
          </a:xfrm>
          <a:prstGeom prst="rect">
            <a:avLst/>
          </a:prstGeom>
          <a:noFill/>
          <a:ln w="9525">
            <a:noFill/>
            <a:miter lim="800000"/>
            <a:headEnd/>
            <a:tailEnd/>
          </a:ln>
        </p:spPr>
        <p:txBody>
          <a:bodyPr wrap="square">
            <a:spAutoFit/>
          </a:bodyPr>
          <a:lstStyle/>
          <a:p>
            <a:r>
              <a:rPr lang="en-US" sz="1400" dirty="0">
                <a:solidFill>
                  <a:srgbClr val="FF0000"/>
                </a:solidFill>
              </a:rPr>
              <a:t>Staggered Delivery</a:t>
            </a:r>
          </a:p>
        </p:txBody>
      </p:sp>
      <p:cxnSp>
        <p:nvCxnSpPr>
          <p:cNvPr id="23" name="Straight Connector 22"/>
          <p:cNvCxnSpPr/>
          <p:nvPr/>
        </p:nvCxnSpPr>
        <p:spPr>
          <a:xfrm>
            <a:off x="533400" y="4495800"/>
            <a:ext cx="8077200" cy="1588"/>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timing>
    <p:tnLst>
      <p:par>
        <p:cTn id="1" dur="indefinite" restart="never" nodeType="tmRoot"/>
      </p:par>
    </p:tn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Picture 3"/>
          <p:cNvPicPr>
            <a:picLocks noChangeAspect="1" noChangeArrowheads="1"/>
          </p:cNvPicPr>
          <p:nvPr/>
        </p:nvPicPr>
        <p:blipFill>
          <a:blip r:embed="rId2" cstate="print"/>
          <a:srcRect l="32222" t="66888" r="26111" b="3778"/>
          <a:stretch>
            <a:fillRect/>
          </a:stretch>
        </p:blipFill>
        <p:spPr bwMode="auto">
          <a:xfrm>
            <a:off x="228600" y="838200"/>
            <a:ext cx="8610600" cy="5105400"/>
          </a:xfrm>
          <a:prstGeom prst="rect">
            <a:avLst/>
          </a:prstGeom>
          <a:noFill/>
          <a:ln w="9525">
            <a:noFill/>
            <a:miter lim="800000"/>
            <a:headEnd/>
            <a:tailEnd/>
          </a:ln>
        </p:spPr>
      </p:pic>
      <p:sp>
        <p:nvSpPr>
          <p:cNvPr id="68611" name="TextBox 5"/>
          <p:cNvSpPr txBox="1">
            <a:spLocks noChangeArrowheads="1"/>
          </p:cNvSpPr>
          <p:nvPr/>
        </p:nvSpPr>
        <p:spPr bwMode="auto">
          <a:xfrm>
            <a:off x="1143000" y="3048000"/>
            <a:ext cx="3128963" cy="338137"/>
          </a:xfrm>
          <a:prstGeom prst="rect">
            <a:avLst/>
          </a:prstGeom>
          <a:noFill/>
          <a:ln w="9525">
            <a:noFill/>
            <a:miter lim="800000"/>
            <a:headEnd/>
            <a:tailEnd/>
          </a:ln>
        </p:spPr>
        <p:txBody>
          <a:bodyPr wrap="none">
            <a:spAutoFit/>
          </a:bodyPr>
          <a:lstStyle/>
          <a:p>
            <a:r>
              <a:rPr lang="en-US" sz="1600" dirty="0">
                <a:solidFill>
                  <a:srgbClr val="FF0000"/>
                </a:solidFill>
              </a:rPr>
              <a:t>Supplier Authorized Representative</a:t>
            </a:r>
          </a:p>
        </p:txBody>
      </p:sp>
      <p:sp>
        <p:nvSpPr>
          <p:cNvPr id="7" name="TextBox 6"/>
          <p:cNvSpPr txBox="1"/>
          <p:nvPr/>
        </p:nvSpPr>
        <p:spPr>
          <a:xfrm>
            <a:off x="6553200" y="5029200"/>
            <a:ext cx="1122423" cy="338554"/>
          </a:xfrm>
          <a:prstGeom prst="rect">
            <a:avLst/>
          </a:prstGeom>
          <a:noFill/>
        </p:spPr>
        <p:txBody>
          <a:bodyPr wrap="none">
            <a:spAutoFit/>
          </a:bodyPr>
          <a:lstStyle/>
          <a:p>
            <a:pPr>
              <a:defRPr/>
            </a:pPr>
            <a:r>
              <a:rPr lang="en-US" sz="1600" strike="dblStrike" dirty="0">
                <a:solidFill>
                  <a:srgbClr val="FF0000"/>
                </a:solidFill>
              </a:rPr>
              <a:t>P</a:t>
            </a:r>
            <a:r>
              <a:rPr lang="en-US" sz="1600" dirty="0">
                <a:solidFill>
                  <a:srgbClr val="FF0000"/>
                </a:solidFill>
              </a:rPr>
              <a:t>21,050.00</a:t>
            </a:r>
          </a:p>
        </p:txBody>
      </p:sp>
      <p:sp>
        <p:nvSpPr>
          <p:cNvPr id="68613" name="TextBox 5"/>
          <p:cNvSpPr txBox="1">
            <a:spLocks noChangeArrowheads="1"/>
          </p:cNvSpPr>
          <p:nvPr/>
        </p:nvSpPr>
        <p:spPr bwMode="auto">
          <a:xfrm>
            <a:off x="6705600" y="2133600"/>
            <a:ext cx="1220788" cy="338137"/>
          </a:xfrm>
          <a:prstGeom prst="rect">
            <a:avLst/>
          </a:prstGeom>
          <a:noFill/>
          <a:ln w="9525">
            <a:noFill/>
            <a:miter lim="800000"/>
            <a:headEnd/>
            <a:tailEnd/>
          </a:ln>
        </p:spPr>
        <p:txBody>
          <a:bodyPr wrap="none">
            <a:spAutoFit/>
          </a:bodyPr>
          <a:lstStyle/>
          <a:p>
            <a:r>
              <a:rPr lang="en-US" sz="1600" i="1" dirty="0">
                <a:solidFill>
                  <a:srgbClr val="FF0000"/>
                </a:solidFill>
              </a:rPr>
              <a:t>School Head</a:t>
            </a:r>
          </a:p>
        </p:txBody>
      </p:sp>
      <p:sp>
        <p:nvSpPr>
          <p:cNvPr id="68614" name="TextBox 5"/>
          <p:cNvSpPr txBox="1">
            <a:spLocks noChangeArrowheads="1"/>
          </p:cNvSpPr>
          <p:nvPr/>
        </p:nvSpPr>
        <p:spPr bwMode="auto">
          <a:xfrm>
            <a:off x="1447800" y="5110163"/>
            <a:ext cx="2105025" cy="246062"/>
          </a:xfrm>
          <a:prstGeom prst="rect">
            <a:avLst/>
          </a:prstGeom>
          <a:solidFill>
            <a:schemeClr val="bg1"/>
          </a:solidFill>
          <a:ln w="9525">
            <a:noFill/>
            <a:miter lim="800000"/>
            <a:headEnd/>
            <a:tailEnd/>
          </a:ln>
        </p:spPr>
        <p:txBody>
          <a:bodyPr wrap="none" lIns="0" tIns="0" rIns="0" bIns="0">
            <a:spAutoFit/>
          </a:bodyPr>
          <a:lstStyle/>
          <a:p>
            <a:r>
              <a:rPr lang="en-US" sz="1600" i="1" dirty="0">
                <a:solidFill>
                  <a:srgbClr val="FF0000"/>
                </a:solidFill>
              </a:rPr>
              <a:t>Special Disbursing Officer</a:t>
            </a:r>
          </a:p>
        </p:txBody>
      </p:sp>
      <p:sp>
        <p:nvSpPr>
          <p:cNvPr id="8" name="Oval 7"/>
          <p:cNvSpPr/>
          <p:nvPr/>
        </p:nvSpPr>
        <p:spPr>
          <a:xfrm>
            <a:off x="6400800" y="1905000"/>
            <a:ext cx="1981200" cy="1143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
        <p:nvSpPr>
          <p:cNvPr id="9" name="Oval 8"/>
          <p:cNvSpPr/>
          <p:nvPr/>
        </p:nvSpPr>
        <p:spPr>
          <a:xfrm>
            <a:off x="685800" y="2514600"/>
            <a:ext cx="3886200" cy="1143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l-PH"/>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8610"/>
                                        </p:tgtEl>
                                        <p:attrNameLst>
                                          <p:attrName>style.visibility</p:attrName>
                                        </p:attrNameLst>
                                      </p:cBhvr>
                                      <p:to>
                                        <p:strVal val="visible"/>
                                      </p:to>
                                    </p:set>
                                    <p:animEffect transition="in" filter="checkerboard(across)">
                                      <p:cBhvr>
                                        <p:cTn id="7" dur="1000"/>
                                        <p:tgtEl>
                                          <p:spTgt spid="68610"/>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ox(in)">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68614"/>
                                        </p:tgtEl>
                                        <p:attrNameLst>
                                          <p:attrName>style.visibility</p:attrName>
                                        </p:attrNameLst>
                                      </p:cBhvr>
                                      <p:to>
                                        <p:strVal val="visible"/>
                                      </p:to>
                                    </p:set>
                                    <p:animEffect transition="in" filter="box(in)">
                                      <p:cBhvr>
                                        <p:cTn id="17" dur="1000"/>
                                        <p:tgtEl>
                                          <p:spTgt spid="68614"/>
                                        </p:tgtEl>
                                      </p:cBhvr>
                                    </p:animEffect>
                                  </p:childTnLst>
                                </p:cTn>
                              </p:par>
                            </p:childTnLst>
                          </p:cTn>
                        </p:par>
                      </p:childTnLst>
                    </p:cTn>
                  </p:par>
                  <p:par>
                    <p:cTn id="18" fill="hold">
                      <p:stCondLst>
                        <p:cond delay="indefinite"/>
                      </p:stCondLst>
                      <p:childTnLst>
                        <p:par>
                          <p:cTn id="19" fill="hold">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68613"/>
                                        </p:tgtEl>
                                        <p:attrNameLst>
                                          <p:attrName>style.visibility</p:attrName>
                                        </p:attrNameLst>
                                      </p:cBhvr>
                                      <p:to>
                                        <p:strVal val="visible"/>
                                      </p:to>
                                    </p:set>
                                    <p:animEffect transition="in" filter="box(in)">
                                      <p:cBhvr>
                                        <p:cTn id="22" dur="500"/>
                                        <p:tgtEl>
                                          <p:spTgt spid="68613"/>
                                        </p:tgtEl>
                                      </p:cBhvr>
                                    </p:animEffect>
                                  </p:childTnLst>
                                </p:cTn>
                              </p:par>
                            </p:childTnLst>
                          </p:cTn>
                        </p:par>
                      </p:childTnLst>
                    </p:cTn>
                  </p:par>
                  <p:par>
                    <p:cTn id="23" fill="hold">
                      <p:stCondLst>
                        <p:cond delay="indefinite"/>
                      </p:stCondLst>
                      <p:childTnLst>
                        <p:par>
                          <p:cTn id="24" fill="hold">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ox(in)">
                                      <p:cBhvr>
                                        <p:cTn id="27" dur="20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4" presetClass="entr" presetSubtype="16" fill="hold" grpId="0" nodeType="clickEffect">
                                  <p:stCondLst>
                                    <p:cond delay="0"/>
                                  </p:stCondLst>
                                  <p:childTnLst>
                                    <p:set>
                                      <p:cBhvr>
                                        <p:cTn id="31" dur="1" fill="hold">
                                          <p:stCondLst>
                                            <p:cond delay="0"/>
                                          </p:stCondLst>
                                        </p:cTn>
                                        <p:tgtEl>
                                          <p:spTgt spid="68611"/>
                                        </p:tgtEl>
                                        <p:attrNameLst>
                                          <p:attrName>style.visibility</p:attrName>
                                        </p:attrNameLst>
                                      </p:cBhvr>
                                      <p:to>
                                        <p:strVal val="visible"/>
                                      </p:to>
                                    </p:set>
                                    <p:animEffect transition="in" filter="box(in)">
                                      <p:cBhvr>
                                        <p:cTn id="32" dur="1000"/>
                                        <p:tgtEl>
                                          <p:spTgt spid="68611"/>
                                        </p:tgtEl>
                                      </p:cBhvr>
                                    </p:animEffect>
                                  </p:childTnLst>
                                </p:cTn>
                              </p:par>
                            </p:childTnLst>
                          </p:cTn>
                        </p:par>
                      </p:childTnLst>
                    </p:cTn>
                  </p:par>
                  <p:par>
                    <p:cTn id="33" fill="hold">
                      <p:stCondLst>
                        <p:cond delay="indefinite"/>
                      </p:stCondLst>
                      <p:childTnLst>
                        <p:par>
                          <p:cTn id="34" fill="hold">
                            <p:stCondLst>
                              <p:cond delay="0"/>
                            </p:stCondLst>
                            <p:childTnLst>
                              <p:par>
                                <p:cTn id="35" presetID="4" presetClass="entr" presetSubtype="16"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ox(in)">
                                      <p:cBhvr>
                                        <p:cTn id="3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8611" grpId="0"/>
      <p:bldP spid="7" grpId="0"/>
      <p:bldP spid="68613" grpId="0"/>
      <p:bldP spid="68614" grpId="0" animBg="1"/>
      <p:bldP spid="8" grpId="0" animBg="1"/>
      <p:bldP spid="9" grpId="0" animBg="1"/>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sz="quarter" idx="1"/>
          </p:nvPr>
        </p:nvGraphicFramePr>
        <p:xfrm>
          <a:off x="457200" y="1143000"/>
          <a:ext cx="8229600" cy="289559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ounded Rectangle 5"/>
          <p:cNvSpPr/>
          <p:nvPr/>
        </p:nvSpPr>
        <p:spPr>
          <a:xfrm>
            <a:off x="609600" y="4876800"/>
            <a:ext cx="7924800" cy="1066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il-PH" sz="2800" b="1" dirty="0">
                <a:solidFill>
                  <a:schemeClr val="tx1"/>
                </a:solidFill>
              </a:rPr>
              <a:t>CONTRACT IMPLEMENTATION</a:t>
            </a:r>
          </a:p>
        </p:txBody>
      </p:sp>
      <p:sp>
        <p:nvSpPr>
          <p:cNvPr id="7" name="Down Arrow 6"/>
          <p:cNvSpPr/>
          <p:nvPr/>
        </p:nvSpPr>
        <p:spPr>
          <a:xfrm flipH="1">
            <a:off x="1600200" y="4191000"/>
            <a:ext cx="533400" cy="5334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fil-PH"/>
          </a:p>
        </p:txBody>
      </p:sp>
      <p:sp>
        <p:nvSpPr>
          <p:cNvPr id="8" name="Rounded Rectangle 7"/>
          <p:cNvSpPr/>
          <p:nvPr/>
        </p:nvSpPr>
        <p:spPr>
          <a:xfrm>
            <a:off x="3810000" y="3962400"/>
            <a:ext cx="4572000" cy="6858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fil-PH" sz="2000" dirty="0"/>
              <a:t>Above procedures must be completed within a maximum period of 30 c.cd. </a:t>
            </a:r>
          </a:p>
        </p:txBody>
      </p:sp>
      <p:sp>
        <p:nvSpPr>
          <p:cNvPr id="10" name="Rectangle 9"/>
          <p:cNvSpPr/>
          <p:nvPr/>
        </p:nvSpPr>
        <p:spPr>
          <a:xfrm>
            <a:off x="1371600" y="304800"/>
            <a:ext cx="6338596" cy="523220"/>
          </a:xfrm>
          <a:prstGeom prst="rect">
            <a:avLst/>
          </a:prstGeom>
        </p:spPr>
        <p:txBody>
          <a:bodyPr wrap="square">
            <a:spAutoFit/>
          </a:bodyPr>
          <a:lstStyle/>
          <a:p>
            <a:pPr lvl="0" algn="ctr"/>
            <a:r>
              <a:rPr lang="fil-PH" sz="2800" dirty="0" smtClean="0">
                <a:solidFill>
                  <a:schemeClr val="bg1"/>
                </a:solidFill>
              </a:rPr>
              <a:t>School-Based Procurement Guidelines</a:t>
            </a:r>
            <a:endParaRPr lang="fil-PH" sz="2800" dirty="0">
              <a:solidFill>
                <a:schemeClr val="bg1"/>
              </a:solidFill>
            </a:endParaRPr>
          </a:p>
        </p:txBody>
      </p:sp>
    </p:spTree>
  </p:cSld>
  <p:clrMapOvr>
    <a:masterClrMapping/>
  </p:clrMapOvr>
  <p:transition spd="slow"/>
  <p:timing>
    <p:tnLst>
      <p:par>
        <p:cTn id="1" dur="indefinite" restart="never" nodeType="tmRoot"/>
      </p:par>
    </p:tn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fil-PH"/>
          </a:p>
        </p:txBody>
      </p:sp>
      <p:sp>
        <p:nvSpPr>
          <p:cNvPr id="4" name="Slide Number Placeholder 3"/>
          <p:cNvSpPr>
            <a:spLocks noGrp="1"/>
          </p:cNvSpPr>
          <p:nvPr>
            <p:ph type="sldNum" sz="quarter" idx="4"/>
          </p:nvPr>
        </p:nvSpPr>
        <p:spPr/>
        <p:txBody>
          <a:bodyPr/>
          <a:lstStyle/>
          <a:p>
            <a:fld id="{40CEB23D-5D9C-424D-A4B8-74E3F10BC318}" type="slidenum">
              <a:rPr lang="fil-PH" smtClean="0"/>
              <a:pPr/>
              <a:t>165</a:t>
            </a:fld>
            <a:endParaRPr lang="fil-PH" dirty="0"/>
          </a:p>
        </p:txBody>
      </p:sp>
      <p:pic>
        <p:nvPicPr>
          <p:cNvPr id="118787" name="Picture 3"/>
          <p:cNvPicPr>
            <a:picLocks noChangeAspect="1" noChangeArrowheads="1"/>
          </p:cNvPicPr>
          <p:nvPr/>
        </p:nvPicPr>
        <p:blipFill>
          <a:blip r:embed="rId2" cstate="print"/>
          <a:srcRect l="12133" t="6173" r="15625" b="4938"/>
          <a:stretch>
            <a:fillRect/>
          </a:stretch>
        </p:blipFill>
        <p:spPr bwMode="auto">
          <a:xfrm>
            <a:off x="0" y="0"/>
            <a:ext cx="9144000" cy="6553200"/>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4"/>
          </p:nvPr>
        </p:nvSpPr>
        <p:spPr/>
        <p:txBody>
          <a:bodyPr/>
          <a:lstStyle/>
          <a:p>
            <a:fld id="{40CEB23D-5D9C-424D-A4B8-74E3F10BC318}" type="slidenum">
              <a:rPr lang="fil-PH" smtClean="0"/>
              <a:pPr/>
              <a:t>166</a:t>
            </a:fld>
            <a:endParaRPr lang="fil-PH" dirty="0"/>
          </a:p>
        </p:txBody>
      </p:sp>
      <p:pic>
        <p:nvPicPr>
          <p:cNvPr id="119810" name="Picture 2"/>
          <p:cNvPicPr>
            <a:picLocks noChangeAspect="1" noChangeArrowheads="1"/>
          </p:cNvPicPr>
          <p:nvPr/>
        </p:nvPicPr>
        <p:blipFill>
          <a:blip r:embed="rId2" cstate="print"/>
          <a:srcRect t="6024" b="8434"/>
          <a:stretch>
            <a:fillRect/>
          </a:stretch>
        </p:blipFill>
        <p:spPr bwMode="auto">
          <a:xfrm>
            <a:off x="0" y="1"/>
            <a:ext cx="9144000" cy="6478554"/>
          </a:xfrm>
          <a:prstGeom prst="rect">
            <a:avLst/>
          </a:prstGeom>
          <a:noFill/>
          <a:ln w="9525">
            <a:noFill/>
            <a:miter lim="800000"/>
            <a:headEnd/>
            <a:tailEnd/>
          </a:ln>
        </p:spPr>
      </p:pic>
    </p:spTree>
  </p:cSld>
  <p:clrMapOvr>
    <a:masterClrMapping/>
  </p:clrMapOvr>
  <p:transition spd="slow"/>
  <p:timing>
    <p:tnLst>
      <p:par>
        <p:cTn id="1" dur="indefinite" restart="never" nodeType="tmRoot"/>
      </p:par>
    </p:tnLst>
  </p:timing>
</p:sld>
</file>

<file path=ppt/theme/theme1.xml><?xml version="1.0" encoding="utf-8"?>
<a:theme xmlns:a="http://schemas.openxmlformats.org/drawingml/2006/main" name="DepEd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DepEd Font theme">
      <a:majorFont>
        <a:latin typeface="Bookman Old Style"/>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4919</TotalTime>
  <Words>9203</Words>
  <Application>Microsoft Office PowerPoint</Application>
  <PresentationFormat>On-screen Show (4:3)</PresentationFormat>
  <Paragraphs>2398</Paragraphs>
  <Slides>166</Slides>
  <Notes>110</Notes>
  <HiddenSlides>2</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166</vt:i4>
      </vt:variant>
    </vt:vector>
  </HeadingPairs>
  <TitlesOfParts>
    <vt:vector size="168" baseType="lpstr">
      <vt:lpstr>DepEd Theme</vt:lpstr>
      <vt:lpstr>Acrobat Document</vt:lpstr>
      <vt:lpstr>Slide 1</vt:lpstr>
      <vt:lpstr>Session Overview</vt:lpstr>
      <vt:lpstr>Learning Objective</vt:lpstr>
      <vt:lpstr>General Provision of  R.A. 9184 otherwise known as the Government Procurement Reform Act (GPRA)</vt:lpstr>
      <vt:lpstr>Enactment of GPRA</vt:lpstr>
      <vt:lpstr>Procurement Reforms</vt:lpstr>
      <vt:lpstr>Slide 7</vt:lpstr>
      <vt:lpstr>Slide 8</vt:lpstr>
      <vt:lpstr>Governing Principles</vt:lpstr>
      <vt:lpstr>Essence of PUBLIC MONITORING</vt:lpstr>
      <vt:lpstr>ACCOUNTABILITY  OF PUBLIC OFFICIALS</vt:lpstr>
      <vt:lpstr>Ensuring COMPETITIVENESS</vt:lpstr>
      <vt:lpstr>Ensuring TRANSPARENCY</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Mixed Procurement</vt:lpstr>
      <vt:lpstr>   Procurement ORGANIZATIONS  Sections 11-16, 63-64  </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GRANT OF HONORARIA</vt:lpstr>
      <vt:lpstr>GUIDELINES ON THE GRANT OF HONORARIA</vt:lpstr>
      <vt:lpstr>GUIDELINES ON THE GRANT OF HONORARIA </vt:lpstr>
      <vt:lpstr>Slide 48</vt:lpstr>
      <vt:lpstr>Slide 49</vt:lpstr>
      <vt:lpstr>Slide 50</vt:lpstr>
      <vt:lpstr>Slide 51</vt:lpstr>
      <vt:lpstr>Slide 52</vt:lpstr>
      <vt:lpstr>Slide 53</vt:lpstr>
      <vt:lpstr>Slide 54</vt:lpstr>
      <vt:lpstr>Transportation Expenses  for Observers</vt:lpstr>
      <vt:lpstr> Procurement methods and procedures</vt:lpstr>
      <vt:lpstr>PROCUREMENT STANDARD</vt:lpstr>
      <vt:lpstr>Bidding Process (Goods &amp; Infra)</vt:lpstr>
      <vt:lpstr>Bidding Process (Consulting)</vt:lpstr>
      <vt:lpstr> Sale of Bidding Documents GPPB Resolution 04-2012 dated  24 February 2012 </vt:lpstr>
      <vt:lpstr>Alternative Methods of Procurement</vt:lpstr>
      <vt:lpstr>Negotiated Procurement </vt:lpstr>
      <vt:lpstr>Negotiated Procurement</vt:lpstr>
      <vt:lpstr>4. SHOPPING</vt:lpstr>
      <vt:lpstr>4. SHOPPING</vt:lpstr>
      <vt:lpstr>4. SHOPPING</vt:lpstr>
      <vt:lpstr>SHOPPING [S 52.1(b)]</vt:lpstr>
      <vt:lpstr>53.9 NEGOTIATED PROCUREMENT - SMALL VALUE PROCUREMENT</vt:lpstr>
      <vt:lpstr>SMALL VALUE PROCUREMENT</vt:lpstr>
      <vt:lpstr>SHOPPING and SMALL VALUE PROCUREMENT</vt:lpstr>
      <vt:lpstr>SHOPPING and SMALL VALUE PROCUREMENT</vt:lpstr>
      <vt:lpstr>Posting Requirements</vt:lpstr>
      <vt:lpstr>PHILGEPS REGISTRATION</vt:lpstr>
      <vt:lpstr>PHILGEPS REGISTRATION</vt:lpstr>
      <vt:lpstr>DOCUMENTARY REQUIREMENTS</vt:lpstr>
      <vt:lpstr>DOCUMENTARY REQUIREMENTS</vt:lpstr>
      <vt:lpstr>DOCUMENTARY REQUIREMENTS</vt:lpstr>
      <vt:lpstr>Invitation of Observers</vt:lpstr>
      <vt:lpstr>Reference to Brand Names</vt:lpstr>
      <vt:lpstr>Delegation of Authority</vt:lpstr>
      <vt:lpstr>Performance and Warranty Securities</vt:lpstr>
      <vt:lpstr>Performance and Warranty Securities</vt:lpstr>
      <vt:lpstr>Performance and Warranty Securities</vt:lpstr>
      <vt:lpstr> OTHER TERMS AND CONDITIONS </vt:lpstr>
      <vt:lpstr>5 “Rights” in Public Procurement</vt:lpstr>
      <vt:lpstr>Procurement Planning &amp;  BUDGET LINKAGE  </vt:lpstr>
      <vt:lpstr>Slide 87</vt:lpstr>
      <vt:lpstr>Slide 88</vt:lpstr>
      <vt:lpstr>Slide 89</vt:lpstr>
      <vt:lpstr>Slide 90</vt:lpstr>
      <vt:lpstr>Slide 91</vt:lpstr>
      <vt:lpstr>Procurement Planning</vt:lpstr>
      <vt:lpstr>Slide 93</vt:lpstr>
      <vt:lpstr> Philippine Procurement Paradigm </vt:lpstr>
      <vt:lpstr>Developing Project Requirements</vt:lpstr>
      <vt:lpstr>Slide 96</vt:lpstr>
      <vt:lpstr>Identifying Project Needs</vt:lpstr>
      <vt:lpstr>DEVELOPING THE PROJECT REQUIREMENT</vt:lpstr>
      <vt:lpstr>PREPARING THE TECHNICAL SPECIFICATIONS, SCOPE OF WORK, AND TERMS OF REFERENCE</vt:lpstr>
      <vt:lpstr>PREPARING THE TECHNICAL SPECIFICATIONS</vt:lpstr>
      <vt:lpstr>PREPARING THE TECHNICAL SPECIFICATIONS</vt:lpstr>
      <vt:lpstr>PREPARING THE TECHNICAL SPECIFICATIONS</vt:lpstr>
      <vt:lpstr>PREPARING THE TECHNICAL SPECIFICATIONS</vt:lpstr>
      <vt:lpstr>PREPARING THE TECHNICAL SPECIFICATIONS</vt:lpstr>
      <vt:lpstr>PREPARING THE TECHNICAL SPECIFICATIONS</vt:lpstr>
      <vt:lpstr>PREPARING THE TECHNICAL SPECIFICATIONS</vt:lpstr>
      <vt:lpstr>“Design”</vt:lpstr>
      <vt:lpstr>Slide 108</vt:lpstr>
      <vt:lpstr>Slide 109</vt:lpstr>
      <vt:lpstr>Slide 110</vt:lpstr>
      <vt:lpstr>Slide 111</vt:lpstr>
      <vt:lpstr>Slide 112</vt:lpstr>
      <vt:lpstr>Slide 113</vt:lpstr>
      <vt:lpstr> APPROVED BUDGET FOR THE CONTRACT (ABC) </vt:lpstr>
      <vt:lpstr>PREPARING THE ESTIMATED BUDGET OR ABC</vt:lpstr>
      <vt:lpstr>Slide 116</vt:lpstr>
      <vt:lpstr>Slide 117</vt:lpstr>
      <vt:lpstr>Work &amp; Financial Plan</vt:lpstr>
      <vt:lpstr>PROJECT PROCUREMENT MANAGEMENT PLAN (PPMP)</vt:lpstr>
      <vt:lpstr>PROJECT PROCUREMENT MANAGEMENT PLAN (PPMP)</vt:lpstr>
      <vt:lpstr>    PROJECT PROCUREMENT MANAGEMENT PLAN (PPMP)     </vt:lpstr>
      <vt:lpstr>    PROJECT PROCUREMENT MANAGEMENT PLAN (PPMP) SAMPLE     </vt:lpstr>
      <vt:lpstr>Slide 123</vt:lpstr>
      <vt:lpstr>PROCUREMENT MILESTONES</vt:lpstr>
      <vt:lpstr>PROCUREMENT MILESTONES</vt:lpstr>
      <vt:lpstr>Slide 126</vt:lpstr>
      <vt:lpstr>Slide 127</vt:lpstr>
      <vt:lpstr>PPMP CONSOLIDATION</vt:lpstr>
      <vt:lpstr> ANNUAL PROCUREMENT PLAN (APP) </vt:lpstr>
      <vt:lpstr> ANNUAL PROCUREMENT PLAN (APP) </vt:lpstr>
      <vt:lpstr>ANNUAL PROCUREMENT PLAN (APP)  Revised per GPPB Res. 20, s.2015</vt:lpstr>
      <vt:lpstr> ANNUAL PROCUREMENT PLAN (APP)  Sample </vt:lpstr>
      <vt:lpstr>Slide 133</vt:lpstr>
      <vt:lpstr> ANNUAL PROCUREMENT PLAN (APP) </vt:lpstr>
      <vt:lpstr>PROCUREMENT STANDARD</vt:lpstr>
      <vt:lpstr>Slide 136</vt:lpstr>
      <vt:lpstr>Slide 137</vt:lpstr>
      <vt:lpstr>REVISIONS ON APP</vt:lpstr>
      <vt:lpstr>SECTION 7 of May 10, 2016 new IRR</vt:lpstr>
      <vt:lpstr>Procurement MONITORING REPORT (pmr) </vt:lpstr>
      <vt:lpstr>Slide 141</vt:lpstr>
      <vt:lpstr>Slide 142</vt:lpstr>
      <vt:lpstr>PROCUREMENT MONITORING REPORT (PMR)</vt:lpstr>
      <vt:lpstr>Filling-out the PMR</vt:lpstr>
      <vt:lpstr>Filling-out the PMR</vt:lpstr>
      <vt:lpstr>SUBMISSION &amp; POSTING REQUIREMENTS</vt:lpstr>
      <vt:lpstr>School based Procurement guidelines</vt:lpstr>
      <vt:lpstr>Slide 148</vt:lpstr>
      <vt:lpstr>Slide 149</vt:lpstr>
      <vt:lpstr>Prescribed PR &amp; PO Forms</vt:lpstr>
      <vt:lpstr>Slide 151</vt:lpstr>
      <vt:lpstr>Terms and Conditions</vt:lpstr>
      <vt:lpstr>Terms and Conditions</vt:lpstr>
      <vt:lpstr>Terms and Conditions</vt:lpstr>
      <vt:lpstr>Terms and Conditions</vt:lpstr>
      <vt:lpstr>Slide 156</vt:lpstr>
      <vt:lpstr>Slide 157</vt:lpstr>
      <vt:lpstr>Slide 158</vt:lpstr>
      <vt:lpstr>Slide 159</vt:lpstr>
      <vt:lpstr>Slide 160</vt:lpstr>
      <vt:lpstr>Slide 161</vt:lpstr>
      <vt:lpstr>Slide 162</vt:lpstr>
      <vt:lpstr>Slide 163</vt:lpstr>
      <vt:lpstr>Slide 164</vt:lpstr>
      <vt:lpstr>Slide 165</vt:lpstr>
      <vt:lpstr>Slide 166</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revision>896</cp:revision>
  <dcterms:created xsi:type="dcterms:W3CDTF">2014-04-15T01:40:39Z</dcterms:created>
  <dcterms:modified xsi:type="dcterms:W3CDTF">2016-10-12T06:23:31Z</dcterms:modified>
  <dc:title>Session 7: FMOM training module on procurement processes (RA 9184, 2016)</dc:title>
  <dc:creator>Department of Education</dc:creator>
  <dc:subject>DepEd's Financial Management Operations Manual (DO 60, s. 2016) as a PDF, with its training slides and the GAM forms and instructions in Excel and Word.</dc:subject>
  <cp:keywords>DepEd FMOM (DO 60, s. 2016): PDF, Slides and GAM Forms, Session 7: FMOM training module on procurement processes (RA 9184, 2016), School finance, DO 60, s. 2016, Department of Education, NASH Reviewer, aspiring school heads</cp:keywords>
  <dc:description>Shared by NASH Reviewer: https://nash.com.ph/blog/resources/deped-financial-management-operations-manual</dc:description>
  <cp:lastModifiedBy>NASH Reviewer</cp:lastModifiedB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ource">
    <vt:lpwstr>https://nash.com.ph/blog/resources/deped-financial-management-operations-manual</vt:lpwstr>
  </property>
</Properties>
</file>