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diagrams/data3.xml" ContentType="application/vnd.openxmlformats-officedocument.drawingml.diagramData+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56" r:id="rId2"/>
    <p:sldId id="257" r:id="rId3"/>
    <p:sldId id="271" r:id="rId4"/>
    <p:sldId id="272" r:id="rId5"/>
    <p:sldId id="273" r:id="rId6"/>
    <p:sldId id="276" r:id="rId7"/>
    <p:sldId id="277" r:id="rId8"/>
    <p:sldId id="275" r:id="rId9"/>
    <p:sldId id="280" r:id="rId10"/>
    <p:sldId id="278" r:id="rId11"/>
    <p:sldId id="282" r:id="rId12"/>
    <p:sldId id="283" r:id="rId13"/>
    <p:sldId id="286" r:id="rId14"/>
    <p:sldId id="287" r:id="rId15"/>
    <p:sldId id="293" r:id="rId16"/>
    <p:sldId id="285" r:id="rId17"/>
    <p:sldId id="294" r:id="rId18"/>
    <p:sldId id="288" r:id="rId19"/>
    <p:sldId id="291" r:id="rId20"/>
    <p:sldId id="289" r:id="rId21"/>
    <p:sldId id="290" r:id="rId22"/>
    <p:sldId id="295" r:id="rId23"/>
    <p:sldId id="308" r:id="rId24"/>
    <p:sldId id="296" r:id="rId25"/>
    <p:sldId id="297" r:id="rId26"/>
    <p:sldId id="298" r:id="rId27"/>
    <p:sldId id="299" r:id="rId28"/>
    <p:sldId id="307" r:id="rId29"/>
    <p:sldId id="305" r:id="rId30"/>
    <p:sldId id="306" r:id="rId31"/>
    <p:sldId id="310" r:id="rId32"/>
    <p:sldId id="311" r:id="rId33"/>
  </p:sldIdLst>
  <p:sldSz cx="9144000" cy="6858000" type="screen4x3"/>
  <p:notesSz cx="6858000" cy="9144000"/>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000099"/>
    <a:srgbClr val="00FF00"/>
    <a:srgbClr val="66CCFF"/>
    <a:srgbClr val="6600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77" autoAdjust="0"/>
    <p:restoredTop sz="69275" autoAdjust="0"/>
  </p:normalViewPr>
  <p:slideViewPr>
    <p:cSldViewPr>
      <p:cViewPr varScale="1">
        <p:scale>
          <a:sx n="62" d="100"/>
          <a:sy n="62" d="100"/>
        </p:scale>
        <p:origin x="-1854" y="-84"/>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D2AB4E-B610-48E1-9EDA-89117331D60B}"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fil-PH"/>
        </a:p>
      </dgm:t>
    </dgm:pt>
    <dgm:pt modelId="{CF6633F5-9F94-4DB3-A8C5-BB11A35E9E65}">
      <dgm:prSet phldrT="[Text]"/>
      <dgm:spPr/>
      <dgm:t>
        <a:bodyPr/>
        <a:lstStyle/>
        <a:p>
          <a:r>
            <a:rPr lang="fil-PH" dirty="0" smtClean="0"/>
            <a:t>1</a:t>
          </a:r>
          <a:endParaRPr lang="fil-PH" dirty="0"/>
        </a:p>
      </dgm:t>
    </dgm:pt>
    <dgm:pt modelId="{986E95AB-12CC-4BFF-A138-1DA726CE97D9}" type="parTrans" cxnId="{8D348DA4-1F77-4E00-814A-7C2B74890DD1}">
      <dgm:prSet/>
      <dgm:spPr/>
      <dgm:t>
        <a:bodyPr/>
        <a:lstStyle/>
        <a:p>
          <a:endParaRPr lang="fil-PH"/>
        </a:p>
      </dgm:t>
    </dgm:pt>
    <dgm:pt modelId="{ABDFE131-B375-416E-9A04-C22F7CAF15A1}" type="sibTrans" cxnId="{8D348DA4-1F77-4E00-814A-7C2B74890DD1}">
      <dgm:prSet/>
      <dgm:spPr/>
      <dgm:t>
        <a:bodyPr/>
        <a:lstStyle/>
        <a:p>
          <a:endParaRPr lang="fil-PH"/>
        </a:p>
      </dgm:t>
    </dgm:pt>
    <dgm:pt modelId="{A85A1479-A742-43A7-9068-5FA65C4099B3}">
      <dgm:prSet phldrT="[Text]"/>
      <dgm:spPr/>
      <dgm:t>
        <a:bodyPr/>
        <a:lstStyle/>
        <a:p>
          <a:r>
            <a:rPr lang="fil-PH" dirty="0" smtClean="0"/>
            <a:t>Statement of Financial Position</a:t>
          </a:r>
          <a:endParaRPr lang="fil-PH" dirty="0"/>
        </a:p>
      </dgm:t>
    </dgm:pt>
    <dgm:pt modelId="{06E7308E-C0D9-4D3E-8DAD-F905EC634B02}" type="parTrans" cxnId="{EA21317A-EF96-4A3F-8516-BDBCB597B9C1}">
      <dgm:prSet/>
      <dgm:spPr/>
      <dgm:t>
        <a:bodyPr/>
        <a:lstStyle/>
        <a:p>
          <a:endParaRPr lang="fil-PH"/>
        </a:p>
      </dgm:t>
    </dgm:pt>
    <dgm:pt modelId="{8F67CFC6-57C9-4E91-BA4A-A266F129B219}" type="sibTrans" cxnId="{EA21317A-EF96-4A3F-8516-BDBCB597B9C1}">
      <dgm:prSet/>
      <dgm:spPr/>
      <dgm:t>
        <a:bodyPr/>
        <a:lstStyle/>
        <a:p>
          <a:endParaRPr lang="fil-PH"/>
        </a:p>
      </dgm:t>
    </dgm:pt>
    <dgm:pt modelId="{9073E183-E90C-4474-9A60-275A41620461}">
      <dgm:prSet phldrT="[Text]"/>
      <dgm:spPr/>
      <dgm:t>
        <a:bodyPr/>
        <a:lstStyle/>
        <a:p>
          <a:r>
            <a:rPr lang="fil-PH" dirty="0" smtClean="0"/>
            <a:t>2</a:t>
          </a:r>
          <a:endParaRPr lang="fil-PH" dirty="0"/>
        </a:p>
      </dgm:t>
    </dgm:pt>
    <dgm:pt modelId="{DA6D6146-61D8-4D20-81E8-5AB9B830B256}" type="parTrans" cxnId="{75DE1FC4-A153-4F5E-874A-E3F3007819BB}">
      <dgm:prSet/>
      <dgm:spPr/>
      <dgm:t>
        <a:bodyPr/>
        <a:lstStyle/>
        <a:p>
          <a:endParaRPr lang="fil-PH"/>
        </a:p>
      </dgm:t>
    </dgm:pt>
    <dgm:pt modelId="{0ED069F9-9086-4238-A3DF-F2AED94C2E12}" type="sibTrans" cxnId="{75DE1FC4-A153-4F5E-874A-E3F3007819BB}">
      <dgm:prSet/>
      <dgm:spPr/>
      <dgm:t>
        <a:bodyPr/>
        <a:lstStyle/>
        <a:p>
          <a:endParaRPr lang="fil-PH"/>
        </a:p>
      </dgm:t>
    </dgm:pt>
    <dgm:pt modelId="{F730805A-D54E-4E6A-9E25-2C73CDE2D302}">
      <dgm:prSet phldrT="[Text]"/>
      <dgm:spPr/>
      <dgm:t>
        <a:bodyPr/>
        <a:lstStyle/>
        <a:p>
          <a:r>
            <a:rPr lang="fil-PH" dirty="0" smtClean="0"/>
            <a:t>Statement of Financial Performance</a:t>
          </a:r>
          <a:endParaRPr lang="fil-PH" dirty="0"/>
        </a:p>
      </dgm:t>
    </dgm:pt>
    <dgm:pt modelId="{B1E230F5-0AF4-4F43-AA65-352B7BDD22B7}" type="parTrans" cxnId="{5E97F516-75CB-46EC-9026-CC4778C27CA8}">
      <dgm:prSet/>
      <dgm:spPr/>
      <dgm:t>
        <a:bodyPr/>
        <a:lstStyle/>
        <a:p>
          <a:endParaRPr lang="fil-PH"/>
        </a:p>
      </dgm:t>
    </dgm:pt>
    <dgm:pt modelId="{A8664031-3227-4FB3-8242-AC6122635E4B}" type="sibTrans" cxnId="{5E97F516-75CB-46EC-9026-CC4778C27CA8}">
      <dgm:prSet/>
      <dgm:spPr/>
      <dgm:t>
        <a:bodyPr/>
        <a:lstStyle/>
        <a:p>
          <a:endParaRPr lang="fil-PH"/>
        </a:p>
      </dgm:t>
    </dgm:pt>
    <dgm:pt modelId="{E5D8F76F-0ED4-4521-8942-4E470373F716}">
      <dgm:prSet phldrT="[Text]"/>
      <dgm:spPr/>
      <dgm:t>
        <a:bodyPr/>
        <a:lstStyle/>
        <a:p>
          <a:r>
            <a:rPr lang="fil-PH" dirty="0" smtClean="0"/>
            <a:t>3</a:t>
          </a:r>
          <a:endParaRPr lang="fil-PH" dirty="0"/>
        </a:p>
      </dgm:t>
    </dgm:pt>
    <dgm:pt modelId="{4201D890-7DE5-4D80-A118-32F35E640357}" type="parTrans" cxnId="{A2FD70FF-33AE-4949-8790-089260B03FAF}">
      <dgm:prSet/>
      <dgm:spPr/>
      <dgm:t>
        <a:bodyPr/>
        <a:lstStyle/>
        <a:p>
          <a:endParaRPr lang="fil-PH"/>
        </a:p>
      </dgm:t>
    </dgm:pt>
    <dgm:pt modelId="{CB0A605D-6DBA-4F62-9B97-413A07D4D093}" type="sibTrans" cxnId="{A2FD70FF-33AE-4949-8790-089260B03FAF}">
      <dgm:prSet/>
      <dgm:spPr/>
      <dgm:t>
        <a:bodyPr/>
        <a:lstStyle/>
        <a:p>
          <a:endParaRPr lang="fil-PH"/>
        </a:p>
      </dgm:t>
    </dgm:pt>
    <dgm:pt modelId="{1EE1BC84-011E-42E2-8491-C93BC2B6D10C}">
      <dgm:prSet phldrT="[Text]"/>
      <dgm:spPr/>
      <dgm:t>
        <a:bodyPr/>
        <a:lstStyle/>
        <a:p>
          <a:r>
            <a:rPr lang="fil-PH" dirty="0" smtClean="0"/>
            <a:t>4</a:t>
          </a:r>
          <a:endParaRPr lang="fil-PH" dirty="0"/>
        </a:p>
      </dgm:t>
    </dgm:pt>
    <dgm:pt modelId="{ACD2906F-01A3-4AC5-96B7-02C2212A7D80}" type="parTrans" cxnId="{AC1FA1B0-BE80-43A7-80E7-F1D4B949DC0D}">
      <dgm:prSet/>
      <dgm:spPr/>
      <dgm:t>
        <a:bodyPr/>
        <a:lstStyle/>
        <a:p>
          <a:endParaRPr lang="fil-PH"/>
        </a:p>
      </dgm:t>
    </dgm:pt>
    <dgm:pt modelId="{7D934226-B706-4FDF-8800-94B160B31573}" type="sibTrans" cxnId="{AC1FA1B0-BE80-43A7-80E7-F1D4B949DC0D}">
      <dgm:prSet/>
      <dgm:spPr/>
      <dgm:t>
        <a:bodyPr/>
        <a:lstStyle/>
        <a:p>
          <a:endParaRPr lang="fil-PH"/>
        </a:p>
      </dgm:t>
    </dgm:pt>
    <dgm:pt modelId="{ACA26075-6F5A-4B1C-984A-AECC8EE8607A}">
      <dgm:prSet phldrT="[Text]"/>
      <dgm:spPr/>
      <dgm:t>
        <a:bodyPr/>
        <a:lstStyle/>
        <a:p>
          <a:r>
            <a:rPr lang="fil-PH" dirty="0" smtClean="0"/>
            <a:t>6</a:t>
          </a:r>
          <a:endParaRPr lang="fil-PH" dirty="0"/>
        </a:p>
      </dgm:t>
    </dgm:pt>
    <dgm:pt modelId="{00A0F139-6BED-4D27-85C3-B37EBF0BC466}" type="parTrans" cxnId="{9B5DBBD7-93CF-4EB8-82E2-5096C8FE9316}">
      <dgm:prSet/>
      <dgm:spPr/>
      <dgm:t>
        <a:bodyPr/>
        <a:lstStyle/>
        <a:p>
          <a:endParaRPr lang="fil-PH"/>
        </a:p>
      </dgm:t>
    </dgm:pt>
    <dgm:pt modelId="{6B39CF2B-D870-48CA-9B26-5D239CB984A8}" type="sibTrans" cxnId="{9B5DBBD7-93CF-4EB8-82E2-5096C8FE9316}">
      <dgm:prSet/>
      <dgm:spPr/>
      <dgm:t>
        <a:bodyPr/>
        <a:lstStyle/>
        <a:p>
          <a:endParaRPr lang="fil-PH"/>
        </a:p>
      </dgm:t>
    </dgm:pt>
    <dgm:pt modelId="{BAD74F4E-0123-4E3A-9B38-E4E3CC38477B}">
      <dgm:prSet phldrT="[Text]"/>
      <dgm:spPr/>
      <dgm:t>
        <a:bodyPr/>
        <a:lstStyle/>
        <a:p>
          <a:r>
            <a:rPr lang="fil-PH" dirty="0" smtClean="0"/>
            <a:t>5</a:t>
          </a:r>
          <a:endParaRPr lang="fil-PH" dirty="0"/>
        </a:p>
      </dgm:t>
    </dgm:pt>
    <dgm:pt modelId="{3572645B-E536-4110-8509-1C9A57124F45}" type="parTrans" cxnId="{F42D3727-CB43-4EE3-9DA7-56C7738ACAE5}">
      <dgm:prSet/>
      <dgm:spPr/>
      <dgm:t>
        <a:bodyPr/>
        <a:lstStyle/>
        <a:p>
          <a:endParaRPr lang="fil-PH"/>
        </a:p>
      </dgm:t>
    </dgm:pt>
    <dgm:pt modelId="{6BEF3A8F-6B47-49A8-B6EE-4AC57D9A2A62}" type="sibTrans" cxnId="{F42D3727-CB43-4EE3-9DA7-56C7738ACAE5}">
      <dgm:prSet/>
      <dgm:spPr/>
      <dgm:t>
        <a:bodyPr/>
        <a:lstStyle/>
        <a:p>
          <a:endParaRPr lang="fil-PH"/>
        </a:p>
      </dgm:t>
    </dgm:pt>
    <dgm:pt modelId="{24B549EA-9F64-49A7-A6C5-DFDBFE464E2E}">
      <dgm:prSet phldrT="[Text]"/>
      <dgm:spPr/>
      <dgm:t>
        <a:bodyPr/>
        <a:lstStyle/>
        <a:p>
          <a:r>
            <a:rPr lang="fil-PH" dirty="0" smtClean="0"/>
            <a:t>Statement of Changes in Net Assets/Equity</a:t>
          </a:r>
          <a:endParaRPr lang="fil-PH" dirty="0"/>
        </a:p>
      </dgm:t>
    </dgm:pt>
    <dgm:pt modelId="{83313F03-3571-47BA-B050-B58F77DCFE04}" type="parTrans" cxnId="{5E4F0D54-7773-4A40-B92D-39B852E7DD71}">
      <dgm:prSet/>
      <dgm:spPr/>
      <dgm:t>
        <a:bodyPr/>
        <a:lstStyle/>
        <a:p>
          <a:endParaRPr lang="fil-PH"/>
        </a:p>
      </dgm:t>
    </dgm:pt>
    <dgm:pt modelId="{D3E398F9-380C-465F-8FE5-48F373ED1A7F}" type="sibTrans" cxnId="{5E4F0D54-7773-4A40-B92D-39B852E7DD71}">
      <dgm:prSet/>
      <dgm:spPr/>
      <dgm:t>
        <a:bodyPr/>
        <a:lstStyle/>
        <a:p>
          <a:endParaRPr lang="fil-PH"/>
        </a:p>
      </dgm:t>
    </dgm:pt>
    <dgm:pt modelId="{2EC5A7C6-B32F-4756-AEE2-DD031913F646}">
      <dgm:prSet phldrT="[Text]"/>
      <dgm:spPr/>
      <dgm:t>
        <a:bodyPr/>
        <a:lstStyle/>
        <a:p>
          <a:r>
            <a:rPr lang="fil-PH" dirty="0" smtClean="0"/>
            <a:t>Statement of Cash Flows</a:t>
          </a:r>
          <a:endParaRPr lang="fil-PH" dirty="0"/>
        </a:p>
      </dgm:t>
    </dgm:pt>
    <dgm:pt modelId="{9C6508EF-A622-45FD-8DB3-036DACDBB229}" type="parTrans" cxnId="{4E27982B-2FD1-4BD6-B588-FC210C36F51F}">
      <dgm:prSet/>
      <dgm:spPr/>
      <dgm:t>
        <a:bodyPr/>
        <a:lstStyle/>
        <a:p>
          <a:endParaRPr lang="fil-PH"/>
        </a:p>
      </dgm:t>
    </dgm:pt>
    <dgm:pt modelId="{7053958C-271B-46EA-9D93-BA159B580084}" type="sibTrans" cxnId="{4E27982B-2FD1-4BD6-B588-FC210C36F51F}">
      <dgm:prSet/>
      <dgm:spPr/>
      <dgm:t>
        <a:bodyPr/>
        <a:lstStyle/>
        <a:p>
          <a:endParaRPr lang="fil-PH"/>
        </a:p>
      </dgm:t>
    </dgm:pt>
    <dgm:pt modelId="{63F3853F-CC63-4E28-B5C5-C683C56A6656}">
      <dgm:prSet phldrT="[Text]"/>
      <dgm:spPr/>
      <dgm:t>
        <a:bodyPr/>
        <a:lstStyle/>
        <a:p>
          <a:r>
            <a:rPr lang="fil-PH" dirty="0" smtClean="0"/>
            <a:t>Statement of Comparison of Budget and Actual Amounts and</a:t>
          </a:r>
          <a:endParaRPr lang="fil-PH" dirty="0"/>
        </a:p>
      </dgm:t>
    </dgm:pt>
    <dgm:pt modelId="{8AAE81FB-3956-4F24-AA58-487A6BEAB59D}" type="parTrans" cxnId="{7D6D8E57-55A3-4CBD-982F-3A6550F9C272}">
      <dgm:prSet/>
      <dgm:spPr/>
      <dgm:t>
        <a:bodyPr/>
        <a:lstStyle/>
        <a:p>
          <a:endParaRPr lang="fil-PH"/>
        </a:p>
      </dgm:t>
    </dgm:pt>
    <dgm:pt modelId="{CC17F7C0-D8E7-4145-9E49-F714237FD38F}" type="sibTrans" cxnId="{7D6D8E57-55A3-4CBD-982F-3A6550F9C272}">
      <dgm:prSet/>
      <dgm:spPr/>
      <dgm:t>
        <a:bodyPr/>
        <a:lstStyle/>
        <a:p>
          <a:endParaRPr lang="fil-PH"/>
        </a:p>
      </dgm:t>
    </dgm:pt>
    <dgm:pt modelId="{740C9564-E487-4DA9-BC1B-C88FFC3401A6}">
      <dgm:prSet phldrT="[Text]"/>
      <dgm:spPr/>
      <dgm:t>
        <a:bodyPr/>
        <a:lstStyle/>
        <a:p>
          <a:r>
            <a:rPr lang="fil-PH" dirty="0" smtClean="0"/>
            <a:t>Notes to the Financial Statements </a:t>
          </a:r>
          <a:r>
            <a:rPr lang="fil-PH" i="1" dirty="0" smtClean="0"/>
            <a:t>(</a:t>
          </a:r>
          <a:r>
            <a:rPr lang="en-US" i="1" dirty="0" smtClean="0"/>
            <a:t>comprising a summary of significant accounting policies and other explanatory notes)</a:t>
          </a:r>
          <a:endParaRPr lang="fil-PH" i="1" dirty="0"/>
        </a:p>
      </dgm:t>
    </dgm:pt>
    <dgm:pt modelId="{38FCB50E-C291-4F5F-8CE6-6190EEC19C55}" type="parTrans" cxnId="{9F5F3C66-8C67-4C5C-B14D-17BC47524E84}">
      <dgm:prSet/>
      <dgm:spPr/>
      <dgm:t>
        <a:bodyPr/>
        <a:lstStyle/>
        <a:p>
          <a:endParaRPr lang="fil-PH"/>
        </a:p>
      </dgm:t>
    </dgm:pt>
    <dgm:pt modelId="{B3F5A314-FCA6-4EF7-9AE5-A4DCB5E11603}" type="sibTrans" cxnId="{9F5F3C66-8C67-4C5C-B14D-17BC47524E84}">
      <dgm:prSet/>
      <dgm:spPr/>
      <dgm:t>
        <a:bodyPr/>
        <a:lstStyle/>
        <a:p>
          <a:endParaRPr lang="fil-PH"/>
        </a:p>
      </dgm:t>
    </dgm:pt>
    <dgm:pt modelId="{693C4816-49C7-4464-B365-FAC13F48261D}" type="pres">
      <dgm:prSet presAssocID="{8BD2AB4E-B610-48E1-9EDA-89117331D60B}" presName="linearFlow" presStyleCnt="0">
        <dgm:presLayoutVars>
          <dgm:dir/>
          <dgm:animLvl val="lvl"/>
          <dgm:resizeHandles val="exact"/>
        </dgm:presLayoutVars>
      </dgm:prSet>
      <dgm:spPr/>
      <dgm:t>
        <a:bodyPr/>
        <a:lstStyle/>
        <a:p>
          <a:endParaRPr lang="fil-PH"/>
        </a:p>
      </dgm:t>
    </dgm:pt>
    <dgm:pt modelId="{F2C73890-1068-4E33-8E67-0D6924AF5456}" type="pres">
      <dgm:prSet presAssocID="{CF6633F5-9F94-4DB3-A8C5-BB11A35E9E65}" presName="composite" presStyleCnt="0"/>
      <dgm:spPr/>
    </dgm:pt>
    <dgm:pt modelId="{D3AC6A45-1570-4057-A8C8-4E8B14FAE5C1}" type="pres">
      <dgm:prSet presAssocID="{CF6633F5-9F94-4DB3-A8C5-BB11A35E9E65}" presName="parentText" presStyleLbl="alignNode1" presStyleIdx="0" presStyleCnt="6">
        <dgm:presLayoutVars>
          <dgm:chMax val="1"/>
          <dgm:bulletEnabled val="1"/>
        </dgm:presLayoutVars>
      </dgm:prSet>
      <dgm:spPr/>
      <dgm:t>
        <a:bodyPr/>
        <a:lstStyle/>
        <a:p>
          <a:endParaRPr lang="fil-PH"/>
        </a:p>
      </dgm:t>
    </dgm:pt>
    <dgm:pt modelId="{4208C147-FADD-4692-B6E9-33DF81355213}" type="pres">
      <dgm:prSet presAssocID="{CF6633F5-9F94-4DB3-A8C5-BB11A35E9E65}" presName="descendantText" presStyleLbl="alignAcc1" presStyleIdx="0" presStyleCnt="6">
        <dgm:presLayoutVars>
          <dgm:bulletEnabled val="1"/>
        </dgm:presLayoutVars>
      </dgm:prSet>
      <dgm:spPr/>
      <dgm:t>
        <a:bodyPr/>
        <a:lstStyle/>
        <a:p>
          <a:endParaRPr lang="fil-PH"/>
        </a:p>
      </dgm:t>
    </dgm:pt>
    <dgm:pt modelId="{10FC7FEF-57EA-44CE-A1D8-F88991646A45}" type="pres">
      <dgm:prSet presAssocID="{ABDFE131-B375-416E-9A04-C22F7CAF15A1}" presName="sp" presStyleCnt="0"/>
      <dgm:spPr/>
    </dgm:pt>
    <dgm:pt modelId="{2447489E-3A61-48D7-820F-4DDA7ED7F775}" type="pres">
      <dgm:prSet presAssocID="{9073E183-E90C-4474-9A60-275A41620461}" presName="composite" presStyleCnt="0"/>
      <dgm:spPr/>
    </dgm:pt>
    <dgm:pt modelId="{A8989EDC-1B99-4444-92EB-F38BEAE13926}" type="pres">
      <dgm:prSet presAssocID="{9073E183-E90C-4474-9A60-275A41620461}" presName="parentText" presStyleLbl="alignNode1" presStyleIdx="1" presStyleCnt="6">
        <dgm:presLayoutVars>
          <dgm:chMax val="1"/>
          <dgm:bulletEnabled val="1"/>
        </dgm:presLayoutVars>
      </dgm:prSet>
      <dgm:spPr/>
      <dgm:t>
        <a:bodyPr/>
        <a:lstStyle/>
        <a:p>
          <a:endParaRPr lang="fil-PH"/>
        </a:p>
      </dgm:t>
    </dgm:pt>
    <dgm:pt modelId="{5719C5C4-7DAF-4399-BD38-FDF1544C3D55}" type="pres">
      <dgm:prSet presAssocID="{9073E183-E90C-4474-9A60-275A41620461}" presName="descendantText" presStyleLbl="alignAcc1" presStyleIdx="1" presStyleCnt="6">
        <dgm:presLayoutVars>
          <dgm:bulletEnabled val="1"/>
        </dgm:presLayoutVars>
      </dgm:prSet>
      <dgm:spPr/>
      <dgm:t>
        <a:bodyPr/>
        <a:lstStyle/>
        <a:p>
          <a:endParaRPr lang="fil-PH"/>
        </a:p>
      </dgm:t>
    </dgm:pt>
    <dgm:pt modelId="{F4588776-4765-4B88-9438-12344921838E}" type="pres">
      <dgm:prSet presAssocID="{0ED069F9-9086-4238-A3DF-F2AED94C2E12}" presName="sp" presStyleCnt="0"/>
      <dgm:spPr/>
    </dgm:pt>
    <dgm:pt modelId="{06124AB9-8EA4-4696-90F7-393C3C4130A4}" type="pres">
      <dgm:prSet presAssocID="{E5D8F76F-0ED4-4521-8942-4E470373F716}" presName="composite" presStyleCnt="0"/>
      <dgm:spPr/>
    </dgm:pt>
    <dgm:pt modelId="{E7311018-C805-4ACB-8D37-1981B680E134}" type="pres">
      <dgm:prSet presAssocID="{E5D8F76F-0ED4-4521-8942-4E470373F716}" presName="parentText" presStyleLbl="alignNode1" presStyleIdx="2" presStyleCnt="6">
        <dgm:presLayoutVars>
          <dgm:chMax val="1"/>
          <dgm:bulletEnabled val="1"/>
        </dgm:presLayoutVars>
      </dgm:prSet>
      <dgm:spPr/>
      <dgm:t>
        <a:bodyPr/>
        <a:lstStyle/>
        <a:p>
          <a:endParaRPr lang="fil-PH"/>
        </a:p>
      </dgm:t>
    </dgm:pt>
    <dgm:pt modelId="{DAA6E456-9B89-4070-BBE7-9CFD6CEBF4BD}" type="pres">
      <dgm:prSet presAssocID="{E5D8F76F-0ED4-4521-8942-4E470373F716}" presName="descendantText" presStyleLbl="alignAcc1" presStyleIdx="2" presStyleCnt="6">
        <dgm:presLayoutVars>
          <dgm:bulletEnabled val="1"/>
        </dgm:presLayoutVars>
      </dgm:prSet>
      <dgm:spPr/>
      <dgm:t>
        <a:bodyPr/>
        <a:lstStyle/>
        <a:p>
          <a:endParaRPr lang="fil-PH"/>
        </a:p>
      </dgm:t>
    </dgm:pt>
    <dgm:pt modelId="{F9067AAE-DD68-4C36-9B73-4BAFC7A8FEEA}" type="pres">
      <dgm:prSet presAssocID="{CB0A605D-6DBA-4F62-9B97-413A07D4D093}" presName="sp" presStyleCnt="0"/>
      <dgm:spPr/>
    </dgm:pt>
    <dgm:pt modelId="{8DC69EC0-FFDE-4FC9-A3A2-C2D92958721B}" type="pres">
      <dgm:prSet presAssocID="{1EE1BC84-011E-42E2-8491-C93BC2B6D10C}" presName="composite" presStyleCnt="0"/>
      <dgm:spPr/>
    </dgm:pt>
    <dgm:pt modelId="{7807F726-54F2-4EFE-BFA6-9EBC6360D79F}" type="pres">
      <dgm:prSet presAssocID="{1EE1BC84-011E-42E2-8491-C93BC2B6D10C}" presName="parentText" presStyleLbl="alignNode1" presStyleIdx="3" presStyleCnt="6">
        <dgm:presLayoutVars>
          <dgm:chMax val="1"/>
          <dgm:bulletEnabled val="1"/>
        </dgm:presLayoutVars>
      </dgm:prSet>
      <dgm:spPr/>
      <dgm:t>
        <a:bodyPr/>
        <a:lstStyle/>
        <a:p>
          <a:endParaRPr lang="fil-PH"/>
        </a:p>
      </dgm:t>
    </dgm:pt>
    <dgm:pt modelId="{C06B2FD1-44C3-48DC-A44D-66180716378D}" type="pres">
      <dgm:prSet presAssocID="{1EE1BC84-011E-42E2-8491-C93BC2B6D10C}" presName="descendantText" presStyleLbl="alignAcc1" presStyleIdx="3" presStyleCnt="6">
        <dgm:presLayoutVars>
          <dgm:bulletEnabled val="1"/>
        </dgm:presLayoutVars>
      </dgm:prSet>
      <dgm:spPr/>
      <dgm:t>
        <a:bodyPr/>
        <a:lstStyle/>
        <a:p>
          <a:endParaRPr lang="fil-PH"/>
        </a:p>
      </dgm:t>
    </dgm:pt>
    <dgm:pt modelId="{C1608A9A-EBA7-44CA-B01A-CAA349B7062B}" type="pres">
      <dgm:prSet presAssocID="{7D934226-B706-4FDF-8800-94B160B31573}" presName="sp" presStyleCnt="0"/>
      <dgm:spPr/>
    </dgm:pt>
    <dgm:pt modelId="{FCC35244-8261-4EB2-93D3-F837AE453641}" type="pres">
      <dgm:prSet presAssocID="{BAD74F4E-0123-4E3A-9B38-E4E3CC38477B}" presName="composite" presStyleCnt="0"/>
      <dgm:spPr/>
    </dgm:pt>
    <dgm:pt modelId="{3B12F967-0516-45A9-BE13-82630E0193B5}" type="pres">
      <dgm:prSet presAssocID="{BAD74F4E-0123-4E3A-9B38-E4E3CC38477B}" presName="parentText" presStyleLbl="alignNode1" presStyleIdx="4" presStyleCnt="6">
        <dgm:presLayoutVars>
          <dgm:chMax val="1"/>
          <dgm:bulletEnabled val="1"/>
        </dgm:presLayoutVars>
      </dgm:prSet>
      <dgm:spPr/>
      <dgm:t>
        <a:bodyPr/>
        <a:lstStyle/>
        <a:p>
          <a:endParaRPr lang="fil-PH"/>
        </a:p>
      </dgm:t>
    </dgm:pt>
    <dgm:pt modelId="{0055F3D2-1166-4650-A295-3D2B06178398}" type="pres">
      <dgm:prSet presAssocID="{BAD74F4E-0123-4E3A-9B38-E4E3CC38477B}" presName="descendantText" presStyleLbl="alignAcc1" presStyleIdx="4" presStyleCnt="6">
        <dgm:presLayoutVars>
          <dgm:bulletEnabled val="1"/>
        </dgm:presLayoutVars>
      </dgm:prSet>
      <dgm:spPr/>
      <dgm:t>
        <a:bodyPr/>
        <a:lstStyle/>
        <a:p>
          <a:endParaRPr lang="fil-PH"/>
        </a:p>
      </dgm:t>
    </dgm:pt>
    <dgm:pt modelId="{D23C6037-F75E-4BC6-9E5C-00C3FF007896}" type="pres">
      <dgm:prSet presAssocID="{6BEF3A8F-6B47-49A8-B6EE-4AC57D9A2A62}" presName="sp" presStyleCnt="0"/>
      <dgm:spPr/>
    </dgm:pt>
    <dgm:pt modelId="{3B796669-3E0F-445F-A040-BC99E57FD704}" type="pres">
      <dgm:prSet presAssocID="{ACA26075-6F5A-4B1C-984A-AECC8EE8607A}" presName="composite" presStyleCnt="0"/>
      <dgm:spPr/>
    </dgm:pt>
    <dgm:pt modelId="{40F288C4-0019-419A-940A-F4FAAD3669B5}" type="pres">
      <dgm:prSet presAssocID="{ACA26075-6F5A-4B1C-984A-AECC8EE8607A}" presName="parentText" presStyleLbl="alignNode1" presStyleIdx="5" presStyleCnt="6">
        <dgm:presLayoutVars>
          <dgm:chMax val="1"/>
          <dgm:bulletEnabled val="1"/>
        </dgm:presLayoutVars>
      </dgm:prSet>
      <dgm:spPr/>
      <dgm:t>
        <a:bodyPr/>
        <a:lstStyle/>
        <a:p>
          <a:endParaRPr lang="fil-PH"/>
        </a:p>
      </dgm:t>
    </dgm:pt>
    <dgm:pt modelId="{D95C9F9F-DC9C-4464-ABCA-9E8F3EAC19FE}" type="pres">
      <dgm:prSet presAssocID="{ACA26075-6F5A-4B1C-984A-AECC8EE8607A}" presName="descendantText" presStyleLbl="alignAcc1" presStyleIdx="5" presStyleCnt="6">
        <dgm:presLayoutVars>
          <dgm:bulletEnabled val="1"/>
        </dgm:presLayoutVars>
      </dgm:prSet>
      <dgm:spPr/>
      <dgm:t>
        <a:bodyPr/>
        <a:lstStyle/>
        <a:p>
          <a:endParaRPr lang="fil-PH"/>
        </a:p>
      </dgm:t>
    </dgm:pt>
  </dgm:ptLst>
  <dgm:cxnLst>
    <dgm:cxn modelId="{28C20427-FFDE-4372-BC4C-EF3BCFC9B2B5}" type="presOf" srcId="{E5D8F76F-0ED4-4521-8942-4E470373F716}" destId="{E7311018-C805-4ACB-8D37-1981B680E134}" srcOrd="0" destOrd="0" presId="urn:microsoft.com/office/officeart/2005/8/layout/chevron2"/>
    <dgm:cxn modelId="{A0B23EC3-74A1-4AF7-9E60-EEE79E3A1B7A}" type="presOf" srcId="{A85A1479-A742-43A7-9068-5FA65C4099B3}" destId="{4208C147-FADD-4692-B6E9-33DF81355213}" srcOrd="0" destOrd="0" presId="urn:microsoft.com/office/officeart/2005/8/layout/chevron2"/>
    <dgm:cxn modelId="{A42FEE1A-8D2C-4527-B9BB-A668855F215A}" type="presOf" srcId="{63F3853F-CC63-4E28-B5C5-C683C56A6656}" destId="{0055F3D2-1166-4650-A295-3D2B06178398}" srcOrd="0" destOrd="0" presId="urn:microsoft.com/office/officeart/2005/8/layout/chevron2"/>
    <dgm:cxn modelId="{3934BEC5-01A3-43BB-84C6-D67A7ED9E01E}" type="presOf" srcId="{24B549EA-9F64-49A7-A6C5-DFDBFE464E2E}" destId="{DAA6E456-9B89-4070-BBE7-9CFD6CEBF4BD}" srcOrd="0" destOrd="0" presId="urn:microsoft.com/office/officeart/2005/8/layout/chevron2"/>
    <dgm:cxn modelId="{F42D3727-CB43-4EE3-9DA7-56C7738ACAE5}" srcId="{8BD2AB4E-B610-48E1-9EDA-89117331D60B}" destId="{BAD74F4E-0123-4E3A-9B38-E4E3CC38477B}" srcOrd="4" destOrd="0" parTransId="{3572645B-E536-4110-8509-1C9A57124F45}" sibTransId="{6BEF3A8F-6B47-49A8-B6EE-4AC57D9A2A62}"/>
    <dgm:cxn modelId="{5E4F0D54-7773-4A40-B92D-39B852E7DD71}" srcId="{E5D8F76F-0ED4-4521-8942-4E470373F716}" destId="{24B549EA-9F64-49A7-A6C5-DFDBFE464E2E}" srcOrd="0" destOrd="0" parTransId="{83313F03-3571-47BA-B050-B58F77DCFE04}" sibTransId="{D3E398F9-380C-465F-8FE5-48F373ED1A7F}"/>
    <dgm:cxn modelId="{5B3F7A2D-E536-4748-9C56-A8831C3818BD}" type="presOf" srcId="{1EE1BC84-011E-42E2-8491-C93BC2B6D10C}" destId="{7807F726-54F2-4EFE-BFA6-9EBC6360D79F}" srcOrd="0" destOrd="0" presId="urn:microsoft.com/office/officeart/2005/8/layout/chevron2"/>
    <dgm:cxn modelId="{EA21317A-EF96-4A3F-8516-BDBCB597B9C1}" srcId="{CF6633F5-9F94-4DB3-A8C5-BB11A35E9E65}" destId="{A85A1479-A742-43A7-9068-5FA65C4099B3}" srcOrd="0" destOrd="0" parTransId="{06E7308E-C0D9-4D3E-8DAD-F905EC634B02}" sibTransId="{8F67CFC6-57C9-4E91-BA4A-A266F129B219}"/>
    <dgm:cxn modelId="{E2EC1EED-4A75-46DA-AFB7-B4D2E8420C8E}" type="presOf" srcId="{740C9564-E487-4DA9-BC1B-C88FFC3401A6}" destId="{D95C9F9F-DC9C-4464-ABCA-9E8F3EAC19FE}" srcOrd="0" destOrd="0" presId="urn:microsoft.com/office/officeart/2005/8/layout/chevron2"/>
    <dgm:cxn modelId="{75DE1FC4-A153-4F5E-874A-E3F3007819BB}" srcId="{8BD2AB4E-B610-48E1-9EDA-89117331D60B}" destId="{9073E183-E90C-4474-9A60-275A41620461}" srcOrd="1" destOrd="0" parTransId="{DA6D6146-61D8-4D20-81E8-5AB9B830B256}" sibTransId="{0ED069F9-9086-4238-A3DF-F2AED94C2E12}"/>
    <dgm:cxn modelId="{9F5F3C66-8C67-4C5C-B14D-17BC47524E84}" srcId="{ACA26075-6F5A-4B1C-984A-AECC8EE8607A}" destId="{740C9564-E487-4DA9-BC1B-C88FFC3401A6}" srcOrd="0" destOrd="0" parTransId="{38FCB50E-C291-4F5F-8CE6-6190EEC19C55}" sibTransId="{B3F5A314-FCA6-4EF7-9AE5-A4DCB5E11603}"/>
    <dgm:cxn modelId="{9B5DBBD7-93CF-4EB8-82E2-5096C8FE9316}" srcId="{8BD2AB4E-B610-48E1-9EDA-89117331D60B}" destId="{ACA26075-6F5A-4B1C-984A-AECC8EE8607A}" srcOrd="5" destOrd="0" parTransId="{00A0F139-6BED-4D27-85C3-B37EBF0BC466}" sibTransId="{6B39CF2B-D870-48CA-9B26-5D239CB984A8}"/>
    <dgm:cxn modelId="{5F6F73D7-63B4-42F5-B29A-332325E21F53}" type="presOf" srcId="{8BD2AB4E-B610-48E1-9EDA-89117331D60B}" destId="{693C4816-49C7-4464-B365-FAC13F48261D}" srcOrd="0" destOrd="0" presId="urn:microsoft.com/office/officeart/2005/8/layout/chevron2"/>
    <dgm:cxn modelId="{7FAA0C9E-9F2F-41CA-9A9C-F7021952CCB4}" type="presOf" srcId="{ACA26075-6F5A-4B1C-984A-AECC8EE8607A}" destId="{40F288C4-0019-419A-940A-F4FAAD3669B5}" srcOrd="0" destOrd="0" presId="urn:microsoft.com/office/officeart/2005/8/layout/chevron2"/>
    <dgm:cxn modelId="{EBB5148A-33D4-48DF-B3E0-CC1E210330B4}" type="presOf" srcId="{BAD74F4E-0123-4E3A-9B38-E4E3CC38477B}" destId="{3B12F967-0516-45A9-BE13-82630E0193B5}" srcOrd="0" destOrd="0" presId="urn:microsoft.com/office/officeart/2005/8/layout/chevron2"/>
    <dgm:cxn modelId="{A2FD70FF-33AE-4949-8790-089260B03FAF}" srcId="{8BD2AB4E-B610-48E1-9EDA-89117331D60B}" destId="{E5D8F76F-0ED4-4521-8942-4E470373F716}" srcOrd="2" destOrd="0" parTransId="{4201D890-7DE5-4D80-A118-32F35E640357}" sibTransId="{CB0A605D-6DBA-4F62-9B97-413A07D4D093}"/>
    <dgm:cxn modelId="{7D6D8E57-55A3-4CBD-982F-3A6550F9C272}" srcId="{BAD74F4E-0123-4E3A-9B38-E4E3CC38477B}" destId="{63F3853F-CC63-4E28-B5C5-C683C56A6656}" srcOrd="0" destOrd="0" parTransId="{8AAE81FB-3956-4F24-AA58-487A6BEAB59D}" sibTransId="{CC17F7C0-D8E7-4145-9E49-F714237FD38F}"/>
    <dgm:cxn modelId="{8D348DA4-1F77-4E00-814A-7C2B74890DD1}" srcId="{8BD2AB4E-B610-48E1-9EDA-89117331D60B}" destId="{CF6633F5-9F94-4DB3-A8C5-BB11A35E9E65}" srcOrd="0" destOrd="0" parTransId="{986E95AB-12CC-4BFF-A138-1DA726CE97D9}" sibTransId="{ABDFE131-B375-416E-9A04-C22F7CAF15A1}"/>
    <dgm:cxn modelId="{AC1FA1B0-BE80-43A7-80E7-F1D4B949DC0D}" srcId="{8BD2AB4E-B610-48E1-9EDA-89117331D60B}" destId="{1EE1BC84-011E-42E2-8491-C93BC2B6D10C}" srcOrd="3" destOrd="0" parTransId="{ACD2906F-01A3-4AC5-96B7-02C2212A7D80}" sibTransId="{7D934226-B706-4FDF-8800-94B160B31573}"/>
    <dgm:cxn modelId="{63C5650E-BDBC-4D72-84F7-421553983178}" type="presOf" srcId="{2EC5A7C6-B32F-4756-AEE2-DD031913F646}" destId="{C06B2FD1-44C3-48DC-A44D-66180716378D}" srcOrd="0" destOrd="0" presId="urn:microsoft.com/office/officeart/2005/8/layout/chevron2"/>
    <dgm:cxn modelId="{1D5556F9-A2A8-4CA3-BAF8-A81FB0678983}" type="presOf" srcId="{F730805A-D54E-4E6A-9E25-2C73CDE2D302}" destId="{5719C5C4-7DAF-4399-BD38-FDF1544C3D55}" srcOrd="0" destOrd="0" presId="urn:microsoft.com/office/officeart/2005/8/layout/chevron2"/>
    <dgm:cxn modelId="{252E413E-91D5-416F-A3D5-C5225E557F89}" type="presOf" srcId="{CF6633F5-9F94-4DB3-A8C5-BB11A35E9E65}" destId="{D3AC6A45-1570-4057-A8C8-4E8B14FAE5C1}" srcOrd="0" destOrd="0" presId="urn:microsoft.com/office/officeart/2005/8/layout/chevron2"/>
    <dgm:cxn modelId="{5E97F516-75CB-46EC-9026-CC4778C27CA8}" srcId="{9073E183-E90C-4474-9A60-275A41620461}" destId="{F730805A-D54E-4E6A-9E25-2C73CDE2D302}" srcOrd="0" destOrd="0" parTransId="{B1E230F5-0AF4-4F43-AA65-352B7BDD22B7}" sibTransId="{A8664031-3227-4FB3-8242-AC6122635E4B}"/>
    <dgm:cxn modelId="{4E27982B-2FD1-4BD6-B588-FC210C36F51F}" srcId="{1EE1BC84-011E-42E2-8491-C93BC2B6D10C}" destId="{2EC5A7C6-B32F-4756-AEE2-DD031913F646}" srcOrd="0" destOrd="0" parTransId="{9C6508EF-A622-45FD-8DB3-036DACDBB229}" sibTransId="{7053958C-271B-46EA-9D93-BA159B580084}"/>
    <dgm:cxn modelId="{49CEEDDC-193A-41DE-9E2B-847E5F566769}" type="presOf" srcId="{9073E183-E90C-4474-9A60-275A41620461}" destId="{A8989EDC-1B99-4444-92EB-F38BEAE13926}" srcOrd="0" destOrd="0" presId="urn:microsoft.com/office/officeart/2005/8/layout/chevron2"/>
    <dgm:cxn modelId="{DA32463F-10F2-4BE4-928D-45AC4EFAB3ED}" type="presParOf" srcId="{693C4816-49C7-4464-B365-FAC13F48261D}" destId="{F2C73890-1068-4E33-8E67-0D6924AF5456}" srcOrd="0" destOrd="0" presId="urn:microsoft.com/office/officeart/2005/8/layout/chevron2"/>
    <dgm:cxn modelId="{00E7BBF4-14C1-436E-A7B4-A234EC3B52B7}" type="presParOf" srcId="{F2C73890-1068-4E33-8E67-0D6924AF5456}" destId="{D3AC6A45-1570-4057-A8C8-4E8B14FAE5C1}" srcOrd="0" destOrd="0" presId="urn:microsoft.com/office/officeart/2005/8/layout/chevron2"/>
    <dgm:cxn modelId="{4441C33E-21C0-4D61-B8ED-AEA99B533B68}" type="presParOf" srcId="{F2C73890-1068-4E33-8E67-0D6924AF5456}" destId="{4208C147-FADD-4692-B6E9-33DF81355213}" srcOrd="1" destOrd="0" presId="urn:microsoft.com/office/officeart/2005/8/layout/chevron2"/>
    <dgm:cxn modelId="{AD30B65A-28F8-424E-BCC4-83072DDACA53}" type="presParOf" srcId="{693C4816-49C7-4464-B365-FAC13F48261D}" destId="{10FC7FEF-57EA-44CE-A1D8-F88991646A45}" srcOrd="1" destOrd="0" presId="urn:microsoft.com/office/officeart/2005/8/layout/chevron2"/>
    <dgm:cxn modelId="{32716E96-FEEF-4206-AD05-59B08B994E4D}" type="presParOf" srcId="{693C4816-49C7-4464-B365-FAC13F48261D}" destId="{2447489E-3A61-48D7-820F-4DDA7ED7F775}" srcOrd="2" destOrd="0" presId="urn:microsoft.com/office/officeart/2005/8/layout/chevron2"/>
    <dgm:cxn modelId="{977CDF2A-EDD1-4D86-99F6-59AF4FCD85A6}" type="presParOf" srcId="{2447489E-3A61-48D7-820F-4DDA7ED7F775}" destId="{A8989EDC-1B99-4444-92EB-F38BEAE13926}" srcOrd="0" destOrd="0" presId="urn:microsoft.com/office/officeart/2005/8/layout/chevron2"/>
    <dgm:cxn modelId="{384153D8-766F-4852-B49A-43D1DBCB2547}" type="presParOf" srcId="{2447489E-3A61-48D7-820F-4DDA7ED7F775}" destId="{5719C5C4-7DAF-4399-BD38-FDF1544C3D55}" srcOrd="1" destOrd="0" presId="urn:microsoft.com/office/officeart/2005/8/layout/chevron2"/>
    <dgm:cxn modelId="{B2031233-D3B1-4454-8547-BD08D69D1CF2}" type="presParOf" srcId="{693C4816-49C7-4464-B365-FAC13F48261D}" destId="{F4588776-4765-4B88-9438-12344921838E}" srcOrd="3" destOrd="0" presId="urn:microsoft.com/office/officeart/2005/8/layout/chevron2"/>
    <dgm:cxn modelId="{13B73F98-B9EC-4086-B500-DBEB7421EA08}" type="presParOf" srcId="{693C4816-49C7-4464-B365-FAC13F48261D}" destId="{06124AB9-8EA4-4696-90F7-393C3C4130A4}" srcOrd="4" destOrd="0" presId="urn:microsoft.com/office/officeart/2005/8/layout/chevron2"/>
    <dgm:cxn modelId="{0BBAFA63-ED6A-4490-A300-833BE18852D7}" type="presParOf" srcId="{06124AB9-8EA4-4696-90F7-393C3C4130A4}" destId="{E7311018-C805-4ACB-8D37-1981B680E134}" srcOrd="0" destOrd="0" presId="urn:microsoft.com/office/officeart/2005/8/layout/chevron2"/>
    <dgm:cxn modelId="{72DBE720-11DB-4389-8C17-503C35D1995E}" type="presParOf" srcId="{06124AB9-8EA4-4696-90F7-393C3C4130A4}" destId="{DAA6E456-9B89-4070-BBE7-9CFD6CEBF4BD}" srcOrd="1" destOrd="0" presId="urn:microsoft.com/office/officeart/2005/8/layout/chevron2"/>
    <dgm:cxn modelId="{F6A2EF8B-CCF1-46F0-BA30-A37B944C1FFF}" type="presParOf" srcId="{693C4816-49C7-4464-B365-FAC13F48261D}" destId="{F9067AAE-DD68-4C36-9B73-4BAFC7A8FEEA}" srcOrd="5" destOrd="0" presId="urn:microsoft.com/office/officeart/2005/8/layout/chevron2"/>
    <dgm:cxn modelId="{9A475F7A-C002-44E6-83B1-63DED3B50AFE}" type="presParOf" srcId="{693C4816-49C7-4464-B365-FAC13F48261D}" destId="{8DC69EC0-FFDE-4FC9-A3A2-C2D92958721B}" srcOrd="6" destOrd="0" presId="urn:microsoft.com/office/officeart/2005/8/layout/chevron2"/>
    <dgm:cxn modelId="{2B31B9D9-D4D3-4992-90B1-128399300AA1}" type="presParOf" srcId="{8DC69EC0-FFDE-4FC9-A3A2-C2D92958721B}" destId="{7807F726-54F2-4EFE-BFA6-9EBC6360D79F}" srcOrd="0" destOrd="0" presId="urn:microsoft.com/office/officeart/2005/8/layout/chevron2"/>
    <dgm:cxn modelId="{4E9A29AE-E132-4F13-B3B2-7FCACFAF6BFA}" type="presParOf" srcId="{8DC69EC0-FFDE-4FC9-A3A2-C2D92958721B}" destId="{C06B2FD1-44C3-48DC-A44D-66180716378D}" srcOrd="1" destOrd="0" presId="urn:microsoft.com/office/officeart/2005/8/layout/chevron2"/>
    <dgm:cxn modelId="{64C96D25-100B-4499-A434-492FB14965F4}" type="presParOf" srcId="{693C4816-49C7-4464-B365-FAC13F48261D}" destId="{C1608A9A-EBA7-44CA-B01A-CAA349B7062B}" srcOrd="7" destOrd="0" presId="urn:microsoft.com/office/officeart/2005/8/layout/chevron2"/>
    <dgm:cxn modelId="{D6BA9E82-23B2-471E-A5D9-BCDB681C544B}" type="presParOf" srcId="{693C4816-49C7-4464-B365-FAC13F48261D}" destId="{FCC35244-8261-4EB2-93D3-F837AE453641}" srcOrd="8" destOrd="0" presId="urn:microsoft.com/office/officeart/2005/8/layout/chevron2"/>
    <dgm:cxn modelId="{2B8A657A-E7F4-4ED0-8886-84EBD34D3D33}" type="presParOf" srcId="{FCC35244-8261-4EB2-93D3-F837AE453641}" destId="{3B12F967-0516-45A9-BE13-82630E0193B5}" srcOrd="0" destOrd="0" presId="urn:microsoft.com/office/officeart/2005/8/layout/chevron2"/>
    <dgm:cxn modelId="{48CAF980-0AB5-427B-B324-CAFD0E35251D}" type="presParOf" srcId="{FCC35244-8261-4EB2-93D3-F837AE453641}" destId="{0055F3D2-1166-4650-A295-3D2B06178398}" srcOrd="1" destOrd="0" presId="urn:microsoft.com/office/officeart/2005/8/layout/chevron2"/>
    <dgm:cxn modelId="{5EB20423-C260-4D86-99F5-7CBB5E912D07}" type="presParOf" srcId="{693C4816-49C7-4464-B365-FAC13F48261D}" destId="{D23C6037-F75E-4BC6-9E5C-00C3FF007896}" srcOrd="9" destOrd="0" presId="urn:microsoft.com/office/officeart/2005/8/layout/chevron2"/>
    <dgm:cxn modelId="{4B3E1E6B-B8E8-4C89-86F6-BAFC320A3EBB}" type="presParOf" srcId="{693C4816-49C7-4464-B365-FAC13F48261D}" destId="{3B796669-3E0F-445F-A040-BC99E57FD704}" srcOrd="10" destOrd="0" presId="urn:microsoft.com/office/officeart/2005/8/layout/chevron2"/>
    <dgm:cxn modelId="{E555C801-3784-4F40-96B1-F1BD0A7A2709}" type="presParOf" srcId="{3B796669-3E0F-445F-A040-BC99E57FD704}" destId="{40F288C4-0019-419A-940A-F4FAAD3669B5}" srcOrd="0" destOrd="0" presId="urn:microsoft.com/office/officeart/2005/8/layout/chevron2"/>
    <dgm:cxn modelId="{A37068CD-48FA-4FF4-AE03-64056109F628}" type="presParOf" srcId="{3B796669-3E0F-445F-A040-BC99E57FD704}" destId="{D95C9F9F-DC9C-4464-ABCA-9E8F3EAC19FE}"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A8076D-FCDA-462B-834F-37FF5EB381BF}" type="doc">
      <dgm:prSet loTypeId="urn:microsoft.com/office/officeart/2005/8/layout/venn2" loCatId="relationship" qsTypeId="urn:microsoft.com/office/officeart/2005/8/quickstyle/simple1" qsCatId="simple" csTypeId="urn:microsoft.com/office/officeart/2005/8/colors/colorful3" csCatId="colorful" phldr="1"/>
      <dgm:spPr/>
      <dgm:t>
        <a:bodyPr/>
        <a:lstStyle/>
        <a:p>
          <a:endParaRPr lang="fil-PH"/>
        </a:p>
      </dgm:t>
    </dgm:pt>
    <dgm:pt modelId="{632275EC-F154-4BAF-8F90-862DF2A19FCD}">
      <dgm:prSet phldrT="[Text]" custT="1"/>
      <dgm:spPr/>
      <dgm:t>
        <a:bodyPr/>
        <a:lstStyle/>
        <a:p>
          <a:r>
            <a:rPr lang="fil-PH" sz="2000" b="1" dirty="0" smtClean="0"/>
            <a:t>Central Office</a:t>
          </a:r>
          <a:endParaRPr lang="fil-PH" sz="2000" b="1" dirty="0"/>
        </a:p>
      </dgm:t>
    </dgm:pt>
    <dgm:pt modelId="{E63C7B9A-7F51-4D19-9EFB-0D07C8F9AD85}" type="parTrans" cxnId="{C83B87CA-A979-4AFB-8DB2-4A5DA019F51B}">
      <dgm:prSet/>
      <dgm:spPr/>
      <dgm:t>
        <a:bodyPr/>
        <a:lstStyle/>
        <a:p>
          <a:endParaRPr lang="fil-PH"/>
        </a:p>
      </dgm:t>
    </dgm:pt>
    <dgm:pt modelId="{F739C4B6-8D31-46E7-B9BA-7B0B4EB60807}" type="sibTrans" cxnId="{C83B87CA-A979-4AFB-8DB2-4A5DA019F51B}">
      <dgm:prSet/>
      <dgm:spPr/>
      <dgm:t>
        <a:bodyPr/>
        <a:lstStyle/>
        <a:p>
          <a:endParaRPr lang="fil-PH"/>
        </a:p>
      </dgm:t>
    </dgm:pt>
    <dgm:pt modelId="{FDC86E92-9C06-43A9-8077-C94F080F89EC}">
      <dgm:prSet phldrT="[Text]" custT="1"/>
      <dgm:spPr/>
      <dgm:t>
        <a:bodyPr/>
        <a:lstStyle/>
        <a:p>
          <a:r>
            <a:rPr lang="fil-PH" sz="1800" b="1" dirty="0" smtClean="0"/>
            <a:t>Regional Office</a:t>
          </a:r>
          <a:endParaRPr lang="fil-PH" sz="1800" b="1" dirty="0"/>
        </a:p>
      </dgm:t>
    </dgm:pt>
    <dgm:pt modelId="{BEC4FF28-622C-41BA-9DDC-0F792FB2CB16}" type="parTrans" cxnId="{6D7C7E47-C735-4301-AF52-4223B342379D}">
      <dgm:prSet/>
      <dgm:spPr/>
      <dgm:t>
        <a:bodyPr/>
        <a:lstStyle/>
        <a:p>
          <a:endParaRPr lang="fil-PH"/>
        </a:p>
      </dgm:t>
    </dgm:pt>
    <dgm:pt modelId="{DA2E9FAE-8B0C-4755-B6CD-C49F6A7E0AA0}" type="sibTrans" cxnId="{6D7C7E47-C735-4301-AF52-4223B342379D}">
      <dgm:prSet/>
      <dgm:spPr/>
      <dgm:t>
        <a:bodyPr/>
        <a:lstStyle/>
        <a:p>
          <a:endParaRPr lang="fil-PH"/>
        </a:p>
      </dgm:t>
    </dgm:pt>
    <dgm:pt modelId="{BC08F9AC-E746-40AF-AC06-DF62D3B3214D}">
      <dgm:prSet phldrT="[Text]" custT="1"/>
      <dgm:spPr/>
      <dgm:t>
        <a:bodyPr/>
        <a:lstStyle/>
        <a:p>
          <a:r>
            <a:rPr lang="fil-PH" sz="2000" b="1" dirty="0" smtClean="0"/>
            <a:t>Division Office</a:t>
          </a:r>
          <a:endParaRPr lang="fil-PH" sz="2000" b="1" dirty="0"/>
        </a:p>
      </dgm:t>
    </dgm:pt>
    <dgm:pt modelId="{2BCA75C9-8F1D-4606-B2C4-1476DF2E841A}" type="parTrans" cxnId="{DA827EBB-68C3-42FA-BC36-6209FEFCCAE4}">
      <dgm:prSet/>
      <dgm:spPr/>
      <dgm:t>
        <a:bodyPr/>
        <a:lstStyle/>
        <a:p>
          <a:endParaRPr lang="fil-PH"/>
        </a:p>
      </dgm:t>
    </dgm:pt>
    <dgm:pt modelId="{8A4F7BA0-C53A-4768-8F59-3868F814D101}" type="sibTrans" cxnId="{DA827EBB-68C3-42FA-BC36-6209FEFCCAE4}">
      <dgm:prSet/>
      <dgm:spPr/>
      <dgm:t>
        <a:bodyPr/>
        <a:lstStyle/>
        <a:p>
          <a:endParaRPr lang="fil-PH"/>
        </a:p>
      </dgm:t>
    </dgm:pt>
    <dgm:pt modelId="{BEAEB7FC-63A2-45AB-86B2-EB40A3B4EB22}">
      <dgm:prSet phldrT="[Text]" custT="1"/>
      <dgm:spPr/>
      <dgm:t>
        <a:bodyPr/>
        <a:lstStyle/>
        <a:p>
          <a:r>
            <a:rPr lang="fil-PH" sz="2000" b="1" dirty="0" smtClean="0"/>
            <a:t>School Level</a:t>
          </a:r>
          <a:endParaRPr lang="fil-PH" sz="2000" b="1" dirty="0"/>
        </a:p>
      </dgm:t>
    </dgm:pt>
    <dgm:pt modelId="{B0725648-C902-4796-B211-85260351B059}" type="parTrans" cxnId="{48DC318A-9D96-43F2-AAD8-97582CC063E2}">
      <dgm:prSet/>
      <dgm:spPr/>
      <dgm:t>
        <a:bodyPr/>
        <a:lstStyle/>
        <a:p>
          <a:endParaRPr lang="fil-PH"/>
        </a:p>
      </dgm:t>
    </dgm:pt>
    <dgm:pt modelId="{A2FB9B6E-1F85-4892-ADFD-4C1C2846B874}" type="sibTrans" cxnId="{48DC318A-9D96-43F2-AAD8-97582CC063E2}">
      <dgm:prSet/>
      <dgm:spPr/>
      <dgm:t>
        <a:bodyPr/>
        <a:lstStyle/>
        <a:p>
          <a:endParaRPr lang="fil-PH"/>
        </a:p>
      </dgm:t>
    </dgm:pt>
    <dgm:pt modelId="{133D19ED-DABB-4320-8F7E-BD46F61E3CFA}" type="pres">
      <dgm:prSet presAssocID="{23A8076D-FCDA-462B-834F-37FF5EB381BF}" presName="Name0" presStyleCnt="0">
        <dgm:presLayoutVars>
          <dgm:chMax val="7"/>
          <dgm:resizeHandles val="exact"/>
        </dgm:presLayoutVars>
      </dgm:prSet>
      <dgm:spPr/>
      <dgm:t>
        <a:bodyPr/>
        <a:lstStyle/>
        <a:p>
          <a:endParaRPr lang="fil-PH"/>
        </a:p>
      </dgm:t>
    </dgm:pt>
    <dgm:pt modelId="{283EB15A-5CBA-4A2A-9131-EA64F57B52C2}" type="pres">
      <dgm:prSet presAssocID="{23A8076D-FCDA-462B-834F-37FF5EB381BF}" presName="comp1" presStyleCnt="0"/>
      <dgm:spPr/>
    </dgm:pt>
    <dgm:pt modelId="{3901DE66-ACBA-4BF9-9059-0A8CE34385F4}" type="pres">
      <dgm:prSet presAssocID="{23A8076D-FCDA-462B-834F-37FF5EB381BF}" presName="circle1" presStyleLbl="node1" presStyleIdx="0" presStyleCnt="4"/>
      <dgm:spPr/>
      <dgm:t>
        <a:bodyPr/>
        <a:lstStyle/>
        <a:p>
          <a:endParaRPr lang="fil-PH"/>
        </a:p>
      </dgm:t>
    </dgm:pt>
    <dgm:pt modelId="{D0B32E6F-4016-4F9E-8C5D-85D7FD581308}" type="pres">
      <dgm:prSet presAssocID="{23A8076D-FCDA-462B-834F-37FF5EB381BF}" presName="c1text" presStyleLbl="node1" presStyleIdx="0" presStyleCnt="4">
        <dgm:presLayoutVars>
          <dgm:bulletEnabled val="1"/>
        </dgm:presLayoutVars>
      </dgm:prSet>
      <dgm:spPr/>
      <dgm:t>
        <a:bodyPr/>
        <a:lstStyle/>
        <a:p>
          <a:endParaRPr lang="fil-PH"/>
        </a:p>
      </dgm:t>
    </dgm:pt>
    <dgm:pt modelId="{24AAE23E-154E-417C-848D-9572FE892DC6}" type="pres">
      <dgm:prSet presAssocID="{23A8076D-FCDA-462B-834F-37FF5EB381BF}" presName="comp2" presStyleCnt="0"/>
      <dgm:spPr/>
    </dgm:pt>
    <dgm:pt modelId="{320FDEB1-2CD8-4E6F-AC99-C5153A49A64A}" type="pres">
      <dgm:prSet presAssocID="{23A8076D-FCDA-462B-834F-37FF5EB381BF}" presName="circle2" presStyleLbl="node1" presStyleIdx="1" presStyleCnt="4"/>
      <dgm:spPr/>
      <dgm:t>
        <a:bodyPr/>
        <a:lstStyle/>
        <a:p>
          <a:endParaRPr lang="fil-PH"/>
        </a:p>
      </dgm:t>
    </dgm:pt>
    <dgm:pt modelId="{A4877638-DBD6-4750-8FC5-6C3551C7B044}" type="pres">
      <dgm:prSet presAssocID="{23A8076D-FCDA-462B-834F-37FF5EB381BF}" presName="c2text" presStyleLbl="node1" presStyleIdx="1" presStyleCnt="4">
        <dgm:presLayoutVars>
          <dgm:bulletEnabled val="1"/>
        </dgm:presLayoutVars>
      </dgm:prSet>
      <dgm:spPr/>
      <dgm:t>
        <a:bodyPr/>
        <a:lstStyle/>
        <a:p>
          <a:endParaRPr lang="fil-PH"/>
        </a:p>
      </dgm:t>
    </dgm:pt>
    <dgm:pt modelId="{83E32AB0-54C2-45BC-AEDC-5E6D92D43D7B}" type="pres">
      <dgm:prSet presAssocID="{23A8076D-FCDA-462B-834F-37FF5EB381BF}" presName="comp3" presStyleCnt="0"/>
      <dgm:spPr/>
    </dgm:pt>
    <dgm:pt modelId="{F2FAC27F-3357-4760-8BB8-55C993B557C0}" type="pres">
      <dgm:prSet presAssocID="{23A8076D-FCDA-462B-834F-37FF5EB381BF}" presName="circle3" presStyleLbl="node1" presStyleIdx="2" presStyleCnt="4"/>
      <dgm:spPr/>
      <dgm:t>
        <a:bodyPr/>
        <a:lstStyle/>
        <a:p>
          <a:endParaRPr lang="fil-PH"/>
        </a:p>
      </dgm:t>
    </dgm:pt>
    <dgm:pt modelId="{788C9A6E-0CD4-44C8-B7AF-D63825087E1E}" type="pres">
      <dgm:prSet presAssocID="{23A8076D-FCDA-462B-834F-37FF5EB381BF}" presName="c3text" presStyleLbl="node1" presStyleIdx="2" presStyleCnt="4">
        <dgm:presLayoutVars>
          <dgm:bulletEnabled val="1"/>
        </dgm:presLayoutVars>
      </dgm:prSet>
      <dgm:spPr/>
      <dgm:t>
        <a:bodyPr/>
        <a:lstStyle/>
        <a:p>
          <a:endParaRPr lang="fil-PH"/>
        </a:p>
      </dgm:t>
    </dgm:pt>
    <dgm:pt modelId="{C32E4516-0DEE-4660-8302-F60C29A6930A}" type="pres">
      <dgm:prSet presAssocID="{23A8076D-FCDA-462B-834F-37FF5EB381BF}" presName="comp4" presStyleCnt="0"/>
      <dgm:spPr/>
    </dgm:pt>
    <dgm:pt modelId="{FC9C9B1D-CA40-4984-A05D-399F5B1D0D51}" type="pres">
      <dgm:prSet presAssocID="{23A8076D-FCDA-462B-834F-37FF5EB381BF}" presName="circle4" presStyleLbl="node1" presStyleIdx="3" presStyleCnt="4"/>
      <dgm:spPr/>
      <dgm:t>
        <a:bodyPr/>
        <a:lstStyle/>
        <a:p>
          <a:endParaRPr lang="fil-PH"/>
        </a:p>
      </dgm:t>
    </dgm:pt>
    <dgm:pt modelId="{52E5C5F6-3391-467F-B21F-040E6850BB4F}" type="pres">
      <dgm:prSet presAssocID="{23A8076D-FCDA-462B-834F-37FF5EB381BF}" presName="c4text" presStyleLbl="node1" presStyleIdx="3" presStyleCnt="4">
        <dgm:presLayoutVars>
          <dgm:bulletEnabled val="1"/>
        </dgm:presLayoutVars>
      </dgm:prSet>
      <dgm:spPr/>
      <dgm:t>
        <a:bodyPr/>
        <a:lstStyle/>
        <a:p>
          <a:endParaRPr lang="fil-PH"/>
        </a:p>
      </dgm:t>
    </dgm:pt>
  </dgm:ptLst>
  <dgm:cxnLst>
    <dgm:cxn modelId="{6D7C7E47-C735-4301-AF52-4223B342379D}" srcId="{23A8076D-FCDA-462B-834F-37FF5EB381BF}" destId="{FDC86E92-9C06-43A9-8077-C94F080F89EC}" srcOrd="1" destOrd="0" parTransId="{BEC4FF28-622C-41BA-9DDC-0F792FB2CB16}" sibTransId="{DA2E9FAE-8B0C-4755-B6CD-C49F6A7E0AA0}"/>
    <dgm:cxn modelId="{48DC318A-9D96-43F2-AAD8-97582CC063E2}" srcId="{23A8076D-FCDA-462B-834F-37FF5EB381BF}" destId="{BEAEB7FC-63A2-45AB-86B2-EB40A3B4EB22}" srcOrd="3" destOrd="0" parTransId="{B0725648-C902-4796-B211-85260351B059}" sibTransId="{A2FB9B6E-1F85-4892-ADFD-4C1C2846B874}"/>
    <dgm:cxn modelId="{DCBB4078-CDFF-4438-948A-130B5D4995B8}" type="presOf" srcId="{23A8076D-FCDA-462B-834F-37FF5EB381BF}" destId="{133D19ED-DABB-4320-8F7E-BD46F61E3CFA}" srcOrd="0" destOrd="0" presId="urn:microsoft.com/office/officeart/2005/8/layout/venn2"/>
    <dgm:cxn modelId="{1A6B3B2D-A9A6-4A12-9680-8F09E035EB42}" type="presOf" srcId="{BEAEB7FC-63A2-45AB-86B2-EB40A3B4EB22}" destId="{52E5C5F6-3391-467F-B21F-040E6850BB4F}" srcOrd="1" destOrd="0" presId="urn:microsoft.com/office/officeart/2005/8/layout/venn2"/>
    <dgm:cxn modelId="{28F17709-23D2-4E5D-B9C3-8D81BB37C105}" type="presOf" srcId="{632275EC-F154-4BAF-8F90-862DF2A19FCD}" destId="{3901DE66-ACBA-4BF9-9059-0A8CE34385F4}" srcOrd="0" destOrd="0" presId="urn:microsoft.com/office/officeart/2005/8/layout/venn2"/>
    <dgm:cxn modelId="{C83B87CA-A979-4AFB-8DB2-4A5DA019F51B}" srcId="{23A8076D-FCDA-462B-834F-37FF5EB381BF}" destId="{632275EC-F154-4BAF-8F90-862DF2A19FCD}" srcOrd="0" destOrd="0" parTransId="{E63C7B9A-7F51-4D19-9EFB-0D07C8F9AD85}" sibTransId="{F739C4B6-8D31-46E7-B9BA-7B0B4EB60807}"/>
    <dgm:cxn modelId="{DA827EBB-68C3-42FA-BC36-6209FEFCCAE4}" srcId="{23A8076D-FCDA-462B-834F-37FF5EB381BF}" destId="{BC08F9AC-E746-40AF-AC06-DF62D3B3214D}" srcOrd="2" destOrd="0" parTransId="{2BCA75C9-8F1D-4606-B2C4-1476DF2E841A}" sibTransId="{8A4F7BA0-C53A-4768-8F59-3868F814D101}"/>
    <dgm:cxn modelId="{AC51CD19-415D-4EE2-A012-833F266D047D}" type="presOf" srcId="{BC08F9AC-E746-40AF-AC06-DF62D3B3214D}" destId="{788C9A6E-0CD4-44C8-B7AF-D63825087E1E}" srcOrd="1" destOrd="0" presId="urn:microsoft.com/office/officeart/2005/8/layout/venn2"/>
    <dgm:cxn modelId="{BD56379B-F618-4DE5-8A1C-5E1C3315FE4A}" type="presOf" srcId="{632275EC-F154-4BAF-8F90-862DF2A19FCD}" destId="{D0B32E6F-4016-4F9E-8C5D-85D7FD581308}" srcOrd="1" destOrd="0" presId="urn:microsoft.com/office/officeart/2005/8/layout/venn2"/>
    <dgm:cxn modelId="{0F36096C-4D7F-481B-B61C-04CCFB0D21A1}" type="presOf" srcId="{BEAEB7FC-63A2-45AB-86B2-EB40A3B4EB22}" destId="{FC9C9B1D-CA40-4984-A05D-399F5B1D0D51}" srcOrd="0" destOrd="0" presId="urn:microsoft.com/office/officeart/2005/8/layout/venn2"/>
    <dgm:cxn modelId="{5AB222CE-543C-4911-9AE7-B09C8BB930A3}" type="presOf" srcId="{BC08F9AC-E746-40AF-AC06-DF62D3B3214D}" destId="{F2FAC27F-3357-4760-8BB8-55C993B557C0}" srcOrd="0" destOrd="0" presId="urn:microsoft.com/office/officeart/2005/8/layout/venn2"/>
    <dgm:cxn modelId="{2FAC1778-0A71-4E14-A174-6CB3D39C5B5C}" type="presOf" srcId="{FDC86E92-9C06-43A9-8077-C94F080F89EC}" destId="{A4877638-DBD6-4750-8FC5-6C3551C7B044}" srcOrd="1" destOrd="0" presId="urn:microsoft.com/office/officeart/2005/8/layout/venn2"/>
    <dgm:cxn modelId="{A951999B-B269-4133-BD65-02BBCA5885BD}" type="presOf" srcId="{FDC86E92-9C06-43A9-8077-C94F080F89EC}" destId="{320FDEB1-2CD8-4E6F-AC99-C5153A49A64A}" srcOrd="0" destOrd="0" presId="urn:microsoft.com/office/officeart/2005/8/layout/venn2"/>
    <dgm:cxn modelId="{E834DD18-C1AA-40E8-BF30-EF7767EC7A95}" type="presParOf" srcId="{133D19ED-DABB-4320-8F7E-BD46F61E3CFA}" destId="{283EB15A-5CBA-4A2A-9131-EA64F57B52C2}" srcOrd="0" destOrd="0" presId="urn:microsoft.com/office/officeart/2005/8/layout/venn2"/>
    <dgm:cxn modelId="{23DFF20C-2E75-4183-8EB2-AD1DA331B79B}" type="presParOf" srcId="{283EB15A-5CBA-4A2A-9131-EA64F57B52C2}" destId="{3901DE66-ACBA-4BF9-9059-0A8CE34385F4}" srcOrd="0" destOrd="0" presId="urn:microsoft.com/office/officeart/2005/8/layout/venn2"/>
    <dgm:cxn modelId="{7486CC3C-DA58-4A52-A253-A760E6D4D808}" type="presParOf" srcId="{283EB15A-5CBA-4A2A-9131-EA64F57B52C2}" destId="{D0B32E6F-4016-4F9E-8C5D-85D7FD581308}" srcOrd="1" destOrd="0" presId="urn:microsoft.com/office/officeart/2005/8/layout/venn2"/>
    <dgm:cxn modelId="{49E887CE-614B-4C38-8249-9691E285B38C}" type="presParOf" srcId="{133D19ED-DABB-4320-8F7E-BD46F61E3CFA}" destId="{24AAE23E-154E-417C-848D-9572FE892DC6}" srcOrd="1" destOrd="0" presId="urn:microsoft.com/office/officeart/2005/8/layout/venn2"/>
    <dgm:cxn modelId="{DB11FCB0-C151-4823-9C2C-DF7D93255E3F}" type="presParOf" srcId="{24AAE23E-154E-417C-848D-9572FE892DC6}" destId="{320FDEB1-2CD8-4E6F-AC99-C5153A49A64A}" srcOrd="0" destOrd="0" presId="urn:microsoft.com/office/officeart/2005/8/layout/venn2"/>
    <dgm:cxn modelId="{AC79130E-B271-41A6-9730-A39F0A63B718}" type="presParOf" srcId="{24AAE23E-154E-417C-848D-9572FE892DC6}" destId="{A4877638-DBD6-4750-8FC5-6C3551C7B044}" srcOrd="1" destOrd="0" presId="urn:microsoft.com/office/officeart/2005/8/layout/venn2"/>
    <dgm:cxn modelId="{13C7070A-7587-4AB7-BC1F-BE948070874E}" type="presParOf" srcId="{133D19ED-DABB-4320-8F7E-BD46F61E3CFA}" destId="{83E32AB0-54C2-45BC-AEDC-5E6D92D43D7B}" srcOrd="2" destOrd="0" presId="urn:microsoft.com/office/officeart/2005/8/layout/venn2"/>
    <dgm:cxn modelId="{38FB6D61-E11F-4621-8923-F5511968BB24}" type="presParOf" srcId="{83E32AB0-54C2-45BC-AEDC-5E6D92D43D7B}" destId="{F2FAC27F-3357-4760-8BB8-55C993B557C0}" srcOrd="0" destOrd="0" presId="urn:microsoft.com/office/officeart/2005/8/layout/venn2"/>
    <dgm:cxn modelId="{30B17AC6-C038-4410-9467-06831E36BE9B}" type="presParOf" srcId="{83E32AB0-54C2-45BC-AEDC-5E6D92D43D7B}" destId="{788C9A6E-0CD4-44C8-B7AF-D63825087E1E}" srcOrd="1" destOrd="0" presId="urn:microsoft.com/office/officeart/2005/8/layout/venn2"/>
    <dgm:cxn modelId="{F471C61C-44ED-4574-B4EA-5FBB5F7DCB01}" type="presParOf" srcId="{133D19ED-DABB-4320-8F7E-BD46F61E3CFA}" destId="{C32E4516-0DEE-4660-8302-F60C29A6930A}" srcOrd="3" destOrd="0" presId="urn:microsoft.com/office/officeart/2005/8/layout/venn2"/>
    <dgm:cxn modelId="{0DBE7530-D341-460D-92AA-52C506CBFBBC}" type="presParOf" srcId="{C32E4516-0DEE-4660-8302-F60C29A6930A}" destId="{FC9C9B1D-CA40-4984-A05D-399F5B1D0D51}" srcOrd="0" destOrd="0" presId="urn:microsoft.com/office/officeart/2005/8/layout/venn2"/>
    <dgm:cxn modelId="{AC83444E-6BDE-4C38-B842-2BB5AC5DEE40}" type="presParOf" srcId="{C32E4516-0DEE-4660-8302-F60C29A6930A}" destId="{52E5C5F6-3391-467F-B21F-040E6850BB4F}" srcOrd="1" destOrd="0" presId="urn:microsoft.com/office/officeart/2005/8/layout/ven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0094D5-2DD1-4A69-AFC9-7B88C24185CF}"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fil-PH"/>
        </a:p>
      </dgm:t>
    </dgm:pt>
    <dgm:pt modelId="{25DC818F-E467-4F84-BBEB-D678567E6AD3}">
      <dgm:prSet phldrT="[Text]"/>
      <dgm:spPr/>
      <dgm:t>
        <a:bodyPr/>
        <a:lstStyle/>
        <a:p>
          <a:r>
            <a:rPr lang="fil-PH" dirty="0" smtClean="0"/>
            <a:t>1</a:t>
          </a:r>
          <a:endParaRPr lang="fil-PH" dirty="0"/>
        </a:p>
      </dgm:t>
    </dgm:pt>
    <dgm:pt modelId="{F9541FE9-C6C1-45EE-86C5-F764927EBDD3}" type="parTrans" cxnId="{735BE84C-06CA-40FC-9980-E4AD23560C87}">
      <dgm:prSet/>
      <dgm:spPr/>
      <dgm:t>
        <a:bodyPr/>
        <a:lstStyle/>
        <a:p>
          <a:endParaRPr lang="fil-PH"/>
        </a:p>
      </dgm:t>
    </dgm:pt>
    <dgm:pt modelId="{D160F90E-BD4E-400D-962D-454875A2E48C}" type="sibTrans" cxnId="{735BE84C-06CA-40FC-9980-E4AD23560C87}">
      <dgm:prSet/>
      <dgm:spPr/>
      <dgm:t>
        <a:bodyPr/>
        <a:lstStyle/>
        <a:p>
          <a:endParaRPr lang="fil-PH"/>
        </a:p>
      </dgm:t>
    </dgm:pt>
    <dgm:pt modelId="{91547860-8863-47DC-BBBA-2726008BFE94}">
      <dgm:prSet phldrT="[Text]"/>
      <dgm:spPr/>
      <dgm:t>
        <a:bodyPr/>
        <a:lstStyle/>
        <a:p>
          <a:r>
            <a:rPr lang="fil-PH" dirty="0" smtClean="0"/>
            <a:t>Present an accurate and reliable financial information to be submitted to oversight agencies,</a:t>
          </a:r>
          <a:endParaRPr lang="fil-PH" dirty="0"/>
        </a:p>
      </dgm:t>
    </dgm:pt>
    <dgm:pt modelId="{8B24C209-68A8-4E13-86B7-62A460B070DA}" type="parTrans" cxnId="{11B1A44B-EFF4-419B-9D81-C05B6A3EA695}">
      <dgm:prSet/>
      <dgm:spPr/>
      <dgm:t>
        <a:bodyPr/>
        <a:lstStyle/>
        <a:p>
          <a:endParaRPr lang="fil-PH"/>
        </a:p>
      </dgm:t>
    </dgm:pt>
    <dgm:pt modelId="{080C0336-9CFA-4D74-BDDE-A024AB35EC8B}" type="sibTrans" cxnId="{11B1A44B-EFF4-419B-9D81-C05B6A3EA695}">
      <dgm:prSet/>
      <dgm:spPr/>
      <dgm:t>
        <a:bodyPr/>
        <a:lstStyle/>
        <a:p>
          <a:endParaRPr lang="fil-PH"/>
        </a:p>
      </dgm:t>
    </dgm:pt>
    <dgm:pt modelId="{3BE59B30-C825-477B-B30F-E193EC0DF05F}">
      <dgm:prSet phldrT="[Text]"/>
      <dgm:spPr/>
      <dgm:t>
        <a:bodyPr/>
        <a:lstStyle/>
        <a:p>
          <a:r>
            <a:rPr lang="fil-PH" dirty="0" smtClean="0"/>
            <a:t>2</a:t>
          </a:r>
          <a:endParaRPr lang="fil-PH" dirty="0"/>
        </a:p>
      </dgm:t>
    </dgm:pt>
    <dgm:pt modelId="{24ACBB54-5A25-43F5-8A8F-9CD00B1FB2DD}" type="parTrans" cxnId="{E4B747D9-2E45-4080-8E28-1610C14C484C}">
      <dgm:prSet/>
      <dgm:spPr/>
      <dgm:t>
        <a:bodyPr/>
        <a:lstStyle/>
        <a:p>
          <a:endParaRPr lang="fil-PH"/>
        </a:p>
      </dgm:t>
    </dgm:pt>
    <dgm:pt modelId="{1B1F678C-5C79-46A5-B5D4-E28E07F55407}" type="sibTrans" cxnId="{E4B747D9-2E45-4080-8E28-1610C14C484C}">
      <dgm:prSet/>
      <dgm:spPr/>
      <dgm:t>
        <a:bodyPr/>
        <a:lstStyle/>
        <a:p>
          <a:endParaRPr lang="fil-PH"/>
        </a:p>
      </dgm:t>
    </dgm:pt>
    <dgm:pt modelId="{1EE84E0E-6061-406C-8BEB-86F220F5D0DA}">
      <dgm:prSet phldrT="[Text]"/>
      <dgm:spPr/>
      <dgm:t>
        <a:bodyPr/>
        <a:lstStyle/>
        <a:p>
          <a:r>
            <a:rPr lang="fil-PH" dirty="0" smtClean="0"/>
            <a:t>Useful interpretation can be made out of the findings, and changes that have occured over an accounting period can be identified; and</a:t>
          </a:r>
          <a:endParaRPr lang="fil-PH" dirty="0"/>
        </a:p>
      </dgm:t>
    </dgm:pt>
    <dgm:pt modelId="{BA16006B-9463-4B49-88EE-A2CB5E4B1832}" type="parTrans" cxnId="{E056FC21-A1C8-4896-B669-6A5C522AEED7}">
      <dgm:prSet/>
      <dgm:spPr/>
      <dgm:t>
        <a:bodyPr/>
        <a:lstStyle/>
        <a:p>
          <a:endParaRPr lang="fil-PH"/>
        </a:p>
      </dgm:t>
    </dgm:pt>
    <dgm:pt modelId="{56041944-ABD8-4A10-BC61-43991B3D6E41}" type="sibTrans" cxnId="{E056FC21-A1C8-4896-B669-6A5C522AEED7}">
      <dgm:prSet/>
      <dgm:spPr/>
      <dgm:t>
        <a:bodyPr/>
        <a:lstStyle/>
        <a:p>
          <a:endParaRPr lang="fil-PH"/>
        </a:p>
      </dgm:t>
    </dgm:pt>
    <dgm:pt modelId="{FEFABFC9-7197-401D-A3DD-2F739EA41BF3}">
      <dgm:prSet phldrT="[Text]"/>
      <dgm:spPr/>
      <dgm:t>
        <a:bodyPr/>
        <a:lstStyle/>
        <a:p>
          <a:r>
            <a:rPr lang="fil-PH" dirty="0" smtClean="0"/>
            <a:t>3</a:t>
          </a:r>
          <a:endParaRPr lang="fil-PH" dirty="0"/>
        </a:p>
      </dgm:t>
    </dgm:pt>
    <dgm:pt modelId="{19CA271D-F745-4271-B5C8-D3FFFE0AB21D}" type="parTrans" cxnId="{B9E64126-792E-4E9F-A0C9-5E6A1333E185}">
      <dgm:prSet/>
      <dgm:spPr/>
      <dgm:t>
        <a:bodyPr/>
        <a:lstStyle/>
        <a:p>
          <a:endParaRPr lang="fil-PH"/>
        </a:p>
      </dgm:t>
    </dgm:pt>
    <dgm:pt modelId="{3A85377A-D814-4105-8937-C7D9CB06FEA6}" type="sibTrans" cxnId="{B9E64126-792E-4E9F-A0C9-5E6A1333E185}">
      <dgm:prSet/>
      <dgm:spPr/>
      <dgm:t>
        <a:bodyPr/>
        <a:lstStyle/>
        <a:p>
          <a:endParaRPr lang="fil-PH"/>
        </a:p>
      </dgm:t>
    </dgm:pt>
    <dgm:pt modelId="{0490C139-DDBF-4A03-9F12-2364B8E11E8C}">
      <dgm:prSet phldrT="[Text]"/>
      <dgm:spPr/>
      <dgm:t>
        <a:bodyPr/>
        <a:lstStyle/>
        <a:p>
          <a:r>
            <a:rPr lang="fil-PH" dirty="0" smtClean="0"/>
            <a:t>It will lead management and oversight agencies to make an appropriate evaluation of the agency’s financial condition</a:t>
          </a:r>
          <a:endParaRPr lang="fil-PH" dirty="0"/>
        </a:p>
      </dgm:t>
    </dgm:pt>
    <dgm:pt modelId="{5455175F-144A-4C3D-B566-941375D85DD4}" type="parTrans" cxnId="{A5FA0BBE-0463-4988-8CC8-A51FFEAFD4E2}">
      <dgm:prSet/>
      <dgm:spPr/>
      <dgm:t>
        <a:bodyPr/>
        <a:lstStyle/>
        <a:p>
          <a:endParaRPr lang="fil-PH"/>
        </a:p>
      </dgm:t>
    </dgm:pt>
    <dgm:pt modelId="{55182382-FE83-4423-AD13-210F0474FE69}" type="sibTrans" cxnId="{A5FA0BBE-0463-4988-8CC8-A51FFEAFD4E2}">
      <dgm:prSet/>
      <dgm:spPr/>
      <dgm:t>
        <a:bodyPr/>
        <a:lstStyle/>
        <a:p>
          <a:endParaRPr lang="fil-PH"/>
        </a:p>
      </dgm:t>
    </dgm:pt>
    <dgm:pt modelId="{E629324C-9254-43D3-B510-A13A52E15E3D}" type="pres">
      <dgm:prSet presAssocID="{FC0094D5-2DD1-4A69-AFC9-7B88C24185CF}" presName="linearFlow" presStyleCnt="0">
        <dgm:presLayoutVars>
          <dgm:dir/>
          <dgm:animLvl val="lvl"/>
          <dgm:resizeHandles val="exact"/>
        </dgm:presLayoutVars>
      </dgm:prSet>
      <dgm:spPr/>
      <dgm:t>
        <a:bodyPr/>
        <a:lstStyle/>
        <a:p>
          <a:endParaRPr lang="fil-PH"/>
        </a:p>
      </dgm:t>
    </dgm:pt>
    <dgm:pt modelId="{4176C1D9-2693-445F-BFA0-074E9EDE1EFB}" type="pres">
      <dgm:prSet presAssocID="{25DC818F-E467-4F84-BBEB-D678567E6AD3}" presName="composite" presStyleCnt="0"/>
      <dgm:spPr/>
    </dgm:pt>
    <dgm:pt modelId="{4FA12E0D-6140-4E5C-8A61-F1EA21767C26}" type="pres">
      <dgm:prSet presAssocID="{25DC818F-E467-4F84-BBEB-D678567E6AD3}" presName="parentText" presStyleLbl="alignNode1" presStyleIdx="0" presStyleCnt="3">
        <dgm:presLayoutVars>
          <dgm:chMax val="1"/>
          <dgm:bulletEnabled val="1"/>
        </dgm:presLayoutVars>
      </dgm:prSet>
      <dgm:spPr/>
      <dgm:t>
        <a:bodyPr/>
        <a:lstStyle/>
        <a:p>
          <a:endParaRPr lang="fil-PH"/>
        </a:p>
      </dgm:t>
    </dgm:pt>
    <dgm:pt modelId="{10073831-AD4A-44AD-A1D9-97A18237019A}" type="pres">
      <dgm:prSet presAssocID="{25DC818F-E467-4F84-BBEB-D678567E6AD3}" presName="descendantText" presStyleLbl="alignAcc1" presStyleIdx="0" presStyleCnt="3">
        <dgm:presLayoutVars>
          <dgm:bulletEnabled val="1"/>
        </dgm:presLayoutVars>
      </dgm:prSet>
      <dgm:spPr/>
      <dgm:t>
        <a:bodyPr/>
        <a:lstStyle/>
        <a:p>
          <a:endParaRPr lang="fil-PH"/>
        </a:p>
      </dgm:t>
    </dgm:pt>
    <dgm:pt modelId="{D731AE84-011F-4604-AE9A-66D73DFBC2C4}" type="pres">
      <dgm:prSet presAssocID="{D160F90E-BD4E-400D-962D-454875A2E48C}" presName="sp" presStyleCnt="0"/>
      <dgm:spPr/>
    </dgm:pt>
    <dgm:pt modelId="{F13CF980-8BB6-4822-9506-4578CE3E67F9}" type="pres">
      <dgm:prSet presAssocID="{3BE59B30-C825-477B-B30F-E193EC0DF05F}" presName="composite" presStyleCnt="0"/>
      <dgm:spPr/>
    </dgm:pt>
    <dgm:pt modelId="{F5152F1C-4F2B-4FE3-A4C2-22B1BEFDF873}" type="pres">
      <dgm:prSet presAssocID="{3BE59B30-C825-477B-B30F-E193EC0DF05F}" presName="parentText" presStyleLbl="alignNode1" presStyleIdx="1" presStyleCnt="3">
        <dgm:presLayoutVars>
          <dgm:chMax val="1"/>
          <dgm:bulletEnabled val="1"/>
        </dgm:presLayoutVars>
      </dgm:prSet>
      <dgm:spPr/>
      <dgm:t>
        <a:bodyPr/>
        <a:lstStyle/>
        <a:p>
          <a:endParaRPr lang="fil-PH"/>
        </a:p>
      </dgm:t>
    </dgm:pt>
    <dgm:pt modelId="{8553E8EE-4512-4FE1-AEB2-94C9F53BEFAC}" type="pres">
      <dgm:prSet presAssocID="{3BE59B30-C825-477B-B30F-E193EC0DF05F}" presName="descendantText" presStyleLbl="alignAcc1" presStyleIdx="1" presStyleCnt="3">
        <dgm:presLayoutVars>
          <dgm:bulletEnabled val="1"/>
        </dgm:presLayoutVars>
      </dgm:prSet>
      <dgm:spPr/>
      <dgm:t>
        <a:bodyPr/>
        <a:lstStyle/>
        <a:p>
          <a:endParaRPr lang="fil-PH"/>
        </a:p>
      </dgm:t>
    </dgm:pt>
    <dgm:pt modelId="{06D303AD-9246-4EC1-9D08-EAAF53548F75}" type="pres">
      <dgm:prSet presAssocID="{1B1F678C-5C79-46A5-B5D4-E28E07F55407}" presName="sp" presStyleCnt="0"/>
      <dgm:spPr/>
    </dgm:pt>
    <dgm:pt modelId="{8B6E483B-B1BE-45FE-BDA5-D0E099A2EADF}" type="pres">
      <dgm:prSet presAssocID="{FEFABFC9-7197-401D-A3DD-2F739EA41BF3}" presName="composite" presStyleCnt="0"/>
      <dgm:spPr/>
    </dgm:pt>
    <dgm:pt modelId="{9FC64F05-E045-478F-927E-1B91D25249D9}" type="pres">
      <dgm:prSet presAssocID="{FEFABFC9-7197-401D-A3DD-2F739EA41BF3}" presName="parentText" presStyleLbl="alignNode1" presStyleIdx="2" presStyleCnt="3">
        <dgm:presLayoutVars>
          <dgm:chMax val="1"/>
          <dgm:bulletEnabled val="1"/>
        </dgm:presLayoutVars>
      </dgm:prSet>
      <dgm:spPr/>
      <dgm:t>
        <a:bodyPr/>
        <a:lstStyle/>
        <a:p>
          <a:endParaRPr lang="fil-PH"/>
        </a:p>
      </dgm:t>
    </dgm:pt>
    <dgm:pt modelId="{BF4051E8-26D4-4470-A57D-6E00579AA1E5}" type="pres">
      <dgm:prSet presAssocID="{FEFABFC9-7197-401D-A3DD-2F739EA41BF3}" presName="descendantText" presStyleLbl="alignAcc1" presStyleIdx="2" presStyleCnt="3">
        <dgm:presLayoutVars>
          <dgm:bulletEnabled val="1"/>
        </dgm:presLayoutVars>
      </dgm:prSet>
      <dgm:spPr/>
      <dgm:t>
        <a:bodyPr/>
        <a:lstStyle/>
        <a:p>
          <a:endParaRPr lang="fil-PH"/>
        </a:p>
      </dgm:t>
    </dgm:pt>
  </dgm:ptLst>
  <dgm:cxnLst>
    <dgm:cxn modelId="{735BE84C-06CA-40FC-9980-E4AD23560C87}" srcId="{FC0094D5-2DD1-4A69-AFC9-7B88C24185CF}" destId="{25DC818F-E467-4F84-BBEB-D678567E6AD3}" srcOrd="0" destOrd="0" parTransId="{F9541FE9-C6C1-45EE-86C5-F764927EBDD3}" sibTransId="{D160F90E-BD4E-400D-962D-454875A2E48C}"/>
    <dgm:cxn modelId="{824A35F7-4CD7-4ED6-9D2E-206EAA7472DA}" type="presOf" srcId="{0490C139-DDBF-4A03-9F12-2364B8E11E8C}" destId="{BF4051E8-26D4-4470-A57D-6E00579AA1E5}" srcOrd="0" destOrd="0" presId="urn:microsoft.com/office/officeart/2005/8/layout/chevron2"/>
    <dgm:cxn modelId="{A5FA0BBE-0463-4988-8CC8-A51FFEAFD4E2}" srcId="{FEFABFC9-7197-401D-A3DD-2F739EA41BF3}" destId="{0490C139-DDBF-4A03-9F12-2364B8E11E8C}" srcOrd="0" destOrd="0" parTransId="{5455175F-144A-4C3D-B566-941375D85DD4}" sibTransId="{55182382-FE83-4423-AD13-210F0474FE69}"/>
    <dgm:cxn modelId="{5E6BE350-00EA-4F53-A04B-F206D99C4804}" type="presOf" srcId="{1EE84E0E-6061-406C-8BEB-86F220F5D0DA}" destId="{8553E8EE-4512-4FE1-AEB2-94C9F53BEFAC}" srcOrd="0" destOrd="0" presId="urn:microsoft.com/office/officeart/2005/8/layout/chevron2"/>
    <dgm:cxn modelId="{B9E64126-792E-4E9F-A0C9-5E6A1333E185}" srcId="{FC0094D5-2DD1-4A69-AFC9-7B88C24185CF}" destId="{FEFABFC9-7197-401D-A3DD-2F739EA41BF3}" srcOrd="2" destOrd="0" parTransId="{19CA271D-F745-4271-B5C8-D3FFFE0AB21D}" sibTransId="{3A85377A-D814-4105-8937-C7D9CB06FEA6}"/>
    <dgm:cxn modelId="{6B4219DF-D71D-4E0E-95DE-96DBDD8F6341}" type="presOf" srcId="{25DC818F-E467-4F84-BBEB-D678567E6AD3}" destId="{4FA12E0D-6140-4E5C-8A61-F1EA21767C26}" srcOrd="0" destOrd="0" presId="urn:microsoft.com/office/officeart/2005/8/layout/chevron2"/>
    <dgm:cxn modelId="{C87E4342-0C40-4BC6-BA88-46FDD4177FBD}" type="presOf" srcId="{3BE59B30-C825-477B-B30F-E193EC0DF05F}" destId="{F5152F1C-4F2B-4FE3-A4C2-22B1BEFDF873}" srcOrd="0" destOrd="0" presId="urn:microsoft.com/office/officeart/2005/8/layout/chevron2"/>
    <dgm:cxn modelId="{4A3F6EB5-DF29-4FB0-9E37-0424DE8A6966}" type="presOf" srcId="{FC0094D5-2DD1-4A69-AFC9-7B88C24185CF}" destId="{E629324C-9254-43D3-B510-A13A52E15E3D}" srcOrd="0" destOrd="0" presId="urn:microsoft.com/office/officeart/2005/8/layout/chevron2"/>
    <dgm:cxn modelId="{E093679D-1EC7-4567-93EA-A201DDDA0566}" type="presOf" srcId="{FEFABFC9-7197-401D-A3DD-2F739EA41BF3}" destId="{9FC64F05-E045-478F-927E-1B91D25249D9}" srcOrd="0" destOrd="0" presId="urn:microsoft.com/office/officeart/2005/8/layout/chevron2"/>
    <dgm:cxn modelId="{AC35D702-E698-4C9E-A649-AE852844149F}" type="presOf" srcId="{91547860-8863-47DC-BBBA-2726008BFE94}" destId="{10073831-AD4A-44AD-A1D9-97A18237019A}" srcOrd="0" destOrd="0" presId="urn:microsoft.com/office/officeart/2005/8/layout/chevron2"/>
    <dgm:cxn modelId="{11B1A44B-EFF4-419B-9D81-C05B6A3EA695}" srcId="{25DC818F-E467-4F84-BBEB-D678567E6AD3}" destId="{91547860-8863-47DC-BBBA-2726008BFE94}" srcOrd="0" destOrd="0" parTransId="{8B24C209-68A8-4E13-86B7-62A460B070DA}" sibTransId="{080C0336-9CFA-4D74-BDDE-A024AB35EC8B}"/>
    <dgm:cxn modelId="{E056FC21-A1C8-4896-B669-6A5C522AEED7}" srcId="{3BE59B30-C825-477B-B30F-E193EC0DF05F}" destId="{1EE84E0E-6061-406C-8BEB-86F220F5D0DA}" srcOrd="0" destOrd="0" parTransId="{BA16006B-9463-4B49-88EE-A2CB5E4B1832}" sibTransId="{56041944-ABD8-4A10-BC61-43991B3D6E41}"/>
    <dgm:cxn modelId="{E4B747D9-2E45-4080-8E28-1610C14C484C}" srcId="{FC0094D5-2DD1-4A69-AFC9-7B88C24185CF}" destId="{3BE59B30-C825-477B-B30F-E193EC0DF05F}" srcOrd="1" destOrd="0" parTransId="{24ACBB54-5A25-43F5-8A8F-9CD00B1FB2DD}" sibTransId="{1B1F678C-5C79-46A5-B5D4-E28E07F55407}"/>
    <dgm:cxn modelId="{0978DD2E-DEBE-4F8D-B603-7C9E03D472BB}" type="presParOf" srcId="{E629324C-9254-43D3-B510-A13A52E15E3D}" destId="{4176C1D9-2693-445F-BFA0-074E9EDE1EFB}" srcOrd="0" destOrd="0" presId="urn:microsoft.com/office/officeart/2005/8/layout/chevron2"/>
    <dgm:cxn modelId="{8204C626-E07D-4CA9-B051-5D1109C97400}" type="presParOf" srcId="{4176C1D9-2693-445F-BFA0-074E9EDE1EFB}" destId="{4FA12E0D-6140-4E5C-8A61-F1EA21767C26}" srcOrd="0" destOrd="0" presId="urn:microsoft.com/office/officeart/2005/8/layout/chevron2"/>
    <dgm:cxn modelId="{92EB1300-D9FA-4BF2-8B4D-D9925076E871}" type="presParOf" srcId="{4176C1D9-2693-445F-BFA0-074E9EDE1EFB}" destId="{10073831-AD4A-44AD-A1D9-97A18237019A}" srcOrd="1" destOrd="0" presId="urn:microsoft.com/office/officeart/2005/8/layout/chevron2"/>
    <dgm:cxn modelId="{E37407CD-3DFC-4298-AABC-BDA47B7ACBAE}" type="presParOf" srcId="{E629324C-9254-43D3-B510-A13A52E15E3D}" destId="{D731AE84-011F-4604-AE9A-66D73DFBC2C4}" srcOrd="1" destOrd="0" presId="urn:microsoft.com/office/officeart/2005/8/layout/chevron2"/>
    <dgm:cxn modelId="{8E3D1725-60BD-48EA-849F-99077BB1D5AF}" type="presParOf" srcId="{E629324C-9254-43D3-B510-A13A52E15E3D}" destId="{F13CF980-8BB6-4822-9506-4578CE3E67F9}" srcOrd="2" destOrd="0" presId="urn:microsoft.com/office/officeart/2005/8/layout/chevron2"/>
    <dgm:cxn modelId="{9B1583FB-2880-4F53-A955-208EDC26D652}" type="presParOf" srcId="{F13CF980-8BB6-4822-9506-4578CE3E67F9}" destId="{F5152F1C-4F2B-4FE3-A4C2-22B1BEFDF873}" srcOrd="0" destOrd="0" presId="urn:microsoft.com/office/officeart/2005/8/layout/chevron2"/>
    <dgm:cxn modelId="{3772A4C7-BF57-4F09-80A1-EE8AC45F1FF8}" type="presParOf" srcId="{F13CF980-8BB6-4822-9506-4578CE3E67F9}" destId="{8553E8EE-4512-4FE1-AEB2-94C9F53BEFAC}" srcOrd="1" destOrd="0" presId="urn:microsoft.com/office/officeart/2005/8/layout/chevron2"/>
    <dgm:cxn modelId="{F0C37128-1908-42FF-87E3-5896441413BA}" type="presParOf" srcId="{E629324C-9254-43D3-B510-A13A52E15E3D}" destId="{06D303AD-9246-4EC1-9D08-EAAF53548F75}" srcOrd="3" destOrd="0" presId="urn:microsoft.com/office/officeart/2005/8/layout/chevron2"/>
    <dgm:cxn modelId="{5F6C48AF-5555-44A2-A9E5-3CAAA3496BF8}" type="presParOf" srcId="{E629324C-9254-43D3-B510-A13A52E15E3D}" destId="{8B6E483B-B1BE-45FE-BDA5-D0E099A2EADF}" srcOrd="4" destOrd="0" presId="urn:microsoft.com/office/officeart/2005/8/layout/chevron2"/>
    <dgm:cxn modelId="{0023BC99-E849-43C7-9623-80083DAC1D15}" type="presParOf" srcId="{8B6E483B-B1BE-45FE-BDA5-D0E099A2EADF}" destId="{9FC64F05-E045-478F-927E-1B91D25249D9}" srcOrd="0" destOrd="0" presId="urn:microsoft.com/office/officeart/2005/8/layout/chevron2"/>
    <dgm:cxn modelId="{2111FFA3-CA0A-4626-A2C2-BC44B97EAECF}" type="presParOf" srcId="{8B6E483B-B1BE-45FE-BDA5-D0E099A2EADF}" destId="{BF4051E8-26D4-4470-A57D-6E00579AA1E5}"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3AC6A45-1570-4057-A8C8-4E8B14FAE5C1}">
      <dsp:nvSpPr>
        <dsp:cNvPr id="0" name=""/>
        <dsp:cNvSpPr/>
      </dsp:nvSpPr>
      <dsp:spPr>
        <a:xfrm rot="5400000">
          <a:off x="-141747" y="141829"/>
          <a:ext cx="944984" cy="66148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1</a:t>
          </a:r>
          <a:endParaRPr lang="fil-PH" sz="1900" kern="1200" dirty="0"/>
        </a:p>
      </dsp:txBody>
      <dsp:txXfrm rot="5400000">
        <a:off x="-141747" y="141829"/>
        <a:ext cx="944984" cy="661488"/>
      </dsp:txXfrm>
    </dsp:sp>
    <dsp:sp modelId="{4208C147-FADD-4692-B6E9-33DF81355213}">
      <dsp:nvSpPr>
        <dsp:cNvPr id="0" name=""/>
        <dsp:cNvSpPr/>
      </dsp:nvSpPr>
      <dsp:spPr>
        <a:xfrm rot="5400000">
          <a:off x="4214624" y="-3553054"/>
          <a:ext cx="614239" cy="772051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il-PH" sz="2000" kern="1200" dirty="0" smtClean="0"/>
            <a:t>Statement of Financial Position</a:t>
          </a:r>
          <a:endParaRPr lang="fil-PH" sz="2000" kern="1200" dirty="0"/>
        </a:p>
      </dsp:txBody>
      <dsp:txXfrm rot="5400000">
        <a:off x="4214624" y="-3553054"/>
        <a:ext cx="614239" cy="7720511"/>
      </dsp:txXfrm>
    </dsp:sp>
    <dsp:sp modelId="{A8989EDC-1B99-4444-92EB-F38BEAE13926}">
      <dsp:nvSpPr>
        <dsp:cNvPr id="0" name=""/>
        <dsp:cNvSpPr/>
      </dsp:nvSpPr>
      <dsp:spPr>
        <a:xfrm rot="5400000">
          <a:off x="-141747" y="989119"/>
          <a:ext cx="944984" cy="66148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2</a:t>
          </a:r>
          <a:endParaRPr lang="fil-PH" sz="1900" kern="1200" dirty="0"/>
        </a:p>
      </dsp:txBody>
      <dsp:txXfrm rot="5400000">
        <a:off x="-141747" y="989119"/>
        <a:ext cx="944984" cy="661488"/>
      </dsp:txXfrm>
    </dsp:sp>
    <dsp:sp modelId="{5719C5C4-7DAF-4399-BD38-FDF1544C3D55}">
      <dsp:nvSpPr>
        <dsp:cNvPr id="0" name=""/>
        <dsp:cNvSpPr/>
      </dsp:nvSpPr>
      <dsp:spPr>
        <a:xfrm rot="5400000">
          <a:off x="4214624" y="-2705763"/>
          <a:ext cx="614239" cy="772051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il-PH" sz="2000" kern="1200" dirty="0" smtClean="0"/>
            <a:t>Statement of Financial Performance</a:t>
          </a:r>
          <a:endParaRPr lang="fil-PH" sz="2000" kern="1200" dirty="0"/>
        </a:p>
      </dsp:txBody>
      <dsp:txXfrm rot="5400000">
        <a:off x="4214624" y="-2705763"/>
        <a:ext cx="614239" cy="7720511"/>
      </dsp:txXfrm>
    </dsp:sp>
    <dsp:sp modelId="{E7311018-C805-4ACB-8D37-1981B680E134}">
      <dsp:nvSpPr>
        <dsp:cNvPr id="0" name=""/>
        <dsp:cNvSpPr/>
      </dsp:nvSpPr>
      <dsp:spPr>
        <a:xfrm rot="5400000">
          <a:off x="-141747" y="1836410"/>
          <a:ext cx="944984" cy="66148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3</a:t>
          </a:r>
          <a:endParaRPr lang="fil-PH" sz="1900" kern="1200" dirty="0"/>
        </a:p>
      </dsp:txBody>
      <dsp:txXfrm rot="5400000">
        <a:off x="-141747" y="1836410"/>
        <a:ext cx="944984" cy="661488"/>
      </dsp:txXfrm>
    </dsp:sp>
    <dsp:sp modelId="{DAA6E456-9B89-4070-BBE7-9CFD6CEBF4BD}">
      <dsp:nvSpPr>
        <dsp:cNvPr id="0" name=""/>
        <dsp:cNvSpPr/>
      </dsp:nvSpPr>
      <dsp:spPr>
        <a:xfrm rot="5400000">
          <a:off x="4214624" y="-1858473"/>
          <a:ext cx="614239" cy="772051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il-PH" sz="2000" kern="1200" dirty="0" smtClean="0"/>
            <a:t>Statement of Changes in Net Assets/Equity</a:t>
          </a:r>
          <a:endParaRPr lang="fil-PH" sz="2000" kern="1200" dirty="0"/>
        </a:p>
      </dsp:txBody>
      <dsp:txXfrm rot="5400000">
        <a:off x="4214624" y="-1858473"/>
        <a:ext cx="614239" cy="7720511"/>
      </dsp:txXfrm>
    </dsp:sp>
    <dsp:sp modelId="{7807F726-54F2-4EFE-BFA6-9EBC6360D79F}">
      <dsp:nvSpPr>
        <dsp:cNvPr id="0" name=""/>
        <dsp:cNvSpPr/>
      </dsp:nvSpPr>
      <dsp:spPr>
        <a:xfrm rot="5400000">
          <a:off x="-141747" y="2683700"/>
          <a:ext cx="944984" cy="66148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4</a:t>
          </a:r>
          <a:endParaRPr lang="fil-PH" sz="1900" kern="1200" dirty="0"/>
        </a:p>
      </dsp:txBody>
      <dsp:txXfrm rot="5400000">
        <a:off x="-141747" y="2683700"/>
        <a:ext cx="944984" cy="661488"/>
      </dsp:txXfrm>
    </dsp:sp>
    <dsp:sp modelId="{C06B2FD1-44C3-48DC-A44D-66180716378D}">
      <dsp:nvSpPr>
        <dsp:cNvPr id="0" name=""/>
        <dsp:cNvSpPr/>
      </dsp:nvSpPr>
      <dsp:spPr>
        <a:xfrm rot="5400000">
          <a:off x="4214624" y="-1011182"/>
          <a:ext cx="614239" cy="772051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il-PH" sz="2000" kern="1200" dirty="0" smtClean="0"/>
            <a:t>Statement of Cash Flows</a:t>
          </a:r>
          <a:endParaRPr lang="fil-PH" sz="2000" kern="1200" dirty="0"/>
        </a:p>
      </dsp:txBody>
      <dsp:txXfrm rot="5400000">
        <a:off x="4214624" y="-1011182"/>
        <a:ext cx="614239" cy="7720511"/>
      </dsp:txXfrm>
    </dsp:sp>
    <dsp:sp modelId="{3B12F967-0516-45A9-BE13-82630E0193B5}">
      <dsp:nvSpPr>
        <dsp:cNvPr id="0" name=""/>
        <dsp:cNvSpPr/>
      </dsp:nvSpPr>
      <dsp:spPr>
        <a:xfrm rot="5400000">
          <a:off x="-141747" y="3530991"/>
          <a:ext cx="944984" cy="66148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5</a:t>
          </a:r>
          <a:endParaRPr lang="fil-PH" sz="1900" kern="1200" dirty="0"/>
        </a:p>
      </dsp:txBody>
      <dsp:txXfrm rot="5400000">
        <a:off x="-141747" y="3530991"/>
        <a:ext cx="944984" cy="661488"/>
      </dsp:txXfrm>
    </dsp:sp>
    <dsp:sp modelId="{0055F3D2-1166-4650-A295-3D2B06178398}">
      <dsp:nvSpPr>
        <dsp:cNvPr id="0" name=""/>
        <dsp:cNvSpPr/>
      </dsp:nvSpPr>
      <dsp:spPr>
        <a:xfrm rot="5400000">
          <a:off x="4214624" y="-163891"/>
          <a:ext cx="614239" cy="772051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il-PH" sz="2000" kern="1200" dirty="0" smtClean="0"/>
            <a:t>Statement of Comparison of Budget and Actual Amounts and</a:t>
          </a:r>
          <a:endParaRPr lang="fil-PH" sz="2000" kern="1200" dirty="0"/>
        </a:p>
      </dsp:txBody>
      <dsp:txXfrm rot="5400000">
        <a:off x="4214624" y="-163891"/>
        <a:ext cx="614239" cy="7720511"/>
      </dsp:txXfrm>
    </dsp:sp>
    <dsp:sp modelId="{40F288C4-0019-419A-940A-F4FAAD3669B5}">
      <dsp:nvSpPr>
        <dsp:cNvPr id="0" name=""/>
        <dsp:cNvSpPr/>
      </dsp:nvSpPr>
      <dsp:spPr>
        <a:xfrm rot="5400000">
          <a:off x="-141747" y="4378282"/>
          <a:ext cx="944984" cy="66148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6</a:t>
          </a:r>
          <a:endParaRPr lang="fil-PH" sz="1900" kern="1200" dirty="0"/>
        </a:p>
      </dsp:txBody>
      <dsp:txXfrm rot="5400000">
        <a:off x="-141747" y="4378282"/>
        <a:ext cx="944984" cy="661488"/>
      </dsp:txXfrm>
    </dsp:sp>
    <dsp:sp modelId="{D95C9F9F-DC9C-4464-ABCA-9E8F3EAC19FE}">
      <dsp:nvSpPr>
        <dsp:cNvPr id="0" name=""/>
        <dsp:cNvSpPr/>
      </dsp:nvSpPr>
      <dsp:spPr>
        <a:xfrm rot="5400000">
          <a:off x="4214624" y="683398"/>
          <a:ext cx="614239" cy="772051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il-PH" sz="2000" kern="1200" dirty="0" smtClean="0"/>
            <a:t>Notes to the Financial Statements </a:t>
          </a:r>
          <a:r>
            <a:rPr lang="fil-PH" sz="2000" i="1" kern="1200" dirty="0" smtClean="0"/>
            <a:t>(</a:t>
          </a:r>
          <a:r>
            <a:rPr lang="en-US" sz="2000" i="1" kern="1200" dirty="0" smtClean="0"/>
            <a:t>comprising a summary of significant accounting policies and other explanatory notes)</a:t>
          </a:r>
          <a:endParaRPr lang="fil-PH" sz="2000" i="1" kern="1200" dirty="0"/>
        </a:p>
      </dsp:txBody>
      <dsp:txXfrm rot="5400000">
        <a:off x="4214624" y="683398"/>
        <a:ext cx="614239" cy="772051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901DE66-ACBA-4BF9-9059-0A8CE34385F4}">
      <dsp:nvSpPr>
        <dsp:cNvPr id="0" name=""/>
        <dsp:cNvSpPr/>
      </dsp:nvSpPr>
      <dsp:spPr>
        <a:xfrm>
          <a:off x="0" y="495300"/>
          <a:ext cx="4724399" cy="4724399"/>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fil-PH" sz="2000" b="1" kern="1200" dirty="0" smtClean="0"/>
            <a:t>Central Office</a:t>
          </a:r>
          <a:endParaRPr lang="fil-PH" sz="2000" b="1" kern="1200" dirty="0"/>
        </a:p>
      </dsp:txBody>
      <dsp:txXfrm>
        <a:off x="1701728" y="731520"/>
        <a:ext cx="1320942" cy="708660"/>
      </dsp:txXfrm>
    </dsp:sp>
    <dsp:sp modelId="{320FDEB1-2CD8-4E6F-AC99-C5153A49A64A}">
      <dsp:nvSpPr>
        <dsp:cNvPr id="0" name=""/>
        <dsp:cNvSpPr/>
      </dsp:nvSpPr>
      <dsp:spPr>
        <a:xfrm>
          <a:off x="472439" y="1440179"/>
          <a:ext cx="3779520" cy="3779520"/>
        </a:xfrm>
        <a:prstGeom prst="ellipse">
          <a:avLst/>
        </a:prstGeom>
        <a:solidFill>
          <a:schemeClr val="accent3">
            <a:hueOff val="3750088"/>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fil-PH" sz="1800" b="1" kern="1200" dirty="0" smtClean="0"/>
            <a:t>Regional Office</a:t>
          </a:r>
          <a:endParaRPr lang="fil-PH" sz="1800" b="1" kern="1200" dirty="0"/>
        </a:p>
      </dsp:txBody>
      <dsp:txXfrm>
        <a:off x="1701728" y="1666951"/>
        <a:ext cx="1320942" cy="680313"/>
      </dsp:txXfrm>
    </dsp:sp>
    <dsp:sp modelId="{F2FAC27F-3357-4760-8BB8-55C993B557C0}">
      <dsp:nvSpPr>
        <dsp:cNvPr id="0" name=""/>
        <dsp:cNvSpPr/>
      </dsp:nvSpPr>
      <dsp:spPr>
        <a:xfrm>
          <a:off x="944879" y="2385059"/>
          <a:ext cx="2834640" cy="2834640"/>
        </a:xfrm>
        <a:prstGeom prst="ellipse">
          <a:avLst/>
        </a:prstGeom>
        <a:solidFill>
          <a:schemeClr val="accent3">
            <a:hueOff val="7500176"/>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fil-PH" sz="2000" b="1" kern="1200" dirty="0" smtClean="0"/>
            <a:t>Division Office</a:t>
          </a:r>
          <a:endParaRPr lang="fil-PH" sz="2000" b="1" kern="1200" dirty="0"/>
        </a:p>
      </dsp:txBody>
      <dsp:txXfrm>
        <a:off x="1701728" y="2597657"/>
        <a:ext cx="1320942" cy="637794"/>
      </dsp:txXfrm>
    </dsp:sp>
    <dsp:sp modelId="{FC9C9B1D-CA40-4984-A05D-399F5B1D0D51}">
      <dsp:nvSpPr>
        <dsp:cNvPr id="0" name=""/>
        <dsp:cNvSpPr/>
      </dsp:nvSpPr>
      <dsp:spPr>
        <a:xfrm>
          <a:off x="1417319" y="3329939"/>
          <a:ext cx="1889760" cy="1889760"/>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fil-PH" sz="2000" b="1" kern="1200" dirty="0" smtClean="0"/>
            <a:t>School Level</a:t>
          </a:r>
          <a:endParaRPr lang="fil-PH" sz="2000" b="1" kern="1200" dirty="0"/>
        </a:p>
      </dsp:txBody>
      <dsp:txXfrm>
        <a:off x="1694068" y="3802379"/>
        <a:ext cx="1336262" cy="94488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FA12E0D-6140-4E5C-8A61-F1EA21767C26}">
      <dsp:nvSpPr>
        <dsp:cNvPr id="0" name=""/>
        <dsp:cNvSpPr/>
      </dsp:nvSpPr>
      <dsp:spPr>
        <a:xfrm rot="5400000">
          <a:off x="-230329" y="232479"/>
          <a:ext cx="1535530" cy="1074871"/>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fil-PH" sz="3100" kern="1200" dirty="0" smtClean="0"/>
            <a:t>1</a:t>
          </a:r>
          <a:endParaRPr lang="fil-PH" sz="3100" kern="1200" dirty="0"/>
        </a:p>
      </dsp:txBody>
      <dsp:txXfrm rot="5400000">
        <a:off x="-230329" y="232479"/>
        <a:ext cx="1535530" cy="1074871"/>
      </dsp:txXfrm>
    </dsp:sp>
    <dsp:sp modelId="{10073831-AD4A-44AD-A1D9-97A18237019A}">
      <dsp:nvSpPr>
        <dsp:cNvPr id="0" name=""/>
        <dsp:cNvSpPr/>
      </dsp:nvSpPr>
      <dsp:spPr>
        <a:xfrm rot="5400000">
          <a:off x="4038888" y="-2961867"/>
          <a:ext cx="998094" cy="6926128"/>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fil-PH" sz="2200" kern="1200" dirty="0" smtClean="0"/>
            <a:t>Present an accurate and reliable financial information to be submitted to oversight agencies,</a:t>
          </a:r>
          <a:endParaRPr lang="fil-PH" sz="2200" kern="1200" dirty="0"/>
        </a:p>
      </dsp:txBody>
      <dsp:txXfrm rot="5400000">
        <a:off x="4038888" y="-2961867"/>
        <a:ext cx="998094" cy="6926128"/>
      </dsp:txXfrm>
    </dsp:sp>
    <dsp:sp modelId="{F5152F1C-4F2B-4FE3-A4C2-22B1BEFDF873}">
      <dsp:nvSpPr>
        <dsp:cNvPr id="0" name=""/>
        <dsp:cNvSpPr/>
      </dsp:nvSpPr>
      <dsp:spPr>
        <a:xfrm rot="5400000">
          <a:off x="-230329" y="1573145"/>
          <a:ext cx="1535530" cy="1074871"/>
        </a:xfrm>
        <a:prstGeom prst="chevron">
          <a:avLst/>
        </a:prstGeom>
        <a:solidFill>
          <a:schemeClr val="accent3">
            <a:hueOff val="5625132"/>
            <a:satOff val="-8440"/>
            <a:lumOff val="-1373"/>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fil-PH" sz="3100" kern="1200" dirty="0" smtClean="0"/>
            <a:t>2</a:t>
          </a:r>
          <a:endParaRPr lang="fil-PH" sz="3100" kern="1200" dirty="0"/>
        </a:p>
      </dsp:txBody>
      <dsp:txXfrm rot="5400000">
        <a:off x="-230329" y="1573145"/>
        <a:ext cx="1535530" cy="1074871"/>
      </dsp:txXfrm>
    </dsp:sp>
    <dsp:sp modelId="{8553E8EE-4512-4FE1-AEB2-94C9F53BEFAC}">
      <dsp:nvSpPr>
        <dsp:cNvPr id="0" name=""/>
        <dsp:cNvSpPr/>
      </dsp:nvSpPr>
      <dsp:spPr>
        <a:xfrm rot="5400000">
          <a:off x="4038888" y="-1621200"/>
          <a:ext cx="998094" cy="6926128"/>
        </a:xfrm>
        <a:prstGeom prst="round2SameRect">
          <a:avLst/>
        </a:prstGeom>
        <a:solidFill>
          <a:schemeClr val="lt1">
            <a:alpha val="90000"/>
            <a:hueOff val="0"/>
            <a:satOff val="0"/>
            <a:lumOff val="0"/>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fil-PH" sz="2200" kern="1200" dirty="0" smtClean="0"/>
            <a:t>Useful interpretation can be made out of the findings, and changes that have occured over an accounting period can be identified; and</a:t>
          </a:r>
          <a:endParaRPr lang="fil-PH" sz="2200" kern="1200" dirty="0"/>
        </a:p>
      </dsp:txBody>
      <dsp:txXfrm rot="5400000">
        <a:off x="4038888" y="-1621200"/>
        <a:ext cx="998094" cy="6926128"/>
      </dsp:txXfrm>
    </dsp:sp>
    <dsp:sp modelId="{9FC64F05-E045-478F-927E-1B91D25249D9}">
      <dsp:nvSpPr>
        <dsp:cNvPr id="0" name=""/>
        <dsp:cNvSpPr/>
      </dsp:nvSpPr>
      <dsp:spPr>
        <a:xfrm rot="5400000">
          <a:off x="-230329" y="2913812"/>
          <a:ext cx="1535530" cy="1074871"/>
        </a:xfrm>
        <a:prstGeom prst="chevron">
          <a:avLst/>
        </a:prstGeom>
        <a:solidFill>
          <a:schemeClr val="accent3">
            <a:hueOff val="11250264"/>
            <a:satOff val="-16880"/>
            <a:lumOff val="-2745"/>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fil-PH" sz="3100" kern="1200" dirty="0" smtClean="0"/>
            <a:t>3</a:t>
          </a:r>
          <a:endParaRPr lang="fil-PH" sz="3100" kern="1200" dirty="0"/>
        </a:p>
      </dsp:txBody>
      <dsp:txXfrm rot="5400000">
        <a:off x="-230329" y="2913812"/>
        <a:ext cx="1535530" cy="1074871"/>
      </dsp:txXfrm>
    </dsp:sp>
    <dsp:sp modelId="{BF4051E8-26D4-4470-A57D-6E00579AA1E5}">
      <dsp:nvSpPr>
        <dsp:cNvPr id="0" name=""/>
        <dsp:cNvSpPr/>
      </dsp:nvSpPr>
      <dsp:spPr>
        <a:xfrm rot="5400000">
          <a:off x="4038888" y="-280534"/>
          <a:ext cx="998094" cy="6926128"/>
        </a:xfrm>
        <a:prstGeom prst="round2SameRect">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fil-PH" sz="2200" kern="1200" dirty="0" smtClean="0"/>
            <a:t>It will lead management and oversight agencies to make an appropriate evaluation of the agency’s financial condition</a:t>
          </a:r>
          <a:endParaRPr lang="fil-PH" sz="2200" kern="1200" dirty="0"/>
        </a:p>
      </dsp:txBody>
      <dsp:txXfrm rot="5400000">
        <a:off x="4038888" y="-280534"/>
        <a:ext cx="998094" cy="692612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0E0026-DAE1-4AE6-9646-28BE227DD80D}" type="datetimeFigureOut">
              <a:rPr lang="fil-PH" smtClean="0"/>
              <a:pPr/>
              <a:t>9/21/2016</a:t>
            </a:fld>
            <a:endParaRPr lang="fil-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extLst>
      <p:ext uri="{BB962C8B-B14F-4D97-AF65-F5344CB8AC3E}">
        <p14:creationId xmlns="" xmlns:p14="http://schemas.microsoft.com/office/powerpoint/2010/main" val="3409336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dirty="0" smtClean="0"/>
              <a:t>Notes to the Financial Statements</a:t>
            </a:r>
          </a:p>
          <a:p>
            <a:r>
              <a:rPr lang="fil-PH" dirty="0" smtClean="0"/>
              <a:t>-comprising</a:t>
            </a:r>
            <a:r>
              <a:rPr lang="fil-PH" baseline="0" dirty="0" smtClean="0"/>
              <a:t> of summary of significant accounting policies and other explanatory notes</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10</a:t>
            </a:fld>
            <a:endParaRPr lang="fil-P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b="0" i="0" u="none" strike="noStrike" kern="1200" baseline="0" dirty="0" smtClean="0">
                <a:solidFill>
                  <a:schemeClr val="tx1"/>
                </a:solidFill>
                <a:latin typeface="+mn-lt"/>
                <a:ea typeface="+mn-ea"/>
                <a:cs typeface="+mn-cs"/>
              </a:rPr>
              <a:t>3. As a minimum, the face of the Statement of Financial Position shall include line items that present the following amounts: </a:t>
            </a:r>
          </a:p>
          <a:p>
            <a:r>
              <a:rPr lang="en-US" sz="1200" b="0" i="0" u="none" strike="noStrike" kern="1200" baseline="0" dirty="0" smtClean="0">
                <a:solidFill>
                  <a:schemeClr val="tx1"/>
                </a:solidFill>
                <a:latin typeface="+mn-lt"/>
                <a:ea typeface="+mn-ea"/>
                <a:cs typeface="+mn-cs"/>
              </a:rPr>
              <a:t>a. Cash and cash equivalents; </a:t>
            </a:r>
          </a:p>
          <a:p>
            <a:r>
              <a:rPr lang="en-US" sz="1200" b="0" i="0" u="none" strike="noStrike" kern="1200" baseline="0" dirty="0" smtClean="0">
                <a:solidFill>
                  <a:schemeClr val="tx1"/>
                </a:solidFill>
                <a:latin typeface="+mn-lt"/>
                <a:ea typeface="+mn-ea"/>
                <a:cs typeface="+mn-cs"/>
              </a:rPr>
              <a:t>b. Receivables from exchange transactions; </a:t>
            </a:r>
          </a:p>
          <a:p>
            <a:r>
              <a:rPr lang="en-US" sz="1200" b="0" i="0" u="none" strike="noStrike" kern="1200" baseline="0" dirty="0" smtClean="0">
                <a:solidFill>
                  <a:schemeClr val="tx1"/>
                </a:solidFill>
                <a:latin typeface="+mn-lt"/>
                <a:ea typeface="+mn-ea"/>
                <a:cs typeface="+mn-cs"/>
              </a:rPr>
              <a:t>c. Recoverable from non-exchange transactions (taxes and transfers); </a:t>
            </a:r>
          </a:p>
          <a:p>
            <a:r>
              <a:rPr lang="en-US" sz="1200" b="0" i="0" u="none" strike="noStrike" kern="1200" baseline="0" dirty="0" smtClean="0">
                <a:solidFill>
                  <a:schemeClr val="tx1"/>
                </a:solidFill>
                <a:latin typeface="+mn-lt"/>
                <a:ea typeface="+mn-ea"/>
                <a:cs typeface="+mn-cs"/>
              </a:rPr>
              <a:t>d. Financial assets (excluding amounts shown under (a), (b) and (c)); </a:t>
            </a:r>
          </a:p>
          <a:p>
            <a:r>
              <a:rPr lang="en-US" sz="1200" b="0" i="0" u="none" strike="noStrike" kern="1200" baseline="0" dirty="0" smtClean="0">
                <a:solidFill>
                  <a:schemeClr val="tx1"/>
                </a:solidFill>
                <a:latin typeface="+mn-lt"/>
                <a:ea typeface="+mn-ea"/>
                <a:cs typeface="+mn-cs"/>
              </a:rPr>
              <a:t>e. Inventories; </a:t>
            </a:r>
          </a:p>
          <a:p>
            <a:r>
              <a:rPr lang="en-US" sz="1200" b="0" i="0" u="none" strike="noStrike" kern="1200" baseline="0" dirty="0" smtClean="0">
                <a:solidFill>
                  <a:schemeClr val="tx1"/>
                </a:solidFill>
                <a:latin typeface="+mn-lt"/>
                <a:ea typeface="+mn-ea"/>
                <a:cs typeface="+mn-cs"/>
              </a:rPr>
              <a:t>f. Investment Property; </a:t>
            </a:r>
          </a:p>
          <a:p>
            <a:r>
              <a:rPr lang="en-US" sz="1200" b="0" i="0" u="none" strike="noStrike" kern="1200" baseline="0" dirty="0" smtClean="0">
                <a:solidFill>
                  <a:schemeClr val="tx1"/>
                </a:solidFill>
                <a:latin typeface="+mn-lt"/>
                <a:ea typeface="+mn-ea"/>
                <a:cs typeface="+mn-cs"/>
              </a:rPr>
              <a:t>g. Property, Plant and Equipment; </a:t>
            </a:r>
          </a:p>
          <a:p>
            <a:r>
              <a:rPr lang="en-US" sz="1200" b="0" i="0" u="none" strike="noStrike" kern="1200" baseline="0" dirty="0" smtClean="0">
                <a:solidFill>
                  <a:schemeClr val="tx1"/>
                </a:solidFill>
                <a:latin typeface="+mn-lt"/>
                <a:ea typeface="+mn-ea"/>
                <a:cs typeface="+mn-cs"/>
              </a:rPr>
              <a:t>h. Intangible assets; </a:t>
            </a:r>
          </a:p>
          <a:p>
            <a:r>
              <a:rPr lang="en-US" sz="1200" b="0" i="0" u="none" strike="noStrike" kern="1200" baseline="0" dirty="0" smtClean="0">
                <a:solidFill>
                  <a:schemeClr val="tx1"/>
                </a:solidFill>
                <a:latin typeface="+mn-lt"/>
                <a:ea typeface="+mn-ea"/>
                <a:cs typeface="+mn-cs"/>
              </a:rPr>
              <a:t>i. Taxes and Transfers Payable; </a:t>
            </a:r>
          </a:p>
          <a:p>
            <a:r>
              <a:rPr lang="fr-FR" sz="1200" b="0" i="0" u="none" strike="noStrike" kern="1200" baseline="0" dirty="0" smtClean="0">
                <a:solidFill>
                  <a:schemeClr val="tx1"/>
                </a:solidFill>
                <a:latin typeface="+mn-lt"/>
                <a:ea typeface="+mn-ea"/>
                <a:cs typeface="+mn-cs"/>
              </a:rPr>
              <a:t>j. Payables </a:t>
            </a:r>
            <a:r>
              <a:rPr lang="fr-FR" sz="1200" b="0" i="0" u="none" strike="noStrike" kern="1200" baseline="0" dirty="0" err="1" smtClean="0">
                <a:solidFill>
                  <a:schemeClr val="tx1"/>
                </a:solidFill>
                <a:latin typeface="+mn-lt"/>
                <a:ea typeface="+mn-ea"/>
                <a:cs typeface="+mn-cs"/>
              </a:rPr>
              <a:t>under</a:t>
            </a:r>
            <a:r>
              <a:rPr lang="fr-FR" sz="1200" b="0" i="0" u="none" strike="noStrike" kern="1200" baseline="0" dirty="0" smtClean="0">
                <a:solidFill>
                  <a:schemeClr val="tx1"/>
                </a:solidFill>
                <a:latin typeface="+mn-lt"/>
                <a:ea typeface="+mn-ea"/>
                <a:cs typeface="+mn-cs"/>
              </a:rPr>
              <a:t> exchange transactions; </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k. Provisions; </a:t>
            </a:r>
          </a:p>
          <a:p>
            <a:r>
              <a:rPr lang="en-US" sz="1200" b="0" i="0" u="none" strike="noStrike" kern="1200" baseline="0" dirty="0" smtClean="0">
                <a:solidFill>
                  <a:schemeClr val="tx1"/>
                </a:solidFill>
                <a:latin typeface="+mn-lt"/>
                <a:ea typeface="+mn-ea"/>
                <a:cs typeface="+mn-cs"/>
              </a:rPr>
              <a:t>l. Financial liabilities (excluding amounts shown under (h), (i) and (j)); and </a:t>
            </a:r>
          </a:p>
          <a:p>
            <a:r>
              <a:rPr lang="en-US" sz="1200" b="0" i="0" u="none" strike="noStrike" kern="1200" baseline="0" dirty="0" smtClean="0">
                <a:solidFill>
                  <a:schemeClr val="tx1"/>
                </a:solidFill>
                <a:latin typeface="+mn-lt"/>
                <a:ea typeface="+mn-ea"/>
                <a:cs typeface="+mn-cs"/>
              </a:rPr>
              <a:t>m. Net assets/equity. </a:t>
            </a:r>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12</a:t>
            </a:fld>
            <a:endParaRPr lang="fil-PH"/>
          </a:p>
        </p:txBody>
      </p:sp>
    </p:spTree>
    <p:extLst>
      <p:ext uri="{BB962C8B-B14F-4D97-AF65-F5344CB8AC3E}">
        <p14:creationId xmlns="" xmlns:p14="http://schemas.microsoft.com/office/powerpoint/2010/main" val="2553449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15</a:t>
            </a:fld>
            <a:endParaRPr lang="fil-PH"/>
          </a:p>
        </p:txBody>
      </p:sp>
    </p:spTree>
    <p:extLst>
      <p:ext uri="{BB962C8B-B14F-4D97-AF65-F5344CB8AC3E}">
        <p14:creationId xmlns="" xmlns:p14="http://schemas.microsoft.com/office/powerpoint/2010/main" val="2556339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17</a:t>
            </a:fld>
            <a:endParaRPr lang="fil-PH"/>
          </a:p>
        </p:txBody>
      </p:sp>
    </p:spTree>
    <p:extLst>
      <p:ext uri="{BB962C8B-B14F-4D97-AF65-F5344CB8AC3E}">
        <p14:creationId xmlns="" xmlns:p14="http://schemas.microsoft.com/office/powerpoint/2010/main" val="1042291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18</a:t>
            </a:fld>
            <a:endParaRPr lang="fil-PH"/>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20</a:t>
            </a:fld>
            <a:endParaRPr lang="fil-PH"/>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21</a:t>
            </a:fld>
            <a:endParaRPr lang="fil-PH"/>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be discuss</a:t>
            </a:r>
            <a:r>
              <a:rPr lang="en-US" baseline="0" dirty="0" smtClean="0"/>
              <a:t>ed by the budget division.</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22</a:t>
            </a:fld>
            <a:endParaRPr lang="fil-PH"/>
          </a:p>
        </p:txBody>
      </p:sp>
    </p:spTree>
    <p:extLst>
      <p:ext uri="{BB962C8B-B14F-4D97-AF65-F5344CB8AC3E}">
        <p14:creationId xmlns="" xmlns:p14="http://schemas.microsoft.com/office/powerpoint/2010/main" val="564360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THE LINK</a:t>
            </a:r>
            <a:r>
              <a:rPr lang="en-US" baseline="0" dirty="0" smtClean="0"/>
              <a:t> THEN CTRL+F FIND CHAPTER 3 THEN BROWSE SEC. 30 </a:t>
            </a:r>
          </a:p>
          <a:p>
            <a:r>
              <a:rPr lang="en-US" dirty="0" smtClean="0"/>
              <a:t>“STATEMENT OF COMPARISON</a:t>
            </a:r>
            <a:r>
              <a:rPr lang="en-US" baseline="0" dirty="0" smtClean="0"/>
              <a:t> OF BUDGET AND ACTUAL AMOUNTS SCBAA ON GAM”</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be discuss</a:t>
            </a:r>
            <a:r>
              <a:rPr lang="en-US" baseline="0" dirty="0" smtClean="0"/>
              <a:t>ed by the budget division.</a:t>
            </a:r>
            <a:endParaRPr lang="en-US" dirty="0" smtClean="0"/>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23</a:t>
            </a:fld>
            <a:endParaRPr lang="fil-PH"/>
          </a:p>
        </p:txBody>
      </p:sp>
    </p:spTree>
    <p:extLst>
      <p:ext uri="{BB962C8B-B14F-4D97-AF65-F5344CB8AC3E}">
        <p14:creationId xmlns="" xmlns:p14="http://schemas.microsoft.com/office/powerpoint/2010/main" val="3854032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24</a:t>
            </a:fld>
            <a:endParaRPr lang="fil-PH"/>
          </a:p>
        </p:txBody>
      </p:sp>
    </p:spTree>
    <p:extLst>
      <p:ext uri="{BB962C8B-B14F-4D97-AF65-F5344CB8AC3E}">
        <p14:creationId xmlns="" xmlns:p14="http://schemas.microsoft.com/office/powerpoint/2010/main" val="258213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It follows the DepEd’s hierarchy from schools to Division Offices</a:t>
            </a:r>
            <a:r>
              <a:rPr lang="fil-PH" baseline="0" dirty="0" smtClean="0"/>
              <a:t> to Regional Offices and finally consolidated as a single financial report at DepEd Central Office</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25</a:t>
            </a:fld>
            <a:endParaRPr lang="fil-PH"/>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1.</a:t>
            </a:r>
            <a:r>
              <a:rPr lang="fil-PH" baseline="0" dirty="0" smtClean="0"/>
              <a:t> </a:t>
            </a:r>
            <a:r>
              <a:rPr lang="fil-PH" dirty="0" smtClean="0"/>
              <a:t>For individual</a:t>
            </a:r>
            <a:r>
              <a:rPr lang="fil-PH" baseline="0" dirty="0" smtClean="0"/>
              <a:t> entity/department FSs – the head of the entity/department central office (CO) or regional office (RO) or operating unit (OU) or his/her authorized representative jointly with the head of the finance/accounting division/unit; and</a:t>
            </a:r>
          </a:p>
          <a:p>
            <a:r>
              <a:rPr lang="fil-PH" dirty="0" smtClean="0"/>
              <a:t>2.</a:t>
            </a:r>
            <a:r>
              <a:rPr lang="fil-PH" baseline="0" dirty="0" smtClean="0"/>
              <a:t> For department/entity FSs as a single entity – the head of the entity/department of jointly with the head of the finance unit</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29</a:t>
            </a:fld>
            <a:endParaRPr lang="fil-PH"/>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30</a:t>
            </a:fld>
            <a:endParaRPr lang="fil-PH"/>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553200"/>
            <a:ext cx="91440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dirty="0"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3124200" y="6553199"/>
            <a:ext cx="28956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r>
              <a:rPr lang="fil-PH" dirty="0" smtClean="0"/>
              <a:t>DEPARTMENT OF EDUCATION</a:t>
            </a:r>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Attachment/Government%20Accounting%20Manual%20(GAM)/Volume%20I_Main%20Document/Annex%20A-Q/Annex%20A%20-%20SFPosition-Condensed.xl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Attachment/Government%20Accounting%20Manual%20(GAM)/Volume%20I_Main%20Document/Annex%20A-Q/Annex%20A.1%20-%20SFPosition-Detailed.xl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Attachment/Government%20Accounting%20Manual%20(GAM)/Volume%20I_Main%20Document/Annex%20A-Q/Annex%20B%20-%20SFPerformance-Cond.xl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Attachment/Government%20Accounting%20Manual%20(GAM)/Volume%20I_Main%20Document/Annex%20A-Q/Annex%20B.2%20-%20SFPer-Detailed.xls"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Attachment/Government%20Accounting%20Manual%20(GAM)/Volume%20I_Main%20Document/Annex%20A-Q/Annex%20C-%20SCNAE.xl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Attachment/Government%20Accounting%20Manual%20(GAM)/Volume%20I_Main%20Document/Annex%20A-Q/Annex%20D-%20SCF.xl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Attachment/Government%20Accounting%20Manual%20(GAM)/Volume%20I_Main%20Document/Annex%20A-Q/Annex%20E%20-%20SCBAA.xl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Attachment/Government%20Accounting%20Manual%20(GAM)/Volume%20I_Main%20Document/Volume%20I.pdf" TargetMode="External"/><Relationship Id="rId4" Type="http://schemas.openxmlformats.org/officeDocument/2006/relationships/hyperlink" Target="Attachment/SCBAA%20DepED%202015%20COA.xlsx"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Attachment/Government%20Accounting%20Manual%20(GAM)/Volume%20I_Main%20Document/Annex%20A-Q/Annex%20F%20-%20Sample%20Notes%20to%20FS.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Attachment/Government%20Accounting%20Manual%20(GAM)/Volume%20I_Main%20Document/Annex%20A-Q/Annex%20G%20-%20SMR%20for%20FS.doc"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ubtitle 2"/>
          <p:cNvSpPr txBox="1">
            <a:spLocks/>
          </p:cNvSpPr>
          <p:nvPr/>
        </p:nvSpPr>
        <p:spPr>
          <a:xfrm>
            <a:off x="304800" y="4953000"/>
            <a:ext cx="8534400" cy="16002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5" name="Title 1"/>
          <p:cNvSpPr txBox="1">
            <a:spLocks/>
          </p:cNvSpPr>
          <p:nvPr/>
        </p:nvSpPr>
        <p:spPr>
          <a:xfrm>
            <a:off x="0" y="3657601"/>
            <a:ext cx="9144000" cy="1295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a:r>
            <a:b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b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Session 6.0</a:t>
            </a:r>
            <a:endParaRPr kumimoji="0" lang="en-U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6" name="TextBox 5"/>
          <p:cNvSpPr txBox="1"/>
          <p:nvPr/>
        </p:nvSpPr>
        <p:spPr>
          <a:xfrm>
            <a:off x="0" y="5181600"/>
            <a:ext cx="9144000" cy="1569660"/>
          </a:xfrm>
          <a:prstGeom prst="rect">
            <a:avLst/>
          </a:prstGeom>
          <a:noFill/>
        </p:spPr>
        <p:txBody>
          <a:bodyPr wrap="square" rtlCol="0">
            <a:spAutoFit/>
          </a:bodyPr>
          <a:lstStyle/>
          <a:p>
            <a:pPr algn="ctr"/>
            <a:r>
              <a:rPr lang="fil-PH" sz="4800" b="1" dirty="0" smtClean="0">
                <a:solidFill>
                  <a:schemeClr val="bg1"/>
                </a:solidFill>
                <a:effectLst>
                  <a:outerShdw blurRad="38100" dist="38100" dir="2700000" algn="tl">
                    <a:srgbClr val="000000">
                      <a:alpha val="43137"/>
                    </a:srgbClr>
                  </a:outerShdw>
                </a:effectLst>
                <a:latin typeface="+mj-lt"/>
                <a:ea typeface="+mj-ea"/>
                <a:cs typeface="+mj-cs"/>
              </a:rPr>
              <a:t>FINANCIAL REPORTING SYSTEM</a:t>
            </a: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Session Overview</a:t>
            </a:r>
            <a:endParaRPr lang="fil-PH" dirty="0"/>
          </a:p>
        </p:txBody>
      </p:sp>
      <p:sp>
        <p:nvSpPr>
          <p:cNvPr id="3" name="Content Placeholder 2"/>
          <p:cNvSpPr>
            <a:spLocks noGrp="1"/>
          </p:cNvSpPr>
          <p:nvPr>
            <p:ph idx="1"/>
          </p:nvPr>
        </p:nvSpPr>
        <p:spPr/>
        <p:txBody>
          <a:bodyPr/>
          <a:lstStyle/>
          <a:p>
            <a:pPr marL="514350" indent="-514350">
              <a:buFont typeface="+mj-lt"/>
              <a:buAutoNum type="alphaUcPeriod"/>
            </a:pPr>
            <a:r>
              <a:rPr lang="fil-PH" dirty="0" smtClean="0"/>
              <a:t>Components of Financial Statements</a:t>
            </a:r>
          </a:p>
          <a:p>
            <a:pPr marL="514350" indent="-514350" algn="just">
              <a:buFont typeface="+mj-lt"/>
              <a:buAutoNum type="alphaUcPeriod"/>
            </a:pPr>
            <a:r>
              <a:rPr lang="fil-PH" dirty="0" smtClean="0"/>
              <a:t>Consolidation of Financial Statements and Other Reports</a:t>
            </a:r>
          </a:p>
          <a:p>
            <a:pPr marL="514350" indent="-514350" algn="just">
              <a:buFont typeface="+mj-lt"/>
              <a:buAutoNum type="alphaUcPeriod"/>
            </a:pPr>
            <a:r>
              <a:rPr lang="fil-PH" dirty="0" smtClean="0"/>
              <a:t>Financial Statement Analysis</a:t>
            </a:r>
          </a:p>
          <a:p>
            <a:pPr marL="514350" indent="-514350" algn="just">
              <a:buFont typeface="+mj-lt"/>
              <a:buAutoNum type="alphaUcPeriod"/>
            </a:pPr>
            <a:r>
              <a:rPr lang="fil-PH" dirty="0" smtClean="0"/>
              <a:t>Management Responsibility of Financial Statements</a:t>
            </a:r>
          </a:p>
          <a:p>
            <a:pPr marL="514350" indent="-514350" algn="just">
              <a:buFont typeface="+mj-lt"/>
              <a:buAutoNum type="alphaUcPeriod"/>
            </a:pPr>
            <a:r>
              <a:rPr lang="fil-PH" dirty="0" smtClean="0"/>
              <a:t>Submission of Reports</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a:t>
            </a:fld>
            <a:endParaRPr lang="fil-PH" dirty="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Learning Objective</a:t>
            </a:r>
            <a:endParaRPr lang="fil-PH" dirty="0"/>
          </a:p>
        </p:txBody>
      </p:sp>
      <p:sp>
        <p:nvSpPr>
          <p:cNvPr id="3" name="Content Placeholder 2"/>
          <p:cNvSpPr>
            <a:spLocks noGrp="1"/>
          </p:cNvSpPr>
          <p:nvPr>
            <p:ph idx="1"/>
          </p:nvPr>
        </p:nvSpPr>
        <p:spPr/>
        <p:txBody>
          <a:bodyPr/>
          <a:lstStyle/>
          <a:p>
            <a:pPr algn="just"/>
            <a:r>
              <a:rPr lang="fil-PH" dirty="0" smtClean="0"/>
              <a:t>To ensure that the operational procedures and financial reporting system are uniformly and strictly observed by financial management practitioners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a:t>
            </a:fld>
            <a:endParaRPr lang="fil-PH" dirty="0"/>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FINANCIAL STATEMENTS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a:t>
            </a:fld>
            <a:endParaRPr lang="fil-PH" dirty="0"/>
          </a:p>
        </p:txBody>
      </p:sp>
      <p:sp>
        <p:nvSpPr>
          <p:cNvPr id="6" name="Content Placeholder 5"/>
          <p:cNvSpPr>
            <a:spLocks noGrp="1"/>
          </p:cNvSpPr>
          <p:nvPr>
            <p:ph idx="1"/>
          </p:nvPr>
        </p:nvSpPr>
        <p:spPr>
          <a:xfrm>
            <a:off x="457200" y="1143000"/>
            <a:ext cx="8229600" cy="1143000"/>
          </a:xfrm>
        </p:spPr>
        <p:txBody>
          <a:bodyPr>
            <a:noAutofit/>
          </a:bodyPr>
          <a:lstStyle/>
          <a:p>
            <a:pPr algn="just">
              <a:buFont typeface="Wingdings" pitchFamily="2" charset="2"/>
              <a:buChar char="ü"/>
            </a:pPr>
            <a:r>
              <a:rPr lang="fil-PH" dirty="0" smtClean="0"/>
              <a:t>Financial Statements (FS) are the primary output of a financial accounting system</a:t>
            </a:r>
          </a:p>
          <a:p>
            <a:pPr algn="just">
              <a:buFont typeface="Wingdings" pitchFamily="2" charset="2"/>
              <a:buChar char="ü"/>
            </a:pPr>
            <a:r>
              <a:rPr lang="fil-PH" dirty="0" smtClean="0"/>
              <a:t>FS are structured representation of the financial position and financial performance of an entity</a:t>
            </a:r>
          </a:p>
          <a:p>
            <a:pPr algn="just">
              <a:buFont typeface="Wingdings" pitchFamily="2" charset="2"/>
              <a:buChar char="ü"/>
            </a:pPr>
            <a:endParaRPr lang="fil-PH" dirty="0" smtClean="0"/>
          </a:p>
          <a:p>
            <a:pPr algn="just">
              <a:buFont typeface="Wingdings" pitchFamily="2" charset="2"/>
              <a:buChar char="ü"/>
            </a:pPr>
            <a:r>
              <a:rPr lang="fil-PH" dirty="0" smtClean="0"/>
              <a:t>Together with other supporting schedules, they are the products of the government accounting process</a:t>
            </a:r>
            <a:endParaRPr lang="fil-PH"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sz="3600" dirty="0" smtClean="0"/>
              <a:t>con’t... FINANCIAL STATEMENTS</a:t>
            </a:r>
            <a:endParaRPr lang="fil-PH" sz="36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a:t>
            </a:fld>
            <a:endParaRPr lang="fil-PH" dirty="0"/>
          </a:p>
        </p:txBody>
      </p:sp>
      <p:sp>
        <p:nvSpPr>
          <p:cNvPr id="5" name="TextBox 4"/>
          <p:cNvSpPr txBox="1"/>
          <p:nvPr/>
        </p:nvSpPr>
        <p:spPr>
          <a:xfrm>
            <a:off x="457200" y="1752600"/>
            <a:ext cx="8229600" cy="3539430"/>
          </a:xfrm>
          <a:prstGeom prst="rect">
            <a:avLst/>
          </a:prstGeom>
          <a:noFill/>
        </p:spPr>
        <p:txBody>
          <a:bodyPr wrap="square" rtlCol="0">
            <a:spAutoFit/>
          </a:bodyPr>
          <a:lstStyle/>
          <a:p>
            <a:pPr algn="just"/>
            <a:r>
              <a:rPr lang="fil-PH" sz="3200" dirty="0" smtClean="0"/>
              <a:t>The latest Government Accounting Manual (GAM) provides that all financial transactions should be recognized and presented in  financial statements that are based on accounting system on accrual basis, and budget reporting system on budget basis.</a:t>
            </a:r>
            <a:endParaRPr lang="fil-PH" sz="3200"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sz="3600" dirty="0" smtClean="0"/>
              <a:t>GENERAL PURPOSE FINANCIAL STATEMENTS</a:t>
            </a:r>
            <a:endParaRPr lang="fil-PH" sz="3600" dirty="0"/>
          </a:p>
        </p:txBody>
      </p:sp>
      <p:sp>
        <p:nvSpPr>
          <p:cNvPr id="3" name="Content Placeholder 2"/>
          <p:cNvSpPr>
            <a:spLocks noGrp="1"/>
          </p:cNvSpPr>
          <p:nvPr>
            <p:ph idx="1"/>
          </p:nvPr>
        </p:nvSpPr>
        <p:spPr>
          <a:xfrm>
            <a:off x="457200" y="2438401"/>
            <a:ext cx="8229600" cy="2971799"/>
          </a:xfrm>
        </p:spPr>
        <p:txBody>
          <a:bodyPr/>
          <a:lstStyle/>
          <a:p>
            <a:pPr algn="just">
              <a:buNone/>
            </a:pPr>
            <a:r>
              <a:rPr lang="fil-PH" dirty="0" smtClean="0"/>
              <a:t>1. To provide information about the financial position, financial performance, and cash flows of an entity that is useful to a wide range of users in making and evaluating decisions about the allocation of resources</a:t>
            </a:r>
          </a:p>
          <a:p>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a:t>
            </a:fld>
            <a:endParaRPr lang="fil-PH" dirty="0"/>
          </a:p>
        </p:txBody>
      </p:sp>
      <p:sp>
        <p:nvSpPr>
          <p:cNvPr id="5" name="Rectangle 4"/>
          <p:cNvSpPr/>
          <p:nvPr/>
        </p:nvSpPr>
        <p:spPr>
          <a:xfrm>
            <a:off x="0" y="914400"/>
            <a:ext cx="9042518" cy="1200329"/>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6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Objective of </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g</a:t>
            </a:r>
            <a:r>
              <a:rPr lang="en-US" sz="36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eneral purpose financial </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Statements (</a:t>
            </a:r>
            <a:r>
              <a:rPr lang="en-US" sz="36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gpfs</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endParaRPr lang="en-US" sz="36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pPr algn="l"/>
            <a:r>
              <a:rPr lang="fil-PH" sz="3600" dirty="0" smtClean="0"/>
              <a:t>con’t... GENERAL PURPOSE FINANCIAL STATEMENTS</a:t>
            </a:r>
            <a:endParaRPr lang="fil-PH" sz="3600" dirty="0"/>
          </a:p>
        </p:txBody>
      </p:sp>
      <p:sp>
        <p:nvSpPr>
          <p:cNvPr id="3" name="Content Placeholder 2"/>
          <p:cNvSpPr>
            <a:spLocks noGrp="1"/>
          </p:cNvSpPr>
          <p:nvPr>
            <p:ph idx="1"/>
          </p:nvPr>
        </p:nvSpPr>
        <p:spPr>
          <a:xfrm>
            <a:off x="457200" y="2895600"/>
            <a:ext cx="8229600" cy="2438399"/>
          </a:xfrm>
        </p:spPr>
        <p:txBody>
          <a:bodyPr/>
          <a:lstStyle/>
          <a:p>
            <a:pPr algn="just">
              <a:buNone/>
            </a:pPr>
            <a:r>
              <a:rPr lang="fil-PH" dirty="0" smtClean="0"/>
              <a:t> To provide information useful for decision making, and to demonstrate the accountability of the entity for the resources entrusted to it</a:t>
            </a:r>
          </a:p>
        </p:txBody>
      </p:sp>
      <p:sp>
        <p:nvSpPr>
          <p:cNvPr id="4" name="Slide Number Placeholder 3"/>
          <p:cNvSpPr>
            <a:spLocks noGrp="1"/>
          </p:cNvSpPr>
          <p:nvPr>
            <p:ph type="sldNum" sz="quarter" idx="4"/>
          </p:nvPr>
        </p:nvSpPr>
        <p:spPr/>
        <p:txBody>
          <a:bodyPr/>
          <a:lstStyle/>
          <a:p>
            <a:fld id="{40CEB23D-5D9C-424D-A4B8-74E3F10BC318}" type="slidenum">
              <a:rPr lang="fil-PH" smtClean="0"/>
              <a:pPr/>
              <a:t>7</a:t>
            </a:fld>
            <a:endParaRPr lang="fil-PH" dirty="0"/>
          </a:p>
        </p:txBody>
      </p:sp>
      <p:sp>
        <p:nvSpPr>
          <p:cNvPr id="5" name="Rectangle 4"/>
          <p:cNvSpPr/>
          <p:nvPr/>
        </p:nvSpPr>
        <p:spPr>
          <a:xfrm>
            <a:off x="0" y="914400"/>
            <a:ext cx="9042518" cy="175432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6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ObjectiveS</a:t>
            </a:r>
            <a:r>
              <a:rPr lang="en-US" sz="36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of general purpose financial REPORTING IN </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PUBLIC SECTOR</a:t>
            </a:r>
            <a:endParaRPr lang="en-US" sz="36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200" dirty="0" smtClean="0"/>
              <a:t>con’t... GENERAL PURPOSE FINANCIAL STATEMENTS</a:t>
            </a:r>
            <a:endParaRPr lang="fil-PH" sz="3200" dirty="0"/>
          </a:p>
        </p:txBody>
      </p:sp>
      <p:sp>
        <p:nvSpPr>
          <p:cNvPr id="3" name="Content Placeholder 2"/>
          <p:cNvSpPr>
            <a:spLocks noGrp="1"/>
          </p:cNvSpPr>
          <p:nvPr>
            <p:ph idx="1"/>
          </p:nvPr>
        </p:nvSpPr>
        <p:spPr>
          <a:xfrm>
            <a:off x="457200" y="1295401"/>
            <a:ext cx="8229600" cy="3810000"/>
          </a:xfrm>
        </p:spPr>
        <p:txBody>
          <a:bodyPr/>
          <a:lstStyle/>
          <a:p>
            <a:pPr algn="just">
              <a:buNone/>
            </a:pPr>
            <a:r>
              <a:rPr lang="fil-PH" dirty="0" smtClean="0"/>
              <a:t>2. PREDICTIVE OR PROSPECTIVE ROLE - Provides information useful in predicting the level of resources required for continued operations, the resources that may be generated by continued operations, and the associated risks and uncertainties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8</a:t>
            </a:fld>
            <a:endParaRPr lang="fil-PH" dirty="0"/>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200" dirty="0" smtClean="0"/>
              <a:t>con’t... GENERAL PURPOSE FINANCIAL STATEMENTS</a:t>
            </a:r>
            <a:endParaRPr lang="fil-PH" sz="3200" dirty="0"/>
          </a:p>
        </p:txBody>
      </p:sp>
      <p:sp>
        <p:nvSpPr>
          <p:cNvPr id="3" name="Content Placeholder 2"/>
          <p:cNvSpPr>
            <a:spLocks noGrp="1"/>
          </p:cNvSpPr>
          <p:nvPr>
            <p:ph idx="1"/>
          </p:nvPr>
        </p:nvSpPr>
        <p:spPr>
          <a:xfrm>
            <a:off x="381000" y="1219200"/>
            <a:ext cx="8305800" cy="4953000"/>
          </a:xfrm>
        </p:spPr>
        <p:txBody>
          <a:bodyPr>
            <a:normAutofit fontScale="25000" lnSpcReduction="20000"/>
          </a:bodyPr>
          <a:lstStyle/>
          <a:p>
            <a:pPr algn="just">
              <a:buNone/>
            </a:pPr>
            <a:r>
              <a:rPr lang="fil-PH" sz="11200" dirty="0" smtClean="0"/>
              <a:t>3. Financial Statements provide information about an entity’s:</a:t>
            </a:r>
          </a:p>
          <a:p>
            <a:pPr marL="1371600" lvl="2" indent="-457200" algn="just">
              <a:buAutoNum type="alphaLcPeriod"/>
            </a:pPr>
            <a:r>
              <a:rPr lang="fil-PH" sz="11200" dirty="0" smtClean="0"/>
              <a:t>Assets;</a:t>
            </a:r>
          </a:p>
          <a:p>
            <a:pPr marL="1371600" lvl="2" indent="-457200" algn="just">
              <a:buAutoNum type="alphaLcPeriod"/>
            </a:pPr>
            <a:r>
              <a:rPr lang="fil-PH" sz="11200" dirty="0" smtClean="0"/>
              <a:t>Liabilities;</a:t>
            </a:r>
          </a:p>
          <a:p>
            <a:pPr marL="1371600" lvl="2" indent="-457200" algn="just">
              <a:buAutoNum type="alphaLcPeriod"/>
            </a:pPr>
            <a:r>
              <a:rPr lang="fil-PH" sz="11200" dirty="0" smtClean="0"/>
              <a:t>Net assets/equity;</a:t>
            </a:r>
          </a:p>
          <a:p>
            <a:pPr marL="1371600" lvl="2" indent="-457200" algn="just">
              <a:buAutoNum type="alphaLcPeriod"/>
            </a:pPr>
            <a:r>
              <a:rPr lang="fil-PH" sz="11200" dirty="0" smtClean="0"/>
              <a:t>Revenue;</a:t>
            </a:r>
          </a:p>
          <a:p>
            <a:pPr marL="1371600" lvl="2" indent="-457200" algn="just">
              <a:buAutoNum type="alphaLcPeriod"/>
            </a:pPr>
            <a:r>
              <a:rPr lang="fil-PH" sz="11200" dirty="0" smtClean="0"/>
              <a:t>Expenses;</a:t>
            </a:r>
          </a:p>
          <a:p>
            <a:pPr marL="1371600" lvl="2" indent="-457200" algn="just">
              <a:buAutoNum type="alphaLcPeriod"/>
            </a:pPr>
            <a:r>
              <a:rPr lang="fil-PH" sz="11200" dirty="0" smtClean="0"/>
              <a:t>Other changes in net assets/equity;</a:t>
            </a:r>
          </a:p>
          <a:p>
            <a:pPr marL="1371600" lvl="2" indent="-457200" algn="just">
              <a:buAutoNum type="alphaLcPeriod"/>
            </a:pPr>
            <a:r>
              <a:rPr lang="fil-PH" sz="11200" dirty="0" smtClean="0"/>
              <a:t>Cash flows; and</a:t>
            </a:r>
          </a:p>
          <a:p>
            <a:pPr marL="1371600" lvl="2" indent="-457200" algn="just">
              <a:buAutoNum type="alphaLcPeriod"/>
            </a:pPr>
            <a:r>
              <a:rPr lang="fil-PH" sz="11200" dirty="0" smtClean="0"/>
              <a:t>Comparison of budget and actual amounts </a:t>
            </a:r>
          </a:p>
          <a:p>
            <a:pPr marL="1371600" lvl="2" indent="-457200" algn="just">
              <a:buNone/>
            </a:pPr>
            <a:r>
              <a:rPr lang="fil-PH" sz="11200" dirty="0" smtClean="0"/>
              <a:t>      </a:t>
            </a:r>
            <a:r>
              <a:rPr lang="fil-PH" sz="7200" dirty="0" smtClean="0"/>
              <a:t>(Par. 17, PPSAS 1)</a:t>
            </a:r>
            <a:endParaRPr lang="fil-PH" sz="4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9</a:t>
            </a:fld>
            <a:endParaRPr lang="fil-PH" dirty="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3200" dirty="0" smtClean="0"/>
              <a:t>COMPONENTS OF FINANCIAL STATEMENT</a:t>
            </a:r>
            <a:endParaRPr lang="fil-PH" sz="3200" dirty="0"/>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3192687227"/>
              </p:ext>
            </p:extLst>
          </p:nvPr>
        </p:nvGraphicFramePr>
        <p:xfrm>
          <a:off x="304800" y="1066800"/>
          <a:ext cx="83820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10</a:t>
            </a:fld>
            <a:endParaRPr lang="fil-PH" dirty="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il-PH" dirty="0" smtClean="0"/>
              <a:t>Contents and format of financial statements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11</a:t>
            </a:fld>
            <a:endParaRPr lang="fil-PH" dirty="0"/>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lvl="0"/>
            <a:r>
              <a:rPr lang="fil-PH" dirty="0" smtClean="0"/>
              <a:t>Statement of Financial Position</a:t>
            </a:r>
            <a:endParaRPr lang="fil-PH" dirty="0"/>
          </a:p>
        </p:txBody>
      </p:sp>
      <p:sp>
        <p:nvSpPr>
          <p:cNvPr id="3" name="Content Placeholder 2"/>
          <p:cNvSpPr>
            <a:spLocks noGrp="1"/>
          </p:cNvSpPr>
          <p:nvPr>
            <p:ph idx="1"/>
          </p:nvPr>
        </p:nvSpPr>
        <p:spPr/>
        <p:txBody>
          <a:bodyPr>
            <a:normAutofit/>
          </a:bodyPr>
          <a:lstStyle/>
          <a:p>
            <a:pPr marL="514350" indent="-514350">
              <a:buAutoNum type="arabicPeriod"/>
            </a:pPr>
            <a:r>
              <a:rPr lang="fil-PH" dirty="0" smtClean="0"/>
              <a:t>Comparative Presentation </a:t>
            </a:r>
          </a:p>
          <a:p>
            <a:pPr>
              <a:buNone/>
            </a:pPr>
            <a:endParaRPr lang="fil-PH" dirty="0" smtClean="0"/>
          </a:p>
          <a:p>
            <a:pPr>
              <a:buNone/>
            </a:pPr>
            <a:r>
              <a:rPr lang="fil-PH" dirty="0" smtClean="0"/>
              <a:t>2. Condensed and Detailed </a:t>
            </a:r>
          </a:p>
          <a:p>
            <a:endParaRPr lang="fil-PH" dirty="0" smtClean="0"/>
          </a:p>
          <a:p>
            <a:pPr marL="0" indent="0">
              <a:buNone/>
            </a:pPr>
            <a:r>
              <a:rPr lang="fil-PH" dirty="0" smtClean="0"/>
              <a:t>3. </a:t>
            </a:r>
            <a:r>
              <a:rPr lang="en-US" dirty="0" smtClean="0"/>
              <a:t>Information </a:t>
            </a:r>
            <a:r>
              <a:rPr lang="en-US" dirty="0"/>
              <a:t>to be presented on the Face </a:t>
            </a:r>
            <a:r>
              <a:rPr lang="en-US" dirty="0" smtClean="0"/>
              <a:t>    of </a:t>
            </a:r>
            <a:r>
              <a:rPr lang="en-US" dirty="0"/>
              <a:t>Statement of Financial Position. </a:t>
            </a:r>
          </a:p>
          <a:p>
            <a:pPr marL="0" indent="0">
              <a:buNone/>
            </a:pPr>
            <a:endParaRPr lang="fil-PH" dirty="0" smtClean="0"/>
          </a:p>
          <a:p>
            <a:pPr>
              <a:buNone/>
            </a:pPr>
            <a:r>
              <a:rPr lang="fil-PH" dirty="0" smtClean="0"/>
              <a:t>4. Current and Non-Current presentation </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12</a:t>
            </a:fld>
            <a:endParaRPr lang="fil-PH" dirty="0"/>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3600" dirty="0" smtClean="0"/>
              <a:t>CURRENT AND NON-CURRENT PRESENTATION</a:t>
            </a:r>
            <a:endParaRPr lang="fil-PH" sz="3600" dirty="0"/>
          </a:p>
        </p:txBody>
      </p:sp>
      <p:sp>
        <p:nvSpPr>
          <p:cNvPr id="3" name="Text Placeholder 2"/>
          <p:cNvSpPr>
            <a:spLocks noGrp="1"/>
          </p:cNvSpPr>
          <p:nvPr>
            <p:ph type="body" idx="1"/>
          </p:nvPr>
        </p:nvSpPr>
        <p:spPr/>
        <p:style>
          <a:lnRef idx="1">
            <a:schemeClr val="accent5"/>
          </a:lnRef>
          <a:fillRef idx="2">
            <a:schemeClr val="accent5"/>
          </a:fillRef>
          <a:effectRef idx="1">
            <a:schemeClr val="accent5"/>
          </a:effectRef>
          <a:fontRef idx="minor">
            <a:schemeClr val="dk1"/>
          </a:fontRef>
        </p:style>
        <p:txBody>
          <a:bodyPr/>
          <a:lstStyle/>
          <a:p>
            <a:pPr algn="ctr"/>
            <a:r>
              <a:rPr lang="fil-PH" dirty="0" smtClean="0"/>
              <a:t>CURRENT ASSET</a:t>
            </a:r>
            <a:endParaRPr lang="fil-PH" dirty="0"/>
          </a:p>
        </p:txBody>
      </p:sp>
      <p:sp>
        <p:nvSpPr>
          <p:cNvPr id="4" name="Content Placeholder 3"/>
          <p:cNvSpPr>
            <a:spLocks noGrp="1"/>
          </p:cNvSpPr>
          <p:nvPr>
            <p:ph sz="half" idx="2"/>
          </p:nvPr>
        </p:nvSpPr>
        <p:spPr/>
        <p:style>
          <a:lnRef idx="2">
            <a:schemeClr val="accent5"/>
          </a:lnRef>
          <a:fillRef idx="1">
            <a:schemeClr val="lt1"/>
          </a:fillRef>
          <a:effectRef idx="0">
            <a:schemeClr val="accent5"/>
          </a:effectRef>
          <a:fontRef idx="minor">
            <a:schemeClr val="dk1"/>
          </a:fontRef>
        </p:style>
        <p:txBody>
          <a:bodyPr/>
          <a:lstStyle/>
          <a:p>
            <a:pPr marL="457200" indent="-457200">
              <a:buAutoNum type="alphaLcPeriod"/>
            </a:pPr>
            <a:r>
              <a:rPr lang="en-US" dirty="0" smtClean="0"/>
              <a:t>Held for sale or for consumption </a:t>
            </a:r>
          </a:p>
          <a:p>
            <a:pPr marL="457200" indent="-457200">
              <a:buAutoNum type="alphaLcPeriod"/>
            </a:pPr>
            <a:r>
              <a:rPr lang="en-US" dirty="0" smtClean="0"/>
              <a:t>Held primarily for trading;</a:t>
            </a:r>
          </a:p>
          <a:p>
            <a:pPr marL="457200" indent="-457200">
              <a:buAutoNum type="alphaLcPeriod"/>
            </a:pPr>
            <a:r>
              <a:rPr lang="en-US" dirty="0" smtClean="0"/>
              <a:t>To be realized </a:t>
            </a:r>
            <a:r>
              <a:rPr lang="en-US" u="sng" dirty="0" smtClean="0"/>
              <a:t>within one year</a:t>
            </a:r>
          </a:p>
          <a:p>
            <a:pPr marL="457200" indent="-457200">
              <a:buAutoNum type="alphaLcPeriod"/>
            </a:pPr>
            <a:r>
              <a:rPr lang="en-US" dirty="0" smtClean="0"/>
              <a:t>Unrestricted cash or a cash equivalent </a:t>
            </a:r>
          </a:p>
          <a:p>
            <a:pPr>
              <a:buNone/>
            </a:pPr>
            <a:endParaRPr lang="fil-PH" dirty="0"/>
          </a:p>
        </p:txBody>
      </p:sp>
      <p:sp>
        <p:nvSpPr>
          <p:cNvPr id="5" name="Text Placeholder 4"/>
          <p:cNvSpPr>
            <a:spLocks noGrp="1"/>
          </p:cNvSpPr>
          <p:nvPr>
            <p:ph type="body" sz="quarter" idx="3"/>
          </p:nvPr>
        </p:nvSpPr>
        <p:spPr/>
        <p:style>
          <a:lnRef idx="1">
            <a:schemeClr val="accent5"/>
          </a:lnRef>
          <a:fillRef idx="2">
            <a:schemeClr val="accent5"/>
          </a:fillRef>
          <a:effectRef idx="1">
            <a:schemeClr val="accent5"/>
          </a:effectRef>
          <a:fontRef idx="minor">
            <a:schemeClr val="dk1"/>
          </a:fontRef>
        </p:style>
        <p:txBody>
          <a:bodyPr/>
          <a:lstStyle/>
          <a:p>
            <a:pPr algn="ctr"/>
            <a:r>
              <a:rPr lang="fil-PH" dirty="0" smtClean="0"/>
              <a:t>NON-CURRENT ASSETS</a:t>
            </a:r>
            <a:endParaRPr lang="fil-PH" dirty="0"/>
          </a:p>
        </p:txBody>
      </p:sp>
      <p:sp>
        <p:nvSpPr>
          <p:cNvPr id="6" name="Content Placeholder 5"/>
          <p:cNvSpPr>
            <a:spLocks noGrp="1"/>
          </p:cNvSpPr>
          <p:nvPr>
            <p:ph sz="quarter" idx="4"/>
          </p:nvPr>
        </p:nvSpPr>
        <p:spPr/>
        <p:style>
          <a:lnRef idx="2">
            <a:schemeClr val="accent5"/>
          </a:lnRef>
          <a:fillRef idx="1">
            <a:schemeClr val="lt1"/>
          </a:fillRef>
          <a:effectRef idx="0">
            <a:schemeClr val="accent5"/>
          </a:effectRef>
          <a:fontRef idx="minor">
            <a:schemeClr val="dk1"/>
          </a:fontRef>
        </p:style>
        <p:txBody>
          <a:bodyPr anchor="ctr"/>
          <a:lstStyle/>
          <a:p>
            <a:r>
              <a:rPr lang="en-US" dirty="0" smtClean="0"/>
              <a:t>All other assets shall be classified as non-current. </a:t>
            </a:r>
          </a:p>
          <a:p>
            <a:pPr>
              <a:buNone/>
            </a:pPr>
            <a:endParaRPr lang="fil-PH" dirty="0"/>
          </a:p>
        </p:txBody>
      </p:sp>
      <p:sp>
        <p:nvSpPr>
          <p:cNvPr id="7" name="Slide Number Placeholder 6"/>
          <p:cNvSpPr>
            <a:spLocks noGrp="1"/>
          </p:cNvSpPr>
          <p:nvPr>
            <p:ph type="sldNum" sz="quarter" idx="11"/>
          </p:nvPr>
        </p:nvSpPr>
        <p:spPr/>
        <p:txBody>
          <a:bodyPr/>
          <a:lstStyle/>
          <a:p>
            <a:fld id="{40CEB23D-5D9C-424D-A4B8-74E3F10BC318}" type="slidenum">
              <a:rPr lang="fil-PH" smtClean="0"/>
              <a:pPr/>
              <a:t>13</a:t>
            </a:fld>
            <a:endParaRPr lang="fil-PH" dirty="0"/>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600" dirty="0" smtClean="0"/>
              <a:t>con’t... CURRENT AND NON-CURRENT PRESENTATION</a:t>
            </a:r>
            <a:endParaRPr lang="fil-PH" sz="3600" dirty="0"/>
          </a:p>
        </p:txBody>
      </p:sp>
      <p:sp>
        <p:nvSpPr>
          <p:cNvPr id="3" name="Text Placeholder 2"/>
          <p:cNvSpPr>
            <a:spLocks noGrp="1"/>
          </p:cNvSpPr>
          <p:nvPr>
            <p:ph type="body" idx="1"/>
          </p:nvPr>
        </p:nvSpPr>
        <p:spPr/>
        <p:style>
          <a:lnRef idx="1">
            <a:schemeClr val="accent5"/>
          </a:lnRef>
          <a:fillRef idx="2">
            <a:schemeClr val="accent5"/>
          </a:fillRef>
          <a:effectRef idx="1">
            <a:schemeClr val="accent5"/>
          </a:effectRef>
          <a:fontRef idx="minor">
            <a:schemeClr val="dk1"/>
          </a:fontRef>
        </p:style>
        <p:txBody>
          <a:bodyPr/>
          <a:lstStyle/>
          <a:p>
            <a:pPr algn="ctr"/>
            <a:r>
              <a:rPr lang="fil-PH" dirty="0" smtClean="0"/>
              <a:t>CURRENT LIABILITY</a:t>
            </a:r>
            <a:endParaRPr lang="fil-PH" dirty="0"/>
          </a:p>
        </p:txBody>
      </p:sp>
      <p:sp>
        <p:nvSpPr>
          <p:cNvPr id="4" name="Content Placeholder 3"/>
          <p:cNvSpPr>
            <a:spLocks noGrp="1"/>
          </p:cNvSpPr>
          <p:nvPr>
            <p:ph sz="half" idx="2"/>
          </p:nvPr>
        </p:nvSpPr>
        <p:spPr/>
        <p:style>
          <a:lnRef idx="2">
            <a:schemeClr val="accent5"/>
          </a:lnRef>
          <a:fillRef idx="1">
            <a:schemeClr val="lt1"/>
          </a:fillRef>
          <a:effectRef idx="0">
            <a:schemeClr val="accent5"/>
          </a:effectRef>
          <a:fontRef idx="minor">
            <a:schemeClr val="dk1"/>
          </a:fontRef>
        </p:style>
        <p:txBody>
          <a:bodyPr/>
          <a:lstStyle/>
          <a:p>
            <a:pPr>
              <a:buNone/>
            </a:pPr>
            <a:endParaRPr lang="fil-PH" dirty="0" smtClean="0"/>
          </a:p>
          <a:p>
            <a:pPr marL="457200" indent="-457200">
              <a:buAutoNum type="alphaLcPeriod"/>
            </a:pPr>
            <a:r>
              <a:rPr lang="en-US" dirty="0" smtClean="0"/>
              <a:t>Expected/due to be settled </a:t>
            </a:r>
            <a:r>
              <a:rPr lang="en-US" u="sng" dirty="0" smtClean="0"/>
              <a:t>within twelve months</a:t>
            </a:r>
            <a:r>
              <a:rPr lang="en-US" dirty="0" smtClean="0"/>
              <a:t>;</a:t>
            </a:r>
            <a:endParaRPr lang="fil-PH" dirty="0" smtClean="0"/>
          </a:p>
          <a:p>
            <a:pPr marL="457200" indent="-457200">
              <a:buAutoNum type="alphaLcPeriod"/>
            </a:pPr>
            <a:r>
              <a:rPr lang="fil-PH" dirty="0" smtClean="0"/>
              <a:t>Held primarily for trading;</a:t>
            </a:r>
          </a:p>
          <a:p>
            <a:pPr marL="457200" indent="-457200">
              <a:buAutoNum type="alphaLcPeriod"/>
            </a:pPr>
            <a:r>
              <a:rPr lang="en-US" dirty="0" smtClean="0"/>
              <a:t>No unconditional right deferment settlement </a:t>
            </a:r>
          </a:p>
        </p:txBody>
      </p:sp>
      <p:sp>
        <p:nvSpPr>
          <p:cNvPr id="5" name="Text Placeholder 4"/>
          <p:cNvSpPr>
            <a:spLocks noGrp="1"/>
          </p:cNvSpPr>
          <p:nvPr>
            <p:ph type="body" sz="quarter" idx="3"/>
          </p:nvPr>
        </p:nvSpPr>
        <p:spPr/>
        <p:style>
          <a:lnRef idx="1">
            <a:schemeClr val="accent5"/>
          </a:lnRef>
          <a:fillRef idx="2">
            <a:schemeClr val="accent5"/>
          </a:fillRef>
          <a:effectRef idx="1">
            <a:schemeClr val="accent5"/>
          </a:effectRef>
          <a:fontRef idx="minor">
            <a:schemeClr val="dk1"/>
          </a:fontRef>
        </p:style>
        <p:txBody>
          <a:bodyPr>
            <a:normAutofit fontScale="92500"/>
          </a:bodyPr>
          <a:lstStyle/>
          <a:p>
            <a:pPr algn="ctr"/>
            <a:r>
              <a:rPr lang="fil-PH" dirty="0" smtClean="0"/>
              <a:t>NON-CURRENT LIABILITY</a:t>
            </a:r>
          </a:p>
        </p:txBody>
      </p:sp>
      <p:sp>
        <p:nvSpPr>
          <p:cNvPr id="6" name="Content Placeholder 5"/>
          <p:cNvSpPr>
            <a:spLocks noGrp="1"/>
          </p:cNvSpPr>
          <p:nvPr>
            <p:ph sz="quarter" idx="4"/>
          </p:nvPr>
        </p:nvSpPr>
        <p:spPr/>
        <p:style>
          <a:lnRef idx="2">
            <a:schemeClr val="accent5"/>
          </a:lnRef>
          <a:fillRef idx="1">
            <a:schemeClr val="lt1"/>
          </a:fillRef>
          <a:effectRef idx="0">
            <a:schemeClr val="accent5"/>
          </a:effectRef>
          <a:fontRef idx="minor">
            <a:schemeClr val="dk1"/>
          </a:fontRef>
        </p:style>
        <p:txBody>
          <a:bodyPr anchor="ctr"/>
          <a:lstStyle/>
          <a:p>
            <a:pPr algn="just"/>
            <a:r>
              <a:rPr lang="en-US" dirty="0" smtClean="0">
                <a:solidFill>
                  <a:schemeClr val="tx1"/>
                </a:solidFill>
              </a:rPr>
              <a:t>All other payable shall be classified as non-current.</a:t>
            </a:r>
            <a:r>
              <a:rPr lang="en-US" dirty="0" smtClean="0">
                <a:solidFill>
                  <a:srgbClr val="9933FF"/>
                </a:solidFill>
              </a:rPr>
              <a:t> </a:t>
            </a:r>
          </a:p>
        </p:txBody>
      </p:sp>
      <p:sp>
        <p:nvSpPr>
          <p:cNvPr id="7" name="Slide Number Placeholder 6"/>
          <p:cNvSpPr>
            <a:spLocks noGrp="1"/>
          </p:cNvSpPr>
          <p:nvPr>
            <p:ph type="sldNum" sz="quarter" idx="11"/>
          </p:nvPr>
        </p:nvSpPr>
        <p:spPr/>
        <p:txBody>
          <a:bodyPr/>
          <a:lstStyle/>
          <a:p>
            <a:fld id="{40CEB23D-5D9C-424D-A4B8-74E3F10BC318}" type="slidenum">
              <a:rPr lang="fil-PH" smtClean="0"/>
              <a:pPr/>
              <a:t>14</a:t>
            </a:fld>
            <a:endParaRPr lang="fil-PH" dirty="0"/>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pPr algn="l"/>
            <a:r>
              <a:rPr lang="fil-PH" dirty="0" smtClean="0"/>
              <a:t>con’t... Statement of Financial Position</a:t>
            </a:r>
            <a:endParaRPr lang="fil-PH" dirty="0"/>
          </a:p>
        </p:txBody>
      </p:sp>
      <p:sp>
        <p:nvSpPr>
          <p:cNvPr id="3" name="Content Placeholder 2"/>
          <p:cNvSpPr>
            <a:spLocks noGrp="1"/>
          </p:cNvSpPr>
          <p:nvPr>
            <p:ph idx="1"/>
          </p:nvPr>
        </p:nvSpPr>
        <p:spPr>
          <a:xfrm>
            <a:off x="457200" y="1295401"/>
            <a:ext cx="8229600" cy="2057400"/>
          </a:xfrm>
        </p:spPr>
        <p:txBody>
          <a:bodyPr/>
          <a:lstStyle/>
          <a:p>
            <a:pPr>
              <a:buNone/>
            </a:pPr>
            <a:r>
              <a:rPr lang="fil-PH" sz="2800" i="1" dirty="0" smtClean="0"/>
              <a:t>Refer to </a:t>
            </a:r>
            <a:r>
              <a:rPr lang="fil-PH" sz="2800" dirty="0" smtClean="0">
                <a:hlinkClick r:id="rId3" action="ppaction://hlinkfile"/>
              </a:rPr>
              <a:t>Annex A – SFPosition Condensed </a:t>
            </a:r>
            <a:r>
              <a:rPr lang="fil-PH" sz="2800" i="1" dirty="0" smtClean="0"/>
              <a:t>and </a:t>
            </a:r>
            <a:r>
              <a:rPr lang="fil-PH" sz="2800" dirty="0" smtClean="0">
                <a:hlinkClick r:id="rId4" action="ppaction://hlinkfile"/>
              </a:rPr>
              <a:t>Annex A.1 – SFPosition - Detailed</a:t>
            </a:r>
            <a:r>
              <a:rPr lang="fil-PH" sz="2800" i="1" dirty="0" smtClean="0"/>
              <a:t>, Volume I, GAM</a:t>
            </a:r>
            <a:endParaRPr lang="fil-PH" sz="2800" i="1"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15</a:t>
            </a:fld>
            <a:endParaRPr lang="fil-PH" dirty="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lvl="0"/>
            <a:r>
              <a:rPr lang="fil-PH" sz="4000" dirty="0" smtClean="0"/>
              <a:t>Statement of Financial Performance</a:t>
            </a:r>
            <a:endParaRPr lang="fil-PH" sz="40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16</a:t>
            </a:fld>
            <a:endParaRPr lang="fil-PH" dirty="0"/>
          </a:p>
        </p:txBody>
      </p:sp>
      <p:sp>
        <p:nvSpPr>
          <p:cNvPr id="5" name="Content Placeholder 2"/>
          <p:cNvSpPr txBox="1">
            <a:spLocks/>
          </p:cNvSpPr>
          <p:nvPr/>
        </p:nvSpPr>
        <p:spPr>
          <a:xfrm>
            <a:off x="609600" y="1447800"/>
            <a:ext cx="8229600" cy="4830763"/>
          </a:xfrm>
          <a:prstGeom prst="rect">
            <a:avLst/>
          </a:prstGeom>
        </p:spPr>
        <p:txBody>
          <a:bodyPr vert="horz" lIns="91440" tIns="45720" rIns="91440" bIns="45720" rtlCol="0">
            <a:normAutofit/>
          </a:bodyPr>
          <a:lstStyle/>
          <a:p>
            <a:pPr marL="514350" marR="0" lvl="0" indent="-514350" algn="l" defTabSz="914400" rtl="0" eaLnBrk="1" fontAlgn="auto" latinLnBrk="0" hangingPunct="1">
              <a:lnSpc>
                <a:spcPct val="100000"/>
              </a:lnSpc>
              <a:spcBef>
                <a:spcPct val="20000"/>
              </a:spcBef>
              <a:spcAft>
                <a:spcPts val="0"/>
              </a:spcAft>
              <a:buClrTx/>
              <a:buSzTx/>
              <a:buFont typeface="Arial" pitchFamily="34" charset="0"/>
              <a:buAutoNum type="arabicPeriod"/>
              <a:tabLst/>
              <a:defRPr/>
            </a:pPr>
            <a:r>
              <a:rPr kumimoji="0" lang="fil-PH" sz="3200" b="0" i="0" u="none" strike="noStrike" kern="1200" cap="none" spc="0" normalizeH="0" baseline="0" noProof="0" dirty="0" smtClean="0">
                <a:ln>
                  <a:noFill/>
                </a:ln>
                <a:solidFill>
                  <a:schemeClr val="tx1"/>
                </a:solidFill>
                <a:effectLst/>
                <a:uLnTx/>
                <a:uFillTx/>
                <a:latin typeface="+mn-lt"/>
                <a:ea typeface="+mn-ea"/>
                <a:cs typeface="+mn-cs"/>
              </a:rPr>
              <a:t>Comparative Presentation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il-PH"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fil-PH" sz="3200" b="0" i="0" u="none" strike="noStrike" kern="1200" cap="none" spc="0" normalizeH="0" baseline="0" noProof="0" dirty="0" smtClean="0">
                <a:ln>
                  <a:noFill/>
                </a:ln>
                <a:solidFill>
                  <a:schemeClr val="tx1"/>
                </a:solidFill>
                <a:effectLst/>
                <a:uLnTx/>
                <a:uFillTx/>
                <a:latin typeface="+mn-lt"/>
                <a:ea typeface="+mn-ea"/>
                <a:cs typeface="+mn-cs"/>
              </a:rPr>
              <a:t>2. Condensed and Detailed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il-PH"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pPr algn="l"/>
            <a:r>
              <a:rPr lang="fil-PH" dirty="0" smtClean="0"/>
              <a:t>con’t... Statement of Financial Performance</a:t>
            </a:r>
            <a:endParaRPr lang="fil-PH" dirty="0"/>
          </a:p>
        </p:txBody>
      </p:sp>
      <p:sp>
        <p:nvSpPr>
          <p:cNvPr id="3" name="Content Placeholder 2"/>
          <p:cNvSpPr>
            <a:spLocks noGrp="1"/>
          </p:cNvSpPr>
          <p:nvPr>
            <p:ph idx="1"/>
          </p:nvPr>
        </p:nvSpPr>
        <p:spPr/>
        <p:txBody>
          <a:bodyPr/>
          <a:lstStyle/>
          <a:p>
            <a:pPr>
              <a:buNone/>
            </a:pPr>
            <a:r>
              <a:rPr lang="fil-PH" i="1" dirty="0" smtClean="0"/>
              <a:t>Refer to </a:t>
            </a:r>
            <a:r>
              <a:rPr lang="fil-PH" dirty="0" smtClean="0">
                <a:hlinkClick r:id="rId3" action="ppaction://hlinkfile"/>
              </a:rPr>
              <a:t>Annex B – SFPer Condensed</a:t>
            </a:r>
            <a:r>
              <a:rPr lang="fil-PH" i="1" dirty="0" smtClean="0"/>
              <a:t> and </a:t>
            </a:r>
            <a:r>
              <a:rPr lang="fil-PH" dirty="0" smtClean="0">
                <a:hlinkClick r:id="rId4" action="ppaction://hlinkfile"/>
              </a:rPr>
              <a:t>Annex B.2 – SFPer Detailed</a:t>
            </a:r>
            <a:r>
              <a:rPr lang="fil-PH" i="1" dirty="0" smtClean="0"/>
              <a:t>, Volume I, GAM</a:t>
            </a:r>
          </a:p>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17</a:t>
            </a:fld>
            <a:endParaRPr lang="fil-PH" dirty="0"/>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3200" dirty="0" smtClean="0"/>
              <a:t>Statement of Changes in Net Assets/Equity</a:t>
            </a:r>
            <a:endParaRPr lang="fil-PH" sz="3200" dirty="0"/>
          </a:p>
        </p:txBody>
      </p:sp>
      <p:sp>
        <p:nvSpPr>
          <p:cNvPr id="3" name="Content Placeholder 2"/>
          <p:cNvSpPr>
            <a:spLocks noGrp="1"/>
          </p:cNvSpPr>
          <p:nvPr>
            <p:ph idx="1"/>
          </p:nvPr>
        </p:nvSpPr>
        <p:spPr>
          <a:xfrm>
            <a:off x="457200" y="1676400"/>
            <a:ext cx="8229600" cy="4830763"/>
          </a:xfrm>
        </p:spPr>
        <p:txBody>
          <a:bodyPr>
            <a:normAutofit fontScale="85000" lnSpcReduction="10000"/>
          </a:bodyPr>
          <a:lstStyle/>
          <a:p>
            <a:pPr marL="514350" indent="-514350" algn="just">
              <a:buAutoNum type="arabicPeriod"/>
            </a:pPr>
            <a:r>
              <a:rPr lang="fil-PH" dirty="0" smtClean="0"/>
              <a:t>Net Income or Deficit for the period;</a:t>
            </a:r>
          </a:p>
          <a:p>
            <a:pPr marL="514350" indent="-514350" algn="just">
              <a:buAutoNum type="arabicPeriod"/>
            </a:pPr>
            <a:r>
              <a:rPr lang="fil-PH" dirty="0" smtClean="0"/>
              <a:t>Each item of revenue and expenses for the period that, as required by Standards, is recognized directly in net assets/equity, and the total of these items;</a:t>
            </a:r>
          </a:p>
          <a:p>
            <a:pPr marL="514350" indent="-514350" algn="just">
              <a:buAutoNum type="arabicPeriod"/>
            </a:pPr>
            <a:r>
              <a:rPr lang="fil-PH" dirty="0" smtClean="0"/>
              <a:t>Total revenue and expense for the period; and</a:t>
            </a:r>
          </a:p>
          <a:p>
            <a:pPr marL="514350" indent="-514350" algn="just">
              <a:buAutoNum type="arabicPeriod"/>
            </a:pPr>
            <a:r>
              <a:rPr lang="fil-PH" dirty="0" smtClean="0"/>
              <a:t>For each component of net assets/equity separately disclosed, the effects of changes in accounting policies and corrections of errors recognized in accordance with PPSAS 3 – Accounting Policies, Changes in Accounting Estimates and Errors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18</a:t>
            </a:fld>
            <a:endParaRPr lang="fil-PH" dirty="0"/>
          </a:p>
        </p:txBody>
      </p:sp>
      <p:sp>
        <p:nvSpPr>
          <p:cNvPr id="5" name="TextBox 4"/>
          <p:cNvSpPr txBox="1"/>
          <p:nvPr/>
        </p:nvSpPr>
        <p:spPr>
          <a:xfrm>
            <a:off x="0" y="1143000"/>
            <a:ext cx="9144000" cy="52322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fil-PH" sz="2800" dirty="0" smtClean="0"/>
              <a:t>An entity shall present in the (SCNA/E) the following:</a:t>
            </a:r>
            <a:endParaRPr lang="fil-PH" sz="2800" dirty="0"/>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pPr algn="l"/>
            <a:r>
              <a:rPr lang="fil-PH" dirty="0" smtClean="0"/>
              <a:t>con’t... Statement of Changes in Net Assets/Equity</a:t>
            </a:r>
            <a:endParaRPr lang="fil-PH" dirty="0"/>
          </a:p>
        </p:txBody>
      </p:sp>
      <p:sp>
        <p:nvSpPr>
          <p:cNvPr id="3" name="Content Placeholder 2"/>
          <p:cNvSpPr>
            <a:spLocks noGrp="1"/>
          </p:cNvSpPr>
          <p:nvPr>
            <p:ph idx="1"/>
          </p:nvPr>
        </p:nvSpPr>
        <p:spPr/>
        <p:txBody>
          <a:bodyPr/>
          <a:lstStyle/>
          <a:p>
            <a:pPr>
              <a:buNone/>
            </a:pPr>
            <a:endParaRPr lang="fil-PH" dirty="0" smtClean="0"/>
          </a:p>
          <a:p>
            <a:pPr>
              <a:buNone/>
            </a:pPr>
            <a:r>
              <a:rPr lang="fil-PH" i="1" dirty="0" smtClean="0"/>
              <a:t>Refer to </a:t>
            </a:r>
            <a:r>
              <a:rPr lang="fil-PH" dirty="0" smtClean="0">
                <a:hlinkClick r:id="rId2" action="ppaction://hlinkfile"/>
              </a:rPr>
              <a:t>Annex C - SCNAE</a:t>
            </a:r>
            <a:r>
              <a:rPr lang="fil-PH" i="1" dirty="0" smtClean="0"/>
              <a:t>, Volume I, GAM</a:t>
            </a:r>
          </a:p>
          <a:p>
            <a:pPr>
              <a:buNone/>
            </a:pP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19</a:t>
            </a:fld>
            <a:endParaRPr lang="fil-PH" dirty="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Statement of Cash Flows</a:t>
            </a:r>
            <a:endParaRPr lang="fil-PH" dirty="0"/>
          </a:p>
        </p:txBody>
      </p:sp>
      <p:sp>
        <p:nvSpPr>
          <p:cNvPr id="3" name="Content Placeholder 2"/>
          <p:cNvSpPr>
            <a:spLocks noGrp="1"/>
          </p:cNvSpPr>
          <p:nvPr>
            <p:ph idx="1"/>
          </p:nvPr>
        </p:nvSpPr>
        <p:spPr/>
        <p:txBody>
          <a:bodyPr/>
          <a:lstStyle/>
          <a:p>
            <a:pPr algn="just">
              <a:buFont typeface="Wingdings" pitchFamily="2" charset="2"/>
              <a:buChar char="ü"/>
            </a:pPr>
            <a:r>
              <a:rPr lang="fil-PH" dirty="0" smtClean="0"/>
              <a:t>Provides information to users of FS a basis to assess the ability of the entity to generate cash and cash equivalents and to determine the entity’s utilization of funds</a:t>
            </a:r>
          </a:p>
          <a:p>
            <a:pPr>
              <a:buFont typeface="Wingdings" pitchFamily="2" charset="2"/>
              <a:buChar char="ü"/>
            </a:pPr>
            <a:endParaRPr lang="fil-PH" dirty="0" smtClean="0"/>
          </a:p>
          <a:p>
            <a:pPr algn="just">
              <a:buFont typeface="Wingdings" pitchFamily="2" charset="2"/>
              <a:buChar char="ü"/>
            </a:pPr>
            <a:r>
              <a:rPr lang="fil-PH" dirty="0" smtClean="0"/>
              <a:t>Provides information on how the entity generates income authorized to be used in their operation and its utilization</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20</a:t>
            </a:fld>
            <a:endParaRPr lang="fil-PH" dirty="0"/>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fil-PH" dirty="0" smtClean="0"/>
              <a:t>con’t... Statement of Cash Flows</a:t>
            </a:r>
            <a:endParaRPr lang="fil-PH" dirty="0"/>
          </a:p>
        </p:txBody>
      </p:sp>
      <p:sp>
        <p:nvSpPr>
          <p:cNvPr id="3" name="Content Placeholder 2"/>
          <p:cNvSpPr>
            <a:spLocks noGrp="1"/>
          </p:cNvSpPr>
          <p:nvPr>
            <p:ph idx="1"/>
          </p:nvPr>
        </p:nvSpPr>
        <p:spPr>
          <a:xfrm>
            <a:off x="457200" y="1295401"/>
            <a:ext cx="8229600" cy="2057400"/>
          </a:xfrm>
        </p:spPr>
        <p:txBody>
          <a:bodyPr/>
          <a:lstStyle/>
          <a:p>
            <a:pPr>
              <a:buNone/>
            </a:pPr>
            <a:r>
              <a:rPr lang="fil-PH" i="1" dirty="0" smtClean="0"/>
              <a:t>Refer to </a:t>
            </a:r>
            <a:r>
              <a:rPr lang="fil-PH" dirty="0" smtClean="0">
                <a:hlinkClick r:id="rId3" action="ppaction://hlinkfile"/>
              </a:rPr>
              <a:t>Annex D - SCF</a:t>
            </a:r>
            <a:r>
              <a:rPr lang="fil-PH" i="1" dirty="0" smtClean="0"/>
              <a:t>, Vol. I, GAM</a:t>
            </a:r>
          </a:p>
          <a:p>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21</a:t>
            </a:fld>
            <a:endParaRPr lang="fil-PH" dirty="0"/>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fil-PH" dirty="0" smtClean="0"/>
              <a:t>Statement of Comparison of Budget and Actual Amounts (SCBAA)</a:t>
            </a:r>
            <a:endParaRPr lang="fil-PH" dirty="0"/>
          </a:p>
        </p:txBody>
      </p:sp>
      <p:sp>
        <p:nvSpPr>
          <p:cNvPr id="3" name="Content Placeholder 2"/>
          <p:cNvSpPr>
            <a:spLocks noGrp="1"/>
          </p:cNvSpPr>
          <p:nvPr>
            <p:ph idx="1"/>
          </p:nvPr>
        </p:nvSpPr>
        <p:spPr/>
        <p:txBody>
          <a:bodyPr/>
          <a:lstStyle/>
          <a:p>
            <a:pPr algn="just">
              <a:buFont typeface="Wingdings" pitchFamily="2" charset="2"/>
              <a:buChar char="ü"/>
            </a:pPr>
            <a:r>
              <a:rPr lang="fil-PH" dirty="0" smtClean="0"/>
              <a:t>It enhances the transparency of financial reporting in government</a:t>
            </a:r>
          </a:p>
          <a:p>
            <a:pPr>
              <a:buNone/>
            </a:pPr>
            <a:endParaRPr lang="fil-PH" dirty="0" smtClean="0"/>
          </a:p>
          <a:p>
            <a:pPr algn="just">
              <a:buFont typeface="Wingdings" pitchFamily="2" charset="2"/>
              <a:buChar char="ü"/>
            </a:pPr>
            <a:r>
              <a:rPr lang="fil-PH" dirty="0" smtClean="0"/>
              <a:t>It is presented by government agencies as a separate additional financial statement</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22</a:t>
            </a:fld>
            <a:endParaRPr lang="fil-PH" dirty="0"/>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600" dirty="0" smtClean="0"/>
              <a:t>con’t... Statement of Comparison of Budget and Actual Amounts (SCBAA)</a:t>
            </a:r>
            <a:endParaRPr lang="fil-PH" sz="3600" dirty="0"/>
          </a:p>
        </p:txBody>
      </p:sp>
      <p:sp>
        <p:nvSpPr>
          <p:cNvPr id="3" name="Content Placeholder 2"/>
          <p:cNvSpPr>
            <a:spLocks noGrp="1"/>
          </p:cNvSpPr>
          <p:nvPr>
            <p:ph idx="1"/>
          </p:nvPr>
        </p:nvSpPr>
        <p:spPr/>
        <p:txBody>
          <a:bodyPr/>
          <a:lstStyle/>
          <a:p>
            <a:pPr>
              <a:buNone/>
            </a:pPr>
            <a:r>
              <a:rPr lang="fil-PH" dirty="0" smtClean="0"/>
              <a:t>Refer to </a:t>
            </a:r>
            <a:r>
              <a:rPr lang="fil-PH" dirty="0" smtClean="0">
                <a:hlinkClick r:id="rId3" action="ppaction://hlinkfile"/>
              </a:rPr>
              <a:t>Annex E - SCBAA</a:t>
            </a:r>
            <a:r>
              <a:rPr lang="fil-PH" dirty="0" smtClean="0"/>
              <a:t>, Volume I, GAM)</a:t>
            </a:r>
          </a:p>
          <a:p>
            <a:pPr marL="0" indent="0">
              <a:buNone/>
            </a:pPr>
            <a:r>
              <a:rPr lang="fil-PH" dirty="0" smtClean="0">
                <a:hlinkClick r:id="rId4" action="ppaction://hlinkfile"/>
              </a:rPr>
              <a:t>Guidelines in the preparation of SCBAA</a:t>
            </a:r>
            <a:endParaRPr lang="fil-PH" dirty="0"/>
          </a:p>
          <a:p>
            <a:pPr marL="0" indent="0">
              <a:buNone/>
            </a:pPr>
            <a:endParaRPr lang="fil-PH" dirty="0"/>
          </a:p>
          <a:p>
            <a:pPr marL="0" indent="0">
              <a:buNone/>
            </a:pPr>
            <a:r>
              <a:rPr lang="fil-PH" dirty="0" smtClean="0"/>
              <a:t>Refer to </a:t>
            </a:r>
            <a:r>
              <a:rPr lang="fil-PH" dirty="0" smtClean="0">
                <a:hlinkClick r:id="rId5" action="ppaction://hlinkfile"/>
              </a:rPr>
              <a:t>Sec. 30 Chapter 3 of Volume I GAM</a:t>
            </a:r>
            <a:r>
              <a:rPr lang="fil-PH" dirty="0" smtClean="0"/>
              <a:t> </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23</a:t>
            </a:fld>
            <a:endParaRPr lang="fil-PH" dirty="0"/>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Notes to Financial Statement</a:t>
            </a:r>
            <a:endParaRPr lang="fil-PH" dirty="0"/>
          </a:p>
        </p:txBody>
      </p:sp>
      <p:sp>
        <p:nvSpPr>
          <p:cNvPr id="3" name="Content Placeholder 2"/>
          <p:cNvSpPr>
            <a:spLocks noGrp="1"/>
          </p:cNvSpPr>
          <p:nvPr>
            <p:ph idx="1"/>
          </p:nvPr>
        </p:nvSpPr>
        <p:spPr/>
        <p:txBody>
          <a:bodyPr/>
          <a:lstStyle/>
          <a:p>
            <a:pPr algn="just">
              <a:buFont typeface="Wingdings" pitchFamily="2" charset="2"/>
              <a:buChar char="q"/>
            </a:pPr>
            <a:r>
              <a:rPr lang="fil-PH" dirty="0" smtClean="0"/>
              <a:t> Notes are integral components of financial reports and mandatory requirement by COA</a:t>
            </a:r>
          </a:p>
          <a:p>
            <a:pPr algn="just">
              <a:buFont typeface="Wingdings" pitchFamily="2" charset="2"/>
              <a:buChar char="q"/>
            </a:pPr>
            <a:r>
              <a:rPr lang="fil-PH" dirty="0" smtClean="0"/>
              <a:t>It clarifies the accounting procedures used, as well as divulge information that has occured during and immediately after the close of the accounting period</a:t>
            </a:r>
          </a:p>
          <a:p>
            <a:pPr algn="just">
              <a:buNone/>
            </a:pPr>
            <a:r>
              <a:rPr lang="fil-PH" sz="2800" i="1" dirty="0" smtClean="0"/>
              <a:t>Refer to </a:t>
            </a:r>
            <a:r>
              <a:rPr lang="fil-PH" sz="2800" dirty="0" smtClean="0">
                <a:hlinkClick r:id="rId3" action="ppaction://hlinkfile"/>
              </a:rPr>
              <a:t>Annex F</a:t>
            </a:r>
            <a:r>
              <a:rPr lang="fil-PH" sz="2800" i="1" dirty="0" smtClean="0"/>
              <a:t>, Volume I of GAM</a:t>
            </a:r>
            <a:endParaRPr lang="fil-PH" i="1"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24</a:t>
            </a:fld>
            <a:endParaRPr lang="fil-PH" dirty="0"/>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3200" dirty="0" smtClean="0"/>
              <a:t>Consolidation of Financial Statements and Other Reports</a:t>
            </a:r>
            <a:endParaRPr lang="fil-PH" sz="3200" dirty="0"/>
          </a:p>
        </p:txBody>
      </p:sp>
      <p:graphicFrame>
        <p:nvGraphicFramePr>
          <p:cNvPr id="5" name="Content Placeholder 4"/>
          <p:cNvGraphicFramePr>
            <a:graphicFrameLocks noGrp="1"/>
          </p:cNvGraphicFramePr>
          <p:nvPr>
            <p:ph idx="1"/>
          </p:nvPr>
        </p:nvGraphicFramePr>
        <p:xfrm>
          <a:off x="457200" y="990600"/>
          <a:ext cx="472440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25</a:t>
            </a:fld>
            <a:endParaRPr lang="fil-PH" dirty="0"/>
          </a:p>
        </p:txBody>
      </p:sp>
      <p:sp>
        <p:nvSpPr>
          <p:cNvPr id="6" name="TextBox 5"/>
          <p:cNvSpPr txBox="1"/>
          <p:nvPr/>
        </p:nvSpPr>
        <p:spPr>
          <a:xfrm>
            <a:off x="5638800" y="941725"/>
            <a:ext cx="3352800" cy="317009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fil-PH" sz="2000" dirty="0" smtClean="0"/>
              <a:t>DepEd’s Annual Financial Report (AFR), and other related reports, consists of consolidated financial statements (FS) and budget accountability reports inclusive of all DepEd implementing units that are required to produce such statements and reports.</a:t>
            </a:r>
          </a:p>
        </p:txBody>
      </p:sp>
      <p:sp>
        <p:nvSpPr>
          <p:cNvPr id="7" name="TextBox 6"/>
          <p:cNvSpPr txBox="1"/>
          <p:nvPr/>
        </p:nvSpPr>
        <p:spPr>
          <a:xfrm>
            <a:off x="5715000" y="4191000"/>
            <a:ext cx="3200400" cy="215443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fil-PH" sz="1900" dirty="0" smtClean="0"/>
              <a:t>Implementing Units (IUs) also submit directly their FS and other accountability reports to regional COA and DBM as a consequence of the direct fund release system</a:t>
            </a:r>
            <a:r>
              <a:rPr lang="fil-PH" sz="2000" dirty="0" smtClean="0"/>
              <a:t>.</a:t>
            </a:r>
            <a:endParaRPr lang="fil-PH" sz="2000" dirty="0"/>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Financial Statement Analysis</a:t>
            </a:r>
            <a:endParaRPr lang="fil-PH" dirty="0"/>
          </a:p>
        </p:txBody>
      </p:sp>
      <p:sp>
        <p:nvSpPr>
          <p:cNvPr id="3" name="Content Placeholder 2"/>
          <p:cNvSpPr>
            <a:spLocks noGrp="1"/>
          </p:cNvSpPr>
          <p:nvPr>
            <p:ph idx="1"/>
          </p:nvPr>
        </p:nvSpPr>
        <p:spPr>
          <a:xfrm>
            <a:off x="0" y="914400"/>
            <a:ext cx="9144000" cy="1447800"/>
          </a:xfrm>
        </p:spPr>
        <p:txBody>
          <a:bodyPr>
            <a:normAutofit lnSpcReduction="10000"/>
          </a:bodyPr>
          <a:lstStyle/>
          <a:p>
            <a:pPr algn="just">
              <a:buNone/>
            </a:pPr>
            <a:r>
              <a:rPr lang="fil-PH" dirty="0" smtClean="0"/>
              <a:t>Financial Reports require an analysis of periodic financial statements (F/S) and other related reports to:</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26</a:t>
            </a:fld>
            <a:endParaRPr lang="fil-PH" dirty="0"/>
          </a:p>
        </p:txBody>
      </p:sp>
      <p:graphicFrame>
        <p:nvGraphicFramePr>
          <p:cNvPr id="5" name="Content Placeholder 4"/>
          <p:cNvGraphicFramePr>
            <a:graphicFrameLocks/>
          </p:cNvGraphicFramePr>
          <p:nvPr/>
        </p:nvGraphicFramePr>
        <p:xfrm>
          <a:off x="609600" y="2286000"/>
          <a:ext cx="8001000" cy="4221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il-PH" dirty="0" smtClean="0"/>
              <a:t>Management Responsibility of Financial Statements</a:t>
            </a:r>
            <a:endParaRPr lang="fil-PH" dirty="0"/>
          </a:p>
        </p:txBody>
      </p:sp>
      <p:sp>
        <p:nvSpPr>
          <p:cNvPr id="3" name="Content Placeholder 2"/>
          <p:cNvSpPr>
            <a:spLocks noGrp="1"/>
          </p:cNvSpPr>
          <p:nvPr>
            <p:ph idx="1"/>
          </p:nvPr>
        </p:nvSpPr>
        <p:spPr>
          <a:xfrm>
            <a:off x="457200" y="1295401"/>
            <a:ext cx="8229600" cy="1981200"/>
          </a:xfrm>
        </p:spPr>
        <p:txBody>
          <a:bodyPr>
            <a:normAutofit/>
          </a:bodyPr>
          <a:lstStyle/>
          <a:p>
            <a:pPr algn="just">
              <a:buNone/>
            </a:pPr>
            <a:r>
              <a:rPr lang="fil-PH" dirty="0" smtClean="0"/>
              <a:t>Responsibility for the fair presentation and reliability of financial statements rests with the management of the reporting agency.</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27</a:t>
            </a:fld>
            <a:endParaRPr lang="fil-PH" dirty="0"/>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en-US" sz="3200" dirty="0" smtClean="0"/>
              <a:t>Statement of Management Responsibility</a:t>
            </a:r>
            <a:endParaRPr lang="fil-PH" sz="3200" dirty="0" smtClean="0"/>
          </a:p>
        </p:txBody>
      </p:sp>
      <p:sp>
        <p:nvSpPr>
          <p:cNvPr id="3" name="Content Placeholder 2"/>
          <p:cNvSpPr>
            <a:spLocks noGrp="1"/>
          </p:cNvSpPr>
          <p:nvPr>
            <p:ph idx="1"/>
          </p:nvPr>
        </p:nvSpPr>
        <p:spPr>
          <a:xfrm>
            <a:off x="457200" y="1295400"/>
            <a:ext cx="8229600" cy="4800599"/>
          </a:xfrm>
        </p:spPr>
        <p:txBody>
          <a:bodyPr>
            <a:noAutofit/>
          </a:bodyPr>
          <a:lstStyle/>
          <a:p>
            <a:pPr algn="just">
              <a:buNone/>
            </a:pPr>
            <a:r>
              <a:rPr lang="fil-PH" sz="2800" i="1" dirty="0" smtClean="0">
                <a:latin typeface="Arial" pitchFamily="34" charset="0"/>
                <a:cs typeface="Arial" pitchFamily="34" charset="0"/>
              </a:rPr>
              <a:t>Refer to </a:t>
            </a:r>
            <a:r>
              <a:rPr lang="fil-PH" sz="2800" i="1" dirty="0" smtClean="0">
                <a:solidFill>
                  <a:srgbClr val="FF0000"/>
                </a:solidFill>
                <a:latin typeface="Arial" pitchFamily="34" charset="0"/>
                <a:cs typeface="Arial" pitchFamily="34" charset="0"/>
                <a:hlinkClick r:id="rId2" action="ppaction://hlinkfile"/>
              </a:rPr>
              <a:t>Annex G – SMR for FS</a:t>
            </a:r>
            <a:endParaRPr lang="en-US" i="1" dirty="0" smtClean="0">
              <a:solidFill>
                <a:srgbClr val="FF0000"/>
              </a:solidFill>
              <a:latin typeface="Arial" pitchFamily="34" charset="0"/>
              <a:cs typeface="Arial" pitchFamily="34" charset="0"/>
            </a:endParaRPr>
          </a:p>
        </p:txBody>
      </p:sp>
      <p:sp>
        <p:nvSpPr>
          <p:cNvPr id="4" name="Slide Number Placeholder 3"/>
          <p:cNvSpPr>
            <a:spLocks noGrp="1"/>
          </p:cNvSpPr>
          <p:nvPr>
            <p:ph type="sldNum" sz="quarter" idx="4"/>
          </p:nvPr>
        </p:nvSpPr>
        <p:spPr/>
        <p:txBody>
          <a:bodyPr/>
          <a:lstStyle/>
          <a:p>
            <a:fld id="{40CEB23D-5D9C-424D-A4B8-74E3F10BC318}" type="slidenum">
              <a:rPr lang="fil-PH" smtClean="0"/>
              <a:pPr/>
              <a:t>28</a:t>
            </a:fld>
            <a:endParaRPr lang="fil-PH" dirty="0"/>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pPr algn="l"/>
            <a:r>
              <a:rPr lang="fil-PH" dirty="0" smtClean="0"/>
              <a:t>con’t... Management Responsibility of Financial Statements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29</a:t>
            </a:fld>
            <a:endParaRPr lang="fil-PH" dirty="0"/>
          </a:p>
        </p:txBody>
      </p:sp>
      <p:graphicFrame>
        <p:nvGraphicFramePr>
          <p:cNvPr id="8" name="Content Placeholder 7"/>
          <p:cNvGraphicFramePr>
            <a:graphicFrameLocks noGrp="1"/>
          </p:cNvGraphicFramePr>
          <p:nvPr>
            <p:ph idx="1"/>
            <p:extLst>
              <p:ext uri="{D42A27DB-BD31-4B8C-83A1-F6EECF244321}">
                <p14:modId xmlns="" xmlns:p14="http://schemas.microsoft.com/office/powerpoint/2010/main" val="2938791935"/>
              </p:ext>
            </p:extLst>
          </p:nvPr>
        </p:nvGraphicFramePr>
        <p:xfrm>
          <a:off x="457200" y="2890520"/>
          <a:ext cx="8305800" cy="3205480"/>
        </p:xfrm>
        <a:graphic>
          <a:graphicData uri="http://schemas.openxmlformats.org/drawingml/2006/table">
            <a:tbl>
              <a:tblPr firstRow="1" bandRow="1">
                <a:tableStyleId>{5C22544A-7EE6-4342-B048-85BDC9FD1C3A}</a:tableStyleId>
              </a:tblPr>
              <a:tblGrid>
                <a:gridCol w="2057400"/>
                <a:gridCol w="2133600"/>
                <a:gridCol w="2133600"/>
                <a:gridCol w="1981200"/>
              </a:tblGrid>
              <a:tr h="370840">
                <a:tc>
                  <a:txBody>
                    <a:bodyPr/>
                    <a:lstStyle/>
                    <a:p>
                      <a:pPr algn="ctr"/>
                      <a:r>
                        <a:rPr lang="fil-PH" dirty="0" smtClean="0"/>
                        <a:t>Operating</a:t>
                      </a:r>
                      <a:r>
                        <a:rPr lang="fil-PH" baseline="0" dirty="0" smtClean="0"/>
                        <a:t> Unit Level </a:t>
                      </a:r>
                      <a:endParaRPr lang="fil-PH" dirty="0"/>
                    </a:p>
                  </a:txBody>
                  <a:tcPr/>
                </a:tc>
                <a:tc>
                  <a:txBody>
                    <a:bodyPr/>
                    <a:lstStyle/>
                    <a:p>
                      <a:pPr algn="ctr"/>
                      <a:r>
                        <a:rPr lang="fil-PH" dirty="0" smtClean="0"/>
                        <a:t>Head</a:t>
                      </a:r>
                      <a:r>
                        <a:rPr lang="fil-PH" baseline="0" dirty="0" smtClean="0"/>
                        <a:t> of Finance / Accounting Office</a:t>
                      </a:r>
                      <a:endParaRPr lang="fil-PH" dirty="0"/>
                    </a:p>
                  </a:txBody>
                  <a:tcPr/>
                </a:tc>
                <a:tc>
                  <a:txBody>
                    <a:bodyPr/>
                    <a:lstStyle/>
                    <a:p>
                      <a:pPr algn="ctr"/>
                      <a:r>
                        <a:rPr lang="fil-PH" dirty="0" smtClean="0"/>
                        <a:t>Head of Finance</a:t>
                      </a:r>
                      <a:r>
                        <a:rPr lang="fil-PH" baseline="0" dirty="0" smtClean="0"/>
                        <a:t> / Budget Office</a:t>
                      </a:r>
                      <a:endParaRPr lang="fil-PH" dirty="0"/>
                    </a:p>
                  </a:txBody>
                  <a:tcPr/>
                </a:tc>
                <a:tc>
                  <a:txBody>
                    <a:bodyPr/>
                    <a:lstStyle/>
                    <a:p>
                      <a:pPr algn="ctr"/>
                      <a:r>
                        <a:rPr lang="fil-PH" dirty="0" smtClean="0"/>
                        <a:t>Head of Agency</a:t>
                      </a:r>
                      <a:endParaRPr lang="fil-PH" dirty="0"/>
                    </a:p>
                  </a:txBody>
                  <a:tcPr/>
                </a:tc>
              </a:tr>
              <a:tr h="370840">
                <a:tc>
                  <a:txBody>
                    <a:bodyPr/>
                    <a:lstStyle/>
                    <a:p>
                      <a:r>
                        <a:rPr lang="fil-PH" dirty="0" smtClean="0"/>
                        <a:t>Central</a:t>
                      </a:r>
                      <a:r>
                        <a:rPr lang="fil-PH" baseline="0" dirty="0" smtClean="0"/>
                        <a:t> Office</a:t>
                      </a:r>
                      <a:endParaRPr lang="fil-PH" dirty="0"/>
                    </a:p>
                  </a:txBody>
                  <a:tcPr/>
                </a:tc>
                <a:tc>
                  <a:txBody>
                    <a:bodyPr/>
                    <a:lstStyle/>
                    <a:p>
                      <a:r>
                        <a:rPr lang="fil-PH" dirty="0" smtClean="0"/>
                        <a:t>Chief Accountant</a:t>
                      </a:r>
                      <a:endParaRPr lang="fil-PH" dirty="0"/>
                    </a:p>
                  </a:txBody>
                  <a:tcPr/>
                </a:tc>
                <a:tc>
                  <a:txBody>
                    <a:bodyPr/>
                    <a:lstStyle/>
                    <a:p>
                      <a:r>
                        <a:rPr lang="fil-PH" dirty="0" smtClean="0"/>
                        <a:t>Budget Division</a:t>
                      </a:r>
                      <a:r>
                        <a:rPr lang="fil-PH" baseline="0" dirty="0" smtClean="0"/>
                        <a:t> Chief</a:t>
                      </a:r>
                      <a:endParaRPr lang="fil-PH" dirty="0"/>
                    </a:p>
                  </a:txBody>
                  <a:tcPr/>
                </a:tc>
                <a:tc>
                  <a:txBody>
                    <a:bodyPr/>
                    <a:lstStyle/>
                    <a:p>
                      <a:r>
                        <a:rPr lang="fil-PH" dirty="0" smtClean="0"/>
                        <a:t>Usec for Finance</a:t>
                      </a:r>
                      <a:r>
                        <a:rPr lang="fil-PH" baseline="0" dirty="0" smtClean="0"/>
                        <a:t> and Admin</a:t>
                      </a:r>
                      <a:endParaRPr lang="fil-PH" dirty="0"/>
                    </a:p>
                  </a:txBody>
                  <a:tcPr/>
                </a:tc>
              </a:tr>
              <a:tr h="370840">
                <a:tc>
                  <a:txBody>
                    <a:bodyPr/>
                    <a:lstStyle/>
                    <a:p>
                      <a:r>
                        <a:rPr lang="fil-PH" dirty="0" smtClean="0"/>
                        <a:t>Regional</a:t>
                      </a:r>
                      <a:r>
                        <a:rPr lang="fil-PH" baseline="0" dirty="0" smtClean="0"/>
                        <a:t> Office</a:t>
                      </a:r>
                      <a:endParaRPr lang="fil-PH" dirty="0"/>
                    </a:p>
                  </a:txBody>
                  <a:tcPr/>
                </a:tc>
                <a:tc>
                  <a:txBody>
                    <a:bodyPr/>
                    <a:lstStyle/>
                    <a:p>
                      <a:r>
                        <a:rPr lang="fil-PH" dirty="0" smtClean="0"/>
                        <a:t>Regional Accountant</a:t>
                      </a:r>
                      <a:endParaRPr lang="fil-PH" dirty="0"/>
                    </a:p>
                  </a:txBody>
                  <a:tcPr/>
                </a:tc>
                <a:tc>
                  <a:txBody>
                    <a:bodyPr/>
                    <a:lstStyle/>
                    <a:p>
                      <a:r>
                        <a:rPr lang="fil-PH" dirty="0" smtClean="0"/>
                        <a:t>Regional Budget Officer</a:t>
                      </a:r>
                      <a:endParaRPr lang="fil-PH" dirty="0"/>
                    </a:p>
                  </a:txBody>
                  <a:tcPr/>
                </a:tc>
                <a:tc>
                  <a:txBody>
                    <a:bodyPr/>
                    <a:lstStyle/>
                    <a:p>
                      <a:r>
                        <a:rPr lang="fil-PH" dirty="0" smtClean="0"/>
                        <a:t>Regional Director</a:t>
                      </a:r>
                      <a:endParaRPr lang="fil-PH" dirty="0"/>
                    </a:p>
                  </a:txBody>
                  <a:tcPr/>
                </a:tc>
              </a:tr>
              <a:tr h="370840">
                <a:tc>
                  <a:txBody>
                    <a:bodyPr/>
                    <a:lstStyle/>
                    <a:p>
                      <a:r>
                        <a:rPr lang="fil-PH" dirty="0" smtClean="0"/>
                        <a:t>Division Office</a:t>
                      </a:r>
                      <a:endParaRPr lang="fil-PH" dirty="0"/>
                    </a:p>
                  </a:txBody>
                  <a:tcPr/>
                </a:tc>
                <a:tc>
                  <a:txBody>
                    <a:bodyPr/>
                    <a:lstStyle/>
                    <a:p>
                      <a:r>
                        <a:rPr lang="fil-PH" dirty="0" smtClean="0"/>
                        <a:t>Division</a:t>
                      </a:r>
                      <a:r>
                        <a:rPr lang="fil-PH" baseline="0" dirty="0" smtClean="0"/>
                        <a:t> Accountant</a:t>
                      </a:r>
                      <a:endParaRPr lang="fil-PH" dirty="0"/>
                    </a:p>
                  </a:txBody>
                  <a:tcPr/>
                </a:tc>
                <a:tc>
                  <a:txBody>
                    <a:bodyPr/>
                    <a:lstStyle/>
                    <a:p>
                      <a:r>
                        <a:rPr lang="fil-PH" dirty="0" smtClean="0"/>
                        <a:t>Administrative Officer V</a:t>
                      </a:r>
                      <a:endParaRPr lang="fil-PH" dirty="0"/>
                    </a:p>
                  </a:txBody>
                  <a:tcPr/>
                </a:tc>
                <a:tc>
                  <a:txBody>
                    <a:bodyPr/>
                    <a:lstStyle/>
                    <a:p>
                      <a:r>
                        <a:rPr lang="fil-PH" dirty="0" smtClean="0"/>
                        <a:t>Schools Division Superintendent</a:t>
                      </a:r>
                      <a:endParaRPr lang="fil-PH" dirty="0"/>
                    </a:p>
                  </a:txBody>
                  <a:tcPr/>
                </a:tc>
              </a:tr>
              <a:tr h="370840">
                <a:tc>
                  <a:txBody>
                    <a:bodyPr/>
                    <a:lstStyle/>
                    <a:p>
                      <a:r>
                        <a:rPr lang="fil-PH" dirty="0" smtClean="0"/>
                        <a:t>Implementing Unit</a:t>
                      </a:r>
                      <a:endParaRPr lang="fil-PH" dirty="0"/>
                    </a:p>
                  </a:txBody>
                  <a:tcPr/>
                </a:tc>
                <a:tc>
                  <a:txBody>
                    <a:bodyPr/>
                    <a:lstStyle/>
                    <a:p>
                      <a:r>
                        <a:rPr lang="fil-PH" dirty="0" smtClean="0"/>
                        <a:t>Bookkeeper</a:t>
                      </a:r>
                      <a:endParaRPr lang="fil-PH" dirty="0"/>
                    </a:p>
                  </a:txBody>
                  <a:tcPr/>
                </a:tc>
                <a:tc>
                  <a:txBody>
                    <a:bodyPr/>
                    <a:lstStyle/>
                    <a:p>
                      <a:endParaRPr lang="fil-PH" dirty="0"/>
                    </a:p>
                  </a:txBody>
                  <a:tcPr/>
                </a:tc>
                <a:tc>
                  <a:txBody>
                    <a:bodyPr/>
                    <a:lstStyle/>
                    <a:p>
                      <a:r>
                        <a:rPr lang="fil-PH" dirty="0" smtClean="0"/>
                        <a:t>School Principal</a:t>
                      </a:r>
                      <a:endParaRPr lang="fil-PH" dirty="0"/>
                    </a:p>
                  </a:txBody>
                  <a:tcPr/>
                </a:tc>
              </a:tr>
            </a:tbl>
          </a:graphicData>
        </a:graphic>
      </p:graphicFrame>
      <p:sp>
        <p:nvSpPr>
          <p:cNvPr id="7" name="Rectangle 6"/>
          <p:cNvSpPr/>
          <p:nvPr/>
        </p:nvSpPr>
        <p:spPr>
          <a:xfrm>
            <a:off x="457200" y="1066800"/>
            <a:ext cx="8005846" cy="156966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Responsible official/</a:t>
            </a:r>
          </a:p>
          <a:p>
            <a:pPr algn="ctr"/>
            <a:r>
              <a:rPr 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responsibility center</a:t>
            </a:r>
            <a:endParaRPr 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fil-PH" dirty="0" smtClean="0"/>
              <a:t>Submission of Reports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30</a:t>
            </a:fld>
            <a:endParaRPr lang="fil-PH" dirty="0"/>
          </a:p>
        </p:txBody>
      </p:sp>
      <p:sp>
        <p:nvSpPr>
          <p:cNvPr id="6" name="Content Placeholder 5"/>
          <p:cNvSpPr>
            <a:spLocks noGrp="1"/>
          </p:cNvSpPr>
          <p:nvPr>
            <p:ph idx="1"/>
          </p:nvPr>
        </p:nvSpPr>
        <p:spPr/>
        <p:txBody>
          <a:bodyPr/>
          <a:lstStyle/>
          <a:p>
            <a:pPr algn="just">
              <a:buFont typeface="Wingdings" pitchFamily="2" charset="2"/>
              <a:buChar char="v"/>
            </a:pPr>
            <a:r>
              <a:rPr lang="fil-PH" dirty="0" smtClean="0"/>
              <a:t>To ensure the timely submission of accurate financial statements and reports, DepEd Financial Service (FS) staff conducts bi-annual and annual reconciliation workshops at the division, region and national levels</a:t>
            </a:r>
            <a:endParaRPr lang="fil-PH" dirty="0"/>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fil-PH" dirty="0" smtClean="0"/>
              <a:t>con’t... Submission of Reports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31</a:t>
            </a:fld>
            <a:endParaRPr lang="fil-PH" dirty="0"/>
          </a:p>
        </p:txBody>
      </p:sp>
      <p:graphicFrame>
        <p:nvGraphicFramePr>
          <p:cNvPr id="8" name="Table 7"/>
          <p:cNvGraphicFramePr>
            <a:graphicFrameLocks noGrp="1"/>
          </p:cNvGraphicFramePr>
          <p:nvPr/>
        </p:nvGraphicFramePr>
        <p:xfrm>
          <a:off x="322243" y="1234941"/>
          <a:ext cx="8516958" cy="2270260"/>
        </p:xfrm>
        <a:graphic>
          <a:graphicData uri="http://schemas.openxmlformats.org/drawingml/2006/table">
            <a:tbl>
              <a:tblPr/>
              <a:tblGrid>
                <a:gridCol w="1381332"/>
                <a:gridCol w="2325091"/>
                <a:gridCol w="2173218"/>
                <a:gridCol w="2637317"/>
              </a:tblGrid>
              <a:tr h="716152">
                <a:tc>
                  <a:txBody>
                    <a:bodyPr/>
                    <a:lstStyle/>
                    <a:p>
                      <a:pPr marL="0" marR="0" algn="ctr">
                        <a:lnSpc>
                          <a:spcPct val="115000"/>
                        </a:lnSpc>
                        <a:spcBef>
                          <a:spcPts val="0"/>
                        </a:spcBef>
                        <a:spcAft>
                          <a:spcPts val="0"/>
                        </a:spcAft>
                      </a:pPr>
                      <a:endParaRPr lang="en-US" sz="1800" b="1" dirty="0" smtClean="0">
                        <a:latin typeface="Cambria"/>
                        <a:ea typeface="Times New Roman"/>
                        <a:cs typeface="Times New Roman"/>
                      </a:endParaRPr>
                    </a:p>
                    <a:p>
                      <a:pPr marL="0" marR="0" algn="ctr">
                        <a:lnSpc>
                          <a:spcPct val="115000"/>
                        </a:lnSpc>
                        <a:spcBef>
                          <a:spcPts val="0"/>
                        </a:spcBef>
                        <a:spcAft>
                          <a:spcPts val="0"/>
                        </a:spcAft>
                      </a:pPr>
                      <a:r>
                        <a:rPr lang="en-US" sz="1800" b="1" dirty="0" smtClean="0">
                          <a:latin typeface="Cambria"/>
                          <a:ea typeface="Times New Roman"/>
                          <a:cs typeface="Times New Roman"/>
                        </a:rPr>
                        <a:t>Frequency</a:t>
                      </a:r>
                      <a:endParaRPr lang="fil-PH" sz="18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a:txBody>
                    <a:bodyPr/>
                    <a:lstStyle/>
                    <a:p>
                      <a:pPr marL="0" marR="0" algn="ctr">
                        <a:lnSpc>
                          <a:spcPct val="115000"/>
                        </a:lnSpc>
                        <a:spcBef>
                          <a:spcPts val="0"/>
                        </a:spcBef>
                        <a:spcAft>
                          <a:spcPts val="0"/>
                        </a:spcAft>
                      </a:pPr>
                      <a:endParaRPr lang="en-US" sz="1800" b="1" dirty="0" smtClean="0">
                        <a:latin typeface="Cambria"/>
                        <a:ea typeface="Times New Roman"/>
                        <a:cs typeface="Times New Roman"/>
                      </a:endParaRPr>
                    </a:p>
                    <a:p>
                      <a:pPr marL="0" marR="0" algn="ctr">
                        <a:lnSpc>
                          <a:spcPct val="115000"/>
                        </a:lnSpc>
                        <a:spcBef>
                          <a:spcPts val="0"/>
                        </a:spcBef>
                        <a:spcAft>
                          <a:spcPts val="0"/>
                        </a:spcAft>
                      </a:pPr>
                      <a:r>
                        <a:rPr lang="en-US" sz="1800" b="1" dirty="0" smtClean="0">
                          <a:latin typeface="Cambria"/>
                          <a:ea typeface="Times New Roman"/>
                          <a:cs typeface="Times New Roman"/>
                        </a:rPr>
                        <a:t>Statement/Report</a:t>
                      </a:r>
                      <a:endParaRPr lang="fil-PH" sz="18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a:txBody>
                    <a:bodyPr/>
                    <a:lstStyle/>
                    <a:p>
                      <a:pPr marL="0" marR="0" algn="ctr">
                        <a:lnSpc>
                          <a:spcPct val="115000"/>
                        </a:lnSpc>
                        <a:spcBef>
                          <a:spcPts val="0"/>
                        </a:spcBef>
                        <a:spcAft>
                          <a:spcPts val="0"/>
                        </a:spcAft>
                      </a:pPr>
                      <a:endParaRPr lang="en-US" sz="1800" b="1" dirty="0" smtClean="0">
                        <a:latin typeface="Cambria"/>
                        <a:ea typeface="Times New Roman"/>
                        <a:cs typeface="Times New Roman"/>
                      </a:endParaRPr>
                    </a:p>
                    <a:p>
                      <a:pPr marL="0" marR="0" algn="ctr">
                        <a:lnSpc>
                          <a:spcPct val="115000"/>
                        </a:lnSpc>
                        <a:spcBef>
                          <a:spcPts val="0"/>
                        </a:spcBef>
                        <a:spcAft>
                          <a:spcPts val="0"/>
                        </a:spcAft>
                      </a:pPr>
                      <a:r>
                        <a:rPr lang="en-US" sz="1800" b="1" dirty="0" smtClean="0">
                          <a:latin typeface="Cambria"/>
                          <a:ea typeface="Times New Roman"/>
                          <a:cs typeface="Times New Roman"/>
                        </a:rPr>
                        <a:t>Deadline</a:t>
                      </a:r>
                      <a:endParaRPr lang="fil-PH" sz="18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a:txBody>
                    <a:bodyPr/>
                    <a:lstStyle/>
                    <a:p>
                      <a:pPr marL="0" marR="0" algn="ctr">
                        <a:lnSpc>
                          <a:spcPct val="115000"/>
                        </a:lnSpc>
                        <a:spcBef>
                          <a:spcPts val="0"/>
                        </a:spcBef>
                        <a:spcAft>
                          <a:spcPts val="0"/>
                        </a:spcAft>
                      </a:pPr>
                      <a:endParaRPr lang="en-US" sz="1800" b="1" dirty="0" smtClean="0">
                        <a:latin typeface="Cambria"/>
                        <a:ea typeface="Times New Roman"/>
                        <a:cs typeface="Times New Roman"/>
                      </a:endParaRPr>
                    </a:p>
                    <a:p>
                      <a:pPr marL="0" marR="0" algn="ctr">
                        <a:lnSpc>
                          <a:spcPct val="115000"/>
                        </a:lnSpc>
                        <a:spcBef>
                          <a:spcPts val="0"/>
                        </a:spcBef>
                        <a:spcAft>
                          <a:spcPts val="0"/>
                        </a:spcAft>
                      </a:pPr>
                      <a:r>
                        <a:rPr lang="en-US" sz="1800" b="1" dirty="0" smtClean="0">
                          <a:latin typeface="Cambria"/>
                          <a:ea typeface="Times New Roman"/>
                          <a:cs typeface="Times New Roman"/>
                        </a:rPr>
                        <a:t>Submit </a:t>
                      </a:r>
                      <a:r>
                        <a:rPr lang="en-US" sz="1800" b="1" dirty="0">
                          <a:latin typeface="Cambria"/>
                          <a:ea typeface="Times New Roman"/>
                          <a:cs typeface="Times New Roman"/>
                        </a:rPr>
                        <a:t>to:</a:t>
                      </a:r>
                      <a:endParaRPr lang="fil-PH" sz="18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r>
              <a:tr h="225398">
                <a:tc gridSpan="4">
                  <a:txBody>
                    <a:bodyPr/>
                    <a:lstStyle/>
                    <a:p>
                      <a:pPr marL="0" marR="0" algn="just">
                        <a:lnSpc>
                          <a:spcPct val="115000"/>
                        </a:lnSpc>
                        <a:spcBef>
                          <a:spcPts val="0"/>
                        </a:spcBef>
                        <a:spcAft>
                          <a:spcPts val="0"/>
                        </a:spcAft>
                      </a:pPr>
                      <a:r>
                        <a:rPr lang="en-US" sz="1000" b="1">
                          <a:solidFill>
                            <a:srgbClr val="000000"/>
                          </a:solidFill>
                          <a:latin typeface="Cambria"/>
                          <a:ea typeface="Times New Roman"/>
                          <a:cs typeface="Calibri"/>
                        </a:rPr>
                        <a:t>Division Offices and Operating Units</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fil-PH"/>
                    </a:p>
                  </a:txBody>
                  <a:tcPr/>
                </a:tc>
                <a:tc hMerge="1">
                  <a:txBody>
                    <a:bodyPr/>
                    <a:lstStyle/>
                    <a:p>
                      <a:endParaRPr lang="fil-PH"/>
                    </a:p>
                  </a:txBody>
                  <a:tcPr/>
                </a:tc>
                <a:tc hMerge="1">
                  <a:txBody>
                    <a:bodyPr/>
                    <a:lstStyle/>
                    <a:p>
                      <a:endParaRPr lang="fil-PH"/>
                    </a:p>
                  </a:txBody>
                  <a:tcPr/>
                </a:tc>
              </a:tr>
              <a:tr h="375743">
                <a:tc>
                  <a:txBody>
                    <a:bodyPr/>
                    <a:lstStyle/>
                    <a:p>
                      <a:pPr marL="0" marR="0" algn="just">
                        <a:lnSpc>
                          <a:spcPct val="115000"/>
                        </a:lnSpc>
                        <a:spcBef>
                          <a:spcPts val="0"/>
                        </a:spcBef>
                        <a:spcAft>
                          <a:spcPts val="1000"/>
                        </a:spcAft>
                      </a:pPr>
                      <a:r>
                        <a:rPr lang="en-US" sz="1000">
                          <a:solidFill>
                            <a:srgbClr val="000000"/>
                          </a:solidFill>
                          <a:latin typeface="Cambria"/>
                          <a:ea typeface="Times New Roman"/>
                          <a:cs typeface="Calibri"/>
                        </a:rPr>
                        <a:t>Monthly </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latin typeface="Cambria"/>
                          <a:ea typeface="Times New Roman"/>
                          <a:cs typeface="Calibri"/>
                        </a:rPr>
                        <a:t>Trial Balances (TBs) and Supporting Schedules (SSs)</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latin typeface="Cambria"/>
                          <a:ea typeface="Times New Roman"/>
                          <a:cs typeface="Calibri"/>
                        </a:rPr>
                        <a:t>10 days after the end of the month</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Calibri"/>
                        </a:rPr>
                        <a:t>Auditor, Regional Accountant</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2464">
                <a:tc>
                  <a:txBody>
                    <a:bodyPr/>
                    <a:lstStyle/>
                    <a:p>
                      <a:pPr marL="0" marR="0" algn="just">
                        <a:lnSpc>
                          <a:spcPct val="115000"/>
                        </a:lnSpc>
                        <a:spcBef>
                          <a:spcPts val="0"/>
                        </a:spcBef>
                        <a:spcAft>
                          <a:spcPts val="1000"/>
                        </a:spcAft>
                      </a:pPr>
                      <a:r>
                        <a:rPr lang="en-US" sz="1000">
                          <a:solidFill>
                            <a:srgbClr val="000000"/>
                          </a:solidFill>
                          <a:latin typeface="Cambria"/>
                          <a:ea typeface="Times New Roman"/>
                          <a:cs typeface="Calibri"/>
                        </a:rPr>
                        <a:t>Quarterly </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Calibri"/>
                        </a:rPr>
                        <a:t>TBs, FSs, SSs</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Calibri"/>
                        </a:rPr>
                        <a:t>10 days after the end of the quarter</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latin typeface="Cambria"/>
                          <a:ea typeface="Times New Roman"/>
                          <a:cs typeface="Calibri"/>
                        </a:rPr>
                        <a:t>Auditor, Regional Accountant</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5743">
                <a:tc>
                  <a:txBody>
                    <a:bodyPr/>
                    <a:lstStyle/>
                    <a:p>
                      <a:pPr marL="0" marR="0" algn="just">
                        <a:lnSpc>
                          <a:spcPct val="115000"/>
                        </a:lnSpc>
                        <a:spcBef>
                          <a:spcPts val="0"/>
                        </a:spcBef>
                        <a:spcAft>
                          <a:spcPts val="1000"/>
                        </a:spcAft>
                      </a:pPr>
                      <a:r>
                        <a:rPr lang="en-US" sz="1000">
                          <a:solidFill>
                            <a:srgbClr val="000000"/>
                          </a:solidFill>
                          <a:latin typeface="Cambria"/>
                          <a:ea typeface="Times New Roman"/>
                          <a:cs typeface="Calibri"/>
                        </a:rPr>
                        <a:t>Yearend </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Calibri"/>
                        </a:rPr>
                        <a:t>TBs, FSs, SSs</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Calibri"/>
                        </a:rPr>
                        <a:t>On or before January 20 of the following year</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Calibri"/>
                        </a:rPr>
                        <a:t>Auditor, Regional Accountant</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760">
                <a:tc gridSpan="4">
                  <a:txBody>
                    <a:bodyPr/>
                    <a:lstStyle/>
                    <a:p>
                      <a:pPr marL="0" marR="0" algn="just">
                        <a:lnSpc>
                          <a:spcPct val="115000"/>
                        </a:lnSpc>
                        <a:spcBef>
                          <a:spcPts val="0"/>
                        </a:spcBef>
                        <a:spcAft>
                          <a:spcPts val="0"/>
                        </a:spcAft>
                      </a:pPr>
                      <a:r>
                        <a:rPr lang="en-US" sz="1000" b="1" dirty="0">
                          <a:solidFill>
                            <a:srgbClr val="000000"/>
                          </a:solidFill>
                          <a:latin typeface="Cambria"/>
                          <a:ea typeface="Times New Roman"/>
                          <a:cs typeface="Calibri"/>
                        </a:rPr>
                        <a:t>Regional Offices</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fil-PH"/>
                    </a:p>
                  </a:txBody>
                  <a:tcPr/>
                </a:tc>
                <a:tc hMerge="1">
                  <a:txBody>
                    <a:bodyPr/>
                    <a:lstStyle/>
                    <a:p>
                      <a:endParaRPr lang="fil-PH"/>
                    </a:p>
                  </a:txBody>
                  <a:tcPr/>
                </a:tc>
                <a:tc hMerge="1">
                  <a:txBody>
                    <a:bodyPr/>
                    <a:lstStyle/>
                    <a:p>
                      <a:endParaRPr lang="fil-PH"/>
                    </a:p>
                  </a:txBody>
                  <a:tcPr/>
                </a:tc>
              </a:tr>
            </a:tbl>
          </a:graphicData>
        </a:graphic>
      </p:graphicFrame>
      <p:graphicFrame>
        <p:nvGraphicFramePr>
          <p:cNvPr id="9" name="Table 8"/>
          <p:cNvGraphicFramePr>
            <a:graphicFrameLocks noGrp="1"/>
          </p:cNvGraphicFramePr>
          <p:nvPr/>
        </p:nvGraphicFramePr>
        <p:xfrm>
          <a:off x="322695" y="3597535"/>
          <a:ext cx="8498612" cy="2769466"/>
        </p:xfrm>
        <a:graphic>
          <a:graphicData uri="http://schemas.openxmlformats.org/drawingml/2006/table">
            <a:tbl>
              <a:tblPr/>
              <a:tblGrid>
                <a:gridCol w="1362985"/>
                <a:gridCol w="2325091"/>
                <a:gridCol w="2194359"/>
                <a:gridCol w="2616177"/>
              </a:tblGrid>
              <a:tr h="411455">
                <a:tc>
                  <a:txBody>
                    <a:bodyPr/>
                    <a:lstStyle/>
                    <a:p>
                      <a:pPr marL="0" marR="0" algn="just">
                        <a:lnSpc>
                          <a:spcPct val="115000"/>
                        </a:lnSpc>
                        <a:spcBef>
                          <a:spcPts val="0"/>
                        </a:spcBef>
                        <a:spcAft>
                          <a:spcPts val="0"/>
                        </a:spcAft>
                      </a:pPr>
                      <a:r>
                        <a:rPr lang="en-US" sz="1000" dirty="0">
                          <a:latin typeface="Cambria"/>
                          <a:ea typeface="Times New Roman"/>
                          <a:cs typeface="Times New Roman"/>
                        </a:rPr>
                        <a:t>Monthly </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latin typeface="Cambria"/>
                          <a:ea typeface="Times New Roman"/>
                          <a:cs typeface="Times New Roman"/>
                        </a:rPr>
                        <a:t>TBs and SSs</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Ten days after the end of the month</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latin typeface="Cambria"/>
                          <a:ea typeface="Times New Roman"/>
                          <a:cs typeface="Times New Roman"/>
                        </a:rPr>
                        <a:t>Regional Auditor, Central Office Chief Accountant</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455">
                <a:tc>
                  <a:txBody>
                    <a:bodyPr/>
                    <a:lstStyle/>
                    <a:p>
                      <a:pPr marL="0" marR="0" algn="just">
                        <a:lnSpc>
                          <a:spcPct val="115000"/>
                        </a:lnSpc>
                        <a:spcBef>
                          <a:spcPts val="0"/>
                        </a:spcBef>
                        <a:spcAft>
                          <a:spcPts val="0"/>
                        </a:spcAft>
                      </a:pPr>
                      <a:r>
                        <a:rPr lang="en-US" sz="1000">
                          <a:latin typeface="Cambria"/>
                          <a:ea typeface="Times New Roman"/>
                          <a:cs typeface="Times New Roman"/>
                        </a:rPr>
                        <a:t>Quarterly </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TB, FS, SDs</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latin typeface="Cambria"/>
                          <a:ea typeface="Times New Roman"/>
                          <a:cs typeface="Times New Roman"/>
                        </a:rPr>
                        <a:t>Ten days after the end of the quarter</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Regional Auditor, Central Office Chief Accountant</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455">
                <a:tc>
                  <a:txBody>
                    <a:bodyPr/>
                    <a:lstStyle/>
                    <a:p>
                      <a:pPr marL="0" marR="0" algn="just">
                        <a:lnSpc>
                          <a:spcPct val="115000"/>
                        </a:lnSpc>
                        <a:spcBef>
                          <a:spcPts val="0"/>
                        </a:spcBef>
                        <a:spcAft>
                          <a:spcPts val="0"/>
                        </a:spcAft>
                      </a:pPr>
                      <a:r>
                        <a:rPr lang="en-US" sz="1000">
                          <a:latin typeface="Cambria"/>
                          <a:ea typeface="Times New Roman"/>
                          <a:cs typeface="Times New Roman"/>
                        </a:rPr>
                        <a:t>Year-end </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TBs, FS, SSs (combined RO and OUs)</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On or before January 31 of the following year</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Regional Auditor, Central Office Chief Accountant</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32">
                <a:tc gridSpan="4">
                  <a:txBody>
                    <a:bodyPr/>
                    <a:lstStyle/>
                    <a:p>
                      <a:pPr marL="0" marR="0" algn="l">
                        <a:lnSpc>
                          <a:spcPct val="115000"/>
                        </a:lnSpc>
                        <a:spcBef>
                          <a:spcPts val="0"/>
                        </a:spcBef>
                        <a:spcAft>
                          <a:spcPts val="0"/>
                        </a:spcAft>
                      </a:pPr>
                      <a:r>
                        <a:rPr lang="en-US" sz="1000" b="1" dirty="0">
                          <a:latin typeface="Cambria"/>
                          <a:ea typeface="Times New Roman"/>
                          <a:cs typeface="Times New Roman"/>
                        </a:rPr>
                        <a:t>Central Office/Attached Agencies</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fil-PH"/>
                    </a:p>
                  </a:txBody>
                  <a:tcPr/>
                </a:tc>
                <a:tc hMerge="1">
                  <a:txBody>
                    <a:bodyPr/>
                    <a:lstStyle/>
                    <a:p>
                      <a:endParaRPr lang="fil-PH"/>
                    </a:p>
                  </a:txBody>
                  <a:tcPr/>
                </a:tc>
                <a:tc hMerge="1">
                  <a:txBody>
                    <a:bodyPr/>
                    <a:lstStyle/>
                    <a:p>
                      <a:endParaRPr lang="fil-PH"/>
                    </a:p>
                  </a:txBody>
                  <a:tcPr/>
                </a:tc>
              </a:tr>
              <a:tr h="409407">
                <a:tc>
                  <a:txBody>
                    <a:bodyPr/>
                    <a:lstStyle/>
                    <a:p>
                      <a:pPr marL="0" marR="0" algn="just">
                        <a:lnSpc>
                          <a:spcPct val="115000"/>
                        </a:lnSpc>
                        <a:spcBef>
                          <a:spcPts val="0"/>
                        </a:spcBef>
                        <a:spcAft>
                          <a:spcPts val="0"/>
                        </a:spcAft>
                      </a:pPr>
                      <a:r>
                        <a:rPr lang="en-US" sz="1000">
                          <a:latin typeface="Cambria"/>
                          <a:ea typeface="Times New Roman"/>
                          <a:cs typeface="Times New Roman"/>
                        </a:rPr>
                        <a:t>Monthly </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TBs and SSs</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Ten days after the end of the month</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Auditor, DBM, Management,</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407">
                <a:tc>
                  <a:txBody>
                    <a:bodyPr/>
                    <a:lstStyle/>
                    <a:p>
                      <a:pPr marL="0" marR="0" algn="just">
                        <a:lnSpc>
                          <a:spcPct val="115000"/>
                        </a:lnSpc>
                        <a:spcBef>
                          <a:spcPts val="0"/>
                        </a:spcBef>
                        <a:spcAft>
                          <a:spcPts val="0"/>
                        </a:spcAft>
                      </a:pPr>
                      <a:r>
                        <a:rPr lang="en-US" sz="1000">
                          <a:latin typeface="Cambria"/>
                          <a:ea typeface="Times New Roman"/>
                          <a:cs typeface="Times New Roman"/>
                        </a:rPr>
                        <a:t>Quarterly </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TB, FSs, SSs</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Ten days after the end of the quarter</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Auditor, DBM, Management</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455">
                <a:tc>
                  <a:txBody>
                    <a:bodyPr/>
                    <a:lstStyle/>
                    <a:p>
                      <a:pPr marL="0" marR="0" algn="just">
                        <a:lnSpc>
                          <a:spcPct val="115000"/>
                        </a:lnSpc>
                        <a:spcBef>
                          <a:spcPts val="0"/>
                        </a:spcBef>
                        <a:spcAft>
                          <a:spcPts val="0"/>
                        </a:spcAft>
                      </a:pPr>
                      <a:r>
                        <a:rPr lang="en-US" sz="1000">
                          <a:latin typeface="Cambria"/>
                          <a:ea typeface="Times New Roman"/>
                          <a:cs typeface="Times New Roman"/>
                        </a:rPr>
                        <a:t>Yearend </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TBs, FS, SSs (combined CO, ROs and OUs)</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latin typeface="Cambria"/>
                          <a:ea typeface="Times New Roman"/>
                          <a:cs typeface="Times New Roman"/>
                        </a:rPr>
                        <a:t>February 14 of the following year</a:t>
                      </a:r>
                      <a:endParaRPr lang="fil-PH" sz="100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latin typeface="Cambria"/>
                          <a:ea typeface="Times New Roman"/>
                          <a:cs typeface="Times New Roman"/>
                        </a:rPr>
                        <a:t>COA Auditor, DBM, COA-GAS</a:t>
                      </a:r>
                      <a:endParaRPr lang="fil-PH" sz="1000" dirty="0">
                        <a:latin typeface="Calibri"/>
                        <a:ea typeface="Times New Roman"/>
                        <a:cs typeface="Times New Roman"/>
                      </a:endParaRPr>
                    </a:p>
                  </a:txBody>
                  <a:tcPr marL="68239" marR="68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br>
              <a:rPr kumimoji="0" lang="en-US" sz="10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47976" y="3648670"/>
            <a:ext cx="3648050" cy="923330"/>
          </a:xfrm>
          <a:prstGeom prst="rect">
            <a:avLst/>
          </a:prstGeom>
          <a:noFill/>
        </p:spPr>
        <p:txBody>
          <a:bodyPr wrap="none" lIns="91440" tIns="45720" rIns="91440" bIns="45720">
            <a:spAutoFit/>
          </a:bodyPr>
          <a:lstStyle/>
          <a:p>
            <a:pPr algn="ctr"/>
            <a:r>
              <a:rPr lang="en-US" sz="5400" b="0" i="1"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Thank You!</a:t>
            </a:r>
            <a:endParaRPr lang="en-US" sz="5400" b="0" i="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p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2420</TotalTime>
  <Words>1710</Words>
  <Application>Microsoft Office PowerPoint</Application>
  <PresentationFormat>On-screen Show (4:3)</PresentationFormat>
  <Paragraphs>270</Paragraphs>
  <Slides>32</Slides>
  <Notes>13</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DepEd Theme</vt:lpstr>
      <vt:lpstr>Slide 1</vt:lpstr>
      <vt:lpstr>Session Overview</vt:lpstr>
      <vt:lpstr>Learning Objective</vt:lpstr>
      <vt:lpstr>FINANCIAL STATEMENTS</vt:lpstr>
      <vt:lpstr>con’t... FINANCIAL STATEMENTS</vt:lpstr>
      <vt:lpstr>GENERAL PURPOSE FINANCIAL STATEMENTS</vt:lpstr>
      <vt:lpstr>con’t... GENERAL PURPOSE FINANCIAL STATEMENTS</vt:lpstr>
      <vt:lpstr>con’t... GENERAL PURPOSE FINANCIAL STATEMENTS</vt:lpstr>
      <vt:lpstr>con’t... GENERAL PURPOSE FINANCIAL STATEMENTS</vt:lpstr>
      <vt:lpstr>COMPONENTS OF FINANCIAL STATEMENT</vt:lpstr>
      <vt:lpstr>Contents and format of financial statements</vt:lpstr>
      <vt:lpstr>Statement of Financial Position</vt:lpstr>
      <vt:lpstr>CURRENT AND NON-CURRENT PRESENTATION</vt:lpstr>
      <vt:lpstr>con’t... CURRENT AND NON-CURRENT PRESENTATION</vt:lpstr>
      <vt:lpstr>con’t... Statement of Financial Position</vt:lpstr>
      <vt:lpstr>Statement of Financial Performance</vt:lpstr>
      <vt:lpstr>con’t... Statement of Financial Performance</vt:lpstr>
      <vt:lpstr>Statement of Changes in Net Assets/Equity</vt:lpstr>
      <vt:lpstr>con’t... Statement of Changes in Net Assets/Equity</vt:lpstr>
      <vt:lpstr>Statement of Cash Flows</vt:lpstr>
      <vt:lpstr>con’t... Statement of Cash Flows</vt:lpstr>
      <vt:lpstr>Statement of Comparison of Budget and Actual Amounts (SCBAA)</vt:lpstr>
      <vt:lpstr>con’t... Statement of Comparison of Budget and Actual Amounts (SCBAA)</vt:lpstr>
      <vt:lpstr>Notes to Financial Statement</vt:lpstr>
      <vt:lpstr>Consolidation of Financial Statements and Other Reports</vt:lpstr>
      <vt:lpstr>Financial Statement Analysis</vt:lpstr>
      <vt:lpstr>Management Responsibility of Financial Statements</vt:lpstr>
      <vt:lpstr>Statement of Management Responsibility</vt:lpstr>
      <vt:lpstr>con’t... Management Responsibility of Financial Statements</vt:lpstr>
      <vt:lpstr>Submission of Reports</vt:lpstr>
      <vt:lpstr>con’t... Submission of Reports</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577</cp:revision>
  <dcterms:created xsi:type="dcterms:W3CDTF">2014-04-15T01:40:39Z</dcterms:created>
  <dcterms:modified xsi:type="dcterms:W3CDTF">2016-09-21T03:25:05Z</dcterms:modified>
  <dc:title>Session 6: Financial reporting system</dc:title>
  <dc:creator>Department of Education</dc:creator>
  <dc:subject>DepEd's Financial Management Operations Manual (DO 60, s. 2016) as a PDF, with its training slides and the GAM forms and instructions in Excel and Word.</dc:subject>
  <cp:keywords>DepEd FMOM (DO 60, s. 2016): PDF, Slides and GAM Forms, Session 6: Financial reporting system,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