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256" r:id="rId2"/>
    <p:sldId id="257" r:id="rId3"/>
    <p:sldId id="259" r:id="rId4"/>
    <p:sldId id="260" r:id="rId5"/>
    <p:sldId id="262" r:id="rId6"/>
    <p:sldId id="263" r:id="rId7"/>
    <p:sldId id="261" r:id="rId8"/>
    <p:sldId id="286" r:id="rId9"/>
    <p:sldId id="281" r:id="rId10"/>
    <p:sldId id="284" r:id="rId11"/>
    <p:sldId id="283" r:id="rId12"/>
    <p:sldId id="282" r:id="rId13"/>
    <p:sldId id="285" r:id="rId14"/>
    <p:sldId id="264" r:id="rId15"/>
    <p:sldId id="272" r:id="rId16"/>
    <p:sldId id="271" r:id="rId17"/>
    <p:sldId id="270" r:id="rId18"/>
    <p:sldId id="275" r:id="rId19"/>
    <p:sldId id="274" r:id="rId20"/>
    <p:sldId id="273" r:id="rId21"/>
    <p:sldId id="277" r:id="rId22"/>
    <p:sldId id="278" r:id="rId23"/>
    <p:sldId id="268" r:id="rId24"/>
    <p:sldId id="276" r:id="rId25"/>
  </p:sldIdLst>
  <p:sldSz cx="9144000" cy="6858000" type="screen4x3"/>
  <p:notesSz cx="6858000" cy="9144000"/>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FF00"/>
    <a:srgbClr val="66CCFF"/>
    <a:srgbClr val="660033"/>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85968" autoAdjust="0"/>
  </p:normalViewPr>
  <p:slideViewPr>
    <p:cSldViewPr>
      <p:cViewPr varScale="1">
        <p:scale>
          <a:sx n="63" d="100"/>
          <a:sy n="63" d="100"/>
        </p:scale>
        <p:origin x="-726" y="-102"/>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notesViewPr>
    <p:cSldViewPr>
      <p:cViewPr varScale="1">
        <p:scale>
          <a:sx n="69" d="100"/>
          <a:sy n="69"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043659-8B1B-4CB4-9FDF-4F7AE277B3C4}"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fil-PH"/>
        </a:p>
      </dgm:t>
    </dgm:pt>
    <dgm:pt modelId="{7F589BB7-4AEC-440D-80EF-AE0C4AA63E6C}">
      <dgm:prSet phldrT="[Text]"/>
      <dgm:spPr/>
      <dgm:t>
        <a:bodyPr/>
        <a:lstStyle/>
        <a:p>
          <a:r>
            <a:rPr lang="fil-PH" dirty="0" smtClean="0"/>
            <a:t>1</a:t>
          </a:r>
          <a:endParaRPr lang="fil-PH" dirty="0"/>
        </a:p>
      </dgm:t>
    </dgm:pt>
    <dgm:pt modelId="{A4B6B601-46BD-4E3D-8C84-79EA89DBCC88}" type="parTrans" cxnId="{BC6FE518-5EF7-49A7-9ABF-8DA95A5BC94C}">
      <dgm:prSet/>
      <dgm:spPr/>
      <dgm:t>
        <a:bodyPr/>
        <a:lstStyle/>
        <a:p>
          <a:endParaRPr lang="fil-PH"/>
        </a:p>
      </dgm:t>
    </dgm:pt>
    <dgm:pt modelId="{87E5B844-D44F-49FE-99FB-32BA21E082B5}" type="sibTrans" cxnId="{BC6FE518-5EF7-49A7-9ABF-8DA95A5BC94C}">
      <dgm:prSet/>
      <dgm:spPr/>
      <dgm:t>
        <a:bodyPr/>
        <a:lstStyle/>
        <a:p>
          <a:endParaRPr lang="fil-PH"/>
        </a:p>
      </dgm:t>
    </dgm:pt>
    <dgm:pt modelId="{EAAFEEC8-A4BA-47A0-845B-235C6B83FB9A}">
      <dgm:prSet phldrT="[Text]"/>
      <dgm:spPr/>
      <dgm:t>
        <a:bodyPr/>
        <a:lstStyle/>
        <a:p>
          <a:pPr algn="just"/>
          <a:r>
            <a:rPr lang="fil-PH" dirty="0" smtClean="0"/>
            <a:t>they have been in the service with the DepED for at least two (2) years </a:t>
          </a:r>
          <a:r>
            <a:rPr lang="fil-PH" u="sng" dirty="0" smtClean="0"/>
            <a:t>and/or</a:t>
          </a:r>
          <a:endParaRPr lang="fil-PH" u="sng" dirty="0"/>
        </a:p>
      </dgm:t>
    </dgm:pt>
    <dgm:pt modelId="{42557244-D7B4-42DC-BD3A-C91C23434A27}" type="parTrans" cxnId="{BB38F46C-053E-43F0-B713-F14D90AD998C}">
      <dgm:prSet/>
      <dgm:spPr/>
      <dgm:t>
        <a:bodyPr/>
        <a:lstStyle/>
        <a:p>
          <a:endParaRPr lang="fil-PH"/>
        </a:p>
      </dgm:t>
    </dgm:pt>
    <dgm:pt modelId="{9B296A64-5D56-4C60-8275-1A32D1EE25B0}" type="sibTrans" cxnId="{BB38F46C-053E-43F0-B713-F14D90AD998C}">
      <dgm:prSet/>
      <dgm:spPr/>
      <dgm:t>
        <a:bodyPr/>
        <a:lstStyle/>
        <a:p>
          <a:endParaRPr lang="fil-PH"/>
        </a:p>
      </dgm:t>
    </dgm:pt>
    <dgm:pt modelId="{85BC73E0-B814-42F0-9354-0A01FB30E5FB}">
      <dgm:prSet phldrT="[Text]"/>
      <dgm:spPr/>
      <dgm:t>
        <a:bodyPr/>
        <a:lstStyle/>
        <a:p>
          <a:r>
            <a:rPr lang="fil-PH" smtClean="0"/>
            <a:t>2</a:t>
          </a:r>
          <a:endParaRPr lang="fil-PH" dirty="0"/>
        </a:p>
      </dgm:t>
    </dgm:pt>
    <dgm:pt modelId="{55D3589F-D0DB-4F3B-BCB5-73E67D1E0372}" type="parTrans" cxnId="{686FBB44-41F3-4345-A094-FAB5B71B8358}">
      <dgm:prSet/>
      <dgm:spPr/>
      <dgm:t>
        <a:bodyPr/>
        <a:lstStyle/>
        <a:p>
          <a:endParaRPr lang="fil-PH"/>
        </a:p>
      </dgm:t>
    </dgm:pt>
    <dgm:pt modelId="{E14AF4E9-3E75-4A5C-8045-E4AF7A41A5D4}" type="sibTrans" cxnId="{686FBB44-41F3-4345-A094-FAB5B71B8358}">
      <dgm:prSet/>
      <dgm:spPr/>
      <dgm:t>
        <a:bodyPr/>
        <a:lstStyle/>
        <a:p>
          <a:endParaRPr lang="fil-PH"/>
        </a:p>
      </dgm:t>
    </dgm:pt>
    <dgm:pt modelId="{C8054BF0-1B9E-4611-AEE7-9E4777F2A3FB}">
      <dgm:prSet phldrT="[Text]"/>
      <dgm:spPr/>
      <dgm:t>
        <a:bodyPr/>
        <a:lstStyle/>
        <a:p>
          <a:pPr algn="just"/>
          <a:r>
            <a:rPr lang="fil-PH" dirty="0" smtClean="0"/>
            <a:t>they have earned one hundred (100) or more days of leave credits</a:t>
          </a:r>
          <a:endParaRPr lang="fil-PH" dirty="0"/>
        </a:p>
      </dgm:t>
    </dgm:pt>
    <dgm:pt modelId="{E62FC36F-726E-4DA9-A767-BA67F483CB24}" type="parTrans" cxnId="{5B09A9CD-43FA-429C-9CAE-49630FD5BD87}">
      <dgm:prSet/>
      <dgm:spPr/>
      <dgm:t>
        <a:bodyPr/>
        <a:lstStyle/>
        <a:p>
          <a:endParaRPr lang="fil-PH"/>
        </a:p>
      </dgm:t>
    </dgm:pt>
    <dgm:pt modelId="{2583471C-1B5C-48F7-BF2E-ECB2C0A9D252}" type="sibTrans" cxnId="{5B09A9CD-43FA-429C-9CAE-49630FD5BD87}">
      <dgm:prSet/>
      <dgm:spPr/>
      <dgm:t>
        <a:bodyPr/>
        <a:lstStyle/>
        <a:p>
          <a:endParaRPr lang="fil-PH"/>
        </a:p>
      </dgm:t>
    </dgm:pt>
    <dgm:pt modelId="{667BAD0A-0AB1-4BFD-88A8-BC6310AF055B}" type="pres">
      <dgm:prSet presAssocID="{DA043659-8B1B-4CB4-9FDF-4F7AE277B3C4}" presName="linearFlow" presStyleCnt="0">
        <dgm:presLayoutVars>
          <dgm:dir/>
          <dgm:animLvl val="lvl"/>
          <dgm:resizeHandles val="exact"/>
        </dgm:presLayoutVars>
      </dgm:prSet>
      <dgm:spPr/>
      <dgm:t>
        <a:bodyPr/>
        <a:lstStyle/>
        <a:p>
          <a:endParaRPr lang="fil-PH"/>
        </a:p>
      </dgm:t>
    </dgm:pt>
    <dgm:pt modelId="{483B189F-A1F2-4EAE-98E3-14A304D2CAD6}" type="pres">
      <dgm:prSet presAssocID="{7F589BB7-4AEC-440D-80EF-AE0C4AA63E6C}" presName="composite" presStyleCnt="0"/>
      <dgm:spPr/>
    </dgm:pt>
    <dgm:pt modelId="{25C020EC-51D0-41CB-9EE5-B243875935A2}" type="pres">
      <dgm:prSet presAssocID="{7F589BB7-4AEC-440D-80EF-AE0C4AA63E6C}" presName="parentText" presStyleLbl="alignNode1" presStyleIdx="0" presStyleCnt="2">
        <dgm:presLayoutVars>
          <dgm:chMax val="1"/>
          <dgm:bulletEnabled val="1"/>
        </dgm:presLayoutVars>
      </dgm:prSet>
      <dgm:spPr/>
      <dgm:t>
        <a:bodyPr/>
        <a:lstStyle/>
        <a:p>
          <a:endParaRPr lang="fil-PH"/>
        </a:p>
      </dgm:t>
    </dgm:pt>
    <dgm:pt modelId="{F10B1F3D-D85B-45B0-9C9E-225C10F4D3EA}" type="pres">
      <dgm:prSet presAssocID="{7F589BB7-4AEC-440D-80EF-AE0C4AA63E6C}" presName="descendantText" presStyleLbl="alignAcc1" presStyleIdx="0" presStyleCnt="2">
        <dgm:presLayoutVars>
          <dgm:bulletEnabled val="1"/>
        </dgm:presLayoutVars>
      </dgm:prSet>
      <dgm:spPr/>
      <dgm:t>
        <a:bodyPr/>
        <a:lstStyle/>
        <a:p>
          <a:endParaRPr lang="fil-PH"/>
        </a:p>
      </dgm:t>
    </dgm:pt>
    <dgm:pt modelId="{D0F4557E-152C-4193-AEBC-D11457688D9D}" type="pres">
      <dgm:prSet presAssocID="{87E5B844-D44F-49FE-99FB-32BA21E082B5}" presName="sp" presStyleCnt="0"/>
      <dgm:spPr/>
    </dgm:pt>
    <dgm:pt modelId="{EEBEAD25-85C9-44CC-89C4-9617DA34E653}" type="pres">
      <dgm:prSet presAssocID="{85BC73E0-B814-42F0-9354-0A01FB30E5FB}" presName="composite" presStyleCnt="0"/>
      <dgm:spPr/>
    </dgm:pt>
    <dgm:pt modelId="{A9E179E2-4865-4FAB-AD4A-7C17ADCCFF6B}" type="pres">
      <dgm:prSet presAssocID="{85BC73E0-B814-42F0-9354-0A01FB30E5FB}" presName="parentText" presStyleLbl="alignNode1" presStyleIdx="1" presStyleCnt="2">
        <dgm:presLayoutVars>
          <dgm:chMax val="1"/>
          <dgm:bulletEnabled val="1"/>
        </dgm:presLayoutVars>
      </dgm:prSet>
      <dgm:spPr/>
      <dgm:t>
        <a:bodyPr/>
        <a:lstStyle/>
        <a:p>
          <a:endParaRPr lang="fil-PH"/>
        </a:p>
      </dgm:t>
    </dgm:pt>
    <dgm:pt modelId="{508044E7-3A1A-48A4-9CD1-8A263743AB7F}" type="pres">
      <dgm:prSet presAssocID="{85BC73E0-B814-42F0-9354-0A01FB30E5FB}" presName="descendantText" presStyleLbl="alignAcc1" presStyleIdx="1" presStyleCnt="2">
        <dgm:presLayoutVars>
          <dgm:bulletEnabled val="1"/>
        </dgm:presLayoutVars>
      </dgm:prSet>
      <dgm:spPr/>
      <dgm:t>
        <a:bodyPr/>
        <a:lstStyle/>
        <a:p>
          <a:endParaRPr lang="fil-PH"/>
        </a:p>
      </dgm:t>
    </dgm:pt>
  </dgm:ptLst>
  <dgm:cxnLst>
    <dgm:cxn modelId="{48B30B94-E91E-440B-9D57-5493FA254A1D}" type="presOf" srcId="{DA043659-8B1B-4CB4-9FDF-4F7AE277B3C4}" destId="{667BAD0A-0AB1-4BFD-88A8-BC6310AF055B}" srcOrd="0" destOrd="0" presId="urn:microsoft.com/office/officeart/2005/8/layout/chevron2"/>
    <dgm:cxn modelId="{9E1832D3-8236-4F10-B46D-E15480BBAD37}" type="presOf" srcId="{EAAFEEC8-A4BA-47A0-845B-235C6B83FB9A}" destId="{F10B1F3D-D85B-45B0-9C9E-225C10F4D3EA}" srcOrd="0" destOrd="0" presId="urn:microsoft.com/office/officeart/2005/8/layout/chevron2"/>
    <dgm:cxn modelId="{D3BE5BFE-09AE-4407-8997-EFDA0A0D3AAB}" type="presOf" srcId="{C8054BF0-1B9E-4611-AEE7-9E4777F2A3FB}" destId="{508044E7-3A1A-48A4-9CD1-8A263743AB7F}" srcOrd="0" destOrd="0" presId="urn:microsoft.com/office/officeart/2005/8/layout/chevron2"/>
    <dgm:cxn modelId="{5B09A9CD-43FA-429C-9CAE-49630FD5BD87}" srcId="{85BC73E0-B814-42F0-9354-0A01FB30E5FB}" destId="{C8054BF0-1B9E-4611-AEE7-9E4777F2A3FB}" srcOrd="0" destOrd="0" parTransId="{E62FC36F-726E-4DA9-A767-BA67F483CB24}" sibTransId="{2583471C-1B5C-48F7-BF2E-ECB2C0A9D252}"/>
    <dgm:cxn modelId="{3C50D740-52D5-444C-8395-FE2156348F4D}" type="presOf" srcId="{7F589BB7-4AEC-440D-80EF-AE0C4AA63E6C}" destId="{25C020EC-51D0-41CB-9EE5-B243875935A2}" srcOrd="0" destOrd="0" presId="urn:microsoft.com/office/officeart/2005/8/layout/chevron2"/>
    <dgm:cxn modelId="{686FBB44-41F3-4345-A094-FAB5B71B8358}" srcId="{DA043659-8B1B-4CB4-9FDF-4F7AE277B3C4}" destId="{85BC73E0-B814-42F0-9354-0A01FB30E5FB}" srcOrd="1" destOrd="0" parTransId="{55D3589F-D0DB-4F3B-BCB5-73E67D1E0372}" sibTransId="{E14AF4E9-3E75-4A5C-8045-E4AF7A41A5D4}"/>
    <dgm:cxn modelId="{BC6FE518-5EF7-49A7-9ABF-8DA95A5BC94C}" srcId="{DA043659-8B1B-4CB4-9FDF-4F7AE277B3C4}" destId="{7F589BB7-4AEC-440D-80EF-AE0C4AA63E6C}" srcOrd="0" destOrd="0" parTransId="{A4B6B601-46BD-4E3D-8C84-79EA89DBCC88}" sibTransId="{87E5B844-D44F-49FE-99FB-32BA21E082B5}"/>
    <dgm:cxn modelId="{78A53F15-CE25-4A83-887F-B397F4504A3B}" type="presOf" srcId="{85BC73E0-B814-42F0-9354-0A01FB30E5FB}" destId="{A9E179E2-4865-4FAB-AD4A-7C17ADCCFF6B}" srcOrd="0" destOrd="0" presId="urn:microsoft.com/office/officeart/2005/8/layout/chevron2"/>
    <dgm:cxn modelId="{BB38F46C-053E-43F0-B713-F14D90AD998C}" srcId="{7F589BB7-4AEC-440D-80EF-AE0C4AA63E6C}" destId="{EAAFEEC8-A4BA-47A0-845B-235C6B83FB9A}" srcOrd="0" destOrd="0" parTransId="{42557244-D7B4-42DC-BD3A-C91C23434A27}" sibTransId="{9B296A64-5D56-4C60-8275-1A32D1EE25B0}"/>
    <dgm:cxn modelId="{3280B940-8C57-470D-9384-F3B1F164AE8C}" type="presParOf" srcId="{667BAD0A-0AB1-4BFD-88A8-BC6310AF055B}" destId="{483B189F-A1F2-4EAE-98E3-14A304D2CAD6}" srcOrd="0" destOrd="0" presId="urn:microsoft.com/office/officeart/2005/8/layout/chevron2"/>
    <dgm:cxn modelId="{976CB43F-AF49-40A6-9CCC-B428610EF0A3}" type="presParOf" srcId="{483B189F-A1F2-4EAE-98E3-14A304D2CAD6}" destId="{25C020EC-51D0-41CB-9EE5-B243875935A2}" srcOrd="0" destOrd="0" presId="urn:microsoft.com/office/officeart/2005/8/layout/chevron2"/>
    <dgm:cxn modelId="{DDA32F77-E8DD-4468-85AE-DA1081F27989}" type="presParOf" srcId="{483B189F-A1F2-4EAE-98E3-14A304D2CAD6}" destId="{F10B1F3D-D85B-45B0-9C9E-225C10F4D3EA}" srcOrd="1" destOrd="0" presId="urn:microsoft.com/office/officeart/2005/8/layout/chevron2"/>
    <dgm:cxn modelId="{890DAF06-4E56-4AA7-83F7-9B58EC25B76A}" type="presParOf" srcId="{667BAD0A-0AB1-4BFD-88A8-BC6310AF055B}" destId="{D0F4557E-152C-4193-AEBC-D11457688D9D}" srcOrd="1" destOrd="0" presId="urn:microsoft.com/office/officeart/2005/8/layout/chevron2"/>
    <dgm:cxn modelId="{C07056BD-8FC7-4D4D-AE8E-1E88E45E06BC}" type="presParOf" srcId="{667BAD0A-0AB1-4BFD-88A8-BC6310AF055B}" destId="{EEBEAD25-85C9-44CC-89C4-9617DA34E653}" srcOrd="2" destOrd="0" presId="urn:microsoft.com/office/officeart/2005/8/layout/chevron2"/>
    <dgm:cxn modelId="{94E13EF2-BEF9-4416-9220-296D8AB006E3}" type="presParOf" srcId="{EEBEAD25-85C9-44CC-89C4-9617DA34E653}" destId="{A9E179E2-4865-4FAB-AD4A-7C17ADCCFF6B}" srcOrd="0" destOrd="0" presId="urn:microsoft.com/office/officeart/2005/8/layout/chevron2"/>
    <dgm:cxn modelId="{86A1878C-6687-4DEB-AC1F-F8E4B662B764}" type="presParOf" srcId="{EEBEAD25-85C9-44CC-89C4-9617DA34E653}" destId="{508044E7-3A1A-48A4-9CD1-8A263743AB7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C020EC-51D0-41CB-9EE5-B243875935A2}">
      <dsp:nvSpPr>
        <dsp:cNvPr id="0" name=""/>
        <dsp:cNvSpPr/>
      </dsp:nvSpPr>
      <dsp:spPr>
        <a:xfrm rot="5400000">
          <a:off x="-290114" y="291362"/>
          <a:ext cx="1934095" cy="1353867"/>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fil-PH" sz="4000" kern="1200" dirty="0" smtClean="0"/>
            <a:t>1</a:t>
          </a:r>
          <a:endParaRPr lang="fil-PH" sz="4000" kern="1200" dirty="0"/>
        </a:p>
      </dsp:txBody>
      <dsp:txXfrm rot="-5400000">
        <a:off x="1" y="678182"/>
        <a:ext cx="1353867" cy="580228"/>
      </dsp:txXfrm>
    </dsp:sp>
    <dsp:sp modelId="{F10B1F3D-D85B-45B0-9C9E-225C10F4D3EA}">
      <dsp:nvSpPr>
        <dsp:cNvPr id="0" name=""/>
        <dsp:cNvSpPr/>
      </dsp:nvSpPr>
      <dsp:spPr>
        <a:xfrm rot="5400000">
          <a:off x="4163152" y="-2808037"/>
          <a:ext cx="1257162" cy="6875732"/>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just" defTabSz="1244600">
            <a:lnSpc>
              <a:spcPct val="90000"/>
            </a:lnSpc>
            <a:spcBef>
              <a:spcPct val="0"/>
            </a:spcBef>
            <a:spcAft>
              <a:spcPct val="15000"/>
            </a:spcAft>
            <a:buChar char="••"/>
          </a:pPr>
          <a:r>
            <a:rPr lang="fil-PH" sz="2800" kern="1200" dirty="0" smtClean="0"/>
            <a:t>they have been in the service with the DepED for at least two (2) years </a:t>
          </a:r>
          <a:r>
            <a:rPr lang="fil-PH" sz="2800" u="sng" kern="1200" dirty="0" smtClean="0"/>
            <a:t>and/or</a:t>
          </a:r>
          <a:endParaRPr lang="fil-PH" sz="2800" u="sng" kern="1200" dirty="0"/>
        </a:p>
      </dsp:txBody>
      <dsp:txXfrm rot="-5400000">
        <a:off x="1353867" y="62618"/>
        <a:ext cx="6814362" cy="1134422"/>
      </dsp:txXfrm>
    </dsp:sp>
    <dsp:sp modelId="{A9E179E2-4865-4FAB-AD4A-7C17ADCCFF6B}">
      <dsp:nvSpPr>
        <dsp:cNvPr id="0" name=""/>
        <dsp:cNvSpPr/>
      </dsp:nvSpPr>
      <dsp:spPr>
        <a:xfrm rot="5400000">
          <a:off x="-290114" y="1936170"/>
          <a:ext cx="1934095" cy="1353867"/>
        </a:xfrm>
        <a:prstGeom prst="chevron">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fil-PH" sz="4000" kern="1200" smtClean="0"/>
            <a:t>2</a:t>
          </a:r>
          <a:endParaRPr lang="fil-PH" sz="4000" kern="1200" dirty="0"/>
        </a:p>
      </dsp:txBody>
      <dsp:txXfrm rot="-5400000">
        <a:off x="1" y="2322990"/>
        <a:ext cx="1353867" cy="580228"/>
      </dsp:txXfrm>
    </dsp:sp>
    <dsp:sp modelId="{508044E7-3A1A-48A4-9CD1-8A263743AB7F}">
      <dsp:nvSpPr>
        <dsp:cNvPr id="0" name=""/>
        <dsp:cNvSpPr/>
      </dsp:nvSpPr>
      <dsp:spPr>
        <a:xfrm rot="5400000">
          <a:off x="4163152" y="-1163229"/>
          <a:ext cx="1257162" cy="6875732"/>
        </a:xfrm>
        <a:prstGeom prst="round2SameRect">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just" defTabSz="1244600">
            <a:lnSpc>
              <a:spcPct val="90000"/>
            </a:lnSpc>
            <a:spcBef>
              <a:spcPct val="0"/>
            </a:spcBef>
            <a:spcAft>
              <a:spcPct val="15000"/>
            </a:spcAft>
            <a:buChar char="••"/>
          </a:pPr>
          <a:r>
            <a:rPr lang="fil-PH" sz="2800" kern="1200" dirty="0" smtClean="0"/>
            <a:t>they have earned one hundred (100) or more days of leave credits</a:t>
          </a:r>
          <a:endParaRPr lang="fil-PH" sz="2800" kern="1200" dirty="0"/>
        </a:p>
      </dsp:txBody>
      <dsp:txXfrm rot="-5400000">
        <a:off x="1353867" y="1707426"/>
        <a:ext cx="6814362" cy="113442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EDE750-48A0-42A9-B758-2FEBC7621FE8}" type="datetimeFigureOut">
              <a:rPr lang="fil-PH" smtClean="0"/>
              <a:pPr/>
              <a:t>10/8/2016</a:t>
            </a:fld>
            <a:endParaRPr lang="fil-PH"/>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0007433-B1FD-476E-9C3D-62662709DA41}" type="slidenum">
              <a:rPr lang="fil-PH" smtClean="0"/>
              <a:pPr/>
              <a:t>‹#›</a:t>
            </a:fld>
            <a:endParaRPr lang="fil-PH"/>
          </a:p>
        </p:txBody>
      </p:sp>
    </p:spTree>
    <p:extLst>
      <p:ext uri="{BB962C8B-B14F-4D97-AF65-F5344CB8AC3E}">
        <p14:creationId xmlns:p14="http://schemas.microsoft.com/office/powerpoint/2010/main" val="27453868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0E0026-DAE1-4AE6-9646-28BE227DD80D}" type="datetimeFigureOut">
              <a:rPr lang="fil-PH" smtClean="0"/>
              <a:pPr/>
              <a:t>10/8/2016</a:t>
            </a:fld>
            <a:endParaRPr lang="fil-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p14="http://schemas.microsoft.com/office/powerpoint/2010/main" val="382048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Service fees is not part of the estimates supporting </a:t>
            </a:r>
            <a:r>
              <a:rPr lang="en-US" dirty="0" err="1" smtClean="0"/>
              <a:t>DepEd</a:t>
            </a:r>
            <a:r>
              <a:rPr lang="en-US" dirty="0" smtClean="0"/>
              <a:t> budget (since it is not automatically appropriated to us).</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a:t>
            </a:fld>
            <a:endParaRPr lang="fil-P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p>
          <a:p>
            <a:r>
              <a:rPr lang="en-US" dirty="0" smtClean="0"/>
              <a:t>1- Include</a:t>
            </a:r>
            <a:r>
              <a:rPr lang="en-US" baseline="0" dirty="0" smtClean="0"/>
              <a:t> the process flow (application/release of loans and unit responsible at CO/RO/DO)</a:t>
            </a:r>
          </a:p>
          <a:p>
            <a:r>
              <a:rPr lang="en-US" baseline="0" dirty="0" smtClean="0"/>
              <a:t>    - Coordinate with the former Welfare Division at CO and the Board for the appropriate process flow</a:t>
            </a:r>
          </a:p>
          <a:p>
            <a:r>
              <a:rPr lang="en-US" baseline="0" dirty="0" smtClean="0"/>
              <a:t>    - Process of Payment – Accounting; Computation/Approval – Admin unit</a:t>
            </a:r>
          </a:p>
          <a:p>
            <a:r>
              <a:rPr lang="en-US" baseline="0" dirty="0" smtClean="0"/>
              <a:t>    - Recommendation/s: Board to review policy, guidelines and implementation arrangements</a:t>
            </a:r>
          </a:p>
          <a:p>
            <a:r>
              <a:rPr lang="en-US" baseline="0" dirty="0" smtClean="0"/>
              <a:t>2- For discussion with the Board (Chaired by the </a:t>
            </a:r>
            <a:r>
              <a:rPr lang="en-US" baseline="0" dirty="0" err="1" smtClean="0"/>
              <a:t>USec</a:t>
            </a:r>
            <a:r>
              <a:rPr lang="en-US" baseline="0" dirty="0" smtClean="0"/>
              <a:t>. for Finance): Computation on the distribution of the collections made for service fees.</a:t>
            </a:r>
          </a:p>
          <a:p>
            <a:r>
              <a:rPr lang="en-US" strike="noStrike" baseline="0" smtClean="0"/>
              <a:t>3. (issue </a:t>
            </a:r>
            <a:r>
              <a:rPr lang="en-US" strike="noStrike" baseline="0" dirty="0" smtClean="0"/>
              <a:t>on process flow from source of fund to release of loans)</a:t>
            </a:r>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4</a:t>
            </a:fld>
            <a:endParaRPr lang="fil-P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a:t>
            </a:fld>
            <a:endParaRPr lang="fil-PH"/>
          </a:p>
        </p:txBody>
      </p:sp>
    </p:spTree>
    <p:extLst>
      <p:ext uri="{BB962C8B-B14F-4D97-AF65-F5344CB8AC3E}">
        <p14:creationId xmlns:p14="http://schemas.microsoft.com/office/powerpoint/2010/main" val="1770251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a:t>
            </a:r>
            <a:r>
              <a:rPr lang="en-US" baseline="0" dirty="0" smtClean="0"/>
              <a:t> the title to see the whole process</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8</a:t>
            </a:fld>
            <a:endParaRPr lang="fil-PH"/>
          </a:p>
        </p:txBody>
      </p:sp>
    </p:spTree>
    <p:extLst>
      <p:ext uri="{BB962C8B-B14F-4D97-AF65-F5344CB8AC3E}">
        <p14:creationId xmlns:p14="http://schemas.microsoft.com/office/powerpoint/2010/main" val="850704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9</a:t>
            </a:fld>
            <a:endParaRPr lang="fil-PH"/>
          </a:p>
        </p:txBody>
      </p:sp>
    </p:spTree>
    <p:extLst>
      <p:ext uri="{BB962C8B-B14F-4D97-AF65-F5344CB8AC3E}">
        <p14:creationId xmlns:p14="http://schemas.microsoft.com/office/powerpoint/2010/main" val="3263547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YUN I SA INCOMPLETE</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12</a:t>
            </a:fld>
            <a:endParaRPr lang="fil-PH"/>
          </a:p>
        </p:txBody>
      </p:sp>
    </p:spTree>
    <p:extLst>
      <p:ext uri="{BB962C8B-B14F-4D97-AF65-F5344CB8AC3E}">
        <p14:creationId xmlns:p14="http://schemas.microsoft.com/office/powerpoint/2010/main" val="373398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13</a:t>
            </a:fld>
            <a:endParaRPr lang="fil-PH"/>
          </a:p>
        </p:txBody>
      </p:sp>
    </p:spTree>
    <p:extLst>
      <p:ext uri="{BB962C8B-B14F-4D97-AF65-F5344CB8AC3E}">
        <p14:creationId xmlns:p14="http://schemas.microsoft.com/office/powerpoint/2010/main" val="3483177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455FC4-FCF0-4C2C-BAAB-81DE7D492E79}" type="slidenum">
              <a:rPr lang="fil-PH" smtClean="0"/>
              <a:pPr/>
              <a:t>14</a:t>
            </a:fld>
            <a:endParaRPr lang="fil-PH"/>
          </a:p>
        </p:txBody>
      </p:sp>
    </p:spTree>
    <p:extLst>
      <p:ext uri="{BB962C8B-B14F-4D97-AF65-F5344CB8AC3E}">
        <p14:creationId xmlns:p14="http://schemas.microsoft.com/office/powerpoint/2010/main" val="742432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11. Payment of honoraria</a:t>
            </a:r>
            <a:r>
              <a:rPr lang="fil-PH" baseline="0" dirty="0" smtClean="0"/>
              <a:t> were removed</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19</a:t>
            </a:fld>
            <a:endParaRPr lang="fil-PH"/>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sz="1600" dirty="0" smtClean="0"/>
              <a:t>NOTE: PLEASE</a:t>
            </a:r>
            <a:r>
              <a:rPr lang="fil-PH" sz="1600" baseline="0" dirty="0" smtClean="0"/>
              <a:t> EDIT ON YOUR HANDOUT ACCOUNTING ENTRY </a:t>
            </a:r>
            <a:r>
              <a:rPr lang="fil-PH" sz="1600" baseline="0" smtClean="0"/>
              <a:t>NO 13 VALUES</a:t>
            </a:r>
          </a:p>
          <a:p>
            <a:endParaRPr lang="fil-PH" sz="160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20</a:t>
            </a:fld>
            <a:endParaRPr lang="fil-PH"/>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21</a:t>
            </a:fld>
            <a:endParaRPr lang="fil-PH"/>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22</a:t>
            </a:fld>
            <a:endParaRPr lang="fil-P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23</a:t>
            </a:fld>
            <a:endParaRPr lang="fil-PH"/>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Attachment/Administrative%20Order%20No.%20279,%20s.%201992.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Attachment/DO_s1999_003.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Attachment/DO_s2004_012.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hyperlink" Target="Attachment/Flowchart%20Provident%20Fund%20revised%20oct%206.xl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6.xml"/><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9.emf"/></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1.emf"/></Relationships>
</file>

<file path=ppt/slides/_rels/slide2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ubtitle 2"/>
          <p:cNvSpPr txBox="1">
            <a:spLocks/>
          </p:cNvSpPr>
          <p:nvPr/>
        </p:nvSpPr>
        <p:spPr>
          <a:xfrm>
            <a:off x="304800" y="4953000"/>
            <a:ext cx="8534400" cy="16002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 name="Title 1"/>
          <p:cNvSpPr txBox="1">
            <a:spLocks/>
          </p:cNvSpPr>
          <p:nvPr/>
        </p:nvSpPr>
        <p:spPr>
          <a:xfrm>
            <a:off x="0" y="3657601"/>
            <a:ext cx="9144000" cy="1295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a:r>
            <a:b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b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Session 3.0</a:t>
            </a:r>
            <a:endParaRPr kumimoji="0" lang="en-U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6" name="TextBox 5"/>
          <p:cNvSpPr txBox="1"/>
          <p:nvPr/>
        </p:nvSpPr>
        <p:spPr>
          <a:xfrm>
            <a:off x="990600" y="5181600"/>
            <a:ext cx="7620000" cy="769441"/>
          </a:xfrm>
          <a:prstGeom prst="rect">
            <a:avLst/>
          </a:prstGeom>
          <a:noFill/>
        </p:spPr>
        <p:txBody>
          <a:bodyPr wrap="square" rtlCol="0">
            <a:spAutoFit/>
          </a:bodyPr>
          <a:lstStyle/>
          <a:p>
            <a:pPr algn="ctr"/>
            <a:r>
              <a:rPr lang="fil-PH" sz="4400" b="1" dirty="0" smtClean="0">
                <a:solidFill>
                  <a:schemeClr val="bg1"/>
                </a:solidFill>
                <a:effectLst>
                  <a:outerShdw blurRad="38100" dist="38100" dir="2700000" algn="tl">
                    <a:srgbClr val="000000">
                      <a:alpha val="43137"/>
                    </a:srgbClr>
                  </a:outerShdw>
                </a:effectLst>
                <a:latin typeface="+mj-lt"/>
                <a:ea typeface="+mj-ea"/>
                <a:cs typeface="+mj-cs"/>
              </a:rPr>
              <a:t>PROVIDENT FUND</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Session Overview</a:t>
            </a:r>
            <a:endParaRPr lang="fil-PH" dirty="0"/>
          </a:p>
        </p:txBody>
      </p:sp>
      <p:sp>
        <p:nvSpPr>
          <p:cNvPr id="3" name="Content Placeholder 2"/>
          <p:cNvSpPr>
            <a:spLocks noGrp="1"/>
          </p:cNvSpPr>
          <p:nvPr>
            <p:ph idx="1"/>
          </p:nvPr>
        </p:nvSpPr>
        <p:spPr/>
        <p:txBody>
          <a:bodyPr/>
          <a:lstStyle/>
          <a:p>
            <a:pPr marL="514350" indent="-514350">
              <a:buFont typeface="+mj-lt"/>
              <a:buAutoNum type="alphaUcPeriod"/>
            </a:pPr>
            <a:r>
              <a:rPr lang="fil-PH" dirty="0" smtClean="0"/>
              <a:t>Legal Basis</a:t>
            </a:r>
          </a:p>
          <a:p>
            <a:pPr marL="514350" indent="-514350">
              <a:buFont typeface="+mj-lt"/>
              <a:buAutoNum type="alphaUcPeriod"/>
            </a:pPr>
            <a:r>
              <a:rPr lang="fil-PH" dirty="0" smtClean="0"/>
              <a:t>Beneficiaries</a:t>
            </a:r>
          </a:p>
          <a:p>
            <a:pPr marL="514350" indent="-514350">
              <a:buFont typeface="+mj-lt"/>
              <a:buAutoNum type="alphaUcPeriod"/>
            </a:pPr>
            <a:r>
              <a:rPr lang="fil-PH" dirty="0" smtClean="0"/>
              <a:t>Accounting Entries</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a:t>
            </a:fld>
            <a:endParaRPr lang="fil-PH"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Learning Objective</a:t>
            </a:r>
            <a:endParaRPr lang="fil-PH" dirty="0"/>
          </a:p>
        </p:txBody>
      </p:sp>
      <p:sp>
        <p:nvSpPr>
          <p:cNvPr id="3" name="Content Placeholder 2"/>
          <p:cNvSpPr>
            <a:spLocks noGrp="1"/>
          </p:cNvSpPr>
          <p:nvPr>
            <p:ph idx="1"/>
          </p:nvPr>
        </p:nvSpPr>
        <p:spPr/>
        <p:txBody>
          <a:bodyPr/>
          <a:lstStyle/>
          <a:p>
            <a:pPr algn="just"/>
            <a:r>
              <a:rPr lang="fil-PH" dirty="0" smtClean="0"/>
              <a:t>To ensure that all service fees from PLI are duly collected, accounted, recorded and remitted to BTr in accordance with rules and regulations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A. Legal Basis</a:t>
            </a:r>
            <a:endParaRPr lang="fil-PH" dirty="0"/>
          </a:p>
        </p:txBody>
      </p:sp>
      <p:sp>
        <p:nvSpPr>
          <p:cNvPr id="3" name="Content Placeholder 2"/>
          <p:cNvSpPr>
            <a:spLocks noGrp="1"/>
          </p:cNvSpPr>
          <p:nvPr>
            <p:ph idx="1"/>
          </p:nvPr>
        </p:nvSpPr>
        <p:spPr/>
        <p:txBody>
          <a:bodyPr/>
          <a:lstStyle/>
          <a:p>
            <a:pPr algn="just">
              <a:buNone/>
            </a:pPr>
            <a:r>
              <a:rPr lang="fil-PH" dirty="0" smtClean="0"/>
              <a:t>         The Provident Fund of DepED has been established under </a:t>
            </a:r>
            <a:r>
              <a:rPr lang="fil-PH" u="sng" dirty="0" smtClean="0">
                <a:hlinkClick r:id="rId3" action="ppaction://hlinkfile"/>
              </a:rPr>
              <a:t>Administrative Order No. 279, s. 1992</a:t>
            </a:r>
            <a:r>
              <a:rPr lang="fil-PH" dirty="0" smtClean="0">
                <a:hlinkClick r:id="rId3" action="ppaction://hlinkfile"/>
              </a:rPr>
              <a:t>. </a:t>
            </a:r>
            <a:r>
              <a:rPr lang="fil-PH" dirty="0" smtClean="0"/>
              <a:t>It started operation in January 1995 through receipt of seed money in the amount of Seventy five million pesos (P75 million) representing Collection of Service fee from GOCCs and PLIs deposited to BTr.</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con’t... Legal Basis</a:t>
            </a:r>
            <a:endParaRPr lang="fil-PH" dirty="0"/>
          </a:p>
        </p:txBody>
      </p:sp>
      <p:sp>
        <p:nvSpPr>
          <p:cNvPr id="3" name="Content Placeholder 2"/>
          <p:cNvSpPr>
            <a:spLocks noGrp="1"/>
          </p:cNvSpPr>
          <p:nvPr>
            <p:ph idx="1"/>
          </p:nvPr>
        </p:nvSpPr>
        <p:spPr/>
        <p:txBody>
          <a:bodyPr/>
          <a:lstStyle/>
          <a:p>
            <a:pPr algn="just">
              <a:buNone/>
            </a:pPr>
            <a:r>
              <a:rPr lang="fil-PH" dirty="0" smtClean="0"/>
              <a:t>          The fund is intended as a lending facility for regular teaching and non-teaching personnel, including contractual employees of DepEd nationwide. </a:t>
            </a:r>
            <a:r>
              <a:rPr lang="fil-PH" u="sng" dirty="0" smtClean="0">
                <a:hlinkClick r:id="rId3" action="ppaction://hlinkfile"/>
              </a:rPr>
              <a:t>DECS Order 3, s. 1999</a:t>
            </a:r>
            <a:r>
              <a:rPr lang="fil-PH" dirty="0" smtClean="0"/>
              <a:t> and </a:t>
            </a:r>
            <a:r>
              <a:rPr lang="fil-PH" u="sng" dirty="0" smtClean="0">
                <a:hlinkClick r:id="rId4" action="ppaction://hlinkfile"/>
              </a:rPr>
              <a:t>DepEd Order No. 12, s. 2004</a:t>
            </a:r>
            <a:r>
              <a:rPr lang="fil-PH" dirty="0" smtClean="0"/>
              <a:t> was issued as Implementing Guideliness for the DepED Provident Fund CO, RO, DO and IUs.</a:t>
            </a:r>
            <a:r>
              <a:rPr lang="fil-PH" u="sng" dirty="0" smtClean="0"/>
              <a:t> </a:t>
            </a:r>
            <a:endParaRPr lang="fil-PH" u="sng"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B. Beneficiaries</a:t>
            </a:r>
            <a:endParaRPr lang="fil-PH" dirty="0"/>
          </a:p>
        </p:txBody>
      </p:sp>
      <p:sp>
        <p:nvSpPr>
          <p:cNvPr id="3" name="Content Placeholder 2"/>
          <p:cNvSpPr>
            <a:spLocks noGrp="1"/>
          </p:cNvSpPr>
          <p:nvPr>
            <p:ph idx="1"/>
          </p:nvPr>
        </p:nvSpPr>
        <p:spPr/>
        <p:txBody>
          <a:bodyPr/>
          <a:lstStyle/>
          <a:p>
            <a:pPr marL="514350" indent="-514350" algn="just">
              <a:buNone/>
            </a:pPr>
            <a:r>
              <a:rPr lang="fil-PH" dirty="0" smtClean="0"/>
              <a:t>           The beneficiaries of the Fund are teachers, administrative staff (non-teaching) and Officials of Central, Regional, Division and other Field Offices of DepEd who have permanent status of employment and under the regular payroll deduction scheme.</a:t>
            </a:r>
          </a:p>
        </p:txBody>
      </p:sp>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con’t... Beneficiaries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sp>
        <p:nvSpPr>
          <p:cNvPr id="7" name="TextBox 6"/>
          <p:cNvSpPr txBox="1"/>
          <p:nvPr/>
        </p:nvSpPr>
        <p:spPr>
          <a:xfrm>
            <a:off x="533400" y="1143000"/>
            <a:ext cx="8077200" cy="954107"/>
          </a:xfrm>
          <a:prstGeom prst="rect">
            <a:avLst/>
          </a:prstGeom>
          <a:noFill/>
        </p:spPr>
        <p:txBody>
          <a:bodyPr wrap="square" rtlCol="0">
            <a:spAutoFit/>
          </a:bodyPr>
          <a:lstStyle/>
          <a:p>
            <a:pPr algn="just"/>
            <a:r>
              <a:rPr lang="fil-PH" sz="2800" dirty="0" smtClean="0"/>
              <a:t>Casual, contractual and co-terminus employees are also entitled in the program provided that:</a:t>
            </a:r>
          </a:p>
        </p:txBody>
      </p:sp>
      <p:graphicFrame>
        <p:nvGraphicFramePr>
          <p:cNvPr id="9" name="Content Placeholder 8"/>
          <p:cNvGraphicFramePr>
            <a:graphicFrameLocks noGrp="1"/>
          </p:cNvGraphicFramePr>
          <p:nvPr>
            <p:ph idx="1"/>
          </p:nvPr>
        </p:nvGraphicFramePr>
        <p:xfrm>
          <a:off x="457200" y="2590800"/>
          <a:ext cx="82296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en-US" sz="3600" dirty="0"/>
              <a:t>FLOWCHART OF PROVIDENT FUND</a:t>
            </a:r>
          </a:p>
        </p:txBody>
      </p:sp>
      <p:sp>
        <p:nvSpPr>
          <p:cNvPr id="4" name="Slide Number Placeholder 3"/>
          <p:cNvSpPr>
            <a:spLocks noGrp="1"/>
          </p:cNvSpPr>
          <p:nvPr>
            <p:ph type="sldNum" sz="quarter" idx="4"/>
          </p:nvPr>
        </p:nvSpPr>
        <p:spPr/>
        <p:txBody>
          <a:bodyPr/>
          <a:lstStyle/>
          <a:p>
            <a:fld id="{40CEB23D-5D9C-424D-A4B8-74E3F10BC318}" type="slidenum">
              <a:rPr lang="fil-PH" smtClean="0"/>
              <a:pPr/>
              <a:t>8</a:t>
            </a:fld>
            <a:endParaRPr lang="fil-PH" dirty="0"/>
          </a:p>
        </p:txBody>
      </p:sp>
      <p:sp>
        <p:nvSpPr>
          <p:cNvPr id="5" name="Content Placeholder 4"/>
          <p:cNvSpPr>
            <a:spLocks noGrp="1"/>
          </p:cNvSpPr>
          <p:nvPr>
            <p:ph idx="1"/>
          </p:nvPr>
        </p:nvSpPr>
        <p:spPr/>
        <p:txBody>
          <a:bodyPr/>
          <a:lstStyle/>
          <a:p>
            <a:pPr marL="0" indent="0" algn="ctr">
              <a:buNone/>
            </a:pPr>
            <a:endParaRPr lang="en-US" dirty="0" smtClean="0">
              <a:hlinkClick r:id="rId3" action="ppaction://hlinkfile"/>
            </a:endParaRPr>
          </a:p>
          <a:p>
            <a:pPr marL="0" indent="0" algn="ctr">
              <a:buNone/>
            </a:pPr>
            <a:endParaRPr lang="en-US" dirty="0">
              <a:hlinkClick r:id="rId3" action="ppaction://hlinkfile"/>
            </a:endParaRPr>
          </a:p>
          <a:p>
            <a:pPr marL="0" indent="0" algn="ctr">
              <a:buNone/>
            </a:pPr>
            <a:r>
              <a:rPr lang="en-US" dirty="0" smtClean="0">
                <a:hlinkClick r:id="rId3" action="ppaction://hlinkfile"/>
              </a:rPr>
              <a:t>Flowchart of Provident Fund</a:t>
            </a:r>
            <a:endParaRPr lang="en-US" dirty="0"/>
          </a:p>
        </p:txBody>
      </p:sp>
    </p:spTree>
    <p:extLst>
      <p:ext uri="{BB962C8B-B14F-4D97-AF65-F5344CB8AC3E}">
        <p14:creationId xmlns:p14="http://schemas.microsoft.com/office/powerpoint/2010/main" val="2326967585"/>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en-US" sz="3600" dirty="0" err="1"/>
              <a:t>con’t</a:t>
            </a:r>
            <a:r>
              <a:rPr lang="en-US" sz="3600" dirty="0"/>
              <a:t>… FLOWCHART OF PROVIDENT </a:t>
            </a:r>
            <a:r>
              <a:rPr lang="en-US" sz="3600" dirty="0" smtClean="0"/>
              <a:t>FUND</a:t>
            </a:r>
            <a:endParaRPr lang="en-US" sz="36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9</a:t>
            </a:fld>
            <a:endParaRPr lang="fil-PH"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41" y="1120996"/>
            <a:ext cx="9025559" cy="4556218"/>
          </a:xfrm>
          <a:prstGeom prst="rect">
            <a:avLst/>
          </a:prstGeom>
        </p:spPr>
      </p:pic>
    </p:spTree>
    <p:extLst>
      <p:ext uri="{BB962C8B-B14F-4D97-AF65-F5344CB8AC3E}">
        <p14:creationId xmlns:p14="http://schemas.microsoft.com/office/powerpoint/2010/main" val="2905506671"/>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10</a:t>
            </a:fld>
            <a:endParaRPr lang="fil-PH" dirty="0"/>
          </a:p>
        </p:txBody>
      </p:sp>
      <p:sp>
        <p:nvSpPr>
          <p:cNvPr id="5" name="Title 1"/>
          <p:cNvSpPr>
            <a:spLocks noGrp="1"/>
          </p:cNvSpPr>
          <p:nvPr>
            <p:ph type="title"/>
          </p:nvPr>
        </p:nvSpPr>
        <p:spPr>
          <a:xfrm>
            <a:off x="0" y="0"/>
            <a:ext cx="9144000" cy="914400"/>
          </a:xfrm>
        </p:spPr>
        <p:txBody>
          <a:bodyPr>
            <a:normAutofit fontScale="90000"/>
          </a:bodyPr>
          <a:lstStyle/>
          <a:p>
            <a:r>
              <a:rPr lang="en-US" sz="3600" dirty="0" err="1"/>
              <a:t>c</a:t>
            </a:r>
            <a:r>
              <a:rPr lang="en-US" sz="3600" dirty="0" err="1" smtClean="0"/>
              <a:t>on’t</a:t>
            </a:r>
            <a:r>
              <a:rPr lang="en-US" sz="3600" dirty="0" smtClean="0"/>
              <a:t>… FLOWCHART OF PROVIDENT FUND</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6" y="1780945"/>
            <a:ext cx="9011908" cy="3296110"/>
          </a:xfrm>
          <a:prstGeom prst="rect">
            <a:avLst/>
          </a:prstGeom>
        </p:spPr>
      </p:pic>
    </p:spTree>
    <p:extLst>
      <p:ext uri="{BB962C8B-B14F-4D97-AF65-F5344CB8AC3E}">
        <p14:creationId xmlns:p14="http://schemas.microsoft.com/office/powerpoint/2010/main" val="2905506671"/>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11</a:t>
            </a:fld>
            <a:endParaRPr lang="fil-PH" dirty="0"/>
          </a:p>
        </p:txBody>
      </p:sp>
      <p:sp>
        <p:nvSpPr>
          <p:cNvPr id="5" name="Title 1"/>
          <p:cNvSpPr>
            <a:spLocks noGrp="1"/>
          </p:cNvSpPr>
          <p:nvPr>
            <p:ph type="title"/>
          </p:nvPr>
        </p:nvSpPr>
        <p:spPr>
          <a:xfrm>
            <a:off x="0" y="0"/>
            <a:ext cx="9144000" cy="914400"/>
          </a:xfrm>
        </p:spPr>
        <p:txBody>
          <a:bodyPr>
            <a:normAutofit fontScale="90000"/>
          </a:bodyPr>
          <a:lstStyle/>
          <a:p>
            <a:r>
              <a:rPr lang="en-US" sz="3600" dirty="0" err="1"/>
              <a:t>c</a:t>
            </a:r>
            <a:r>
              <a:rPr lang="en-US" sz="3600" dirty="0" err="1" smtClean="0"/>
              <a:t>on’t</a:t>
            </a:r>
            <a:r>
              <a:rPr lang="en-US" sz="3600" dirty="0" smtClean="0"/>
              <a:t>… FLOWCHART OF PROVIDENT FUND</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0700"/>
            <a:ext cx="9126224" cy="3400900"/>
          </a:xfrm>
          <a:prstGeom prst="rect">
            <a:avLst/>
          </a:prstGeom>
        </p:spPr>
      </p:pic>
    </p:spTree>
    <p:extLst>
      <p:ext uri="{BB962C8B-B14F-4D97-AF65-F5344CB8AC3E}">
        <p14:creationId xmlns:p14="http://schemas.microsoft.com/office/powerpoint/2010/main" val="2905506671"/>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12</a:t>
            </a:fld>
            <a:endParaRPr lang="fil-PH" dirty="0"/>
          </a:p>
        </p:txBody>
      </p:sp>
      <p:sp>
        <p:nvSpPr>
          <p:cNvPr id="5" name="Title 1"/>
          <p:cNvSpPr txBox="1">
            <a:spLocks/>
          </p:cNvSpPr>
          <p:nvPr/>
        </p:nvSpPr>
        <p:spPr>
          <a:xfrm>
            <a:off x="0" y="0"/>
            <a:ext cx="9144000" cy="9144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bg1"/>
                </a:solidFill>
                <a:latin typeface="+mj-lt"/>
                <a:ea typeface="+mj-ea"/>
                <a:cs typeface="+mj-cs"/>
              </a:defRPr>
            </a:lvl1pPr>
          </a:lstStyle>
          <a:p>
            <a:r>
              <a:rPr lang="en-US" sz="3600" dirty="0" err="1" smtClean="0"/>
              <a:t>con’t</a:t>
            </a:r>
            <a:r>
              <a:rPr lang="en-US" sz="3600" dirty="0" smtClean="0"/>
              <a:t>… FLOWCHART OF PROVIDENT FUND</a:t>
            </a:r>
            <a:endParaRPr lang="en-US" sz="36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77" y="2057208"/>
            <a:ext cx="9097645" cy="2743583"/>
          </a:xfrm>
          <a:prstGeom prst="rect">
            <a:avLst/>
          </a:prstGeom>
        </p:spPr>
      </p:pic>
    </p:spTree>
    <p:extLst>
      <p:ext uri="{BB962C8B-B14F-4D97-AF65-F5344CB8AC3E}">
        <p14:creationId xmlns:p14="http://schemas.microsoft.com/office/powerpoint/2010/main" val="2905506671"/>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13</a:t>
            </a:fld>
            <a:endParaRPr lang="fil-PH" dirty="0"/>
          </a:p>
        </p:txBody>
      </p:sp>
      <p:sp>
        <p:nvSpPr>
          <p:cNvPr id="5" name="Title 1"/>
          <p:cNvSpPr txBox="1">
            <a:spLocks/>
          </p:cNvSpPr>
          <p:nvPr/>
        </p:nvSpPr>
        <p:spPr>
          <a:xfrm>
            <a:off x="0" y="0"/>
            <a:ext cx="9144000" cy="9144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bg1"/>
                </a:solidFill>
                <a:latin typeface="+mj-lt"/>
                <a:ea typeface="+mj-ea"/>
                <a:cs typeface="+mj-cs"/>
              </a:defRPr>
            </a:lvl1pPr>
          </a:lstStyle>
          <a:p>
            <a:r>
              <a:rPr lang="en-US" sz="3600" dirty="0" err="1" smtClean="0"/>
              <a:t>con’t</a:t>
            </a:r>
            <a:r>
              <a:rPr lang="en-US" sz="3600" dirty="0" smtClean="0"/>
              <a:t>… FLOWCHART OF PROVIDENT FUND</a:t>
            </a:r>
            <a:endParaRPr lang="en-US" sz="36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67" y="1337970"/>
            <a:ext cx="9069066" cy="4182059"/>
          </a:xfrm>
          <a:prstGeom prst="rect">
            <a:avLst/>
          </a:prstGeom>
        </p:spPr>
      </p:pic>
    </p:spTree>
    <p:extLst>
      <p:ext uri="{BB962C8B-B14F-4D97-AF65-F5344CB8AC3E}">
        <p14:creationId xmlns:p14="http://schemas.microsoft.com/office/powerpoint/2010/main" val="2905506671"/>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fil-PH" sz="3600" dirty="0" smtClean="0"/>
              <a:t>Accounting Entry for Provident Fund</a:t>
            </a:r>
            <a:endParaRPr lang="fil-PH" sz="36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14</a:t>
            </a:fld>
            <a:endParaRPr lang="fil-PH" dirty="0"/>
          </a:p>
        </p:txBody>
      </p:sp>
      <p:sp>
        <p:nvSpPr>
          <p:cNvPr id="9" name="Rectangle 8"/>
          <p:cNvSpPr/>
          <p:nvPr/>
        </p:nvSpPr>
        <p:spPr>
          <a:xfrm>
            <a:off x="0" y="1676400"/>
            <a:ext cx="9144000" cy="1569660"/>
          </a:xfrm>
          <a:prstGeom prst="rect">
            <a:avLst/>
          </a:prstGeom>
        </p:spPr>
        <p:txBody>
          <a:bodyPr wrap="square">
            <a:spAutoFit/>
          </a:bodyPr>
          <a:lstStyle/>
          <a:p>
            <a:pPr algn="ctr"/>
            <a:r>
              <a:rPr lang="en-US" sz="3200" b="1" dirty="0" smtClean="0">
                <a:latin typeface="+mj-lt"/>
              </a:rPr>
              <a:t>ILLUSTRATIVE ACCOUNTING ENTRIES FOR FUND TRANSFER FROM DEPED - CO TO IMPLEMENTING UNITS</a:t>
            </a:r>
            <a:endParaRPr lang="fil-PH" sz="3200" b="1" dirty="0">
              <a:latin typeface="+mj-lt"/>
            </a:endParaRPr>
          </a:p>
        </p:txBody>
      </p:sp>
      <p:pic>
        <p:nvPicPr>
          <p:cNvPr id="14345" name="Picture 9"/>
          <p:cNvPicPr>
            <a:picLocks noChangeAspect="1" noChangeArrowheads="1"/>
          </p:cNvPicPr>
          <p:nvPr/>
        </p:nvPicPr>
        <p:blipFill>
          <a:blip r:embed="rId3" cstate="print"/>
          <a:srcRect/>
          <a:stretch>
            <a:fillRect/>
          </a:stretch>
        </p:blipFill>
        <p:spPr bwMode="auto">
          <a:xfrm>
            <a:off x="0" y="3286126"/>
            <a:ext cx="9144000" cy="1895474"/>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con’t... Accounting Entry ...</a:t>
            </a:r>
            <a:endParaRPr lang="fil-PH" dirty="0"/>
          </a:p>
        </p:txBody>
      </p:sp>
      <p:sp>
        <p:nvSpPr>
          <p:cNvPr id="3" name="Slide Number Placeholder 2"/>
          <p:cNvSpPr>
            <a:spLocks noGrp="1"/>
          </p:cNvSpPr>
          <p:nvPr>
            <p:ph type="sldNum" sz="quarter" idx="4"/>
          </p:nvPr>
        </p:nvSpPr>
        <p:spPr/>
        <p:txBody>
          <a:bodyPr/>
          <a:lstStyle/>
          <a:p>
            <a:fld id="{40CEB23D-5D9C-424D-A4B8-74E3F10BC318}" type="slidenum">
              <a:rPr lang="fil-PH" smtClean="0"/>
              <a:pPr/>
              <a:t>15</a:t>
            </a:fld>
            <a:endParaRPr lang="fil-PH" dirty="0"/>
          </a:p>
        </p:txBody>
      </p:sp>
      <p:pic>
        <p:nvPicPr>
          <p:cNvPr id="12290" name="Picture 2"/>
          <p:cNvPicPr>
            <a:picLocks noChangeAspect="1" noChangeArrowheads="1"/>
          </p:cNvPicPr>
          <p:nvPr/>
        </p:nvPicPr>
        <p:blipFill>
          <a:blip r:embed="rId2" cstate="print"/>
          <a:srcRect/>
          <a:stretch>
            <a:fillRect/>
          </a:stretch>
        </p:blipFill>
        <p:spPr bwMode="auto">
          <a:xfrm>
            <a:off x="0" y="914400"/>
            <a:ext cx="9144000" cy="4200524"/>
          </a:xfrm>
          <a:prstGeom prst="rect">
            <a:avLst/>
          </a:prstGeom>
          <a:noFill/>
          <a:ln w="9525">
            <a:noFill/>
            <a:miter lim="800000"/>
            <a:headEnd/>
            <a:tailEnd/>
          </a:ln>
          <a:effectLst/>
        </p:spPr>
      </p:pic>
      <p:pic>
        <p:nvPicPr>
          <p:cNvPr id="12291" name="Picture 3"/>
          <p:cNvPicPr>
            <a:picLocks noChangeAspect="1" noChangeArrowheads="1"/>
          </p:cNvPicPr>
          <p:nvPr/>
        </p:nvPicPr>
        <p:blipFill>
          <a:blip r:embed="rId3" cstate="print"/>
          <a:srcRect/>
          <a:stretch>
            <a:fillRect/>
          </a:stretch>
        </p:blipFill>
        <p:spPr bwMode="auto">
          <a:xfrm>
            <a:off x="0" y="5105400"/>
            <a:ext cx="9144000" cy="1438276"/>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0CEB23D-5D9C-424D-A4B8-74E3F10BC318}" type="slidenum">
              <a:rPr lang="fil-PH" smtClean="0"/>
              <a:pPr/>
              <a:t>16</a:t>
            </a:fld>
            <a:endParaRPr lang="fil-PH" dirty="0"/>
          </a:p>
        </p:txBody>
      </p:sp>
      <p:sp>
        <p:nvSpPr>
          <p:cNvPr id="6" name="Title 5"/>
          <p:cNvSpPr>
            <a:spLocks noGrp="1"/>
          </p:cNvSpPr>
          <p:nvPr>
            <p:ph type="title"/>
          </p:nvPr>
        </p:nvSpPr>
        <p:spPr>
          <a:xfrm>
            <a:off x="0" y="0"/>
            <a:ext cx="9144000" cy="914400"/>
          </a:xfrm>
        </p:spPr>
        <p:txBody>
          <a:bodyPr/>
          <a:lstStyle/>
          <a:p>
            <a:pPr algn="l"/>
            <a:r>
              <a:rPr lang="fil-PH" dirty="0" smtClean="0"/>
              <a:t>con’t... Accounting Entry ...</a:t>
            </a:r>
            <a:endParaRPr lang="fil-PH" dirty="0"/>
          </a:p>
        </p:txBody>
      </p:sp>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66800"/>
            <a:ext cx="9144000" cy="5029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con’t... Accounting Entry ...</a:t>
            </a:r>
            <a:endParaRPr lang="fil-PH" dirty="0"/>
          </a:p>
        </p:txBody>
      </p:sp>
      <p:sp>
        <p:nvSpPr>
          <p:cNvPr id="3" name="Slide Number Placeholder 2"/>
          <p:cNvSpPr>
            <a:spLocks noGrp="1"/>
          </p:cNvSpPr>
          <p:nvPr>
            <p:ph type="sldNum" sz="quarter" idx="4"/>
          </p:nvPr>
        </p:nvSpPr>
        <p:spPr/>
        <p:txBody>
          <a:bodyPr/>
          <a:lstStyle/>
          <a:p>
            <a:fld id="{40CEB23D-5D9C-424D-A4B8-74E3F10BC318}" type="slidenum">
              <a:rPr lang="fil-PH" smtClean="0"/>
              <a:pPr/>
              <a:t>17</a:t>
            </a:fld>
            <a:endParaRPr lang="fil-PH"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429125"/>
            <a:ext cx="9144000" cy="2200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76299"/>
            <a:ext cx="9144000" cy="355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con’t... Accounting Entry ...</a:t>
            </a:r>
            <a:endParaRPr lang="fil-PH" dirty="0"/>
          </a:p>
        </p:txBody>
      </p:sp>
      <p:sp>
        <p:nvSpPr>
          <p:cNvPr id="3" name="Slide Number Placeholder 2"/>
          <p:cNvSpPr>
            <a:spLocks noGrp="1"/>
          </p:cNvSpPr>
          <p:nvPr>
            <p:ph type="sldNum" sz="quarter" idx="4"/>
          </p:nvPr>
        </p:nvSpPr>
        <p:spPr/>
        <p:txBody>
          <a:bodyPr/>
          <a:lstStyle/>
          <a:p>
            <a:fld id="{40CEB23D-5D9C-424D-A4B8-74E3F10BC318}" type="slidenum">
              <a:rPr lang="fil-PH" smtClean="0"/>
              <a:pPr/>
              <a:t>18</a:t>
            </a:fld>
            <a:endParaRPr lang="fil-PH" dirty="0"/>
          </a:p>
        </p:txBody>
      </p:sp>
      <p:pic>
        <p:nvPicPr>
          <p:cNvPr id="9218" name="Picture 2"/>
          <p:cNvPicPr>
            <a:picLocks noChangeAspect="1" noChangeArrowheads="1"/>
          </p:cNvPicPr>
          <p:nvPr/>
        </p:nvPicPr>
        <p:blipFill>
          <a:blip r:embed="rId2" cstate="print"/>
          <a:srcRect/>
          <a:stretch>
            <a:fillRect/>
          </a:stretch>
        </p:blipFill>
        <p:spPr bwMode="auto">
          <a:xfrm>
            <a:off x="0" y="2743200"/>
            <a:ext cx="9144000" cy="2219326"/>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cstate="print"/>
          <a:srcRect/>
          <a:stretch>
            <a:fillRect/>
          </a:stretch>
        </p:blipFill>
        <p:spPr bwMode="auto">
          <a:xfrm>
            <a:off x="0" y="4953000"/>
            <a:ext cx="9144000" cy="1609726"/>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904876"/>
            <a:ext cx="9144000" cy="183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con’t... Accounting Entry ...</a:t>
            </a:r>
            <a:endParaRPr lang="fil-PH" dirty="0"/>
          </a:p>
        </p:txBody>
      </p:sp>
      <p:sp>
        <p:nvSpPr>
          <p:cNvPr id="3" name="Slide Number Placeholder 2"/>
          <p:cNvSpPr>
            <a:spLocks noGrp="1"/>
          </p:cNvSpPr>
          <p:nvPr>
            <p:ph type="sldNum" sz="quarter" idx="4"/>
          </p:nvPr>
        </p:nvSpPr>
        <p:spPr/>
        <p:txBody>
          <a:bodyPr/>
          <a:lstStyle/>
          <a:p>
            <a:fld id="{40CEB23D-5D9C-424D-A4B8-74E3F10BC318}" type="slidenum">
              <a:rPr lang="fil-PH" smtClean="0"/>
              <a:pPr/>
              <a:t>19</a:t>
            </a:fld>
            <a:endParaRPr lang="fil-PH"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81076"/>
            <a:ext cx="9144000" cy="3743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791074"/>
            <a:ext cx="9144000" cy="1609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con’t... Accounting Entry ...</a:t>
            </a:r>
            <a:endParaRPr lang="fil-PH" dirty="0"/>
          </a:p>
        </p:txBody>
      </p:sp>
      <p:sp>
        <p:nvSpPr>
          <p:cNvPr id="3" name="Slide Number Placeholder 2"/>
          <p:cNvSpPr>
            <a:spLocks noGrp="1"/>
          </p:cNvSpPr>
          <p:nvPr>
            <p:ph type="sldNum" sz="quarter" idx="4"/>
          </p:nvPr>
        </p:nvSpPr>
        <p:spPr/>
        <p:txBody>
          <a:bodyPr/>
          <a:lstStyle/>
          <a:p>
            <a:fld id="{40CEB23D-5D9C-424D-A4B8-74E3F10BC318}" type="slidenum">
              <a:rPr lang="fil-PH" smtClean="0"/>
              <a:pPr/>
              <a:t>20</a:t>
            </a:fld>
            <a:endParaRPr lang="fil-PH" dirty="0"/>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90600"/>
            <a:ext cx="91440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352800"/>
            <a:ext cx="9144000" cy="2047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con’t... Accounting Entry ...</a:t>
            </a:r>
            <a:endParaRPr lang="fil-PH" dirty="0"/>
          </a:p>
        </p:txBody>
      </p:sp>
      <p:sp>
        <p:nvSpPr>
          <p:cNvPr id="3" name="Slide Number Placeholder 2"/>
          <p:cNvSpPr>
            <a:spLocks noGrp="1"/>
          </p:cNvSpPr>
          <p:nvPr>
            <p:ph type="sldNum" sz="quarter" idx="4"/>
          </p:nvPr>
        </p:nvSpPr>
        <p:spPr/>
        <p:txBody>
          <a:bodyPr/>
          <a:lstStyle/>
          <a:p>
            <a:fld id="{40CEB23D-5D9C-424D-A4B8-74E3F10BC318}" type="slidenum">
              <a:rPr lang="fil-PH" smtClean="0"/>
              <a:pPr/>
              <a:t>21</a:t>
            </a:fld>
            <a:endParaRPr lang="fil-PH" dirty="0"/>
          </a:p>
        </p:txBody>
      </p:sp>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733800"/>
            <a:ext cx="9144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209676"/>
            <a:ext cx="9144000" cy="2371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con’t... Accounting Entry ...</a:t>
            </a:r>
            <a:endParaRPr lang="fil-PH" dirty="0"/>
          </a:p>
        </p:txBody>
      </p:sp>
      <p:sp>
        <p:nvSpPr>
          <p:cNvPr id="3" name="Slide Number Placeholder 2"/>
          <p:cNvSpPr>
            <a:spLocks noGrp="1"/>
          </p:cNvSpPr>
          <p:nvPr>
            <p:ph type="sldNum" sz="quarter" idx="4"/>
          </p:nvPr>
        </p:nvSpPr>
        <p:spPr/>
        <p:txBody>
          <a:bodyPr/>
          <a:lstStyle/>
          <a:p>
            <a:fld id="{40CEB23D-5D9C-424D-A4B8-74E3F10BC318}" type="slidenum">
              <a:rPr lang="fil-PH" smtClean="0"/>
              <a:pPr/>
              <a:t>22</a:t>
            </a:fld>
            <a:endParaRPr lang="fil-PH"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38324"/>
            <a:ext cx="9144000" cy="2581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con’t... Accounting Entry ...</a:t>
            </a:r>
            <a:endParaRPr lang="fil-PH" dirty="0"/>
          </a:p>
        </p:txBody>
      </p:sp>
      <p:sp>
        <p:nvSpPr>
          <p:cNvPr id="3" name="Slide Number Placeholder 2"/>
          <p:cNvSpPr>
            <a:spLocks noGrp="1"/>
          </p:cNvSpPr>
          <p:nvPr>
            <p:ph type="sldNum" sz="quarter" idx="4"/>
          </p:nvPr>
        </p:nvSpPr>
        <p:spPr/>
        <p:txBody>
          <a:bodyPr/>
          <a:lstStyle/>
          <a:p>
            <a:fld id="{40CEB23D-5D9C-424D-A4B8-74E3F10BC318}" type="slidenum">
              <a:rPr lang="fil-PH" smtClean="0"/>
              <a:pPr/>
              <a:t>23</a:t>
            </a:fld>
            <a:endParaRPr lang="fil-PH" dirty="0"/>
          </a:p>
        </p:txBody>
      </p:sp>
      <p:sp>
        <p:nvSpPr>
          <p:cNvPr id="5" name="TextBox 4"/>
          <p:cNvSpPr txBox="1"/>
          <p:nvPr/>
        </p:nvSpPr>
        <p:spPr>
          <a:xfrm>
            <a:off x="616663" y="1143000"/>
            <a:ext cx="602537" cy="4724400"/>
          </a:xfrm>
          <a:prstGeom prst="rect">
            <a:avLst/>
          </a:prstGeom>
          <a:noFill/>
          <a:ln>
            <a:solidFill>
              <a:srgbClr val="000099"/>
            </a:solidFill>
          </a:ln>
        </p:spPr>
        <p:txBody>
          <a:bodyPr vert="wordArtVert"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il-PH" sz="2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UACS CODE</a:t>
            </a:r>
            <a:endParaRPr lang="fil-PH" sz="2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025" y="1142999"/>
            <a:ext cx="7088375" cy="337406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7800" y="4495800"/>
            <a:ext cx="7088374" cy="1219200"/>
          </a:xfrm>
          <a:prstGeom prst="rect">
            <a:avLst/>
          </a:prstGeom>
        </p:spPr>
      </p:pic>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43200" y="3657600"/>
            <a:ext cx="3648050" cy="923330"/>
          </a:xfrm>
          <a:prstGeom prst="rect">
            <a:avLst/>
          </a:prstGeom>
          <a:noFill/>
        </p:spPr>
        <p:txBody>
          <a:bodyPr wrap="none" lIns="91440" tIns="45720" rIns="91440" bIns="45720">
            <a:spAutoFit/>
          </a:bodyPr>
          <a:lstStyle/>
          <a:p>
            <a:pPr algn="ctr"/>
            <a:r>
              <a:rPr lang="en-US" sz="5400" b="0" i="1"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Thank You!</a:t>
            </a:r>
            <a:endParaRPr lang="en-US" sz="5400" b="0" i="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2405</TotalTime>
  <Words>552</Words>
  <Application>Microsoft Office PowerPoint</Application>
  <PresentationFormat>On-screen Show (4:3)</PresentationFormat>
  <Paragraphs>89</Paragraphs>
  <Slides>24</Slides>
  <Notes>13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DepEd Theme</vt:lpstr>
      <vt:lpstr>PowerPoint Presentation</vt:lpstr>
      <vt:lpstr>Session Overview</vt:lpstr>
      <vt:lpstr>Learning Objective</vt:lpstr>
      <vt:lpstr>A. Legal Basis</vt:lpstr>
      <vt:lpstr>con’t... Legal Basis</vt:lpstr>
      <vt:lpstr>B. Beneficiaries</vt:lpstr>
      <vt:lpstr>con’t... Beneficiaries</vt:lpstr>
      <vt:lpstr>FLOWCHART OF PROVIDENT FUND</vt:lpstr>
      <vt:lpstr>con’t… FLOWCHART OF PROVIDENT FUND</vt:lpstr>
      <vt:lpstr>con’t… FLOWCHART OF PROVIDENT FUND</vt:lpstr>
      <vt:lpstr>con’t… FLOWCHART OF PROVIDENT FUND</vt:lpstr>
      <vt:lpstr>PowerPoint Presentation</vt:lpstr>
      <vt:lpstr>PowerPoint Presentation</vt:lpstr>
      <vt:lpstr>Accounting Entry for Provident Fund</vt:lpstr>
      <vt:lpstr>con’t... Accounting Entry ...</vt:lpstr>
      <vt:lpstr>con’t... Accounting Entry ...</vt:lpstr>
      <vt:lpstr>con’t... Accounting Entry ...</vt:lpstr>
      <vt:lpstr>con’t... Accounting Entry ...</vt:lpstr>
      <vt:lpstr>con’t... Accounting Entry ...</vt:lpstr>
      <vt:lpstr>con’t... Accounting Entry ...</vt:lpstr>
      <vt:lpstr>con’t... Accounting Entry ...</vt:lpstr>
      <vt:lpstr>con’t... Accounting Entry ...</vt:lpstr>
      <vt:lpstr>con’t... Accounting Entry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385</cp:revision>
  <dcterms:created xsi:type="dcterms:W3CDTF">2014-04-15T01:40:39Z</dcterms:created>
  <dcterms:modified xsi:type="dcterms:W3CDTF">2016-10-08T06:00:39Z</dcterms:modified>
  <dc:title>Session 3: Provident Fund</dc:title>
  <dc:creator>Department of Education</dc:creator>
  <dc:subject>DepEd's Financial Management Operations Manual (DO 60, s. 2016) as a PDF, with its training slides and the GAM forms and instructions in Excel and Word.</dc:subject>
  <cp:keywords>DepEd FMOM (DO 60, s. 2016): PDF, Slides and GAM Forms, Session 3: Provident Fund,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