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257" r:id="rId3"/>
    <p:sldId id="258" r:id="rId4"/>
    <p:sldId id="283" r:id="rId5"/>
    <p:sldId id="284" r:id="rId6"/>
    <p:sldId id="286" r:id="rId7"/>
    <p:sldId id="287" r:id="rId8"/>
    <p:sldId id="288" r:id="rId9"/>
    <p:sldId id="289" r:id="rId10"/>
    <p:sldId id="291" r:id="rId11"/>
    <p:sldId id="292" r:id="rId12"/>
    <p:sldId id="293" r:id="rId13"/>
    <p:sldId id="302" r:id="rId14"/>
    <p:sldId id="294" r:id="rId15"/>
    <p:sldId id="300" r:id="rId16"/>
    <p:sldId id="297" r:id="rId17"/>
    <p:sldId id="298" r:id="rId18"/>
    <p:sldId id="295" r:id="rId19"/>
    <p:sldId id="303" r:id="rId20"/>
    <p:sldId id="296" r:id="rId21"/>
    <p:sldId id="290" r:id="rId22"/>
    <p:sldId id="301" r:id="rId23"/>
    <p:sldId id="304" r:id="rId24"/>
  </p:sldIdLst>
  <p:sldSz cx="9144000" cy="6858000" type="screen4x3"/>
  <p:notesSz cx="6858000" cy="91440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933FF"/>
    <a:srgbClr val="000099"/>
    <a:srgbClr val="00FF00"/>
    <a:srgbClr val="66CCFF"/>
    <a:srgbClr val="6600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2" autoAdjust="0"/>
    <p:restoredTop sz="67536" autoAdjust="0"/>
  </p:normalViewPr>
  <p:slideViewPr>
    <p:cSldViewPr>
      <p:cViewPr varScale="1">
        <p:scale>
          <a:sx n="60" d="100"/>
          <a:sy n="60" d="100"/>
        </p:scale>
        <p:origin x="-1806" y="-96"/>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00" d="100"/>
        <a:sy n="100" d="100"/>
      </p:scale>
      <p:origin x="0" y="3126"/>
    </p:cViewPr>
  </p:sorterViewPr>
  <p:notesViewPr>
    <p:cSldViewPr>
      <p:cViewPr varScale="1">
        <p:scale>
          <a:sx n="69" d="100"/>
          <a:sy n="69" d="100"/>
        </p:scale>
        <p:origin x="-2838"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hyperlink" Target="Attachment/COA_Circular_2013-001.pdf" TargetMode="External"/><Relationship Id="rId1" Type="http://schemas.openxmlformats.org/officeDocument/2006/relationships/hyperlink" Target="Attachment/COA_Circular_2012-001.pdf"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Attachment/COA_Circular_2012-001.pdf"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Attachment/COA_Circular_2013-001.pdf" TargetMode="External"/><Relationship Id="rId1" Type="http://schemas.openxmlformats.org/officeDocument/2006/relationships/hyperlink" Target="Attachment/COA_Circular_2012-001.pdf"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Attachment/COA_Circular_2012-001.pdf" TargetMode="Externa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DE6380-5662-4D89-A8A2-C98D6E9A6160}"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fil-PH"/>
        </a:p>
      </dgm:t>
    </dgm:pt>
    <dgm:pt modelId="{A3D3D0E7-F0C8-440B-B238-F17896F72DD6}">
      <dgm:prSet phldrT="[Text]"/>
      <dgm:spPr/>
      <dgm:t>
        <a:bodyPr/>
        <a:lstStyle/>
        <a:p>
          <a:r>
            <a:rPr lang="fil-PH" dirty="0" smtClean="0"/>
            <a:t>1</a:t>
          </a:r>
          <a:endParaRPr lang="fil-PH" dirty="0"/>
        </a:p>
      </dgm:t>
    </dgm:pt>
    <dgm:pt modelId="{207D5ED0-3DAA-40B2-9846-AA6A764A0C49}" type="parTrans" cxnId="{800CC155-C360-4D91-ADF1-61318A21F682}">
      <dgm:prSet/>
      <dgm:spPr/>
      <dgm:t>
        <a:bodyPr/>
        <a:lstStyle/>
        <a:p>
          <a:endParaRPr lang="fil-PH"/>
        </a:p>
      </dgm:t>
    </dgm:pt>
    <dgm:pt modelId="{D25C7575-5E96-4FDA-B1D1-2E099C349E1A}" type="sibTrans" cxnId="{800CC155-C360-4D91-ADF1-61318A21F682}">
      <dgm:prSet/>
      <dgm:spPr/>
      <dgm:t>
        <a:bodyPr/>
        <a:lstStyle/>
        <a:p>
          <a:endParaRPr lang="fil-PH"/>
        </a:p>
      </dgm:t>
    </dgm:pt>
    <dgm:pt modelId="{7439DB4D-DE49-4416-A45F-90CE9890AA6C}">
      <dgm:prSet phldrT="[Text]"/>
      <dgm:spPr/>
      <dgm:t>
        <a:bodyPr/>
        <a:lstStyle/>
        <a:p>
          <a:r>
            <a:rPr lang="fil-PH" dirty="0" smtClean="0"/>
            <a:t>No money shall be paid out of any public treasury or depository except in pursuance of an appropriation law or specific authority; </a:t>
          </a:r>
          <a:endParaRPr lang="fil-PH" dirty="0"/>
        </a:p>
      </dgm:t>
    </dgm:pt>
    <dgm:pt modelId="{54BFC3B2-2642-4ACF-B96A-C0AD46346DC7}" type="parTrans" cxnId="{3A235AEA-65B5-4375-B616-485B3DC66F3A}">
      <dgm:prSet/>
      <dgm:spPr/>
      <dgm:t>
        <a:bodyPr/>
        <a:lstStyle/>
        <a:p>
          <a:endParaRPr lang="fil-PH"/>
        </a:p>
      </dgm:t>
    </dgm:pt>
    <dgm:pt modelId="{41E2807C-00E3-47DA-8DE1-0B4975234530}" type="sibTrans" cxnId="{3A235AEA-65B5-4375-B616-485B3DC66F3A}">
      <dgm:prSet/>
      <dgm:spPr/>
      <dgm:t>
        <a:bodyPr/>
        <a:lstStyle/>
        <a:p>
          <a:endParaRPr lang="fil-PH"/>
        </a:p>
      </dgm:t>
    </dgm:pt>
    <dgm:pt modelId="{AFA3CA81-8F4B-4FCE-806B-77D8F494C92B}">
      <dgm:prSet phldrT="[Text]"/>
      <dgm:spPr/>
      <dgm:t>
        <a:bodyPr/>
        <a:lstStyle/>
        <a:p>
          <a:r>
            <a:rPr lang="fil-PH" dirty="0" smtClean="0"/>
            <a:t>2</a:t>
          </a:r>
          <a:endParaRPr lang="fil-PH" dirty="0"/>
        </a:p>
      </dgm:t>
    </dgm:pt>
    <dgm:pt modelId="{390D6350-7BCA-4F16-BF5D-6289AA5F1CAC}" type="parTrans" cxnId="{AFAB078F-A49B-4AB0-87C0-62D541CC90B2}">
      <dgm:prSet/>
      <dgm:spPr/>
      <dgm:t>
        <a:bodyPr/>
        <a:lstStyle/>
        <a:p>
          <a:endParaRPr lang="fil-PH"/>
        </a:p>
      </dgm:t>
    </dgm:pt>
    <dgm:pt modelId="{68A9854A-4A30-4502-AA38-3CD4443AEC2D}" type="sibTrans" cxnId="{AFAB078F-A49B-4AB0-87C0-62D541CC90B2}">
      <dgm:prSet/>
      <dgm:spPr/>
      <dgm:t>
        <a:bodyPr/>
        <a:lstStyle/>
        <a:p>
          <a:endParaRPr lang="fil-PH"/>
        </a:p>
      </dgm:t>
    </dgm:pt>
    <dgm:pt modelId="{C50F7AFC-DD1E-4990-A231-A06925ED8416}">
      <dgm:prSet phldrT="[Text]"/>
      <dgm:spPr/>
      <dgm:t>
        <a:bodyPr/>
        <a:lstStyle/>
        <a:p>
          <a:r>
            <a:rPr lang="fil-PH" dirty="0" smtClean="0"/>
            <a:t>Government fund or property shall be used solely for public purposes;</a:t>
          </a:r>
          <a:endParaRPr lang="fil-PH" dirty="0"/>
        </a:p>
      </dgm:t>
    </dgm:pt>
    <dgm:pt modelId="{88618E67-1B74-4761-B48C-9FD5FF2EFA35}" type="parTrans" cxnId="{66473467-807A-4913-A056-03D5C1E55DFD}">
      <dgm:prSet/>
      <dgm:spPr/>
      <dgm:t>
        <a:bodyPr/>
        <a:lstStyle/>
        <a:p>
          <a:endParaRPr lang="fil-PH"/>
        </a:p>
      </dgm:t>
    </dgm:pt>
    <dgm:pt modelId="{1B98BC6F-52AD-4073-9CA0-9139340ABB05}" type="sibTrans" cxnId="{66473467-807A-4913-A056-03D5C1E55DFD}">
      <dgm:prSet/>
      <dgm:spPr/>
      <dgm:t>
        <a:bodyPr/>
        <a:lstStyle/>
        <a:p>
          <a:endParaRPr lang="fil-PH"/>
        </a:p>
      </dgm:t>
    </dgm:pt>
    <dgm:pt modelId="{C5A6F403-ABC3-44B0-95CB-7E9743483743}">
      <dgm:prSet phldrT="[Text]"/>
      <dgm:spPr/>
      <dgm:t>
        <a:bodyPr/>
        <a:lstStyle/>
        <a:p>
          <a:r>
            <a:rPr lang="fil-PH" dirty="0" smtClean="0"/>
            <a:t>3</a:t>
          </a:r>
          <a:endParaRPr lang="fil-PH" dirty="0"/>
        </a:p>
      </dgm:t>
    </dgm:pt>
    <dgm:pt modelId="{31A6C4C0-184C-4ABE-AC8E-4013401B6641}" type="parTrans" cxnId="{27C89806-E5A4-45EC-B73E-0F250071BF88}">
      <dgm:prSet/>
      <dgm:spPr/>
      <dgm:t>
        <a:bodyPr/>
        <a:lstStyle/>
        <a:p>
          <a:endParaRPr lang="fil-PH"/>
        </a:p>
      </dgm:t>
    </dgm:pt>
    <dgm:pt modelId="{F4535507-8ACF-4C2F-BFC2-A5DA8462AE37}" type="sibTrans" cxnId="{27C89806-E5A4-45EC-B73E-0F250071BF88}">
      <dgm:prSet/>
      <dgm:spPr/>
      <dgm:t>
        <a:bodyPr/>
        <a:lstStyle/>
        <a:p>
          <a:endParaRPr lang="fil-PH"/>
        </a:p>
      </dgm:t>
    </dgm:pt>
    <dgm:pt modelId="{82BAA0F3-B22B-42A1-9EBA-24E364902E23}">
      <dgm:prSet phldrT="[Text]"/>
      <dgm:spPr/>
      <dgm:t>
        <a:bodyPr/>
        <a:lstStyle/>
        <a:p>
          <a:r>
            <a:rPr lang="fil-PH" dirty="0" smtClean="0"/>
            <a:t>Trust fund shall be available and shall be spent only for specific purpose in which the trust was created or fund received;</a:t>
          </a:r>
          <a:endParaRPr lang="fil-PH" dirty="0"/>
        </a:p>
      </dgm:t>
    </dgm:pt>
    <dgm:pt modelId="{736ABCED-7567-4129-98EE-996614F864D8}" type="parTrans" cxnId="{3AC4A26F-27B4-46FF-8CAF-1000AE4EF224}">
      <dgm:prSet/>
      <dgm:spPr/>
      <dgm:t>
        <a:bodyPr/>
        <a:lstStyle/>
        <a:p>
          <a:endParaRPr lang="fil-PH"/>
        </a:p>
      </dgm:t>
    </dgm:pt>
    <dgm:pt modelId="{AB8ED8BD-FED2-431D-8461-29706CC4C668}" type="sibTrans" cxnId="{3AC4A26F-27B4-46FF-8CAF-1000AE4EF224}">
      <dgm:prSet/>
      <dgm:spPr/>
      <dgm:t>
        <a:bodyPr/>
        <a:lstStyle/>
        <a:p>
          <a:endParaRPr lang="fil-PH"/>
        </a:p>
      </dgm:t>
    </dgm:pt>
    <dgm:pt modelId="{A5AE67C1-487C-4324-B807-A259238CED36}">
      <dgm:prSet phldrT="[Text]"/>
      <dgm:spPr/>
      <dgm:t>
        <a:bodyPr/>
        <a:lstStyle/>
        <a:p>
          <a:r>
            <a:rPr lang="fil-PH" dirty="0" smtClean="0"/>
            <a:t>4</a:t>
          </a:r>
          <a:endParaRPr lang="fil-PH" dirty="0"/>
        </a:p>
      </dgm:t>
    </dgm:pt>
    <dgm:pt modelId="{5144C0B8-B52A-48D8-BBAF-8AD9EA58F312}" type="parTrans" cxnId="{40AD52B3-0473-4850-AB04-33EC87B5C881}">
      <dgm:prSet/>
      <dgm:spPr/>
      <dgm:t>
        <a:bodyPr/>
        <a:lstStyle/>
        <a:p>
          <a:endParaRPr lang="fil-PH"/>
        </a:p>
      </dgm:t>
    </dgm:pt>
    <dgm:pt modelId="{0B99CD7C-D708-427F-8C8A-9333C877A53F}" type="sibTrans" cxnId="{40AD52B3-0473-4850-AB04-33EC87B5C881}">
      <dgm:prSet/>
      <dgm:spPr/>
      <dgm:t>
        <a:bodyPr/>
        <a:lstStyle/>
        <a:p>
          <a:endParaRPr lang="fil-PH"/>
        </a:p>
      </dgm:t>
    </dgm:pt>
    <dgm:pt modelId="{5A627695-4DD1-4523-A758-8670A5FFBD76}">
      <dgm:prSet phldrT="[Text]"/>
      <dgm:spPr/>
      <dgm:t>
        <a:bodyPr/>
        <a:lstStyle/>
        <a:p>
          <a:r>
            <a:rPr lang="fil-PH" dirty="0" smtClean="0"/>
            <a:t>5</a:t>
          </a:r>
          <a:endParaRPr lang="fil-PH" dirty="0"/>
        </a:p>
      </dgm:t>
    </dgm:pt>
    <dgm:pt modelId="{AB2BBD50-B3F4-4574-9851-67E403352D56}" type="parTrans" cxnId="{AB94139B-60C2-4F0B-872A-0F7747A12818}">
      <dgm:prSet/>
      <dgm:spPr/>
      <dgm:t>
        <a:bodyPr/>
        <a:lstStyle/>
        <a:p>
          <a:endParaRPr lang="fil-PH"/>
        </a:p>
      </dgm:t>
    </dgm:pt>
    <dgm:pt modelId="{62A278A1-1018-4726-B9B6-3C305AD090EC}" type="sibTrans" cxnId="{AB94139B-60C2-4F0B-872A-0F7747A12818}">
      <dgm:prSet/>
      <dgm:spPr/>
      <dgm:t>
        <a:bodyPr/>
        <a:lstStyle/>
        <a:p>
          <a:endParaRPr lang="fil-PH"/>
        </a:p>
      </dgm:t>
    </dgm:pt>
    <dgm:pt modelId="{F5A246F4-9FED-446D-9312-5AB610B6FE48}">
      <dgm:prSet phldrT="[Text]"/>
      <dgm:spPr/>
      <dgm:t>
        <a:bodyPr/>
        <a:lstStyle/>
        <a:p>
          <a:r>
            <a:rPr lang="fil-PH" dirty="0" smtClean="0"/>
            <a:t>6</a:t>
          </a:r>
          <a:endParaRPr lang="fil-PH" dirty="0"/>
        </a:p>
      </dgm:t>
    </dgm:pt>
    <dgm:pt modelId="{973C249C-CE06-4FAD-800C-EA8F218D4962}" type="parTrans" cxnId="{C1C960A5-C6C6-4B93-A482-DE6B773DE884}">
      <dgm:prSet/>
      <dgm:spPr/>
      <dgm:t>
        <a:bodyPr/>
        <a:lstStyle/>
        <a:p>
          <a:endParaRPr lang="fil-PH"/>
        </a:p>
      </dgm:t>
    </dgm:pt>
    <dgm:pt modelId="{CB2051F2-0214-47DF-92EA-3A252DF64927}" type="sibTrans" cxnId="{C1C960A5-C6C6-4B93-A482-DE6B773DE884}">
      <dgm:prSet/>
      <dgm:spPr/>
      <dgm:t>
        <a:bodyPr/>
        <a:lstStyle/>
        <a:p>
          <a:endParaRPr lang="fil-PH"/>
        </a:p>
      </dgm:t>
    </dgm:pt>
    <dgm:pt modelId="{90491F58-E865-49B2-8015-E9F9521F744D}">
      <dgm:prSet/>
      <dgm:spPr/>
      <dgm:t>
        <a:bodyPr/>
        <a:lstStyle/>
        <a:p>
          <a:r>
            <a:rPr lang="fil-PH" dirty="0" smtClean="0"/>
            <a:t>Disbursement or disposition of government funds or property shall invariably bear the approval of the proper officials;</a:t>
          </a:r>
          <a:endParaRPr lang="fil-PH" dirty="0"/>
        </a:p>
      </dgm:t>
    </dgm:pt>
    <dgm:pt modelId="{9C1C0E36-A080-4CA7-A918-F236E6548584}" type="parTrans" cxnId="{7C80067C-ABBE-4F44-9917-CD7660FA9087}">
      <dgm:prSet/>
      <dgm:spPr/>
      <dgm:t>
        <a:bodyPr/>
        <a:lstStyle/>
        <a:p>
          <a:endParaRPr lang="fil-PH"/>
        </a:p>
      </dgm:t>
    </dgm:pt>
    <dgm:pt modelId="{D616B552-5255-4707-9095-D6605BFF7E8E}" type="sibTrans" cxnId="{7C80067C-ABBE-4F44-9917-CD7660FA9087}">
      <dgm:prSet/>
      <dgm:spPr/>
      <dgm:t>
        <a:bodyPr/>
        <a:lstStyle/>
        <a:p>
          <a:endParaRPr lang="fil-PH"/>
        </a:p>
      </dgm:t>
    </dgm:pt>
    <dgm:pt modelId="{4E962ECF-C200-4401-A586-A6FB2D3868B6}">
      <dgm:prSet/>
      <dgm:spPr/>
      <dgm:t>
        <a:bodyPr/>
        <a:lstStyle/>
        <a:p>
          <a:r>
            <a:rPr lang="fil-PH" dirty="0" smtClean="0"/>
            <a:t>Claims against government funds shall be supported with complete documentation (</a:t>
          </a:r>
          <a:r>
            <a:rPr lang="fil-PH" dirty="0" smtClean="0">
              <a:hlinkClick xmlns:r="http://schemas.openxmlformats.org/officeDocument/2006/relationships" r:id="rId1" action="ppaction://hlinkfile"/>
            </a:rPr>
            <a:t>COA Circular No. 2012-001 </a:t>
          </a:r>
          <a:r>
            <a:rPr lang="fil-PH" dirty="0" smtClean="0"/>
            <a:t>dated June 14, 2012 amended by </a:t>
          </a:r>
          <a:r>
            <a:rPr lang="fil-PH" dirty="0" smtClean="0">
              <a:hlinkClick xmlns:r="http://schemas.openxmlformats.org/officeDocument/2006/relationships" r:id="rId2" action="ppaction://hlinkfile"/>
            </a:rPr>
            <a:t>COA Circular No. 2013-001</a:t>
          </a:r>
          <a:r>
            <a:rPr lang="fil-PH" dirty="0" smtClean="0"/>
            <a:t> dated January 10, 2013).</a:t>
          </a:r>
          <a:endParaRPr lang="fil-PH" dirty="0"/>
        </a:p>
      </dgm:t>
    </dgm:pt>
    <dgm:pt modelId="{540D6DC3-53FD-4260-8B93-3A5809BE21D1}" type="parTrans" cxnId="{638F57B0-2C53-4AC4-BB7A-FAF36331C40C}">
      <dgm:prSet/>
      <dgm:spPr/>
      <dgm:t>
        <a:bodyPr/>
        <a:lstStyle/>
        <a:p>
          <a:endParaRPr lang="fil-PH"/>
        </a:p>
      </dgm:t>
    </dgm:pt>
    <dgm:pt modelId="{5B2260F8-6D54-40D4-A4B6-DC6C347C3F74}" type="sibTrans" cxnId="{638F57B0-2C53-4AC4-BB7A-FAF36331C40C}">
      <dgm:prSet/>
      <dgm:spPr/>
      <dgm:t>
        <a:bodyPr/>
        <a:lstStyle/>
        <a:p>
          <a:endParaRPr lang="fil-PH"/>
        </a:p>
      </dgm:t>
    </dgm:pt>
    <dgm:pt modelId="{B96EBA1F-114A-4A77-B5D7-E6511B82E1C0}">
      <dgm:prSet/>
      <dgm:spPr/>
      <dgm:t>
        <a:bodyPr/>
        <a:lstStyle/>
        <a:p>
          <a:r>
            <a:rPr lang="fil-PH" dirty="0" smtClean="0"/>
            <a:t>All laws and regulations applicable to financial transactions shall be faithfully adhered.</a:t>
          </a:r>
          <a:endParaRPr lang="fil-PH" dirty="0"/>
        </a:p>
      </dgm:t>
    </dgm:pt>
    <dgm:pt modelId="{2DB4CEE3-3C47-4358-BFF2-8F6C101655F4}" type="parTrans" cxnId="{7E8B60D1-2834-4241-8AD0-F896120B3FBF}">
      <dgm:prSet/>
      <dgm:spPr/>
      <dgm:t>
        <a:bodyPr/>
        <a:lstStyle/>
        <a:p>
          <a:endParaRPr lang="fil-PH"/>
        </a:p>
      </dgm:t>
    </dgm:pt>
    <dgm:pt modelId="{442D02FF-C974-4248-97A5-70DD95E1096F}" type="sibTrans" cxnId="{7E8B60D1-2834-4241-8AD0-F896120B3FBF}">
      <dgm:prSet/>
      <dgm:spPr/>
      <dgm:t>
        <a:bodyPr/>
        <a:lstStyle/>
        <a:p>
          <a:endParaRPr lang="fil-PH"/>
        </a:p>
      </dgm:t>
    </dgm:pt>
    <dgm:pt modelId="{44B4E372-D7E7-4192-9857-8E773F1EC752}" type="pres">
      <dgm:prSet presAssocID="{F7DE6380-5662-4D89-A8A2-C98D6E9A6160}" presName="linearFlow" presStyleCnt="0">
        <dgm:presLayoutVars>
          <dgm:dir/>
          <dgm:animLvl val="lvl"/>
          <dgm:resizeHandles val="exact"/>
        </dgm:presLayoutVars>
      </dgm:prSet>
      <dgm:spPr/>
      <dgm:t>
        <a:bodyPr/>
        <a:lstStyle/>
        <a:p>
          <a:endParaRPr lang="fil-PH"/>
        </a:p>
      </dgm:t>
    </dgm:pt>
    <dgm:pt modelId="{01D39888-F823-4399-A08B-8B359FABCA07}" type="pres">
      <dgm:prSet presAssocID="{A3D3D0E7-F0C8-440B-B238-F17896F72DD6}" presName="composite" presStyleCnt="0"/>
      <dgm:spPr/>
    </dgm:pt>
    <dgm:pt modelId="{BF39660D-160D-471C-8351-4BB753878510}" type="pres">
      <dgm:prSet presAssocID="{A3D3D0E7-F0C8-440B-B238-F17896F72DD6}" presName="parentText" presStyleLbl="alignNode1" presStyleIdx="0" presStyleCnt="6">
        <dgm:presLayoutVars>
          <dgm:chMax val="1"/>
          <dgm:bulletEnabled val="1"/>
        </dgm:presLayoutVars>
      </dgm:prSet>
      <dgm:spPr/>
      <dgm:t>
        <a:bodyPr/>
        <a:lstStyle/>
        <a:p>
          <a:endParaRPr lang="fil-PH"/>
        </a:p>
      </dgm:t>
    </dgm:pt>
    <dgm:pt modelId="{32878B5F-F0C2-47D0-8D0F-22156F7C4E3E}" type="pres">
      <dgm:prSet presAssocID="{A3D3D0E7-F0C8-440B-B238-F17896F72DD6}" presName="descendantText" presStyleLbl="alignAcc1" presStyleIdx="0" presStyleCnt="6">
        <dgm:presLayoutVars>
          <dgm:bulletEnabled val="1"/>
        </dgm:presLayoutVars>
      </dgm:prSet>
      <dgm:spPr/>
      <dgm:t>
        <a:bodyPr/>
        <a:lstStyle/>
        <a:p>
          <a:endParaRPr lang="fil-PH"/>
        </a:p>
      </dgm:t>
    </dgm:pt>
    <dgm:pt modelId="{ED46F167-8CE3-4982-9F2A-97C3393D0C92}" type="pres">
      <dgm:prSet presAssocID="{D25C7575-5E96-4FDA-B1D1-2E099C349E1A}" presName="sp" presStyleCnt="0"/>
      <dgm:spPr/>
    </dgm:pt>
    <dgm:pt modelId="{8E0A0A80-6883-459F-83A7-BBC3D50AF489}" type="pres">
      <dgm:prSet presAssocID="{AFA3CA81-8F4B-4FCE-806B-77D8F494C92B}" presName="composite" presStyleCnt="0"/>
      <dgm:spPr/>
    </dgm:pt>
    <dgm:pt modelId="{28701018-2BF2-4B87-A119-969A3A03545C}" type="pres">
      <dgm:prSet presAssocID="{AFA3CA81-8F4B-4FCE-806B-77D8F494C92B}" presName="parentText" presStyleLbl="alignNode1" presStyleIdx="1" presStyleCnt="6">
        <dgm:presLayoutVars>
          <dgm:chMax val="1"/>
          <dgm:bulletEnabled val="1"/>
        </dgm:presLayoutVars>
      </dgm:prSet>
      <dgm:spPr/>
      <dgm:t>
        <a:bodyPr/>
        <a:lstStyle/>
        <a:p>
          <a:endParaRPr lang="fil-PH"/>
        </a:p>
      </dgm:t>
    </dgm:pt>
    <dgm:pt modelId="{AFF95E54-C5CE-4A71-9A7E-90813D3A2F62}" type="pres">
      <dgm:prSet presAssocID="{AFA3CA81-8F4B-4FCE-806B-77D8F494C92B}" presName="descendantText" presStyleLbl="alignAcc1" presStyleIdx="1" presStyleCnt="6">
        <dgm:presLayoutVars>
          <dgm:bulletEnabled val="1"/>
        </dgm:presLayoutVars>
      </dgm:prSet>
      <dgm:spPr/>
      <dgm:t>
        <a:bodyPr/>
        <a:lstStyle/>
        <a:p>
          <a:endParaRPr lang="fil-PH"/>
        </a:p>
      </dgm:t>
    </dgm:pt>
    <dgm:pt modelId="{1DF4584A-4ABE-47AD-BF8D-ADB9B7B884D2}" type="pres">
      <dgm:prSet presAssocID="{68A9854A-4A30-4502-AA38-3CD4443AEC2D}" presName="sp" presStyleCnt="0"/>
      <dgm:spPr/>
    </dgm:pt>
    <dgm:pt modelId="{E3E1AEAD-D7ED-4BAC-B7CE-52EC8DE88F93}" type="pres">
      <dgm:prSet presAssocID="{C5A6F403-ABC3-44B0-95CB-7E9743483743}" presName="composite" presStyleCnt="0"/>
      <dgm:spPr/>
    </dgm:pt>
    <dgm:pt modelId="{20240CEC-EC89-4257-8BBF-97D10BDB3255}" type="pres">
      <dgm:prSet presAssocID="{C5A6F403-ABC3-44B0-95CB-7E9743483743}" presName="parentText" presStyleLbl="alignNode1" presStyleIdx="2" presStyleCnt="6">
        <dgm:presLayoutVars>
          <dgm:chMax val="1"/>
          <dgm:bulletEnabled val="1"/>
        </dgm:presLayoutVars>
      </dgm:prSet>
      <dgm:spPr/>
      <dgm:t>
        <a:bodyPr/>
        <a:lstStyle/>
        <a:p>
          <a:endParaRPr lang="fil-PH"/>
        </a:p>
      </dgm:t>
    </dgm:pt>
    <dgm:pt modelId="{1BD0BDA1-C7FD-4BD4-8C8A-397C52A1542A}" type="pres">
      <dgm:prSet presAssocID="{C5A6F403-ABC3-44B0-95CB-7E9743483743}" presName="descendantText" presStyleLbl="alignAcc1" presStyleIdx="2" presStyleCnt="6">
        <dgm:presLayoutVars>
          <dgm:bulletEnabled val="1"/>
        </dgm:presLayoutVars>
      </dgm:prSet>
      <dgm:spPr/>
      <dgm:t>
        <a:bodyPr/>
        <a:lstStyle/>
        <a:p>
          <a:endParaRPr lang="fil-PH"/>
        </a:p>
      </dgm:t>
    </dgm:pt>
    <dgm:pt modelId="{44E02899-CB03-4200-A665-849F48CD48F7}" type="pres">
      <dgm:prSet presAssocID="{F4535507-8ACF-4C2F-BFC2-A5DA8462AE37}" presName="sp" presStyleCnt="0"/>
      <dgm:spPr/>
    </dgm:pt>
    <dgm:pt modelId="{60860D4D-12D4-4B37-B4D6-4AF6669881C6}" type="pres">
      <dgm:prSet presAssocID="{A5AE67C1-487C-4324-B807-A259238CED36}" presName="composite" presStyleCnt="0"/>
      <dgm:spPr/>
    </dgm:pt>
    <dgm:pt modelId="{CFD83B08-EFA4-40B3-9B83-ABE58EB7BFA7}" type="pres">
      <dgm:prSet presAssocID="{A5AE67C1-487C-4324-B807-A259238CED36}" presName="parentText" presStyleLbl="alignNode1" presStyleIdx="3" presStyleCnt="6">
        <dgm:presLayoutVars>
          <dgm:chMax val="1"/>
          <dgm:bulletEnabled val="1"/>
        </dgm:presLayoutVars>
      </dgm:prSet>
      <dgm:spPr/>
      <dgm:t>
        <a:bodyPr/>
        <a:lstStyle/>
        <a:p>
          <a:endParaRPr lang="fil-PH"/>
        </a:p>
      </dgm:t>
    </dgm:pt>
    <dgm:pt modelId="{C1A1431A-7863-4B83-9B93-F6F73049B586}" type="pres">
      <dgm:prSet presAssocID="{A5AE67C1-487C-4324-B807-A259238CED36}" presName="descendantText" presStyleLbl="alignAcc1" presStyleIdx="3" presStyleCnt="6">
        <dgm:presLayoutVars>
          <dgm:bulletEnabled val="1"/>
        </dgm:presLayoutVars>
      </dgm:prSet>
      <dgm:spPr/>
      <dgm:t>
        <a:bodyPr/>
        <a:lstStyle/>
        <a:p>
          <a:endParaRPr lang="fil-PH"/>
        </a:p>
      </dgm:t>
    </dgm:pt>
    <dgm:pt modelId="{42150276-0909-4858-983E-D8E38D19736A}" type="pres">
      <dgm:prSet presAssocID="{0B99CD7C-D708-427F-8C8A-9333C877A53F}" presName="sp" presStyleCnt="0"/>
      <dgm:spPr/>
    </dgm:pt>
    <dgm:pt modelId="{AC864A26-8CD0-46AE-B25D-4E83FB35DC9A}" type="pres">
      <dgm:prSet presAssocID="{5A627695-4DD1-4523-A758-8670A5FFBD76}" presName="composite" presStyleCnt="0"/>
      <dgm:spPr/>
    </dgm:pt>
    <dgm:pt modelId="{63149859-43AE-428A-A085-F0DD668B9F3C}" type="pres">
      <dgm:prSet presAssocID="{5A627695-4DD1-4523-A758-8670A5FFBD76}" presName="parentText" presStyleLbl="alignNode1" presStyleIdx="4" presStyleCnt="6">
        <dgm:presLayoutVars>
          <dgm:chMax val="1"/>
          <dgm:bulletEnabled val="1"/>
        </dgm:presLayoutVars>
      </dgm:prSet>
      <dgm:spPr/>
      <dgm:t>
        <a:bodyPr/>
        <a:lstStyle/>
        <a:p>
          <a:endParaRPr lang="fil-PH"/>
        </a:p>
      </dgm:t>
    </dgm:pt>
    <dgm:pt modelId="{DBB7A60D-2B2A-4F5D-BB19-8CDC39D3B8C9}" type="pres">
      <dgm:prSet presAssocID="{5A627695-4DD1-4523-A758-8670A5FFBD76}" presName="descendantText" presStyleLbl="alignAcc1" presStyleIdx="4" presStyleCnt="6">
        <dgm:presLayoutVars>
          <dgm:bulletEnabled val="1"/>
        </dgm:presLayoutVars>
      </dgm:prSet>
      <dgm:spPr/>
      <dgm:t>
        <a:bodyPr/>
        <a:lstStyle/>
        <a:p>
          <a:endParaRPr lang="fil-PH"/>
        </a:p>
      </dgm:t>
    </dgm:pt>
    <dgm:pt modelId="{F2ADC3C5-0127-4EAC-A5AC-B011E01F8F84}" type="pres">
      <dgm:prSet presAssocID="{62A278A1-1018-4726-B9B6-3C305AD090EC}" presName="sp" presStyleCnt="0"/>
      <dgm:spPr/>
    </dgm:pt>
    <dgm:pt modelId="{258D0487-BE70-41E1-B6D7-54612DA04109}" type="pres">
      <dgm:prSet presAssocID="{F5A246F4-9FED-446D-9312-5AB610B6FE48}" presName="composite" presStyleCnt="0"/>
      <dgm:spPr/>
    </dgm:pt>
    <dgm:pt modelId="{C72A9233-BD41-4D7B-9AD2-8C19F07107A9}" type="pres">
      <dgm:prSet presAssocID="{F5A246F4-9FED-446D-9312-5AB610B6FE48}" presName="parentText" presStyleLbl="alignNode1" presStyleIdx="5" presStyleCnt="6">
        <dgm:presLayoutVars>
          <dgm:chMax val="1"/>
          <dgm:bulletEnabled val="1"/>
        </dgm:presLayoutVars>
      </dgm:prSet>
      <dgm:spPr/>
      <dgm:t>
        <a:bodyPr/>
        <a:lstStyle/>
        <a:p>
          <a:endParaRPr lang="fil-PH"/>
        </a:p>
      </dgm:t>
    </dgm:pt>
    <dgm:pt modelId="{1901EFD2-FADD-42D8-A031-D677CA388142}" type="pres">
      <dgm:prSet presAssocID="{F5A246F4-9FED-446D-9312-5AB610B6FE48}" presName="descendantText" presStyleLbl="alignAcc1" presStyleIdx="5" presStyleCnt="6">
        <dgm:presLayoutVars>
          <dgm:bulletEnabled val="1"/>
        </dgm:presLayoutVars>
      </dgm:prSet>
      <dgm:spPr/>
      <dgm:t>
        <a:bodyPr/>
        <a:lstStyle/>
        <a:p>
          <a:endParaRPr lang="fil-PH"/>
        </a:p>
      </dgm:t>
    </dgm:pt>
  </dgm:ptLst>
  <dgm:cxnLst>
    <dgm:cxn modelId="{3AC4A26F-27B4-46FF-8CAF-1000AE4EF224}" srcId="{C5A6F403-ABC3-44B0-95CB-7E9743483743}" destId="{82BAA0F3-B22B-42A1-9EBA-24E364902E23}" srcOrd="0" destOrd="0" parTransId="{736ABCED-7567-4129-98EE-996614F864D8}" sibTransId="{AB8ED8BD-FED2-431D-8461-29706CC4C668}"/>
    <dgm:cxn modelId="{EBFCF5B8-2989-459C-823D-C969D0E3EA23}" type="presOf" srcId="{F7DE6380-5662-4D89-A8A2-C98D6E9A6160}" destId="{44B4E372-D7E7-4192-9857-8E773F1EC752}" srcOrd="0" destOrd="0" presId="urn:microsoft.com/office/officeart/2005/8/layout/chevron2"/>
    <dgm:cxn modelId="{8F670E46-A16D-4EDC-86E4-D43945F5D96A}" type="presOf" srcId="{90491F58-E865-49B2-8015-E9F9521F744D}" destId="{C1A1431A-7863-4B83-9B93-F6F73049B586}" srcOrd="0" destOrd="0" presId="urn:microsoft.com/office/officeart/2005/8/layout/chevron2"/>
    <dgm:cxn modelId="{800CC155-C360-4D91-ADF1-61318A21F682}" srcId="{F7DE6380-5662-4D89-A8A2-C98D6E9A6160}" destId="{A3D3D0E7-F0C8-440B-B238-F17896F72DD6}" srcOrd="0" destOrd="0" parTransId="{207D5ED0-3DAA-40B2-9846-AA6A764A0C49}" sibTransId="{D25C7575-5E96-4FDA-B1D1-2E099C349E1A}"/>
    <dgm:cxn modelId="{F9A4F859-55AC-43E8-B12C-D1BE8423670D}" type="presOf" srcId="{A5AE67C1-487C-4324-B807-A259238CED36}" destId="{CFD83B08-EFA4-40B3-9B83-ABE58EB7BFA7}" srcOrd="0" destOrd="0" presId="urn:microsoft.com/office/officeart/2005/8/layout/chevron2"/>
    <dgm:cxn modelId="{3A235AEA-65B5-4375-B616-485B3DC66F3A}" srcId="{A3D3D0E7-F0C8-440B-B238-F17896F72DD6}" destId="{7439DB4D-DE49-4416-A45F-90CE9890AA6C}" srcOrd="0" destOrd="0" parTransId="{54BFC3B2-2642-4ACF-B96A-C0AD46346DC7}" sibTransId="{41E2807C-00E3-47DA-8DE1-0B4975234530}"/>
    <dgm:cxn modelId="{7E8B60D1-2834-4241-8AD0-F896120B3FBF}" srcId="{F5A246F4-9FED-446D-9312-5AB610B6FE48}" destId="{B96EBA1F-114A-4A77-B5D7-E6511B82E1C0}" srcOrd="0" destOrd="0" parTransId="{2DB4CEE3-3C47-4358-BFF2-8F6C101655F4}" sibTransId="{442D02FF-C974-4248-97A5-70DD95E1096F}"/>
    <dgm:cxn modelId="{66473467-807A-4913-A056-03D5C1E55DFD}" srcId="{AFA3CA81-8F4B-4FCE-806B-77D8F494C92B}" destId="{C50F7AFC-DD1E-4990-A231-A06925ED8416}" srcOrd="0" destOrd="0" parTransId="{88618E67-1B74-4761-B48C-9FD5FF2EFA35}" sibTransId="{1B98BC6F-52AD-4073-9CA0-9139340ABB05}"/>
    <dgm:cxn modelId="{268B75A5-E30A-443E-A1DC-55241A980CE1}" type="presOf" srcId="{B96EBA1F-114A-4A77-B5D7-E6511B82E1C0}" destId="{1901EFD2-FADD-42D8-A031-D677CA388142}" srcOrd="0" destOrd="0" presId="urn:microsoft.com/office/officeart/2005/8/layout/chevron2"/>
    <dgm:cxn modelId="{FE3D8BB3-992E-498C-A207-7C7367A3B5D1}" type="presOf" srcId="{A3D3D0E7-F0C8-440B-B238-F17896F72DD6}" destId="{BF39660D-160D-471C-8351-4BB753878510}" srcOrd="0" destOrd="0" presId="urn:microsoft.com/office/officeart/2005/8/layout/chevron2"/>
    <dgm:cxn modelId="{9805ACF1-FE21-476D-A27E-9AE3615B2581}" type="presOf" srcId="{AFA3CA81-8F4B-4FCE-806B-77D8F494C92B}" destId="{28701018-2BF2-4B87-A119-969A3A03545C}" srcOrd="0" destOrd="0" presId="urn:microsoft.com/office/officeart/2005/8/layout/chevron2"/>
    <dgm:cxn modelId="{7C80067C-ABBE-4F44-9917-CD7660FA9087}" srcId="{A5AE67C1-487C-4324-B807-A259238CED36}" destId="{90491F58-E865-49B2-8015-E9F9521F744D}" srcOrd="0" destOrd="0" parTransId="{9C1C0E36-A080-4CA7-A918-F236E6548584}" sibTransId="{D616B552-5255-4707-9095-D6605BFF7E8E}"/>
    <dgm:cxn modelId="{C1C960A5-C6C6-4B93-A482-DE6B773DE884}" srcId="{F7DE6380-5662-4D89-A8A2-C98D6E9A6160}" destId="{F5A246F4-9FED-446D-9312-5AB610B6FE48}" srcOrd="5" destOrd="0" parTransId="{973C249C-CE06-4FAD-800C-EA8F218D4962}" sibTransId="{CB2051F2-0214-47DF-92EA-3A252DF64927}"/>
    <dgm:cxn modelId="{1AAE28E6-20EF-4BB5-94A8-5594DF891A81}" type="presOf" srcId="{7439DB4D-DE49-4416-A45F-90CE9890AA6C}" destId="{32878B5F-F0C2-47D0-8D0F-22156F7C4E3E}" srcOrd="0" destOrd="0" presId="urn:microsoft.com/office/officeart/2005/8/layout/chevron2"/>
    <dgm:cxn modelId="{AED6615F-A1D8-45F1-B455-64836FB9BC06}" type="presOf" srcId="{C50F7AFC-DD1E-4990-A231-A06925ED8416}" destId="{AFF95E54-C5CE-4A71-9A7E-90813D3A2F62}" srcOrd="0" destOrd="0" presId="urn:microsoft.com/office/officeart/2005/8/layout/chevron2"/>
    <dgm:cxn modelId="{5C7A4909-5D81-4717-BF51-EE5BDC954130}" type="presOf" srcId="{5A627695-4DD1-4523-A758-8670A5FFBD76}" destId="{63149859-43AE-428A-A085-F0DD668B9F3C}" srcOrd="0" destOrd="0" presId="urn:microsoft.com/office/officeart/2005/8/layout/chevron2"/>
    <dgm:cxn modelId="{9D756FDA-B05E-4000-B780-EDDF69CF3D46}" type="presOf" srcId="{4E962ECF-C200-4401-A586-A6FB2D3868B6}" destId="{DBB7A60D-2B2A-4F5D-BB19-8CDC39D3B8C9}" srcOrd="0" destOrd="0" presId="urn:microsoft.com/office/officeart/2005/8/layout/chevron2"/>
    <dgm:cxn modelId="{40AD52B3-0473-4850-AB04-33EC87B5C881}" srcId="{F7DE6380-5662-4D89-A8A2-C98D6E9A6160}" destId="{A5AE67C1-487C-4324-B807-A259238CED36}" srcOrd="3" destOrd="0" parTransId="{5144C0B8-B52A-48D8-BBAF-8AD9EA58F312}" sibTransId="{0B99CD7C-D708-427F-8C8A-9333C877A53F}"/>
    <dgm:cxn modelId="{27C89806-E5A4-45EC-B73E-0F250071BF88}" srcId="{F7DE6380-5662-4D89-A8A2-C98D6E9A6160}" destId="{C5A6F403-ABC3-44B0-95CB-7E9743483743}" srcOrd="2" destOrd="0" parTransId="{31A6C4C0-184C-4ABE-AC8E-4013401B6641}" sibTransId="{F4535507-8ACF-4C2F-BFC2-A5DA8462AE37}"/>
    <dgm:cxn modelId="{638F57B0-2C53-4AC4-BB7A-FAF36331C40C}" srcId="{5A627695-4DD1-4523-A758-8670A5FFBD76}" destId="{4E962ECF-C200-4401-A586-A6FB2D3868B6}" srcOrd="0" destOrd="0" parTransId="{540D6DC3-53FD-4260-8B93-3A5809BE21D1}" sibTransId="{5B2260F8-6D54-40D4-A4B6-DC6C347C3F74}"/>
    <dgm:cxn modelId="{ADF710FC-6A51-4F56-B2A8-15512FBEC815}" type="presOf" srcId="{F5A246F4-9FED-446D-9312-5AB610B6FE48}" destId="{C72A9233-BD41-4D7B-9AD2-8C19F07107A9}" srcOrd="0" destOrd="0" presId="urn:microsoft.com/office/officeart/2005/8/layout/chevron2"/>
    <dgm:cxn modelId="{D360066D-BD59-461C-B6AA-0580D757253A}" type="presOf" srcId="{82BAA0F3-B22B-42A1-9EBA-24E364902E23}" destId="{1BD0BDA1-C7FD-4BD4-8C8A-397C52A1542A}" srcOrd="0" destOrd="0" presId="urn:microsoft.com/office/officeart/2005/8/layout/chevron2"/>
    <dgm:cxn modelId="{AB94139B-60C2-4F0B-872A-0F7747A12818}" srcId="{F7DE6380-5662-4D89-A8A2-C98D6E9A6160}" destId="{5A627695-4DD1-4523-A758-8670A5FFBD76}" srcOrd="4" destOrd="0" parTransId="{AB2BBD50-B3F4-4574-9851-67E403352D56}" sibTransId="{62A278A1-1018-4726-B9B6-3C305AD090EC}"/>
    <dgm:cxn modelId="{AFAB078F-A49B-4AB0-87C0-62D541CC90B2}" srcId="{F7DE6380-5662-4D89-A8A2-C98D6E9A6160}" destId="{AFA3CA81-8F4B-4FCE-806B-77D8F494C92B}" srcOrd="1" destOrd="0" parTransId="{390D6350-7BCA-4F16-BF5D-6289AA5F1CAC}" sibTransId="{68A9854A-4A30-4502-AA38-3CD4443AEC2D}"/>
    <dgm:cxn modelId="{E371FACD-EF07-499C-A2CD-004637C6E234}" type="presOf" srcId="{C5A6F403-ABC3-44B0-95CB-7E9743483743}" destId="{20240CEC-EC89-4257-8BBF-97D10BDB3255}" srcOrd="0" destOrd="0" presId="urn:microsoft.com/office/officeart/2005/8/layout/chevron2"/>
    <dgm:cxn modelId="{95C2D634-4776-4B40-9EA4-097C64169A7E}" type="presParOf" srcId="{44B4E372-D7E7-4192-9857-8E773F1EC752}" destId="{01D39888-F823-4399-A08B-8B359FABCA07}" srcOrd="0" destOrd="0" presId="urn:microsoft.com/office/officeart/2005/8/layout/chevron2"/>
    <dgm:cxn modelId="{16FD14B3-1BBA-4E4C-9133-672C33E58EAE}" type="presParOf" srcId="{01D39888-F823-4399-A08B-8B359FABCA07}" destId="{BF39660D-160D-471C-8351-4BB753878510}" srcOrd="0" destOrd="0" presId="urn:microsoft.com/office/officeart/2005/8/layout/chevron2"/>
    <dgm:cxn modelId="{AD08A350-D64B-463E-9B14-7A02183DD44A}" type="presParOf" srcId="{01D39888-F823-4399-A08B-8B359FABCA07}" destId="{32878B5F-F0C2-47D0-8D0F-22156F7C4E3E}" srcOrd="1" destOrd="0" presId="urn:microsoft.com/office/officeart/2005/8/layout/chevron2"/>
    <dgm:cxn modelId="{C0BB6D22-C698-4D6E-AFE0-156BB35C1513}" type="presParOf" srcId="{44B4E372-D7E7-4192-9857-8E773F1EC752}" destId="{ED46F167-8CE3-4982-9F2A-97C3393D0C92}" srcOrd="1" destOrd="0" presId="urn:microsoft.com/office/officeart/2005/8/layout/chevron2"/>
    <dgm:cxn modelId="{F5F01ECE-5A89-4B14-82F6-0AB73F575608}" type="presParOf" srcId="{44B4E372-D7E7-4192-9857-8E773F1EC752}" destId="{8E0A0A80-6883-459F-83A7-BBC3D50AF489}" srcOrd="2" destOrd="0" presId="urn:microsoft.com/office/officeart/2005/8/layout/chevron2"/>
    <dgm:cxn modelId="{CBEDB57B-617E-4671-A279-56C260C60E99}" type="presParOf" srcId="{8E0A0A80-6883-459F-83A7-BBC3D50AF489}" destId="{28701018-2BF2-4B87-A119-969A3A03545C}" srcOrd="0" destOrd="0" presId="urn:microsoft.com/office/officeart/2005/8/layout/chevron2"/>
    <dgm:cxn modelId="{0028E9D9-924A-4B3D-8E75-DE31521E397E}" type="presParOf" srcId="{8E0A0A80-6883-459F-83A7-BBC3D50AF489}" destId="{AFF95E54-C5CE-4A71-9A7E-90813D3A2F62}" srcOrd="1" destOrd="0" presId="urn:microsoft.com/office/officeart/2005/8/layout/chevron2"/>
    <dgm:cxn modelId="{66C067A9-30F2-4F73-B2AE-5F2105B4F15C}" type="presParOf" srcId="{44B4E372-D7E7-4192-9857-8E773F1EC752}" destId="{1DF4584A-4ABE-47AD-BF8D-ADB9B7B884D2}" srcOrd="3" destOrd="0" presId="urn:microsoft.com/office/officeart/2005/8/layout/chevron2"/>
    <dgm:cxn modelId="{BFDB89E0-D49B-46DA-B0BE-C2866DCE615C}" type="presParOf" srcId="{44B4E372-D7E7-4192-9857-8E773F1EC752}" destId="{E3E1AEAD-D7ED-4BAC-B7CE-52EC8DE88F93}" srcOrd="4" destOrd="0" presId="urn:microsoft.com/office/officeart/2005/8/layout/chevron2"/>
    <dgm:cxn modelId="{59D8C112-1971-4E02-9D30-91B5FC2E4512}" type="presParOf" srcId="{E3E1AEAD-D7ED-4BAC-B7CE-52EC8DE88F93}" destId="{20240CEC-EC89-4257-8BBF-97D10BDB3255}" srcOrd="0" destOrd="0" presId="urn:microsoft.com/office/officeart/2005/8/layout/chevron2"/>
    <dgm:cxn modelId="{4FD8A5B6-BB39-4997-91FE-6E1EE92069EC}" type="presParOf" srcId="{E3E1AEAD-D7ED-4BAC-B7CE-52EC8DE88F93}" destId="{1BD0BDA1-C7FD-4BD4-8C8A-397C52A1542A}" srcOrd="1" destOrd="0" presId="urn:microsoft.com/office/officeart/2005/8/layout/chevron2"/>
    <dgm:cxn modelId="{7EFA0ED9-C472-4AD7-B45E-856E45D1383A}" type="presParOf" srcId="{44B4E372-D7E7-4192-9857-8E773F1EC752}" destId="{44E02899-CB03-4200-A665-849F48CD48F7}" srcOrd="5" destOrd="0" presId="urn:microsoft.com/office/officeart/2005/8/layout/chevron2"/>
    <dgm:cxn modelId="{4F6D3ADA-BE02-4723-BD64-7545994E735D}" type="presParOf" srcId="{44B4E372-D7E7-4192-9857-8E773F1EC752}" destId="{60860D4D-12D4-4B37-B4D6-4AF6669881C6}" srcOrd="6" destOrd="0" presId="urn:microsoft.com/office/officeart/2005/8/layout/chevron2"/>
    <dgm:cxn modelId="{A9C16F22-217C-439E-B9AE-0F654CAD1F28}" type="presParOf" srcId="{60860D4D-12D4-4B37-B4D6-4AF6669881C6}" destId="{CFD83B08-EFA4-40B3-9B83-ABE58EB7BFA7}" srcOrd="0" destOrd="0" presId="urn:microsoft.com/office/officeart/2005/8/layout/chevron2"/>
    <dgm:cxn modelId="{D0A13CF7-04EF-467C-85BC-294C841BD8DA}" type="presParOf" srcId="{60860D4D-12D4-4B37-B4D6-4AF6669881C6}" destId="{C1A1431A-7863-4B83-9B93-F6F73049B586}" srcOrd="1" destOrd="0" presId="urn:microsoft.com/office/officeart/2005/8/layout/chevron2"/>
    <dgm:cxn modelId="{B74744F6-97BD-44B7-9D84-D5034360D492}" type="presParOf" srcId="{44B4E372-D7E7-4192-9857-8E773F1EC752}" destId="{42150276-0909-4858-983E-D8E38D19736A}" srcOrd="7" destOrd="0" presId="urn:microsoft.com/office/officeart/2005/8/layout/chevron2"/>
    <dgm:cxn modelId="{E02C92DB-4049-4B3A-9FE3-D7398E08B349}" type="presParOf" srcId="{44B4E372-D7E7-4192-9857-8E773F1EC752}" destId="{AC864A26-8CD0-46AE-B25D-4E83FB35DC9A}" srcOrd="8" destOrd="0" presId="urn:microsoft.com/office/officeart/2005/8/layout/chevron2"/>
    <dgm:cxn modelId="{1D22D05F-E323-4376-860B-935CE0FC2849}" type="presParOf" srcId="{AC864A26-8CD0-46AE-B25D-4E83FB35DC9A}" destId="{63149859-43AE-428A-A085-F0DD668B9F3C}" srcOrd="0" destOrd="0" presId="urn:microsoft.com/office/officeart/2005/8/layout/chevron2"/>
    <dgm:cxn modelId="{151A85F7-BDD2-4282-BCEB-111EBC1742BC}" type="presParOf" srcId="{AC864A26-8CD0-46AE-B25D-4E83FB35DC9A}" destId="{DBB7A60D-2B2A-4F5D-BB19-8CDC39D3B8C9}" srcOrd="1" destOrd="0" presId="urn:microsoft.com/office/officeart/2005/8/layout/chevron2"/>
    <dgm:cxn modelId="{88A3EAB5-FEDF-4A72-A51E-94799BF9D6EA}" type="presParOf" srcId="{44B4E372-D7E7-4192-9857-8E773F1EC752}" destId="{F2ADC3C5-0127-4EAC-A5AC-B011E01F8F84}" srcOrd="9" destOrd="0" presId="urn:microsoft.com/office/officeart/2005/8/layout/chevron2"/>
    <dgm:cxn modelId="{8675EA79-9B6D-4A43-8F4E-66D94C8CB248}" type="presParOf" srcId="{44B4E372-D7E7-4192-9857-8E773F1EC752}" destId="{258D0487-BE70-41E1-B6D7-54612DA04109}" srcOrd="10" destOrd="0" presId="urn:microsoft.com/office/officeart/2005/8/layout/chevron2"/>
    <dgm:cxn modelId="{E9499377-BA09-44D3-BF7E-9864E27B91B4}" type="presParOf" srcId="{258D0487-BE70-41E1-B6D7-54612DA04109}" destId="{C72A9233-BD41-4D7B-9AD2-8C19F07107A9}" srcOrd="0" destOrd="0" presId="urn:microsoft.com/office/officeart/2005/8/layout/chevron2"/>
    <dgm:cxn modelId="{18148C47-25C2-4C00-A4AC-B7D03B535B9A}" type="presParOf" srcId="{258D0487-BE70-41E1-B6D7-54612DA04109}" destId="{1901EFD2-FADD-42D8-A031-D677CA388142}"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224BC0-9667-482E-A974-3A71AB643F4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il-PH"/>
        </a:p>
      </dgm:t>
    </dgm:pt>
    <dgm:pt modelId="{4BC58E4D-56A9-4125-9F03-CAD379B8ABF7}">
      <dgm:prSet phldrT="[Text]" custT="1"/>
      <dgm:spPr/>
      <dgm:t>
        <a:bodyPr/>
        <a:lstStyle/>
        <a:p>
          <a:pPr algn="l"/>
          <a:r>
            <a:rPr lang="en-US" sz="1800" b="1" dirty="0" smtClean="0"/>
            <a:t>1. Preparation of Claims </a:t>
          </a:r>
          <a:endParaRPr lang="fil-PH" sz="1800" dirty="0"/>
        </a:p>
      </dgm:t>
    </dgm:pt>
    <dgm:pt modelId="{2B3A6E15-D0A8-4062-AC2A-C1A62AA66F6F}" type="parTrans" cxnId="{2D812CC9-DB2E-4E8A-9FF2-CBB9855F6F65}">
      <dgm:prSet/>
      <dgm:spPr/>
      <dgm:t>
        <a:bodyPr/>
        <a:lstStyle/>
        <a:p>
          <a:endParaRPr lang="fil-PH"/>
        </a:p>
      </dgm:t>
    </dgm:pt>
    <dgm:pt modelId="{D5DCA63E-8F8B-4F0F-AAC4-B6168D62F66A}" type="sibTrans" cxnId="{2D812CC9-DB2E-4E8A-9FF2-CBB9855F6F65}">
      <dgm:prSet/>
      <dgm:spPr/>
      <dgm:t>
        <a:bodyPr/>
        <a:lstStyle/>
        <a:p>
          <a:endParaRPr lang="fil-PH"/>
        </a:p>
      </dgm:t>
    </dgm:pt>
    <dgm:pt modelId="{35570303-44CF-407D-A3D1-1883941EEBFC}">
      <dgm:prSet phldrT="[Text]" custT="1"/>
      <dgm:spPr/>
      <dgm:t>
        <a:bodyPr/>
        <a:lstStyle/>
        <a:p>
          <a:pPr algn="l"/>
          <a:r>
            <a:rPr lang="en-US" sz="1400" dirty="0" smtClean="0"/>
            <a:t>Refer to </a:t>
          </a:r>
          <a:r>
            <a:rPr lang="en-US" sz="1400" dirty="0" smtClean="0">
              <a:hlinkClick xmlns:r="http://schemas.openxmlformats.org/officeDocument/2006/relationships" r:id="rId1" action="ppaction://hlinkfile"/>
            </a:rPr>
            <a:t>COA Cir. 2012-001</a:t>
          </a:r>
          <a:r>
            <a:rPr lang="en-US" sz="1400" dirty="0" smtClean="0"/>
            <a:t> dated June 2012 for the list of required documents</a:t>
          </a:r>
          <a:endParaRPr lang="fil-PH" sz="1400" dirty="0"/>
        </a:p>
      </dgm:t>
    </dgm:pt>
    <dgm:pt modelId="{5BD6B319-14A6-45DD-A98C-A87194205CE0}" type="parTrans" cxnId="{233A4804-D927-4CB5-9621-3B7CEB89317A}">
      <dgm:prSet/>
      <dgm:spPr/>
      <dgm:t>
        <a:bodyPr/>
        <a:lstStyle/>
        <a:p>
          <a:endParaRPr lang="fil-PH"/>
        </a:p>
      </dgm:t>
    </dgm:pt>
    <dgm:pt modelId="{F44E77A5-B7FC-4681-9FC1-FD503D958ABE}" type="sibTrans" cxnId="{233A4804-D927-4CB5-9621-3B7CEB89317A}">
      <dgm:prSet/>
      <dgm:spPr/>
      <dgm:t>
        <a:bodyPr/>
        <a:lstStyle/>
        <a:p>
          <a:endParaRPr lang="fil-PH"/>
        </a:p>
      </dgm:t>
    </dgm:pt>
    <dgm:pt modelId="{AA9EF3D4-580F-40AE-9299-B9CC51187E39}">
      <dgm:prSet phldrT="[Text]" custT="1"/>
      <dgm:spPr/>
      <dgm:t>
        <a:bodyPr/>
        <a:lstStyle/>
        <a:p>
          <a:pPr algn="l"/>
          <a:r>
            <a:rPr lang="fil-PH" sz="1800" b="1" dirty="0" smtClean="0"/>
            <a:t>2. </a:t>
          </a:r>
          <a:r>
            <a:rPr lang="en-US" sz="1800" b="1" dirty="0" smtClean="0"/>
            <a:t>Certification of availability of Allotment </a:t>
          </a:r>
          <a:endParaRPr lang="fil-PH" sz="1800" dirty="0"/>
        </a:p>
      </dgm:t>
    </dgm:pt>
    <dgm:pt modelId="{6D7678E4-521C-48BE-BDEA-FAAA42DC991A}" type="parTrans" cxnId="{07A65097-ECDC-4288-8B8B-BDF400EB54FC}">
      <dgm:prSet/>
      <dgm:spPr/>
      <dgm:t>
        <a:bodyPr/>
        <a:lstStyle/>
        <a:p>
          <a:endParaRPr lang="fil-PH"/>
        </a:p>
      </dgm:t>
    </dgm:pt>
    <dgm:pt modelId="{21506366-87C2-4B33-BCE1-C50EB666786E}" type="sibTrans" cxnId="{07A65097-ECDC-4288-8B8B-BDF400EB54FC}">
      <dgm:prSet/>
      <dgm:spPr/>
      <dgm:t>
        <a:bodyPr/>
        <a:lstStyle/>
        <a:p>
          <a:endParaRPr lang="fil-PH"/>
        </a:p>
      </dgm:t>
    </dgm:pt>
    <dgm:pt modelId="{184865D1-7589-4F03-B32E-1110B4FED331}">
      <dgm:prSet phldrT="[Text]" custT="1"/>
      <dgm:spPr/>
      <dgm:t>
        <a:bodyPr/>
        <a:lstStyle/>
        <a:p>
          <a:pPr algn="l"/>
          <a:r>
            <a:rPr lang="en-US" sz="1400" i="1" dirty="0" smtClean="0"/>
            <a:t>(Evaluate/determine appropriate charging, check completeness of supporting documents, Encode to </a:t>
          </a:r>
          <a:r>
            <a:rPr lang="en-US" sz="1400" i="1" dirty="0" err="1" smtClean="0"/>
            <a:t>eBMS</a:t>
          </a:r>
          <a:r>
            <a:rPr lang="en-US" sz="1400" i="1" dirty="0" smtClean="0"/>
            <a:t> (Assign ORS No./ Object Code)</a:t>
          </a:r>
          <a:endParaRPr lang="fil-PH" sz="1400" dirty="0"/>
        </a:p>
      </dgm:t>
    </dgm:pt>
    <dgm:pt modelId="{66DBDE7C-FC1C-49DC-88E0-594BA2528DDD}" type="parTrans" cxnId="{577CA94A-CB23-4953-9E9A-03348A87A407}">
      <dgm:prSet/>
      <dgm:spPr/>
      <dgm:t>
        <a:bodyPr/>
        <a:lstStyle/>
        <a:p>
          <a:endParaRPr lang="fil-PH"/>
        </a:p>
      </dgm:t>
    </dgm:pt>
    <dgm:pt modelId="{146EB0A1-2B32-40CD-BDAB-974803BBB681}" type="sibTrans" cxnId="{577CA94A-CB23-4953-9E9A-03348A87A407}">
      <dgm:prSet/>
      <dgm:spPr/>
      <dgm:t>
        <a:bodyPr/>
        <a:lstStyle/>
        <a:p>
          <a:endParaRPr lang="fil-PH"/>
        </a:p>
      </dgm:t>
    </dgm:pt>
    <dgm:pt modelId="{23DBCE17-18C4-476D-A717-131AA267D48A}">
      <dgm:prSet phldrT="[Text]" custT="1"/>
      <dgm:spPr/>
      <dgm:t>
        <a:bodyPr/>
        <a:lstStyle/>
        <a:p>
          <a:pPr algn="l"/>
          <a:r>
            <a:rPr lang="en-US" sz="1800" b="1" dirty="0" smtClean="0"/>
            <a:t>3. Pre-audit of claim and certification of NCA</a:t>
          </a:r>
          <a:endParaRPr lang="fil-PH" sz="1800" dirty="0"/>
        </a:p>
      </dgm:t>
    </dgm:pt>
    <dgm:pt modelId="{D5FD48D3-F555-4AF5-8D3B-F56582B8BC73}" type="parTrans" cxnId="{8624D863-2858-4F46-9965-43B9A77D224E}">
      <dgm:prSet/>
      <dgm:spPr/>
      <dgm:t>
        <a:bodyPr/>
        <a:lstStyle/>
        <a:p>
          <a:endParaRPr lang="fil-PH"/>
        </a:p>
      </dgm:t>
    </dgm:pt>
    <dgm:pt modelId="{598D96B4-78AC-439C-9328-CEC5D1AD9B0C}" type="sibTrans" cxnId="{8624D863-2858-4F46-9965-43B9A77D224E}">
      <dgm:prSet/>
      <dgm:spPr/>
      <dgm:t>
        <a:bodyPr/>
        <a:lstStyle/>
        <a:p>
          <a:endParaRPr lang="fil-PH"/>
        </a:p>
      </dgm:t>
    </dgm:pt>
    <dgm:pt modelId="{2CCEDA7E-BE6D-475F-96FB-12803DE23FD3}">
      <dgm:prSet phldrT="[Text]" custT="1"/>
      <dgm:spPr/>
      <dgm:t>
        <a:bodyPr/>
        <a:lstStyle/>
        <a:p>
          <a:pPr algn="l"/>
          <a:r>
            <a:rPr lang="fil-PH" sz="1800" b="1" dirty="0" smtClean="0"/>
            <a:t>      3.1 </a:t>
          </a:r>
          <a:r>
            <a:rPr lang="en-US" sz="1800" b="1" dirty="0" smtClean="0"/>
            <a:t>Monitor Cash Availability</a:t>
          </a:r>
          <a:endParaRPr lang="fil-PH" sz="1800" b="1" dirty="0"/>
        </a:p>
      </dgm:t>
    </dgm:pt>
    <dgm:pt modelId="{A6885CC2-C25E-4801-A295-91769B526D2A}" type="parTrans" cxnId="{767E6C19-76B8-4F00-8CBA-B4C4D2A56027}">
      <dgm:prSet/>
      <dgm:spPr/>
      <dgm:t>
        <a:bodyPr/>
        <a:lstStyle/>
        <a:p>
          <a:endParaRPr lang="fil-PH"/>
        </a:p>
      </dgm:t>
    </dgm:pt>
    <dgm:pt modelId="{7A193312-FBFB-4BC6-89B8-F1BA43ADA9DB}" type="sibTrans" cxnId="{767E6C19-76B8-4F00-8CBA-B4C4D2A56027}">
      <dgm:prSet/>
      <dgm:spPr/>
      <dgm:t>
        <a:bodyPr/>
        <a:lstStyle/>
        <a:p>
          <a:endParaRPr lang="fil-PH"/>
        </a:p>
      </dgm:t>
    </dgm:pt>
    <dgm:pt modelId="{B13CA1F9-275D-4D52-A14C-BD7E3E523778}">
      <dgm:prSet phldrT="[Text]" custT="1"/>
      <dgm:spPr/>
      <dgm:t>
        <a:bodyPr/>
        <a:lstStyle/>
        <a:p>
          <a:pPr algn="l"/>
          <a:r>
            <a:rPr lang="fil-PH" sz="1800" b="1" dirty="0" smtClean="0"/>
            <a:t>      3.2 </a:t>
          </a:r>
          <a:r>
            <a:rPr lang="en-US" sz="1800" b="1" dirty="0" smtClean="0"/>
            <a:t>Posting to Registry of Allotment and Notice of Cash Allocation </a:t>
          </a:r>
        </a:p>
        <a:p>
          <a:pPr algn="l"/>
          <a:r>
            <a:rPr lang="en-US" sz="1800" b="1" dirty="0" smtClean="0"/>
            <a:t>     </a:t>
          </a:r>
          <a:r>
            <a:rPr lang="en-US" sz="1800" b="0" dirty="0" smtClean="0"/>
            <a:t>(RANCA) Instruction</a:t>
          </a:r>
          <a:endParaRPr lang="fil-PH" sz="1800" b="0" dirty="0"/>
        </a:p>
      </dgm:t>
    </dgm:pt>
    <dgm:pt modelId="{6C343AD9-4789-4B7D-87F0-05EF73F37CB3}" type="parTrans" cxnId="{911C5300-91E4-428D-9165-DF9E4DCEA2B9}">
      <dgm:prSet/>
      <dgm:spPr/>
      <dgm:t>
        <a:bodyPr/>
        <a:lstStyle/>
        <a:p>
          <a:endParaRPr lang="fil-PH"/>
        </a:p>
      </dgm:t>
    </dgm:pt>
    <dgm:pt modelId="{3F7C66EF-90AC-4257-8967-4A7C6EC1008B}" type="sibTrans" cxnId="{911C5300-91E4-428D-9165-DF9E4DCEA2B9}">
      <dgm:prSet/>
      <dgm:spPr/>
      <dgm:t>
        <a:bodyPr/>
        <a:lstStyle/>
        <a:p>
          <a:endParaRPr lang="fil-PH"/>
        </a:p>
      </dgm:t>
    </dgm:pt>
    <dgm:pt modelId="{938DD6F6-FE71-4374-B58F-ECD7B8613E41}">
      <dgm:prSet phldrT="[Text]" custT="1"/>
      <dgm:spPr/>
      <dgm:t>
        <a:bodyPr/>
        <a:lstStyle/>
        <a:p>
          <a:pPr algn="l"/>
          <a:r>
            <a:rPr lang="en-US" sz="1400" dirty="0" smtClean="0"/>
            <a:t>Refer to </a:t>
          </a:r>
          <a:r>
            <a:rPr lang="en-US" sz="1400" dirty="0" smtClean="0">
              <a:hlinkClick xmlns:r="http://schemas.openxmlformats.org/officeDocument/2006/relationships" r:id="rId1" action="ppaction://hlinkfile"/>
            </a:rPr>
            <a:t>COA  Cir. 2012-001 </a:t>
          </a:r>
          <a:r>
            <a:rPr lang="en-US" sz="1400" dirty="0" smtClean="0"/>
            <a:t>dated June 2012</a:t>
          </a:r>
          <a:endParaRPr lang="fil-PH" sz="1400" dirty="0"/>
        </a:p>
      </dgm:t>
    </dgm:pt>
    <dgm:pt modelId="{AFD296DF-0727-4FFF-900B-DFFDCFD1C9B3}" type="sibTrans" cxnId="{D45511DB-C5F2-47FA-9DD1-564E07000EA2}">
      <dgm:prSet/>
      <dgm:spPr/>
      <dgm:t>
        <a:bodyPr/>
        <a:lstStyle/>
        <a:p>
          <a:endParaRPr lang="fil-PH"/>
        </a:p>
      </dgm:t>
    </dgm:pt>
    <dgm:pt modelId="{F0D6ED78-9E34-4525-AA0C-6CD94D09ADA4}" type="parTrans" cxnId="{D45511DB-C5F2-47FA-9DD1-564E07000EA2}">
      <dgm:prSet/>
      <dgm:spPr/>
      <dgm:t>
        <a:bodyPr/>
        <a:lstStyle/>
        <a:p>
          <a:endParaRPr lang="fil-PH"/>
        </a:p>
      </dgm:t>
    </dgm:pt>
    <dgm:pt modelId="{9D92E24F-403A-415B-9665-98F3AF2A9CC4}">
      <dgm:prSet phldrT="[Text]" custT="1"/>
      <dgm:spPr/>
      <dgm:t>
        <a:bodyPr/>
        <a:lstStyle/>
        <a:p>
          <a:pPr algn="l"/>
          <a:r>
            <a:rPr lang="fil-PH" sz="1800" b="1" dirty="0" smtClean="0"/>
            <a:t>4. </a:t>
          </a:r>
          <a:r>
            <a:rPr lang="en-US" sz="1800" b="1" dirty="0" smtClean="0"/>
            <a:t>Approval of DV</a:t>
          </a:r>
          <a:endParaRPr lang="fil-PH" sz="1800" b="1" dirty="0"/>
        </a:p>
      </dgm:t>
    </dgm:pt>
    <dgm:pt modelId="{D0673E70-FC3C-4621-8219-42A43099329D}" type="parTrans" cxnId="{5D201937-D505-4FB2-8A14-CCDBF1917811}">
      <dgm:prSet/>
      <dgm:spPr/>
      <dgm:t>
        <a:bodyPr/>
        <a:lstStyle/>
        <a:p>
          <a:endParaRPr lang="fil-PH"/>
        </a:p>
      </dgm:t>
    </dgm:pt>
    <dgm:pt modelId="{FDEC15D7-A4A6-459A-A7F8-2A50E01D5B43}" type="sibTrans" cxnId="{5D201937-D505-4FB2-8A14-CCDBF1917811}">
      <dgm:prSet/>
      <dgm:spPr/>
      <dgm:t>
        <a:bodyPr/>
        <a:lstStyle/>
        <a:p>
          <a:endParaRPr lang="fil-PH"/>
        </a:p>
      </dgm:t>
    </dgm:pt>
    <dgm:pt modelId="{F563592A-25CD-4089-9C35-AC95D6F6CE24}" type="pres">
      <dgm:prSet presAssocID="{25224BC0-9667-482E-A974-3A71AB643F4E}" presName="Name0" presStyleCnt="0">
        <dgm:presLayoutVars>
          <dgm:dir/>
          <dgm:animLvl val="lvl"/>
          <dgm:resizeHandles val="exact"/>
        </dgm:presLayoutVars>
      </dgm:prSet>
      <dgm:spPr/>
      <dgm:t>
        <a:bodyPr/>
        <a:lstStyle/>
        <a:p>
          <a:endParaRPr lang="fil-PH"/>
        </a:p>
      </dgm:t>
    </dgm:pt>
    <dgm:pt modelId="{D533195A-DD18-41BF-9B80-09C1820859BD}" type="pres">
      <dgm:prSet presAssocID="{9D92E24F-403A-415B-9665-98F3AF2A9CC4}" presName="boxAndChildren" presStyleCnt="0"/>
      <dgm:spPr/>
    </dgm:pt>
    <dgm:pt modelId="{9A36FCA7-A2F1-4ACB-803D-A70B1DA96136}" type="pres">
      <dgm:prSet presAssocID="{9D92E24F-403A-415B-9665-98F3AF2A9CC4}" presName="parentTextBox" presStyleLbl="node1" presStyleIdx="0" presStyleCnt="6" custLinFactNeighborY="13674"/>
      <dgm:spPr/>
      <dgm:t>
        <a:bodyPr/>
        <a:lstStyle/>
        <a:p>
          <a:endParaRPr lang="fil-PH"/>
        </a:p>
      </dgm:t>
    </dgm:pt>
    <dgm:pt modelId="{2330946C-765B-43EA-9C4B-9338855A2B4F}" type="pres">
      <dgm:prSet presAssocID="{3F7C66EF-90AC-4257-8967-4A7C6EC1008B}" presName="sp" presStyleCnt="0"/>
      <dgm:spPr/>
    </dgm:pt>
    <dgm:pt modelId="{B7E79DF8-01BA-4EE7-8309-82E3FB7E0B31}" type="pres">
      <dgm:prSet presAssocID="{B13CA1F9-275D-4D52-A14C-BD7E3E523778}" presName="arrowAndChildren" presStyleCnt="0"/>
      <dgm:spPr/>
    </dgm:pt>
    <dgm:pt modelId="{4CB4DC89-2C77-4AB4-A466-9C49B84B8689}" type="pres">
      <dgm:prSet presAssocID="{B13CA1F9-275D-4D52-A14C-BD7E3E523778}" presName="parentTextArrow" presStyleLbl="node1" presStyleIdx="1" presStyleCnt="6"/>
      <dgm:spPr/>
      <dgm:t>
        <a:bodyPr/>
        <a:lstStyle/>
        <a:p>
          <a:endParaRPr lang="fil-PH"/>
        </a:p>
      </dgm:t>
    </dgm:pt>
    <dgm:pt modelId="{C0508299-2CB5-40FB-AF8A-6E123D8F2ACF}" type="pres">
      <dgm:prSet presAssocID="{7A193312-FBFB-4BC6-89B8-F1BA43ADA9DB}" presName="sp" presStyleCnt="0"/>
      <dgm:spPr/>
    </dgm:pt>
    <dgm:pt modelId="{AD2338DD-87EF-4673-9FCA-4921D59294AC}" type="pres">
      <dgm:prSet presAssocID="{2CCEDA7E-BE6D-475F-96FB-12803DE23FD3}" presName="arrowAndChildren" presStyleCnt="0"/>
      <dgm:spPr/>
    </dgm:pt>
    <dgm:pt modelId="{A101EFCA-4037-45A5-8B43-A72EBC1EBE00}" type="pres">
      <dgm:prSet presAssocID="{2CCEDA7E-BE6D-475F-96FB-12803DE23FD3}" presName="parentTextArrow" presStyleLbl="node1" presStyleIdx="2" presStyleCnt="6"/>
      <dgm:spPr/>
      <dgm:t>
        <a:bodyPr/>
        <a:lstStyle/>
        <a:p>
          <a:endParaRPr lang="fil-PH"/>
        </a:p>
      </dgm:t>
    </dgm:pt>
    <dgm:pt modelId="{1FCE31FF-CC67-4A12-B6DE-3C932B9BEB3F}" type="pres">
      <dgm:prSet presAssocID="{598D96B4-78AC-439C-9328-CEC5D1AD9B0C}" presName="sp" presStyleCnt="0"/>
      <dgm:spPr/>
    </dgm:pt>
    <dgm:pt modelId="{C7C3C7BE-FC9B-45DA-A681-A9759A54245A}" type="pres">
      <dgm:prSet presAssocID="{23DBCE17-18C4-476D-A717-131AA267D48A}" presName="arrowAndChildren" presStyleCnt="0"/>
      <dgm:spPr/>
    </dgm:pt>
    <dgm:pt modelId="{867E83EC-44D9-44BF-8A22-0CEE1E0C09AA}" type="pres">
      <dgm:prSet presAssocID="{23DBCE17-18C4-476D-A717-131AA267D48A}" presName="parentTextArrow" presStyleLbl="node1" presStyleIdx="2" presStyleCnt="6"/>
      <dgm:spPr/>
      <dgm:t>
        <a:bodyPr/>
        <a:lstStyle/>
        <a:p>
          <a:endParaRPr lang="fil-PH"/>
        </a:p>
      </dgm:t>
    </dgm:pt>
    <dgm:pt modelId="{EF0C8436-BC9B-413F-BACE-166C6696BAD8}" type="pres">
      <dgm:prSet presAssocID="{23DBCE17-18C4-476D-A717-131AA267D48A}" presName="arrow" presStyleLbl="node1" presStyleIdx="3" presStyleCnt="6"/>
      <dgm:spPr/>
      <dgm:t>
        <a:bodyPr/>
        <a:lstStyle/>
        <a:p>
          <a:endParaRPr lang="fil-PH"/>
        </a:p>
      </dgm:t>
    </dgm:pt>
    <dgm:pt modelId="{BDEDA35C-EF89-4C11-BA84-4D157044BF7F}" type="pres">
      <dgm:prSet presAssocID="{23DBCE17-18C4-476D-A717-131AA267D48A}" presName="descendantArrow" presStyleCnt="0"/>
      <dgm:spPr/>
    </dgm:pt>
    <dgm:pt modelId="{99E32E7D-1530-4005-B0EA-A133022F0F56}" type="pres">
      <dgm:prSet presAssocID="{938DD6F6-FE71-4374-B58F-ECD7B8613E41}" presName="childTextArrow" presStyleLbl="fgAccFollowNode1" presStyleIdx="0" presStyleCnt="3">
        <dgm:presLayoutVars>
          <dgm:bulletEnabled val="1"/>
        </dgm:presLayoutVars>
      </dgm:prSet>
      <dgm:spPr/>
      <dgm:t>
        <a:bodyPr/>
        <a:lstStyle/>
        <a:p>
          <a:endParaRPr lang="fil-PH"/>
        </a:p>
      </dgm:t>
    </dgm:pt>
    <dgm:pt modelId="{6FA47DFC-FC1B-4ADC-B906-EAB62735F6D7}" type="pres">
      <dgm:prSet presAssocID="{21506366-87C2-4B33-BCE1-C50EB666786E}" presName="sp" presStyleCnt="0"/>
      <dgm:spPr/>
    </dgm:pt>
    <dgm:pt modelId="{5CF36329-ABEF-43C5-A6BF-E60E44FBE8AD}" type="pres">
      <dgm:prSet presAssocID="{AA9EF3D4-580F-40AE-9299-B9CC51187E39}" presName="arrowAndChildren" presStyleCnt="0"/>
      <dgm:spPr/>
    </dgm:pt>
    <dgm:pt modelId="{91B461E0-8B9D-445D-B6AF-3EB755808090}" type="pres">
      <dgm:prSet presAssocID="{AA9EF3D4-580F-40AE-9299-B9CC51187E39}" presName="parentTextArrow" presStyleLbl="node1" presStyleIdx="3" presStyleCnt="6"/>
      <dgm:spPr/>
      <dgm:t>
        <a:bodyPr/>
        <a:lstStyle/>
        <a:p>
          <a:endParaRPr lang="fil-PH"/>
        </a:p>
      </dgm:t>
    </dgm:pt>
    <dgm:pt modelId="{B0B0DC83-903E-4BF5-828B-825782F2B690}" type="pres">
      <dgm:prSet presAssocID="{AA9EF3D4-580F-40AE-9299-B9CC51187E39}" presName="arrow" presStyleLbl="node1" presStyleIdx="4" presStyleCnt="6"/>
      <dgm:spPr/>
      <dgm:t>
        <a:bodyPr/>
        <a:lstStyle/>
        <a:p>
          <a:endParaRPr lang="fil-PH"/>
        </a:p>
      </dgm:t>
    </dgm:pt>
    <dgm:pt modelId="{079EE04F-412F-492D-A658-3DE6618BA5A8}" type="pres">
      <dgm:prSet presAssocID="{AA9EF3D4-580F-40AE-9299-B9CC51187E39}" presName="descendantArrow" presStyleCnt="0"/>
      <dgm:spPr/>
    </dgm:pt>
    <dgm:pt modelId="{CC4C3187-D77D-4BEE-8F2B-FFAB027ADD5D}" type="pres">
      <dgm:prSet presAssocID="{184865D1-7589-4F03-B32E-1110B4FED331}" presName="childTextArrow" presStyleLbl="fgAccFollowNode1" presStyleIdx="1" presStyleCnt="3">
        <dgm:presLayoutVars>
          <dgm:bulletEnabled val="1"/>
        </dgm:presLayoutVars>
      </dgm:prSet>
      <dgm:spPr/>
      <dgm:t>
        <a:bodyPr/>
        <a:lstStyle/>
        <a:p>
          <a:endParaRPr lang="fil-PH"/>
        </a:p>
      </dgm:t>
    </dgm:pt>
    <dgm:pt modelId="{041BE263-FEAE-404C-B48A-C2146B27A2E0}" type="pres">
      <dgm:prSet presAssocID="{D5DCA63E-8F8B-4F0F-AAC4-B6168D62F66A}" presName="sp" presStyleCnt="0"/>
      <dgm:spPr/>
    </dgm:pt>
    <dgm:pt modelId="{D23E167F-56F9-4754-8BEC-9B4FAF1DC5C4}" type="pres">
      <dgm:prSet presAssocID="{4BC58E4D-56A9-4125-9F03-CAD379B8ABF7}" presName="arrowAndChildren" presStyleCnt="0"/>
      <dgm:spPr/>
    </dgm:pt>
    <dgm:pt modelId="{DC7EBDDB-ED2D-4A23-93F2-3F29B550C090}" type="pres">
      <dgm:prSet presAssocID="{4BC58E4D-56A9-4125-9F03-CAD379B8ABF7}" presName="parentTextArrow" presStyleLbl="node1" presStyleIdx="4" presStyleCnt="6"/>
      <dgm:spPr/>
      <dgm:t>
        <a:bodyPr/>
        <a:lstStyle/>
        <a:p>
          <a:endParaRPr lang="fil-PH"/>
        </a:p>
      </dgm:t>
    </dgm:pt>
    <dgm:pt modelId="{5D318C0C-AEA1-46F5-92A1-A310059A80D1}" type="pres">
      <dgm:prSet presAssocID="{4BC58E4D-56A9-4125-9F03-CAD379B8ABF7}" presName="arrow" presStyleLbl="node1" presStyleIdx="5" presStyleCnt="6"/>
      <dgm:spPr/>
      <dgm:t>
        <a:bodyPr/>
        <a:lstStyle/>
        <a:p>
          <a:endParaRPr lang="fil-PH"/>
        </a:p>
      </dgm:t>
    </dgm:pt>
    <dgm:pt modelId="{10E31081-2C5A-428B-BED8-1A2FD2F7E670}" type="pres">
      <dgm:prSet presAssocID="{4BC58E4D-56A9-4125-9F03-CAD379B8ABF7}" presName="descendantArrow" presStyleCnt="0"/>
      <dgm:spPr/>
    </dgm:pt>
    <dgm:pt modelId="{0A4A6D9B-2B34-4C36-8362-C23B6D853F72}" type="pres">
      <dgm:prSet presAssocID="{35570303-44CF-407D-A3D1-1883941EEBFC}" presName="childTextArrow" presStyleLbl="fgAccFollowNode1" presStyleIdx="2" presStyleCnt="3">
        <dgm:presLayoutVars>
          <dgm:bulletEnabled val="1"/>
        </dgm:presLayoutVars>
      </dgm:prSet>
      <dgm:spPr/>
      <dgm:t>
        <a:bodyPr/>
        <a:lstStyle/>
        <a:p>
          <a:endParaRPr lang="fil-PH"/>
        </a:p>
      </dgm:t>
    </dgm:pt>
  </dgm:ptLst>
  <dgm:cxnLst>
    <dgm:cxn modelId="{CC6498CF-2665-49BE-8B2B-CBF890D4720C}" type="presOf" srcId="{4BC58E4D-56A9-4125-9F03-CAD379B8ABF7}" destId="{DC7EBDDB-ED2D-4A23-93F2-3F29B550C090}" srcOrd="0" destOrd="0" presId="urn:microsoft.com/office/officeart/2005/8/layout/process4"/>
    <dgm:cxn modelId="{E122A1CC-9534-4BD8-9058-CDC1698EB47A}" type="presOf" srcId="{184865D1-7589-4F03-B32E-1110B4FED331}" destId="{CC4C3187-D77D-4BEE-8F2B-FFAB027ADD5D}" srcOrd="0" destOrd="0" presId="urn:microsoft.com/office/officeart/2005/8/layout/process4"/>
    <dgm:cxn modelId="{49371A05-54B1-4FFC-98F6-0B40BAD31C52}" type="presOf" srcId="{23DBCE17-18C4-476D-A717-131AA267D48A}" destId="{EF0C8436-BC9B-413F-BACE-166C6696BAD8}" srcOrd="1" destOrd="0" presId="urn:microsoft.com/office/officeart/2005/8/layout/process4"/>
    <dgm:cxn modelId="{1E736006-300E-4A0D-9CFB-5B1689D23E5B}" type="presOf" srcId="{4BC58E4D-56A9-4125-9F03-CAD379B8ABF7}" destId="{5D318C0C-AEA1-46F5-92A1-A310059A80D1}" srcOrd="1" destOrd="0" presId="urn:microsoft.com/office/officeart/2005/8/layout/process4"/>
    <dgm:cxn modelId="{6BB2BCF6-A866-4536-A87D-2EA687A916D3}" type="presOf" srcId="{23DBCE17-18C4-476D-A717-131AA267D48A}" destId="{867E83EC-44D9-44BF-8A22-0CEE1E0C09AA}" srcOrd="0" destOrd="0" presId="urn:microsoft.com/office/officeart/2005/8/layout/process4"/>
    <dgm:cxn modelId="{64F5B3F6-72C2-46C4-9743-863B6BBEC586}" type="presOf" srcId="{2CCEDA7E-BE6D-475F-96FB-12803DE23FD3}" destId="{A101EFCA-4037-45A5-8B43-A72EBC1EBE00}" srcOrd="0" destOrd="0" presId="urn:microsoft.com/office/officeart/2005/8/layout/process4"/>
    <dgm:cxn modelId="{07A65097-ECDC-4288-8B8B-BDF400EB54FC}" srcId="{25224BC0-9667-482E-A974-3A71AB643F4E}" destId="{AA9EF3D4-580F-40AE-9299-B9CC51187E39}" srcOrd="1" destOrd="0" parTransId="{6D7678E4-521C-48BE-BDEA-FAAA42DC991A}" sibTransId="{21506366-87C2-4B33-BCE1-C50EB666786E}"/>
    <dgm:cxn modelId="{767E6C19-76B8-4F00-8CBA-B4C4D2A56027}" srcId="{25224BC0-9667-482E-A974-3A71AB643F4E}" destId="{2CCEDA7E-BE6D-475F-96FB-12803DE23FD3}" srcOrd="3" destOrd="0" parTransId="{A6885CC2-C25E-4801-A295-91769B526D2A}" sibTransId="{7A193312-FBFB-4BC6-89B8-F1BA43ADA9DB}"/>
    <dgm:cxn modelId="{9DB6A3B6-394B-43CB-9611-1996707E17B3}" type="presOf" srcId="{938DD6F6-FE71-4374-B58F-ECD7B8613E41}" destId="{99E32E7D-1530-4005-B0EA-A133022F0F56}" srcOrd="0" destOrd="0" presId="urn:microsoft.com/office/officeart/2005/8/layout/process4"/>
    <dgm:cxn modelId="{8624D863-2858-4F46-9965-43B9A77D224E}" srcId="{25224BC0-9667-482E-A974-3A71AB643F4E}" destId="{23DBCE17-18C4-476D-A717-131AA267D48A}" srcOrd="2" destOrd="0" parTransId="{D5FD48D3-F555-4AF5-8D3B-F56582B8BC73}" sibTransId="{598D96B4-78AC-439C-9328-CEC5D1AD9B0C}"/>
    <dgm:cxn modelId="{233A4804-D927-4CB5-9621-3B7CEB89317A}" srcId="{4BC58E4D-56A9-4125-9F03-CAD379B8ABF7}" destId="{35570303-44CF-407D-A3D1-1883941EEBFC}" srcOrd="0" destOrd="0" parTransId="{5BD6B319-14A6-45DD-A98C-A87194205CE0}" sibTransId="{F44E77A5-B7FC-4681-9FC1-FD503D958ABE}"/>
    <dgm:cxn modelId="{A7E69310-9DC0-4D07-9EF0-EFE1C4BFDFAA}" type="presOf" srcId="{AA9EF3D4-580F-40AE-9299-B9CC51187E39}" destId="{B0B0DC83-903E-4BF5-828B-825782F2B690}" srcOrd="1" destOrd="0" presId="urn:microsoft.com/office/officeart/2005/8/layout/process4"/>
    <dgm:cxn modelId="{9E966598-AF10-451A-9680-D44A4A1F823D}" type="presOf" srcId="{9D92E24F-403A-415B-9665-98F3AF2A9CC4}" destId="{9A36FCA7-A2F1-4ACB-803D-A70B1DA96136}" srcOrd="0" destOrd="0" presId="urn:microsoft.com/office/officeart/2005/8/layout/process4"/>
    <dgm:cxn modelId="{D45511DB-C5F2-47FA-9DD1-564E07000EA2}" srcId="{23DBCE17-18C4-476D-A717-131AA267D48A}" destId="{938DD6F6-FE71-4374-B58F-ECD7B8613E41}" srcOrd="0" destOrd="0" parTransId="{F0D6ED78-9E34-4525-AA0C-6CD94D09ADA4}" sibTransId="{AFD296DF-0727-4FFF-900B-DFFDCFD1C9B3}"/>
    <dgm:cxn modelId="{5D201937-D505-4FB2-8A14-CCDBF1917811}" srcId="{25224BC0-9667-482E-A974-3A71AB643F4E}" destId="{9D92E24F-403A-415B-9665-98F3AF2A9CC4}" srcOrd="5" destOrd="0" parTransId="{D0673E70-FC3C-4621-8219-42A43099329D}" sibTransId="{FDEC15D7-A4A6-459A-A7F8-2A50E01D5B43}"/>
    <dgm:cxn modelId="{2D812CC9-DB2E-4E8A-9FF2-CBB9855F6F65}" srcId="{25224BC0-9667-482E-A974-3A71AB643F4E}" destId="{4BC58E4D-56A9-4125-9F03-CAD379B8ABF7}" srcOrd="0" destOrd="0" parTransId="{2B3A6E15-D0A8-4062-AC2A-C1A62AA66F6F}" sibTransId="{D5DCA63E-8F8B-4F0F-AAC4-B6168D62F66A}"/>
    <dgm:cxn modelId="{ECFEEE7C-28C2-46CB-BBD0-97C30BAFD00B}" type="presOf" srcId="{B13CA1F9-275D-4D52-A14C-BD7E3E523778}" destId="{4CB4DC89-2C77-4AB4-A466-9C49B84B8689}" srcOrd="0" destOrd="0" presId="urn:microsoft.com/office/officeart/2005/8/layout/process4"/>
    <dgm:cxn modelId="{577CA94A-CB23-4953-9E9A-03348A87A407}" srcId="{AA9EF3D4-580F-40AE-9299-B9CC51187E39}" destId="{184865D1-7589-4F03-B32E-1110B4FED331}" srcOrd="0" destOrd="0" parTransId="{66DBDE7C-FC1C-49DC-88E0-594BA2528DDD}" sibTransId="{146EB0A1-2B32-40CD-BDAB-974803BBB681}"/>
    <dgm:cxn modelId="{D401E650-64EB-4043-99E8-D3357E21054B}" type="presOf" srcId="{35570303-44CF-407D-A3D1-1883941EEBFC}" destId="{0A4A6D9B-2B34-4C36-8362-C23B6D853F72}" srcOrd="0" destOrd="0" presId="urn:microsoft.com/office/officeart/2005/8/layout/process4"/>
    <dgm:cxn modelId="{3954AD72-C744-45E0-8BC1-4622F26C53AA}" type="presOf" srcId="{AA9EF3D4-580F-40AE-9299-B9CC51187E39}" destId="{91B461E0-8B9D-445D-B6AF-3EB755808090}" srcOrd="0" destOrd="0" presId="urn:microsoft.com/office/officeart/2005/8/layout/process4"/>
    <dgm:cxn modelId="{044B5725-324B-4327-B796-A7AEB4AE1DF2}" type="presOf" srcId="{25224BC0-9667-482E-A974-3A71AB643F4E}" destId="{F563592A-25CD-4089-9C35-AC95D6F6CE24}" srcOrd="0" destOrd="0" presId="urn:microsoft.com/office/officeart/2005/8/layout/process4"/>
    <dgm:cxn modelId="{911C5300-91E4-428D-9165-DF9E4DCEA2B9}" srcId="{25224BC0-9667-482E-A974-3A71AB643F4E}" destId="{B13CA1F9-275D-4D52-A14C-BD7E3E523778}" srcOrd="4" destOrd="0" parTransId="{6C343AD9-4789-4B7D-87F0-05EF73F37CB3}" sibTransId="{3F7C66EF-90AC-4257-8967-4A7C6EC1008B}"/>
    <dgm:cxn modelId="{9EDEA467-B7F9-4D12-864F-6BE0462DEF16}" type="presParOf" srcId="{F563592A-25CD-4089-9C35-AC95D6F6CE24}" destId="{D533195A-DD18-41BF-9B80-09C1820859BD}" srcOrd="0" destOrd="0" presId="urn:microsoft.com/office/officeart/2005/8/layout/process4"/>
    <dgm:cxn modelId="{416B602A-30CE-4BBA-A7B1-F4D941565C77}" type="presParOf" srcId="{D533195A-DD18-41BF-9B80-09C1820859BD}" destId="{9A36FCA7-A2F1-4ACB-803D-A70B1DA96136}" srcOrd="0" destOrd="0" presId="urn:microsoft.com/office/officeart/2005/8/layout/process4"/>
    <dgm:cxn modelId="{65B936C2-144C-45DC-816B-6C9593A4244A}" type="presParOf" srcId="{F563592A-25CD-4089-9C35-AC95D6F6CE24}" destId="{2330946C-765B-43EA-9C4B-9338855A2B4F}" srcOrd="1" destOrd="0" presId="urn:microsoft.com/office/officeart/2005/8/layout/process4"/>
    <dgm:cxn modelId="{A8BB4EF4-85F5-4613-8DBE-7BE1AB3F96DF}" type="presParOf" srcId="{F563592A-25CD-4089-9C35-AC95D6F6CE24}" destId="{B7E79DF8-01BA-4EE7-8309-82E3FB7E0B31}" srcOrd="2" destOrd="0" presId="urn:microsoft.com/office/officeart/2005/8/layout/process4"/>
    <dgm:cxn modelId="{7196FD49-AB17-4B7A-95AA-77788E260A40}" type="presParOf" srcId="{B7E79DF8-01BA-4EE7-8309-82E3FB7E0B31}" destId="{4CB4DC89-2C77-4AB4-A466-9C49B84B8689}" srcOrd="0" destOrd="0" presId="urn:microsoft.com/office/officeart/2005/8/layout/process4"/>
    <dgm:cxn modelId="{E25C47E3-49A7-46C2-93CA-5DBA9A4B03C7}" type="presParOf" srcId="{F563592A-25CD-4089-9C35-AC95D6F6CE24}" destId="{C0508299-2CB5-40FB-AF8A-6E123D8F2ACF}" srcOrd="3" destOrd="0" presId="urn:microsoft.com/office/officeart/2005/8/layout/process4"/>
    <dgm:cxn modelId="{F085A59C-A2AA-44A6-9737-0BBBE81E4290}" type="presParOf" srcId="{F563592A-25CD-4089-9C35-AC95D6F6CE24}" destId="{AD2338DD-87EF-4673-9FCA-4921D59294AC}" srcOrd="4" destOrd="0" presId="urn:microsoft.com/office/officeart/2005/8/layout/process4"/>
    <dgm:cxn modelId="{71EBA573-79F2-4899-B340-4C9C403F7F96}" type="presParOf" srcId="{AD2338DD-87EF-4673-9FCA-4921D59294AC}" destId="{A101EFCA-4037-45A5-8B43-A72EBC1EBE00}" srcOrd="0" destOrd="0" presId="urn:microsoft.com/office/officeart/2005/8/layout/process4"/>
    <dgm:cxn modelId="{DD9615E2-DC32-4C5A-A33A-A0780C2661D1}" type="presParOf" srcId="{F563592A-25CD-4089-9C35-AC95D6F6CE24}" destId="{1FCE31FF-CC67-4A12-B6DE-3C932B9BEB3F}" srcOrd="5" destOrd="0" presId="urn:microsoft.com/office/officeart/2005/8/layout/process4"/>
    <dgm:cxn modelId="{D58D55F5-F1EF-44BA-9D94-5F81C651D3B8}" type="presParOf" srcId="{F563592A-25CD-4089-9C35-AC95D6F6CE24}" destId="{C7C3C7BE-FC9B-45DA-A681-A9759A54245A}" srcOrd="6" destOrd="0" presId="urn:microsoft.com/office/officeart/2005/8/layout/process4"/>
    <dgm:cxn modelId="{35663773-744D-46A2-91BE-3E7EEEB81EC5}" type="presParOf" srcId="{C7C3C7BE-FC9B-45DA-A681-A9759A54245A}" destId="{867E83EC-44D9-44BF-8A22-0CEE1E0C09AA}" srcOrd="0" destOrd="0" presId="urn:microsoft.com/office/officeart/2005/8/layout/process4"/>
    <dgm:cxn modelId="{32F62743-D537-4CFE-9B1B-D1808A379990}" type="presParOf" srcId="{C7C3C7BE-FC9B-45DA-A681-A9759A54245A}" destId="{EF0C8436-BC9B-413F-BACE-166C6696BAD8}" srcOrd="1" destOrd="0" presId="urn:microsoft.com/office/officeart/2005/8/layout/process4"/>
    <dgm:cxn modelId="{514DF9F5-21C9-427B-A451-81011A2CF8ED}" type="presParOf" srcId="{C7C3C7BE-FC9B-45DA-A681-A9759A54245A}" destId="{BDEDA35C-EF89-4C11-BA84-4D157044BF7F}" srcOrd="2" destOrd="0" presId="urn:microsoft.com/office/officeart/2005/8/layout/process4"/>
    <dgm:cxn modelId="{3B28DABB-426B-44D2-A2C8-9EB5B6CA6D55}" type="presParOf" srcId="{BDEDA35C-EF89-4C11-BA84-4D157044BF7F}" destId="{99E32E7D-1530-4005-B0EA-A133022F0F56}" srcOrd="0" destOrd="0" presId="urn:microsoft.com/office/officeart/2005/8/layout/process4"/>
    <dgm:cxn modelId="{EB096FE7-5296-4D12-8E0C-FCD8596C22C0}" type="presParOf" srcId="{F563592A-25CD-4089-9C35-AC95D6F6CE24}" destId="{6FA47DFC-FC1B-4ADC-B906-EAB62735F6D7}" srcOrd="7" destOrd="0" presId="urn:microsoft.com/office/officeart/2005/8/layout/process4"/>
    <dgm:cxn modelId="{2C7FF664-7D28-4D99-926E-4D0AD873706E}" type="presParOf" srcId="{F563592A-25CD-4089-9C35-AC95D6F6CE24}" destId="{5CF36329-ABEF-43C5-A6BF-E60E44FBE8AD}" srcOrd="8" destOrd="0" presId="urn:microsoft.com/office/officeart/2005/8/layout/process4"/>
    <dgm:cxn modelId="{5E68AE66-0AE9-4266-B3A1-D974C7228B10}" type="presParOf" srcId="{5CF36329-ABEF-43C5-A6BF-E60E44FBE8AD}" destId="{91B461E0-8B9D-445D-B6AF-3EB755808090}" srcOrd="0" destOrd="0" presId="urn:microsoft.com/office/officeart/2005/8/layout/process4"/>
    <dgm:cxn modelId="{04CC0336-4B82-4576-8F1E-B1CEDA30E979}" type="presParOf" srcId="{5CF36329-ABEF-43C5-A6BF-E60E44FBE8AD}" destId="{B0B0DC83-903E-4BF5-828B-825782F2B690}" srcOrd="1" destOrd="0" presId="urn:microsoft.com/office/officeart/2005/8/layout/process4"/>
    <dgm:cxn modelId="{1A66537D-5B74-4D62-AEE4-1E67D24E3005}" type="presParOf" srcId="{5CF36329-ABEF-43C5-A6BF-E60E44FBE8AD}" destId="{079EE04F-412F-492D-A658-3DE6618BA5A8}" srcOrd="2" destOrd="0" presId="urn:microsoft.com/office/officeart/2005/8/layout/process4"/>
    <dgm:cxn modelId="{DCA4E547-CD5F-4788-8DAC-C46BF2EFBD4F}" type="presParOf" srcId="{079EE04F-412F-492D-A658-3DE6618BA5A8}" destId="{CC4C3187-D77D-4BEE-8F2B-FFAB027ADD5D}" srcOrd="0" destOrd="0" presId="urn:microsoft.com/office/officeart/2005/8/layout/process4"/>
    <dgm:cxn modelId="{A47541DF-8393-42BA-B0C6-D6E2E0DEEE5D}" type="presParOf" srcId="{F563592A-25CD-4089-9C35-AC95D6F6CE24}" destId="{041BE263-FEAE-404C-B48A-C2146B27A2E0}" srcOrd="9" destOrd="0" presId="urn:microsoft.com/office/officeart/2005/8/layout/process4"/>
    <dgm:cxn modelId="{6304C7F1-41C8-4D91-9A85-23403F2A1143}" type="presParOf" srcId="{F563592A-25CD-4089-9C35-AC95D6F6CE24}" destId="{D23E167F-56F9-4754-8BEC-9B4FAF1DC5C4}" srcOrd="10" destOrd="0" presId="urn:microsoft.com/office/officeart/2005/8/layout/process4"/>
    <dgm:cxn modelId="{7AF535A8-72D2-4049-9B1E-9018E6C46CEA}" type="presParOf" srcId="{D23E167F-56F9-4754-8BEC-9B4FAF1DC5C4}" destId="{DC7EBDDB-ED2D-4A23-93F2-3F29B550C090}" srcOrd="0" destOrd="0" presId="urn:microsoft.com/office/officeart/2005/8/layout/process4"/>
    <dgm:cxn modelId="{1E3CF537-259E-408F-98F4-FC95FB4E25D3}" type="presParOf" srcId="{D23E167F-56F9-4754-8BEC-9B4FAF1DC5C4}" destId="{5D318C0C-AEA1-46F5-92A1-A310059A80D1}" srcOrd="1" destOrd="0" presId="urn:microsoft.com/office/officeart/2005/8/layout/process4"/>
    <dgm:cxn modelId="{6DFB203B-2136-4963-84CF-B069B7360BFA}" type="presParOf" srcId="{D23E167F-56F9-4754-8BEC-9B4FAF1DC5C4}" destId="{10E31081-2C5A-428B-BED8-1A2FD2F7E670}" srcOrd="2" destOrd="0" presId="urn:microsoft.com/office/officeart/2005/8/layout/process4"/>
    <dgm:cxn modelId="{ECDE6EAC-927D-4E60-BD9A-38428B052064}" type="presParOf" srcId="{10E31081-2C5A-428B-BED8-1A2FD2F7E670}" destId="{0A4A6D9B-2B34-4C36-8362-C23B6D853F72}"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43D126-CEE6-42EA-97C8-F4F2192F6503}"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il-PH"/>
        </a:p>
      </dgm:t>
    </dgm:pt>
    <dgm:pt modelId="{0C66C5CE-C92F-4193-BD48-47A78B9DD234}">
      <dgm:prSet phldrT="[Text]" custT="1"/>
      <dgm:spPr/>
      <dgm:t>
        <a:bodyPr/>
        <a:lstStyle/>
        <a:p>
          <a:pPr algn="l"/>
          <a:r>
            <a:rPr lang="en-US" sz="1800" b="1" dirty="0" smtClean="0"/>
            <a:t>5. Preparation of LDDAP-ADA, and Summary of LDDAP-ADA Issued and Invalidated-ADA Entries (SLIIE) or Check and Advice of Check Issued and Cancelled (ACIC), as the case may warrant.</a:t>
          </a:r>
          <a:endParaRPr lang="fil-PH" sz="1800" dirty="0"/>
        </a:p>
      </dgm:t>
    </dgm:pt>
    <dgm:pt modelId="{BA23363F-3143-4010-BB2E-E8DE5920A83D}" type="parTrans" cxnId="{FFAD332B-082B-4775-BD85-744945A28B59}">
      <dgm:prSet/>
      <dgm:spPr/>
      <dgm:t>
        <a:bodyPr/>
        <a:lstStyle/>
        <a:p>
          <a:endParaRPr lang="fil-PH"/>
        </a:p>
      </dgm:t>
    </dgm:pt>
    <dgm:pt modelId="{EC76D62A-CE17-4C2E-AB0A-BE0F55496B87}" type="sibTrans" cxnId="{FFAD332B-082B-4775-BD85-744945A28B59}">
      <dgm:prSet/>
      <dgm:spPr/>
      <dgm:t>
        <a:bodyPr/>
        <a:lstStyle/>
        <a:p>
          <a:endParaRPr lang="fil-PH"/>
        </a:p>
      </dgm:t>
    </dgm:pt>
    <dgm:pt modelId="{995B4F66-286F-46DA-834F-4BB2A23728E3}">
      <dgm:prSet phldrT="[Text]" custT="1"/>
      <dgm:spPr/>
      <dgm:t>
        <a:bodyPr/>
        <a:lstStyle/>
        <a:p>
          <a:pPr algn="l"/>
          <a:r>
            <a:rPr lang="en-US" sz="1800" b="1" dirty="0" smtClean="0"/>
            <a:t>6. Approval of the LDDAP-ADA or Checks and ACIC</a:t>
          </a:r>
          <a:endParaRPr lang="fil-PH" sz="1800" dirty="0"/>
        </a:p>
      </dgm:t>
    </dgm:pt>
    <dgm:pt modelId="{D8E45B58-8224-481A-9ED6-001CDA5E851B}" type="parTrans" cxnId="{B72763BE-E318-44BC-BF3F-D3BDF61B753C}">
      <dgm:prSet/>
      <dgm:spPr/>
      <dgm:t>
        <a:bodyPr/>
        <a:lstStyle/>
        <a:p>
          <a:endParaRPr lang="fil-PH"/>
        </a:p>
      </dgm:t>
    </dgm:pt>
    <dgm:pt modelId="{D79375D2-2988-462D-8910-F275519AA9E3}" type="sibTrans" cxnId="{B72763BE-E318-44BC-BF3F-D3BDF61B753C}">
      <dgm:prSet/>
      <dgm:spPr/>
      <dgm:t>
        <a:bodyPr/>
        <a:lstStyle/>
        <a:p>
          <a:endParaRPr lang="fil-PH"/>
        </a:p>
      </dgm:t>
    </dgm:pt>
    <dgm:pt modelId="{09D7914D-7E17-4F60-9CE2-9046556AB599}">
      <dgm:prSet phldrT="[Text]" custT="1"/>
      <dgm:spPr/>
      <dgm:t>
        <a:bodyPr/>
        <a:lstStyle/>
        <a:p>
          <a:pPr algn="l"/>
          <a:r>
            <a:rPr lang="en-US" sz="1800" b="1" dirty="0" smtClean="0"/>
            <a:t>7. Submission of approved LDDAP-ADA with SLIIE and/or ACIC to AGDB</a:t>
          </a:r>
          <a:endParaRPr lang="fil-PH" sz="1800" dirty="0"/>
        </a:p>
      </dgm:t>
    </dgm:pt>
    <dgm:pt modelId="{3E0B01F8-7B1D-4D57-ABCB-8B972F721B21}" type="parTrans" cxnId="{080AF5A6-0D3A-44C4-A5CA-24982D920A80}">
      <dgm:prSet/>
      <dgm:spPr/>
      <dgm:t>
        <a:bodyPr/>
        <a:lstStyle/>
        <a:p>
          <a:endParaRPr lang="fil-PH"/>
        </a:p>
      </dgm:t>
    </dgm:pt>
    <dgm:pt modelId="{7F83F17C-C590-4600-ABDC-4D90DE1719B1}" type="sibTrans" cxnId="{080AF5A6-0D3A-44C4-A5CA-24982D920A80}">
      <dgm:prSet/>
      <dgm:spPr/>
      <dgm:t>
        <a:bodyPr/>
        <a:lstStyle/>
        <a:p>
          <a:endParaRPr lang="fil-PH"/>
        </a:p>
      </dgm:t>
    </dgm:pt>
    <dgm:pt modelId="{3BE836DE-979D-4988-9209-5A643A9C1A03}">
      <dgm:prSet phldrT="[Text]" custT="1"/>
      <dgm:spPr/>
      <dgm:t>
        <a:bodyPr/>
        <a:lstStyle/>
        <a:p>
          <a:pPr algn="l"/>
          <a:r>
            <a:rPr lang="en-US" sz="1800" b="1" dirty="0" smtClean="0"/>
            <a:t>8. AGDB to credit to Payee's Account (for LDDAP-ADA);  OR </a:t>
          </a:r>
          <a:endParaRPr lang="fil-PH" sz="1800" dirty="0"/>
        </a:p>
      </dgm:t>
    </dgm:pt>
    <dgm:pt modelId="{0BBCCB09-1448-4A30-BBE3-03B159405871}" type="parTrans" cxnId="{5A8F4B20-B6D3-4764-98D2-900FEAB6C671}">
      <dgm:prSet/>
      <dgm:spPr/>
      <dgm:t>
        <a:bodyPr/>
        <a:lstStyle/>
        <a:p>
          <a:endParaRPr lang="fil-PH"/>
        </a:p>
      </dgm:t>
    </dgm:pt>
    <dgm:pt modelId="{445D3153-B952-4F91-ADC6-FF1068FE3F86}" type="sibTrans" cxnId="{5A8F4B20-B6D3-4764-98D2-900FEAB6C671}">
      <dgm:prSet/>
      <dgm:spPr/>
      <dgm:t>
        <a:bodyPr/>
        <a:lstStyle/>
        <a:p>
          <a:endParaRPr lang="fil-PH"/>
        </a:p>
      </dgm:t>
    </dgm:pt>
    <dgm:pt modelId="{0BEC2A3A-8C77-4F9D-B316-6F3F74387C28}">
      <dgm:prSet phldrT="[Text]" custT="1"/>
      <dgm:spPr/>
      <dgm:t>
        <a:bodyPr/>
        <a:lstStyle/>
        <a:p>
          <a:pPr algn="l"/>
          <a:r>
            <a:rPr lang="en-US" sz="1800" b="1" dirty="0" smtClean="0"/>
            <a:t>9. Release of check by the Cash Division</a:t>
          </a:r>
          <a:endParaRPr lang="fil-PH" sz="1800" dirty="0"/>
        </a:p>
      </dgm:t>
    </dgm:pt>
    <dgm:pt modelId="{09E12243-F81F-43E2-AAD7-ED3EE969599F}" type="parTrans" cxnId="{C80BB044-BC70-471B-A9B1-D9A94F2FC19F}">
      <dgm:prSet/>
      <dgm:spPr/>
      <dgm:t>
        <a:bodyPr/>
        <a:lstStyle/>
        <a:p>
          <a:endParaRPr lang="fil-PH"/>
        </a:p>
      </dgm:t>
    </dgm:pt>
    <dgm:pt modelId="{EA24E248-4F8A-48EC-B7D1-1F982DC1882B}" type="sibTrans" cxnId="{C80BB044-BC70-471B-A9B1-D9A94F2FC19F}">
      <dgm:prSet/>
      <dgm:spPr/>
      <dgm:t>
        <a:bodyPr/>
        <a:lstStyle/>
        <a:p>
          <a:endParaRPr lang="fil-PH"/>
        </a:p>
      </dgm:t>
    </dgm:pt>
    <dgm:pt modelId="{0AD7DD3F-9790-4E77-AD3C-E769ED8649E1}" type="pres">
      <dgm:prSet presAssocID="{8543D126-CEE6-42EA-97C8-F4F2192F6503}" presName="Name0" presStyleCnt="0">
        <dgm:presLayoutVars>
          <dgm:dir/>
          <dgm:animLvl val="lvl"/>
          <dgm:resizeHandles val="exact"/>
        </dgm:presLayoutVars>
      </dgm:prSet>
      <dgm:spPr/>
      <dgm:t>
        <a:bodyPr/>
        <a:lstStyle/>
        <a:p>
          <a:endParaRPr lang="fil-PH"/>
        </a:p>
      </dgm:t>
    </dgm:pt>
    <dgm:pt modelId="{4C9F52D2-B55E-46D3-B8F7-FF97780C93DC}" type="pres">
      <dgm:prSet presAssocID="{0BEC2A3A-8C77-4F9D-B316-6F3F74387C28}" presName="boxAndChildren" presStyleCnt="0"/>
      <dgm:spPr/>
    </dgm:pt>
    <dgm:pt modelId="{73C3CFD2-FED1-4D52-BA1E-F7EA98936269}" type="pres">
      <dgm:prSet presAssocID="{0BEC2A3A-8C77-4F9D-B316-6F3F74387C28}" presName="parentTextBox" presStyleLbl="node1" presStyleIdx="0" presStyleCnt="5"/>
      <dgm:spPr/>
      <dgm:t>
        <a:bodyPr/>
        <a:lstStyle/>
        <a:p>
          <a:endParaRPr lang="fil-PH"/>
        </a:p>
      </dgm:t>
    </dgm:pt>
    <dgm:pt modelId="{C4BC7117-B60A-4F23-A0A0-E76864D8A4E4}" type="pres">
      <dgm:prSet presAssocID="{445D3153-B952-4F91-ADC6-FF1068FE3F86}" presName="sp" presStyleCnt="0"/>
      <dgm:spPr/>
    </dgm:pt>
    <dgm:pt modelId="{7C2DCBFC-5778-4FD2-B4C0-54F179D3CF76}" type="pres">
      <dgm:prSet presAssocID="{3BE836DE-979D-4988-9209-5A643A9C1A03}" presName="arrowAndChildren" presStyleCnt="0"/>
      <dgm:spPr/>
    </dgm:pt>
    <dgm:pt modelId="{D0D53466-F674-459E-9078-D2C9EA25C4DD}" type="pres">
      <dgm:prSet presAssocID="{3BE836DE-979D-4988-9209-5A643A9C1A03}" presName="parentTextArrow" presStyleLbl="node1" presStyleIdx="1" presStyleCnt="5"/>
      <dgm:spPr/>
      <dgm:t>
        <a:bodyPr/>
        <a:lstStyle/>
        <a:p>
          <a:endParaRPr lang="fil-PH"/>
        </a:p>
      </dgm:t>
    </dgm:pt>
    <dgm:pt modelId="{1DA5D65C-6051-4DF3-A491-9CF3F83057B7}" type="pres">
      <dgm:prSet presAssocID="{7F83F17C-C590-4600-ABDC-4D90DE1719B1}" presName="sp" presStyleCnt="0"/>
      <dgm:spPr/>
    </dgm:pt>
    <dgm:pt modelId="{DF447BAC-1F12-4540-931A-5659DDE20458}" type="pres">
      <dgm:prSet presAssocID="{09D7914D-7E17-4F60-9CE2-9046556AB599}" presName="arrowAndChildren" presStyleCnt="0"/>
      <dgm:spPr/>
    </dgm:pt>
    <dgm:pt modelId="{12B26F39-CC36-42F4-A84A-78BD1282E9E3}" type="pres">
      <dgm:prSet presAssocID="{09D7914D-7E17-4F60-9CE2-9046556AB599}" presName="parentTextArrow" presStyleLbl="node1" presStyleIdx="2" presStyleCnt="5"/>
      <dgm:spPr/>
      <dgm:t>
        <a:bodyPr/>
        <a:lstStyle/>
        <a:p>
          <a:endParaRPr lang="fil-PH"/>
        </a:p>
      </dgm:t>
    </dgm:pt>
    <dgm:pt modelId="{5EAD6378-6A5F-4646-9EEF-749FA4426F8D}" type="pres">
      <dgm:prSet presAssocID="{D79375D2-2988-462D-8910-F275519AA9E3}" presName="sp" presStyleCnt="0"/>
      <dgm:spPr/>
    </dgm:pt>
    <dgm:pt modelId="{02490CE1-D37E-4FC1-A058-16DBDB690E74}" type="pres">
      <dgm:prSet presAssocID="{995B4F66-286F-46DA-834F-4BB2A23728E3}" presName="arrowAndChildren" presStyleCnt="0"/>
      <dgm:spPr/>
    </dgm:pt>
    <dgm:pt modelId="{77015414-354F-429E-8C47-8B72DAFD1092}" type="pres">
      <dgm:prSet presAssocID="{995B4F66-286F-46DA-834F-4BB2A23728E3}" presName="parentTextArrow" presStyleLbl="node1" presStyleIdx="3" presStyleCnt="5"/>
      <dgm:spPr/>
      <dgm:t>
        <a:bodyPr/>
        <a:lstStyle/>
        <a:p>
          <a:endParaRPr lang="fil-PH"/>
        </a:p>
      </dgm:t>
    </dgm:pt>
    <dgm:pt modelId="{CF340E58-8556-4AD5-9F82-5E9B94326917}" type="pres">
      <dgm:prSet presAssocID="{EC76D62A-CE17-4C2E-AB0A-BE0F55496B87}" presName="sp" presStyleCnt="0"/>
      <dgm:spPr/>
    </dgm:pt>
    <dgm:pt modelId="{2871C4DC-631A-4DC1-9148-10A0FB8EFA2C}" type="pres">
      <dgm:prSet presAssocID="{0C66C5CE-C92F-4193-BD48-47A78B9DD234}" presName="arrowAndChildren" presStyleCnt="0"/>
      <dgm:spPr/>
    </dgm:pt>
    <dgm:pt modelId="{24821684-1241-4601-938C-BC2780012752}" type="pres">
      <dgm:prSet presAssocID="{0C66C5CE-C92F-4193-BD48-47A78B9DD234}" presName="parentTextArrow" presStyleLbl="node1" presStyleIdx="4" presStyleCnt="5"/>
      <dgm:spPr/>
      <dgm:t>
        <a:bodyPr/>
        <a:lstStyle/>
        <a:p>
          <a:endParaRPr lang="fil-PH"/>
        </a:p>
      </dgm:t>
    </dgm:pt>
  </dgm:ptLst>
  <dgm:cxnLst>
    <dgm:cxn modelId="{C80BB044-BC70-471B-A9B1-D9A94F2FC19F}" srcId="{8543D126-CEE6-42EA-97C8-F4F2192F6503}" destId="{0BEC2A3A-8C77-4F9D-B316-6F3F74387C28}" srcOrd="4" destOrd="0" parTransId="{09E12243-F81F-43E2-AAD7-ED3EE969599F}" sibTransId="{EA24E248-4F8A-48EC-B7D1-1F982DC1882B}"/>
    <dgm:cxn modelId="{300D169D-6FA0-4519-9D0F-906DB765E62C}" type="presOf" srcId="{8543D126-CEE6-42EA-97C8-F4F2192F6503}" destId="{0AD7DD3F-9790-4E77-AD3C-E769ED8649E1}" srcOrd="0" destOrd="0" presId="urn:microsoft.com/office/officeart/2005/8/layout/process4"/>
    <dgm:cxn modelId="{B72763BE-E318-44BC-BF3F-D3BDF61B753C}" srcId="{8543D126-CEE6-42EA-97C8-F4F2192F6503}" destId="{995B4F66-286F-46DA-834F-4BB2A23728E3}" srcOrd="1" destOrd="0" parTransId="{D8E45B58-8224-481A-9ED6-001CDA5E851B}" sibTransId="{D79375D2-2988-462D-8910-F275519AA9E3}"/>
    <dgm:cxn modelId="{080AF5A6-0D3A-44C4-A5CA-24982D920A80}" srcId="{8543D126-CEE6-42EA-97C8-F4F2192F6503}" destId="{09D7914D-7E17-4F60-9CE2-9046556AB599}" srcOrd="2" destOrd="0" parTransId="{3E0B01F8-7B1D-4D57-ABCB-8B972F721B21}" sibTransId="{7F83F17C-C590-4600-ABDC-4D90DE1719B1}"/>
    <dgm:cxn modelId="{D41286E9-A2BB-4783-925B-A73E91982398}" type="presOf" srcId="{995B4F66-286F-46DA-834F-4BB2A23728E3}" destId="{77015414-354F-429E-8C47-8B72DAFD1092}" srcOrd="0" destOrd="0" presId="urn:microsoft.com/office/officeart/2005/8/layout/process4"/>
    <dgm:cxn modelId="{5B3772ED-D64F-4121-9E1F-AD78162A4C36}" type="presOf" srcId="{0BEC2A3A-8C77-4F9D-B316-6F3F74387C28}" destId="{73C3CFD2-FED1-4D52-BA1E-F7EA98936269}" srcOrd="0" destOrd="0" presId="urn:microsoft.com/office/officeart/2005/8/layout/process4"/>
    <dgm:cxn modelId="{FFAD332B-082B-4775-BD85-744945A28B59}" srcId="{8543D126-CEE6-42EA-97C8-F4F2192F6503}" destId="{0C66C5CE-C92F-4193-BD48-47A78B9DD234}" srcOrd="0" destOrd="0" parTransId="{BA23363F-3143-4010-BB2E-E8DE5920A83D}" sibTransId="{EC76D62A-CE17-4C2E-AB0A-BE0F55496B87}"/>
    <dgm:cxn modelId="{F5D3E9E7-6E70-48B1-97FE-F37D3D62AFDF}" type="presOf" srcId="{09D7914D-7E17-4F60-9CE2-9046556AB599}" destId="{12B26F39-CC36-42F4-A84A-78BD1282E9E3}" srcOrd="0" destOrd="0" presId="urn:microsoft.com/office/officeart/2005/8/layout/process4"/>
    <dgm:cxn modelId="{A36417BE-4AB2-42A7-B3E3-4199F3E4A19D}" type="presOf" srcId="{0C66C5CE-C92F-4193-BD48-47A78B9DD234}" destId="{24821684-1241-4601-938C-BC2780012752}" srcOrd="0" destOrd="0" presId="urn:microsoft.com/office/officeart/2005/8/layout/process4"/>
    <dgm:cxn modelId="{5A8F4B20-B6D3-4764-98D2-900FEAB6C671}" srcId="{8543D126-CEE6-42EA-97C8-F4F2192F6503}" destId="{3BE836DE-979D-4988-9209-5A643A9C1A03}" srcOrd="3" destOrd="0" parTransId="{0BBCCB09-1448-4A30-BBE3-03B159405871}" sibTransId="{445D3153-B952-4F91-ADC6-FF1068FE3F86}"/>
    <dgm:cxn modelId="{B0D620C2-7DBF-405F-8865-6F5A3A8C5EB8}" type="presOf" srcId="{3BE836DE-979D-4988-9209-5A643A9C1A03}" destId="{D0D53466-F674-459E-9078-D2C9EA25C4DD}" srcOrd="0" destOrd="0" presId="urn:microsoft.com/office/officeart/2005/8/layout/process4"/>
    <dgm:cxn modelId="{9F4AC400-A78E-4A66-877E-0060DB8029A3}" type="presParOf" srcId="{0AD7DD3F-9790-4E77-AD3C-E769ED8649E1}" destId="{4C9F52D2-B55E-46D3-B8F7-FF97780C93DC}" srcOrd="0" destOrd="0" presId="urn:microsoft.com/office/officeart/2005/8/layout/process4"/>
    <dgm:cxn modelId="{72D5424D-C8AE-4FC9-8843-A5B63F6F7F8E}" type="presParOf" srcId="{4C9F52D2-B55E-46D3-B8F7-FF97780C93DC}" destId="{73C3CFD2-FED1-4D52-BA1E-F7EA98936269}" srcOrd="0" destOrd="0" presId="urn:microsoft.com/office/officeart/2005/8/layout/process4"/>
    <dgm:cxn modelId="{DC2EF04D-8817-4771-B88D-9F29262EE771}" type="presParOf" srcId="{0AD7DD3F-9790-4E77-AD3C-E769ED8649E1}" destId="{C4BC7117-B60A-4F23-A0A0-E76864D8A4E4}" srcOrd="1" destOrd="0" presId="urn:microsoft.com/office/officeart/2005/8/layout/process4"/>
    <dgm:cxn modelId="{CCD3071D-6A11-4A79-A903-6DCC19F81F10}" type="presParOf" srcId="{0AD7DD3F-9790-4E77-AD3C-E769ED8649E1}" destId="{7C2DCBFC-5778-4FD2-B4C0-54F179D3CF76}" srcOrd="2" destOrd="0" presId="urn:microsoft.com/office/officeart/2005/8/layout/process4"/>
    <dgm:cxn modelId="{C8CFF6A1-A419-46BB-B99A-98771CE857DF}" type="presParOf" srcId="{7C2DCBFC-5778-4FD2-B4C0-54F179D3CF76}" destId="{D0D53466-F674-459E-9078-D2C9EA25C4DD}" srcOrd="0" destOrd="0" presId="urn:microsoft.com/office/officeart/2005/8/layout/process4"/>
    <dgm:cxn modelId="{FAA00D1C-482A-4E92-A39C-11197858F5EE}" type="presParOf" srcId="{0AD7DD3F-9790-4E77-AD3C-E769ED8649E1}" destId="{1DA5D65C-6051-4DF3-A491-9CF3F83057B7}" srcOrd="3" destOrd="0" presId="urn:microsoft.com/office/officeart/2005/8/layout/process4"/>
    <dgm:cxn modelId="{0F85904F-C1CA-43B5-98C4-6C44CF1B1431}" type="presParOf" srcId="{0AD7DD3F-9790-4E77-AD3C-E769ED8649E1}" destId="{DF447BAC-1F12-4540-931A-5659DDE20458}" srcOrd="4" destOrd="0" presId="urn:microsoft.com/office/officeart/2005/8/layout/process4"/>
    <dgm:cxn modelId="{D54F9C2D-DF09-4F41-92E7-CF4C1A540711}" type="presParOf" srcId="{DF447BAC-1F12-4540-931A-5659DDE20458}" destId="{12B26F39-CC36-42F4-A84A-78BD1282E9E3}" srcOrd="0" destOrd="0" presId="urn:microsoft.com/office/officeart/2005/8/layout/process4"/>
    <dgm:cxn modelId="{395BDF8F-8F2B-4B15-8FC9-FE74B91C6CBA}" type="presParOf" srcId="{0AD7DD3F-9790-4E77-AD3C-E769ED8649E1}" destId="{5EAD6378-6A5F-4646-9EEF-749FA4426F8D}" srcOrd="5" destOrd="0" presId="urn:microsoft.com/office/officeart/2005/8/layout/process4"/>
    <dgm:cxn modelId="{94D58B1F-0324-4596-B5EA-72471F2B2433}" type="presParOf" srcId="{0AD7DD3F-9790-4E77-AD3C-E769ED8649E1}" destId="{02490CE1-D37E-4FC1-A058-16DBDB690E74}" srcOrd="6" destOrd="0" presId="urn:microsoft.com/office/officeart/2005/8/layout/process4"/>
    <dgm:cxn modelId="{067DD76C-17FF-4707-BB95-EFE371A2F6E8}" type="presParOf" srcId="{02490CE1-D37E-4FC1-A058-16DBDB690E74}" destId="{77015414-354F-429E-8C47-8B72DAFD1092}" srcOrd="0" destOrd="0" presId="urn:microsoft.com/office/officeart/2005/8/layout/process4"/>
    <dgm:cxn modelId="{277D3CAB-70B1-4E01-963D-882CC9B4BE2C}" type="presParOf" srcId="{0AD7DD3F-9790-4E77-AD3C-E769ED8649E1}" destId="{CF340E58-8556-4AD5-9F82-5E9B94326917}" srcOrd="7" destOrd="0" presId="urn:microsoft.com/office/officeart/2005/8/layout/process4"/>
    <dgm:cxn modelId="{27111560-0F52-4D56-B0D9-C2AFEDFFAA69}" type="presParOf" srcId="{0AD7DD3F-9790-4E77-AD3C-E769ED8649E1}" destId="{2871C4DC-631A-4DC1-9148-10A0FB8EFA2C}" srcOrd="8" destOrd="0" presId="urn:microsoft.com/office/officeart/2005/8/layout/process4"/>
    <dgm:cxn modelId="{5ACC7F41-FDEB-4497-BC5D-AB44F33B2BB0}" type="presParOf" srcId="{2871C4DC-631A-4DC1-9148-10A0FB8EFA2C}" destId="{24821684-1241-4601-938C-BC2780012752}"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43D126-CEE6-42EA-97C8-F4F2192F6503}"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il-PH"/>
        </a:p>
      </dgm:t>
    </dgm:pt>
    <dgm:pt modelId="{0C66C5CE-C92F-4193-BD48-47A78B9DD234}">
      <dgm:prSet phldrT="[Text]" custT="1"/>
      <dgm:spPr/>
      <dgm:t>
        <a:bodyPr/>
        <a:lstStyle/>
        <a:p>
          <a:pPr algn="l"/>
          <a:r>
            <a:rPr lang="en-US" sz="2000" b="1" dirty="0" smtClean="0"/>
            <a:t>10. Receipt of Official Receipt from creditor</a:t>
          </a:r>
          <a:endParaRPr lang="fil-PH" sz="2000" b="1" dirty="0"/>
        </a:p>
      </dgm:t>
    </dgm:pt>
    <dgm:pt modelId="{BA23363F-3143-4010-BB2E-E8DE5920A83D}" type="parTrans" cxnId="{FFAD332B-082B-4775-BD85-744945A28B59}">
      <dgm:prSet/>
      <dgm:spPr/>
      <dgm:t>
        <a:bodyPr/>
        <a:lstStyle/>
        <a:p>
          <a:endParaRPr lang="fil-PH"/>
        </a:p>
      </dgm:t>
    </dgm:pt>
    <dgm:pt modelId="{EC76D62A-CE17-4C2E-AB0A-BE0F55496B87}" type="sibTrans" cxnId="{FFAD332B-082B-4775-BD85-744945A28B59}">
      <dgm:prSet/>
      <dgm:spPr/>
      <dgm:t>
        <a:bodyPr/>
        <a:lstStyle/>
        <a:p>
          <a:endParaRPr lang="fil-PH"/>
        </a:p>
      </dgm:t>
    </dgm:pt>
    <dgm:pt modelId="{995B4F66-286F-46DA-834F-4BB2A23728E3}">
      <dgm:prSet phldrT="[Text]" custT="1"/>
      <dgm:spPr/>
      <dgm:t>
        <a:bodyPr/>
        <a:lstStyle/>
        <a:p>
          <a:pPr algn="l"/>
          <a:r>
            <a:rPr lang="en-US" sz="1800" b="1" dirty="0" smtClean="0"/>
            <a:t>11. Recording of LDDAP-ADA and Checks Issued  by the Cashier in the Check Registry/Logbook</a:t>
          </a:r>
          <a:endParaRPr lang="fil-PH" sz="1800" b="1" dirty="0"/>
        </a:p>
      </dgm:t>
    </dgm:pt>
    <dgm:pt modelId="{D8E45B58-8224-481A-9ED6-001CDA5E851B}" type="parTrans" cxnId="{B72763BE-E318-44BC-BF3F-D3BDF61B753C}">
      <dgm:prSet/>
      <dgm:spPr/>
      <dgm:t>
        <a:bodyPr/>
        <a:lstStyle/>
        <a:p>
          <a:endParaRPr lang="fil-PH"/>
        </a:p>
      </dgm:t>
    </dgm:pt>
    <dgm:pt modelId="{D79375D2-2988-462D-8910-F275519AA9E3}" type="sibTrans" cxnId="{B72763BE-E318-44BC-BF3F-D3BDF61B753C}">
      <dgm:prSet/>
      <dgm:spPr/>
      <dgm:t>
        <a:bodyPr/>
        <a:lstStyle/>
        <a:p>
          <a:endParaRPr lang="fil-PH"/>
        </a:p>
      </dgm:t>
    </dgm:pt>
    <dgm:pt modelId="{09D7914D-7E17-4F60-9CE2-9046556AB599}">
      <dgm:prSet phldrT="[Text]" custT="1"/>
      <dgm:spPr/>
      <dgm:t>
        <a:bodyPr/>
        <a:lstStyle/>
        <a:p>
          <a:pPr algn="l"/>
          <a:r>
            <a:rPr lang="en-US" sz="1800" b="1" dirty="0" smtClean="0"/>
            <a:t>12. Submission of RCI and Report of ADA Issued by the Cashier to the Accounting</a:t>
          </a:r>
          <a:endParaRPr lang="fil-PH" sz="1800" b="1" dirty="0"/>
        </a:p>
      </dgm:t>
    </dgm:pt>
    <dgm:pt modelId="{3E0B01F8-7B1D-4D57-ABCB-8B972F721B21}" type="parTrans" cxnId="{080AF5A6-0D3A-44C4-A5CA-24982D920A80}">
      <dgm:prSet/>
      <dgm:spPr/>
      <dgm:t>
        <a:bodyPr/>
        <a:lstStyle/>
        <a:p>
          <a:endParaRPr lang="fil-PH"/>
        </a:p>
      </dgm:t>
    </dgm:pt>
    <dgm:pt modelId="{7F83F17C-C590-4600-ABDC-4D90DE1719B1}" type="sibTrans" cxnId="{080AF5A6-0D3A-44C4-A5CA-24982D920A80}">
      <dgm:prSet/>
      <dgm:spPr/>
      <dgm:t>
        <a:bodyPr/>
        <a:lstStyle/>
        <a:p>
          <a:endParaRPr lang="fil-PH"/>
        </a:p>
      </dgm:t>
    </dgm:pt>
    <dgm:pt modelId="{3BE836DE-979D-4988-9209-5A643A9C1A03}">
      <dgm:prSet phldrT="[Text]" custT="1"/>
      <dgm:spPr/>
      <dgm:t>
        <a:bodyPr/>
        <a:lstStyle/>
        <a:p>
          <a:pPr algn="l"/>
          <a:r>
            <a:rPr lang="en-US" sz="1800" b="1" dirty="0" smtClean="0"/>
            <a:t>13. </a:t>
          </a:r>
          <a:r>
            <a:rPr lang="en-US" sz="1800" b="1" dirty="0" err="1" smtClean="0"/>
            <a:t>Journalization</a:t>
          </a:r>
          <a:r>
            <a:rPr lang="en-US" sz="1800" b="1" dirty="0" smtClean="0"/>
            <a:t> thru </a:t>
          </a:r>
          <a:r>
            <a:rPr lang="en-US" sz="1800" b="1" dirty="0" err="1" smtClean="0"/>
            <a:t>eFRS</a:t>
          </a:r>
          <a:r>
            <a:rPr lang="en-US" sz="1800" b="1" dirty="0" smtClean="0"/>
            <a:t> and report generation</a:t>
          </a:r>
          <a:endParaRPr lang="fil-PH" sz="1800" b="1" dirty="0"/>
        </a:p>
      </dgm:t>
    </dgm:pt>
    <dgm:pt modelId="{0BBCCB09-1448-4A30-BBE3-03B159405871}" type="parTrans" cxnId="{5A8F4B20-B6D3-4764-98D2-900FEAB6C671}">
      <dgm:prSet/>
      <dgm:spPr/>
      <dgm:t>
        <a:bodyPr/>
        <a:lstStyle/>
        <a:p>
          <a:endParaRPr lang="fil-PH"/>
        </a:p>
      </dgm:t>
    </dgm:pt>
    <dgm:pt modelId="{445D3153-B952-4F91-ADC6-FF1068FE3F86}" type="sibTrans" cxnId="{5A8F4B20-B6D3-4764-98D2-900FEAB6C671}">
      <dgm:prSet/>
      <dgm:spPr/>
      <dgm:t>
        <a:bodyPr/>
        <a:lstStyle/>
        <a:p>
          <a:endParaRPr lang="fil-PH"/>
        </a:p>
      </dgm:t>
    </dgm:pt>
    <dgm:pt modelId="{0AD7DD3F-9790-4E77-AD3C-E769ED8649E1}" type="pres">
      <dgm:prSet presAssocID="{8543D126-CEE6-42EA-97C8-F4F2192F6503}" presName="Name0" presStyleCnt="0">
        <dgm:presLayoutVars>
          <dgm:dir/>
          <dgm:animLvl val="lvl"/>
          <dgm:resizeHandles val="exact"/>
        </dgm:presLayoutVars>
      </dgm:prSet>
      <dgm:spPr/>
      <dgm:t>
        <a:bodyPr/>
        <a:lstStyle/>
        <a:p>
          <a:endParaRPr lang="fil-PH"/>
        </a:p>
      </dgm:t>
    </dgm:pt>
    <dgm:pt modelId="{88E01105-0F6E-4F13-AB22-2DE16B7BF23F}" type="pres">
      <dgm:prSet presAssocID="{3BE836DE-979D-4988-9209-5A643A9C1A03}" presName="boxAndChildren" presStyleCnt="0"/>
      <dgm:spPr/>
    </dgm:pt>
    <dgm:pt modelId="{769D6EFF-AD11-41AF-A47F-107AC3141831}" type="pres">
      <dgm:prSet presAssocID="{3BE836DE-979D-4988-9209-5A643A9C1A03}" presName="parentTextBox" presStyleLbl="node1" presStyleIdx="0" presStyleCnt="4"/>
      <dgm:spPr/>
      <dgm:t>
        <a:bodyPr/>
        <a:lstStyle/>
        <a:p>
          <a:endParaRPr lang="en-US"/>
        </a:p>
      </dgm:t>
    </dgm:pt>
    <dgm:pt modelId="{1DA5D65C-6051-4DF3-A491-9CF3F83057B7}" type="pres">
      <dgm:prSet presAssocID="{7F83F17C-C590-4600-ABDC-4D90DE1719B1}" presName="sp" presStyleCnt="0"/>
      <dgm:spPr/>
    </dgm:pt>
    <dgm:pt modelId="{DF447BAC-1F12-4540-931A-5659DDE20458}" type="pres">
      <dgm:prSet presAssocID="{09D7914D-7E17-4F60-9CE2-9046556AB599}" presName="arrowAndChildren" presStyleCnt="0"/>
      <dgm:spPr/>
    </dgm:pt>
    <dgm:pt modelId="{12B26F39-CC36-42F4-A84A-78BD1282E9E3}" type="pres">
      <dgm:prSet presAssocID="{09D7914D-7E17-4F60-9CE2-9046556AB599}" presName="parentTextArrow" presStyleLbl="node1" presStyleIdx="1" presStyleCnt="4"/>
      <dgm:spPr/>
      <dgm:t>
        <a:bodyPr/>
        <a:lstStyle/>
        <a:p>
          <a:endParaRPr lang="fil-PH"/>
        </a:p>
      </dgm:t>
    </dgm:pt>
    <dgm:pt modelId="{5EAD6378-6A5F-4646-9EEF-749FA4426F8D}" type="pres">
      <dgm:prSet presAssocID="{D79375D2-2988-462D-8910-F275519AA9E3}" presName="sp" presStyleCnt="0"/>
      <dgm:spPr/>
    </dgm:pt>
    <dgm:pt modelId="{02490CE1-D37E-4FC1-A058-16DBDB690E74}" type="pres">
      <dgm:prSet presAssocID="{995B4F66-286F-46DA-834F-4BB2A23728E3}" presName="arrowAndChildren" presStyleCnt="0"/>
      <dgm:spPr/>
    </dgm:pt>
    <dgm:pt modelId="{77015414-354F-429E-8C47-8B72DAFD1092}" type="pres">
      <dgm:prSet presAssocID="{995B4F66-286F-46DA-834F-4BB2A23728E3}" presName="parentTextArrow" presStyleLbl="node1" presStyleIdx="2" presStyleCnt="4"/>
      <dgm:spPr/>
      <dgm:t>
        <a:bodyPr/>
        <a:lstStyle/>
        <a:p>
          <a:endParaRPr lang="fil-PH"/>
        </a:p>
      </dgm:t>
    </dgm:pt>
    <dgm:pt modelId="{CF340E58-8556-4AD5-9F82-5E9B94326917}" type="pres">
      <dgm:prSet presAssocID="{EC76D62A-CE17-4C2E-AB0A-BE0F55496B87}" presName="sp" presStyleCnt="0"/>
      <dgm:spPr/>
    </dgm:pt>
    <dgm:pt modelId="{2871C4DC-631A-4DC1-9148-10A0FB8EFA2C}" type="pres">
      <dgm:prSet presAssocID="{0C66C5CE-C92F-4193-BD48-47A78B9DD234}" presName="arrowAndChildren" presStyleCnt="0"/>
      <dgm:spPr/>
    </dgm:pt>
    <dgm:pt modelId="{24821684-1241-4601-938C-BC2780012752}" type="pres">
      <dgm:prSet presAssocID="{0C66C5CE-C92F-4193-BD48-47A78B9DD234}" presName="parentTextArrow" presStyleLbl="node1" presStyleIdx="3" presStyleCnt="4"/>
      <dgm:spPr/>
      <dgm:t>
        <a:bodyPr/>
        <a:lstStyle/>
        <a:p>
          <a:endParaRPr lang="fil-PH"/>
        </a:p>
      </dgm:t>
    </dgm:pt>
  </dgm:ptLst>
  <dgm:cxnLst>
    <dgm:cxn modelId="{B72763BE-E318-44BC-BF3F-D3BDF61B753C}" srcId="{8543D126-CEE6-42EA-97C8-F4F2192F6503}" destId="{995B4F66-286F-46DA-834F-4BB2A23728E3}" srcOrd="1" destOrd="0" parTransId="{D8E45B58-8224-481A-9ED6-001CDA5E851B}" sibTransId="{D79375D2-2988-462D-8910-F275519AA9E3}"/>
    <dgm:cxn modelId="{47ABE9F5-5D87-4598-B89C-91BD66F646F3}" type="presOf" srcId="{0C66C5CE-C92F-4193-BD48-47A78B9DD234}" destId="{24821684-1241-4601-938C-BC2780012752}" srcOrd="0" destOrd="0" presId="urn:microsoft.com/office/officeart/2005/8/layout/process4"/>
    <dgm:cxn modelId="{080AF5A6-0D3A-44C4-A5CA-24982D920A80}" srcId="{8543D126-CEE6-42EA-97C8-F4F2192F6503}" destId="{09D7914D-7E17-4F60-9CE2-9046556AB599}" srcOrd="2" destOrd="0" parTransId="{3E0B01F8-7B1D-4D57-ABCB-8B972F721B21}" sibTransId="{7F83F17C-C590-4600-ABDC-4D90DE1719B1}"/>
    <dgm:cxn modelId="{FFAD332B-082B-4775-BD85-744945A28B59}" srcId="{8543D126-CEE6-42EA-97C8-F4F2192F6503}" destId="{0C66C5CE-C92F-4193-BD48-47A78B9DD234}" srcOrd="0" destOrd="0" parTransId="{BA23363F-3143-4010-BB2E-E8DE5920A83D}" sibTransId="{EC76D62A-CE17-4C2E-AB0A-BE0F55496B87}"/>
    <dgm:cxn modelId="{0DD37FBE-7E46-418F-87C0-DD563EBC6622}" type="presOf" srcId="{3BE836DE-979D-4988-9209-5A643A9C1A03}" destId="{769D6EFF-AD11-41AF-A47F-107AC3141831}" srcOrd="0" destOrd="0" presId="urn:microsoft.com/office/officeart/2005/8/layout/process4"/>
    <dgm:cxn modelId="{0AED59C7-3CFE-4B4D-808D-1C696085FA5B}" type="presOf" srcId="{09D7914D-7E17-4F60-9CE2-9046556AB599}" destId="{12B26F39-CC36-42F4-A84A-78BD1282E9E3}" srcOrd="0" destOrd="0" presId="urn:microsoft.com/office/officeart/2005/8/layout/process4"/>
    <dgm:cxn modelId="{5A8F4B20-B6D3-4764-98D2-900FEAB6C671}" srcId="{8543D126-CEE6-42EA-97C8-F4F2192F6503}" destId="{3BE836DE-979D-4988-9209-5A643A9C1A03}" srcOrd="3" destOrd="0" parTransId="{0BBCCB09-1448-4A30-BBE3-03B159405871}" sibTransId="{445D3153-B952-4F91-ADC6-FF1068FE3F86}"/>
    <dgm:cxn modelId="{9ABC13A0-9E04-4E3A-9F69-36612D8E755C}" type="presOf" srcId="{8543D126-CEE6-42EA-97C8-F4F2192F6503}" destId="{0AD7DD3F-9790-4E77-AD3C-E769ED8649E1}" srcOrd="0" destOrd="0" presId="urn:microsoft.com/office/officeart/2005/8/layout/process4"/>
    <dgm:cxn modelId="{CE7F8711-7956-4BC1-A404-A2F4E61246A9}" type="presOf" srcId="{995B4F66-286F-46DA-834F-4BB2A23728E3}" destId="{77015414-354F-429E-8C47-8B72DAFD1092}" srcOrd="0" destOrd="0" presId="urn:microsoft.com/office/officeart/2005/8/layout/process4"/>
    <dgm:cxn modelId="{F0AF56A3-9326-4607-B610-15FCE2EAEA70}" type="presParOf" srcId="{0AD7DD3F-9790-4E77-AD3C-E769ED8649E1}" destId="{88E01105-0F6E-4F13-AB22-2DE16B7BF23F}" srcOrd="0" destOrd="0" presId="urn:microsoft.com/office/officeart/2005/8/layout/process4"/>
    <dgm:cxn modelId="{611A8298-5B93-4150-9BED-5FADEB883197}" type="presParOf" srcId="{88E01105-0F6E-4F13-AB22-2DE16B7BF23F}" destId="{769D6EFF-AD11-41AF-A47F-107AC3141831}" srcOrd="0" destOrd="0" presId="urn:microsoft.com/office/officeart/2005/8/layout/process4"/>
    <dgm:cxn modelId="{FA80AB0F-87C1-42E7-B174-3AFAE20FF07E}" type="presParOf" srcId="{0AD7DD3F-9790-4E77-AD3C-E769ED8649E1}" destId="{1DA5D65C-6051-4DF3-A491-9CF3F83057B7}" srcOrd="1" destOrd="0" presId="urn:microsoft.com/office/officeart/2005/8/layout/process4"/>
    <dgm:cxn modelId="{2864BFD5-51BD-4506-BCE3-B7CCDF8A659A}" type="presParOf" srcId="{0AD7DD3F-9790-4E77-AD3C-E769ED8649E1}" destId="{DF447BAC-1F12-4540-931A-5659DDE20458}" srcOrd="2" destOrd="0" presId="urn:microsoft.com/office/officeart/2005/8/layout/process4"/>
    <dgm:cxn modelId="{3A45CE95-AD45-42D8-A58F-7D4D1275EF8E}" type="presParOf" srcId="{DF447BAC-1F12-4540-931A-5659DDE20458}" destId="{12B26F39-CC36-42F4-A84A-78BD1282E9E3}" srcOrd="0" destOrd="0" presId="urn:microsoft.com/office/officeart/2005/8/layout/process4"/>
    <dgm:cxn modelId="{80784FDE-76B9-4BAC-A214-CA9D981C7210}" type="presParOf" srcId="{0AD7DD3F-9790-4E77-AD3C-E769ED8649E1}" destId="{5EAD6378-6A5F-4646-9EEF-749FA4426F8D}" srcOrd="3" destOrd="0" presId="urn:microsoft.com/office/officeart/2005/8/layout/process4"/>
    <dgm:cxn modelId="{FBE8A762-FD06-476B-8C89-1449BF4375BA}" type="presParOf" srcId="{0AD7DD3F-9790-4E77-AD3C-E769ED8649E1}" destId="{02490CE1-D37E-4FC1-A058-16DBDB690E74}" srcOrd="4" destOrd="0" presId="urn:microsoft.com/office/officeart/2005/8/layout/process4"/>
    <dgm:cxn modelId="{42628CCF-0A5D-4DC0-9427-18F0E6C3E072}" type="presParOf" srcId="{02490CE1-D37E-4FC1-A058-16DBDB690E74}" destId="{77015414-354F-429E-8C47-8B72DAFD1092}" srcOrd="0" destOrd="0" presId="urn:microsoft.com/office/officeart/2005/8/layout/process4"/>
    <dgm:cxn modelId="{45EC39EC-8E0A-475B-91F6-0F2DF7D8510E}" type="presParOf" srcId="{0AD7DD3F-9790-4E77-AD3C-E769ED8649E1}" destId="{CF340E58-8556-4AD5-9F82-5E9B94326917}" srcOrd="5" destOrd="0" presId="urn:microsoft.com/office/officeart/2005/8/layout/process4"/>
    <dgm:cxn modelId="{3839482A-0F97-45F6-A7B5-9322C90BD092}" type="presParOf" srcId="{0AD7DD3F-9790-4E77-AD3C-E769ED8649E1}" destId="{2871C4DC-631A-4DC1-9148-10A0FB8EFA2C}" srcOrd="6" destOrd="0" presId="urn:microsoft.com/office/officeart/2005/8/layout/process4"/>
    <dgm:cxn modelId="{52D0ECAE-C93E-4EB6-A2DA-531E9C3AF33B}" type="presParOf" srcId="{2871C4DC-631A-4DC1-9148-10A0FB8EFA2C}" destId="{24821684-1241-4601-938C-BC2780012752}"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39660D-160D-471C-8351-4BB753878510}">
      <dsp:nvSpPr>
        <dsp:cNvPr id="0" name=""/>
        <dsp:cNvSpPr/>
      </dsp:nvSpPr>
      <dsp:spPr>
        <a:xfrm rot="5400000">
          <a:off x="-137250" y="139033"/>
          <a:ext cx="915001" cy="640501"/>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1</a:t>
          </a:r>
          <a:endParaRPr lang="fil-PH" sz="1900" kern="1200" dirty="0"/>
        </a:p>
      </dsp:txBody>
      <dsp:txXfrm rot="5400000">
        <a:off x="-137250" y="139033"/>
        <a:ext cx="915001" cy="640501"/>
      </dsp:txXfrm>
    </dsp:sp>
    <dsp:sp modelId="{32878B5F-F0C2-47D0-8D0F-22156F7C4E3E}">
      <dsp:nvSpPr>
        <dsp:cNvPr id="0" name=""/>
        <dsp:cNvSpPr/>
      </dsp:nvSpPr>
      <dsp:spPr>
        <a:xfrm rot="5400000">
          <a:off x="3108975" y="-2466690"/>
          <a:ext cx="594750" cy="5531698"/>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il-PH" sz="1300" kern="1200" dirty="0" smtClean="0"/>
            <a:t>No money shall be paid out of any public treasury or depository except in pursuance of an appropriation law or specific authority; </a:t>
          </a:r>
          <a:endParaRPr lang="fil-PH" sz="1300" kern="1200" dirty="0"/>
        </a:p>
      </dsp:txBody>
      <dsp:txXfrm rot="5400000">
        <a:off x="3108975" y="-2466690"/>
        <a:ext cx="594750" cy="5531698"/>
      </dsp:txXfrm>
    </dsp:sp>
    <dsp:sp modelId="{28701018-2BF2-4B87-A119-969A3A03545C}">
      <dsp:nvSpPr>
        <dsp:cNvPr id="0" name=""/>
        <dsp:cNvSpPr/>
      </dsp:nvSpPr>
      <dsp:spPr>
        <a:xfrm rot="5400000">
          <a:off x="-137250" y="956079"/>
          <a:ext cx="915001" cy="640501"/>
        </a:xfrm>
        <a:prstGeom prst="chevron">
          <a:avLst/>
        </a:prstGeom>
        <a:solidFill>
          <a:schemeClr val="accent4">
            <a:hueOff val="-892954"/>
            <a:satOff val="5380"/>
            <a:lumOff val="431"/>
            <a:alphaOff val="0"/>
          </a:schemeClr>
        </a:solidFill>
        <a:ln w="25400" cap="flat" cmpd="sng" algn="ctr">
          <a:solidFill>
            <a:schemeClr val="accent4">
              <a:hueOff val="-892954"/>
              <a:satOff val="5380"/>
              <a:lumOff val="43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2</a:t>
          </a:r>
          <a:endParaRPr lang="fil-PH" sz="1900" kern="1200" dirty="0"/>
        </a:p>
      </dsp:txBody>
      <dsp:txXfrm rot="5400000">
        <a:off x="-137250" y="956079"/>
        <a:ext cx="915001" cy="640501"/>
      </dsp:txXfrm>
    </dsp:sp>
    <dsp:sp modelId="{AFF95E54-C5CE-4A71-9A7E-90813D3A2F62}">
      <dsp:nvSpPr>
        <dsp:cNvPr id="0" name=""/>
        <dsp:cNvSpPr/>
      </dsp:nvSpPr>
      <dsp:spPr>
        <a:xfrm rot="5400000">
          <a:off x="3108975" y="-1649644"/>
          <a:ext cx="594750" cy="5531698"/>
        </a:xfrm>
        <a:prstGeom prst="round2SameRect">
          <a:avLst/>
        </a:prstGeom>
        <a:solidFill>
          <a:schemeClr val="lt1">
            <a:alpha val="90000"/>
            <a:hueOff val="0"/>
            <a:satOff val="0"/>
            <a:lumOff val="0"/>
            <a:alphaOff val="0"/>
          </a:schemeClr>
        </a:solidFill>
        <a:ln w="25400" cap="flat" cmpd="sng" algn="ctr">
          <a:solidFill>
            <a:schemeClr val="accent4">
              <a:hueOff val="-892954"/>
              <a:satOff val="5380"/>
              <a:lumOff val="4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il-PH" sz="1300" kern="1200" dirty="0" smtClean="0"/>
            <a:t>Government fund or property shall be used solely for public purposes;</a:t>
          </a:r>
          <a:endParaRPr lang="fil-PH" sz="1300" kern="1200" dirty="0"/>
        </a:p>
      </dsp:txBody>
      <dsp:txXfrm rot="5400000">
        <a:off x="3108975" y="-1649644"/>
        <a:ext cx="594750" cy="5531698"/>
      </dsp:txXfrm>
    </dsp:sp>
    <dsp:sp modelId="{20240CEC-EC89-4257-8BBF-97D10BDB3255}">
      <dsp:nvSpPr>
        <dsp:cNvPr id="0" name=""/>
        <dsp:cNvSpPr/>
      </dsp:nvSpPr>
      <dsp:spPr>
        <a:xfrm rot="5400000">
          <a:off x="-137250" y="1773126"/>
          <a:ext cx="915001" cy="640501"/>
        </a:xfrm>
        <a:prstGeom prst="chevron">
          <a:avLst/>
        </a:prstGeom>
        <a:solidFill>
          <a:schemeClr val="accent4">
            <a:hueOff val="-1785908"/>
            <a:satOff val="10760"/>
            <a:lumOff val="862"/>
            <a:alphaOff val="0"/>
          </a:schemeClr>
        </a:solidFill>
        <a:ln w="25400" cap="flat" cmpd="sng" algn="ctr">
          <a:solidFill>
            <a:schemeClr val="accent4">
              <a:hueOff val="-1785908"/>
              <a:satOff val="10760"/>
              <a:lumOff val="86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3</a:t>
          </a:r>
          <a:endParaRPr lang="fil-PH" sz="1900" kern="1200" dirty="0"/>
        </a:p>
      </dsp:txBody>
      <dsp:txXfrm rot="5400000">
        <a:off x="-137250" y="1773126"/>
        <a:ext cx="915001" cy="640501"/>
      </dsp:txXfrm>
    </dsp:sp>
    <dsp:sp modelId="{1BD0BDA1-C7FD-4BD4-8C8A-397C52A1542A}">
      <dsp:nvSpPr>
        <dsp:cNvPr id="0" name=""/>
        <dsp:cNvSpPr/>
      </dsp:nvSpPr>
      <dsp:spPr>
        <a:xfrm rot="5400000">
          <a:off x="3108975" y="-832597"/>
          <a:ext cx="594750" cy="5531698"/>
        </a:xfrm>
        <a:prstGeom prst="round2SameRect">
          <a:avLst/>
        </a:prstGeom>
        <a:solidFill>
          <a:schemeClr val="lt1">
            <a:alpha val="90000"/>
            <a:hueOff val="0"/>
            <a:satOff val="0"/>
            <a:lumOff val="0"/>
            <a:alphaOff val="0"/>
          </a:schemeClr>
        </a:solidFill>
        <a:ln w="25400" cap="flat" cmpd="sng" algn="ctr">
          <a:solidFill>
            <a:schemeClr val="accent4">
              <a:hueOff val="-1785908"/>
              <a:satOff val="10760"/>
              <a:lumOff val="8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il-PH" sz="1300" kern="1200" dirty="0" smtClean="0"/>
            <a:t>Trust fund shall be available and shall be spent only for specific purpose in which the trust was created or fund received;</a:t>
          </a:r>
          <a:endParaRPr lang="fil-PH" sz="1300" kern="1200" dirty="0"/>
        </a:p>
      </dsp:txBody>
      <dsp:txXfrm rot="5400000">
        <a:off x="3108975" y="-832597"/>
        <a:ext cx="594750" cy="5531698"/>
      </dsp:txXfrm>
    </dsp:sp>
    <dsp:sp modelId="{CFD83B08-EFA4-40B3-9B83-ABE58EB7BFA7}">
      <dsp:nvSpPr>
        <dsp:cNvPr id="0" name=""/>
        <dsp:cNvSpPr/>
      </dsp:nvSpPr>
      <dsp:spPr>
        <a:xfrm rot="5400000">
          <a:off x="-137250" y="2590172"/>
          <a:ext cx="915001" cy="640501"/>
        </a:xfrm>
        <a:prstGeom prst="chevron">
          <a:avLst/>
        </a:prstGeom>
        <a:solidFill>
          <a:schemeClr val="accent4">
            <a:hueOff val="-2678862"/>
            <a:satOff val="16139"/>
            <a:lumOff val="1294"/>
            <a:alphaOff val="0"/>
          </a:schemeClr>
        </a:solidFill>
        <a:ln w="25400" cap="flat" cmpd="sng" algn="ctr">
          <a:solidFill>
            <a:schemeClr val="accent4">
              <a:hueOff val="-2678862"/>
              <a:satOff val="16139"/>
              <a:lumOff val="12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4</a:t>
          </a:r>
          <a:endParaRPr lang="fil-PH" sz="1900" kern="1200" dirty="0"/>
        </a:p>
      </dsp:txBody>
      <dsp:txXfrm rot="5400000">
        <a:off x="-137250" y="2590172"/>
        <a:ext cx="915001" cy="640501"/>
      </dsp:txXfrm>
    </dsp:sp>
    <dsp:sp modelId="{C1A1431A-7863-4B83-9B93-F6F73049B586}">
      <dsp:nvSpPr>
        <dsp:cNvPr id="0" name=""/>
        <dsp:cNvSpPr/>
      </dsp:nvSpPr>
      <dsp:spPr>
        <a:xfrm rot="5400000">
          <a:off x="3108975" y="-15551"/>
          <a:ext cx="594750" cy="5531698"/>
        </a:xfrm>
        <a:prstGeom prst="round2SameRect">
          <a:avLst/>
        </a:prstGeom>
        <a:solidFill>
          <a:schemeClr val="lt1">
            <a:alpha val="90000"/>
            <a:hueOff val="0"/>
            <a:satOff val="0"/>
            <a:lumOff val="0"/>
            <a:alphaOff val="0"/>
          </a:schemeClr>
        </a:solidFill>
        <a:ln w="25400" cap="flat" cmpd="sng" algn="ctr">
          <a:solidFill>
            <a:schemeClr val="accent4">
              <a:hueOff val="-2678862"/>
              <a:satOff val="16139"/>
              <a:lumOff val="1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il-PH" sz="1300" kern="1200" dirty="0" smtClean="0"/>
            <a:t>Disbursement or disposition of government funds or property shall invariably bear the approval of the proper officials;</a:t>
          </a:r>
          <a:endParaRPr lang="fil-PH" sz="1300" kern="1200" dirty="0"/>
        </a:p>
      </dsp:txBody>
      <dsp:txXfrm rot="5400000">
        <a:off x="3108975" y="-15551"/>
        <a:ext cx="594750" cy="5531698"/>
      </dsp:txXfrm>
    </dsp:sp>
    <dsp:sp modelId="{63149859-43AE-428A-A085-F0DD668B9F3C}">
      <dsp:nvSpPr>
        <dsp:cNvPr id="0" name=""/>
        <dsp:cNvSpPr/>
      </dsp:nvSpPr>
      <dsp:spPr>
        <a:xfrm rot="5400000">
          <a:off x="-137250" y="3407219"/>
          <a:ext cx="915001" cy="640501"/>
        </a:xfrm>
        <a:prstGeom prst="chevron">
          <a:avLst/>
        </a:prstGeom>
        <a:solidFill>
          <a:schemeClr val="accent4">
            <a:hueOff val="-3571816"/>
            <a:satOff val="21519"/>
            <a:lumOff val="1725"/>
            <a:alphaOff val="0"/>
          </a:schemeClr>
        </a:solidFill>
        <a:ln w="25400" cap="flat" cmpd="sng" algn="ctr">
          <a:solidFill>
            <a:schemeClr val="accent4">
              <a:hueOff val="-3571816"/>
              <a:satOff val="21519"/>
              <a:lumOff val="172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5</a:t>
          </a:r>
          <a:endParaRPr lang="fil-PH" sz="1900" kern="1200" dirty="0"/>
        </a:p>
      </dsp:txBody>
      <dsp:txXfrm rot="5400000">
        <a:off x="-137250" y="3407219"/>
        <a:ext cx="915001" cy="640501"/>
      </dsp:txXfrm>
    </dsp:sp>
    <dsp:sp modelId="{DBB7A60D-2B2A-4F5D-BB19-8CDC39D3B8C9}">
      <dsp:nvSpPr>
        <dsp:cNvPr id="0" name=""/>
        <dsp:cNvSpPr/>
      </dsp:nvSpPr>
      <dsp:spPr>
        <a:xfrm rot="5400000">
          <a:off x="3108975" y="801494"/>
          <a:ext cx="594750" cy="5531698"/>
        </a:xfrm>
        <a:prstGeom prst="round2SameRect">
          <a:avLst/>
        </a:prstGeom>
        <a:solidFill>
          <a:schemeClr val="lt1">
            <a:alpha val="90000"/>
            <a:hueOff val="0"/>
            <a:satOff val="0"/>
            <a:lumOff val="0"/>
            <a:alphaOff val="0"/>
          </a:schemeClr>
        </a:solidFill>
        <a:ln w="25400" cap="flat" cmpd="sng" algn="ctr">
          <a:solidFill>
            <a:schemeClr val="accent4">
              <a:hueOff val="-3571816"/>
              <a:satOff val="21519"/>
              <a:lumOff val="17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il-PH" sz="1300" kern="1200" dirty="0" smtClean="0"/>
            <a:t>Claims against government funds shall be supported with complete documentation (</a:t>
          </a:r>
          <a:r>
            <a:rPr lang="fil-PH" sz="1300" kern="1200" dirty="0" smtClean="0">
              <a:hlinkClick xmlns:r="http://schemas.openxmlformats.org/officeDocument/2006/relationships" r:id="rId1" action="ppaction://hlinkfile"/>
            </a:rPr>
            <a:t>COA Circular No. 2012-001 </a:t>
          </a:r>
          <a:r>
            <a:rPr lang="fil-PH" sz="1300" kern="1200" dirty="0" smtClean="0"/>
            <a:t>dated June 14, 2012 amended by </a:t>
          </a:r>
          <a:r>
            <a:rPr lang="fil-PH" sz="1300" kern="1200" dirty="0" smtClean="0">
              <a:hlinkClick xmlns:r="http://schemas.openxmlformats.org/officeDocument/2006/relationships" r:id="rId2" action="ppaction://hlinkfile"/>
            </a:rPr>
            <a:t>COA Circular No. 2013-001</a:t>
          </a:r>
          <a:r>
            <a:rPr lang="fil-PH" sz="1300" kern="1200" dirty="0" smtClean="0"/>
            <a:t> dated January 10, 2013).</a:t>
          </a:r>
          <a:endParaRPr lang="fil-PH" sz="1300" kern="1200" dirty="0"/>
        </a:p>
      </dsp:txBody>
      <dsp:txXfrm rot="5400000">
        <a:off x="3108975" y="801494"/>
        <a:ext cx="594750" cy="5531698"/>
      </dsp:txXfrm>
    </dsp:sp>
    <dsp:sp modelId="{C72A9233-BD41-4D7B-9AD2-8C19F07107A9}">
      <dsp:nvSpPr>
        <dsp:cNvPr id="0" name=""/>
        <dsp:cNvSpPr/>
      </dsp:nvSpPr>
      <dsp:spPr>
        <a:xfrm rot="5400000">
          <a:off x="-137250" y="4224265"/>
          <a:ext cx="915001" cy="640501"/>
        </a:xfrm>
        <a:prstGeom prst="chevron">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il-PH" sz="1900" kern="1200" dirty="0" smtClean="0"/>
            <a:t>6</a:t>
          </a:r>
          <a:endParaRPr lang="fil-PH" sz="1900" kern="1200" dirty="0"/>
        </a:p>
      </dsp:txBody>
      <dsp:txXfrm rot="5400000">
        <a:off x="-137250" y="4224265"/>
        <a:ext cx="915001" cy="640501"/>
      </dsp:txXfrm>
    </dsp:sp>
    <dsp:sp modelId="{1901EFD2-FADD-42D8-A031-D677CA388142}">
      <dsp:nvSpPr>
        <dsp:cNvPr id="0" name=""/>
        <dsp:cNvSpPr/>
      </dsp:nvSpPr>
      <dsp:spPr>
        <a:xfrm rot="5400000">
          <a:off x="3108975" y="1618541"/>
          <a:ext cx="594750" cy="5531698"/>
        </a:xfrm>
        <a:prstGeom prst="round2Same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il-PH" sz="1300" kern="1200" dirty="0" smtClean="0"/>
            <a:t>All laws and regulations applicable to financial transactions shall be faithfully adhered.</a:t>
          </a:r>
          <a:endParaRPr lang="fil-PH" sz="1300" kern="1200" dirty="0"/>
        </a:p>
      </dsp:txBody>
      <dsp:txXfrm rot="5400000">
        <a:off x="3108975" y="1618541"/>
        <a:ext cx="594750" cy="553169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A36FCA7-A2F1-4ACB-803D-A70B1DA96136}">
      <dsp:nvSpPr>
        <dsp:cNvPr id="0" name=""/>
        <dsp:cNvSpPr/>
      </dsp:nvSpPr>
      <dsp:spPr>
        <a:xfrm>
          <a:off x="0" y="4850159"/>
          <a:ext cx="8305800" cy="6362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fil-PH" sz="1800" b="1" kern="1200" dirty="0" smtClean="0"/>
            <a:t>4. </a:t>
          </a:r>
          <a:r>
            <a:rPr lang="en-US" sz="1800" b="1" kern="1200" dirty="0" smtClean="0"/>
            <a:t>Approval of DV</a:t>
          </a:r>
          <a:endParaRPr lang="fil-PH" sz="1800" b="1" kern="1200" dirty="0"/>
        </a:p>
      </dsp:txBody>
      <dsp:txXfrm>
        <a:off x="0" y="4850159"/>
        <a:ext cx="8305800" cy="636240"/>
      </dsp:txXfrm>
    </dsp:sp>
    <dsp:sp modelId="{4CB4DC89-2C77-4AB4-A466-9C49B84B8689}">
      <dsp:nvSpPr>
        <dsp:cNvPr id="0" name=""/>
        <dsp:cNvSpPr/>
      </dsp:nvSpPr>
      <dsp:spPr>
        <a:xfrm rot="10800000">
          <a:off x="0" y="3878570"/>
          <a:ext cx="8305800" cy="97853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fil-PH" sz="1800" b="1" kern="1200" dirty="0" smtClean="0"/>
            <a:t>      3.2 </a:t>
          </a:r>
          <a:r>
            <a:rPr lang="en-US" sz="1800" b="1" kern="1200" dirty="0" smtClean="0"/>
            <a:t>Posting to Registry of Allotment and Notice of Cash Allocation </a:t>
          </a:r>
        </a:p>
        <a:p>
          <a:pPr lvl="0" algn="l" defTabSz="800100">
            <a:lnSpc>
              <a:spcPct val="90000"/>
            </a:lnSpc>
            <a:spcBef>
              <a:spcPct val="0"/>
            </a:spcBef>
            <a:spcAft>
              <a:spcPct val="35000"/>
            </a:spcAft>
          </a:pPr>
          <a:r>
            <a:rPr lang="en-US" sz="1800" b="1" kern="1200" dirty="0" smtClean="0"/>
            <a:t>     </a:t>
          </a:r>
          <a:r>
            <a:rPr lang="en-US" sz="1800" b="0" kern="1200" dirty="0" smtClean="0"/>
            <a:t>(RANCA) Instruction</a:t>
          </a:r>
          <a:endParaRPr lang="fil-PH" sz="1800" b="0" kern="1200" dirty="0"/>
        </a:p>
      </dsp:txBody>
      <dsp:txXfrm rot="10800000">
        <a:off x="0" y="3878570"/>
        <a:ext cx="8305800" cy="978537"/>
      </dsp:txXfrm>
    </dsp:sp>
    <dsp:sp modelId="{A101EFCA-4037-45A5-8B43-A72EBC1EBE00}">
      <dsp:nvSpPr>
        <dsp:cNvPr id="0" name=""/>
        <dsp:cNvSpPr/>
      </dsp:nvSpPr>
      <dsp:spPr>
        <a:xfrm rot="10800000">
          <a:off x="0" y="2909576"/>
          <a:ext cx="8305800" cy="97853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fil-PH" sz="1800" b="1" kern="1200" dirty="0" smtClean="0"/>
            <a:t>      3.1 </a:t>
          </a:r>
          <a:r>
            <a:rPr lang="en-US" sz="1800" b="1" kern="1200" dirty="0" smtClean="0"/>
            <a:t>Monitor Cash Availability</a:t>
          </a:r>
          <a:endParaRPr lang="fil-PH" sz="1800" b="1" kern="1200" dirty="0"/>
        </a:p>
      </dsp:txBody>
      <dsp:txXfrm rot="10800000">
        <a:off x="0" y="2909576"/>
        <a:ext cx="8305800" cy="978537"/>
      </dsp:txXfrm>
    </dsp:sp>
    <dsp:sp modelId="{EF0C8436-BC9B-413F-BACE-166C6696BAD8}">
      <dsp:nvSpPr>
        <dsp:cNvPr id="0" name=""/>
        <dsp:cNvSpPr/>
      </dsp:nvSpPr>
      <dsp:spPr>
        <a:xfrm rot="10800000">
          <a:off x="0" y="1940582"/>
          <a:ext cx="8305800" cy="97853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3. Pre-audit of claim and certification of NCA</a:t>
          </a:r>
          <a:endParaRPr lang="fil-PH" sz="1800" kern="1200" dirty="0"/>
        </a:p>
      </dsp:txBody>
      <dsp:txXfrm>
        <a:off x="0" y="1940582"/>
        <a:ext cx="8305800" cy="343466"/>
      </dsp:txXfrm>
    </dsp:sp>
    <dsp:sp modelId="{99E32E7D-1530-4005-B0EA-A133022F0F56}">
      <dsp:nvSpPr>
        <dsp:cNvPr id="0" name=""/>
        <dsp:cNvSpPr/>
      </dsp:nvSpPr>
      <dsp:spPr>
        <a:xfrm>
          <a:off x="0" y="2284049"/>
          <a:ext cx="8305800" cy="29258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l" defTabSz="622300">
            <a:lnSpc>
              <a:spcPct val="90000"/>
            </a:lnSpc>
            <a:spcBef>
              <a:spcPct val="0"/>
            </a:spcBef>
            <a:spcAft>
              <a:spcPct val="35000"/>
            </a:spcAft>
          </a:pPr>
          <a:r>
            <a:rPr lang="en-US" sz="1400" kern="1200" dirty="0" smtClean="0"/>
            <a:t>Refer to </a:t>
          </a:r>
          <a:r>
            <a:rPr lang="en-US" sz="1400" kern="1200" dirty="0" smtClean="0">
              <a:hlinkClick xmlns:r="http://schemas.openxmlformats.org/officeDocument/2006/relationships" r:id="rId1" action="ppaction://hlinkfile"/>
            </a:rPr>
            <a:t>COA  Cir. 2012-001 </a:t>
          </a:r>
          <a:r>
            <a:rPr lang="en-US" sz="1400" kern="1200" dirty="0" smtClean="0"/>
            <a:t>dated June 2012</a:t>
          </a:r>
          <a:endParaRPr lang="fil-PH" sz="1400" kern="1200" dirty="0"/>
        </a:p>
      </dsp:txBody>
      <dsp:txXfrm>
        <a:off x="0" y="2284049"/>
        <a:ext cx="8305800" cy="292582"/>
      </dsp:txXfrm>
    </dsp:sp>
    <dsp:sp modelId="{B0B0DC83-903E-4BF5-828B-825782F2B690}">
      <dsp:nvSpPr>
        <dsp:cNvPr id="0" name=""/>
        <dsp:cNvSpPr/>
      </dsp:nvSpPr>
      <dsp:spPr>
        <a:xfrm rot="10800000">
          <a:off x="0" y="971589"/>
          <a:ext cx="8305800" cy="97853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fil-PH" sz="1800" b="1" kern="1200" dirty="0" smtClean="0"/>
            <a:t>2. </a:t>
          </a:r>
          <a:r>
            <a:rPr lang="en-US" sz="1800" b="1" kern="1200" dirty="0" smtClean="0"/>
            <a:t>Certification of availability of Allotment </a:t>
          </a:r>
          <a:endParaRPr lang="fil-PH" sz="1800" kern="1200" dirty="0"/>
        </a:p>
      </dsp:txBody>
      <dsp:txXfrm>
        <a:off x="0" y="971589"/>
        <a:ext cx="8305800" cy="343466"/>
      </dsp:txXfrm>
    </dsp:sp>
    <dsp:sp modelId="{CC4C3187-D77D-4BEE-8F2B-FFAB027ADD5D}">
      <dsp:nvSpPr>
        <dsp:cNvPr id="0" name=""/>
        <dsp:cNvSpPr/>
      </dsp:nvSpPr>
      <dsp:spPr>
        <a:xfrm>
          <a:off x="0" y="1315055"/>
          <a:ext cx="8305800" cy="29258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l" defTabSz="622300">
            <a:lnSpc>
              <a:spcPct val="90000"/>
            </a:lnSpc>
            <a:spcBef>
              <a:spcPct val="0"/>
            </a:spcBef>
            <a:spcAft>
              <a:spcPct val="35000"/>
            </a:spcAft>
          </a:pPr>
          <a:r>
            <a:rPr lang="en-US" sz="1400" i="1" kern="1200" dirty="0" smtClean="0"/>
            <a:t>(Evaluate/determine appropriate charging, check completeness of supporting documents, Encode to </a:t>
          </a:r>
          <a:r>
            <a:rPr lang="en-US" sz="1400" i="1" kern="1200" dirty="0" err="1" smtClean="0"/>
            <a:t>eBMS</a:t>
          </a:r>
          <a:r>
            <a:rPr lang="en-US" sz="1400" i="1" kern="1200" dirty="0" smtClean="0"/>
            <a:t> (Assign ORS No./ Object Code)</a:t>
          </a:r>
          <a:endParaRPr lang="fil-PH" sz="1400" kern="1200" dirty="0"/>
        </a:p>
      </dsp:txBody>
      <dsp:txXfrm>
        <a:off x="0" y="1315055"/>
        <a:ext cx="8305800" cy="292582"/>
      </dsp:txXfrm>
    </dsp:sp>
    <dsp:sp modelId="{5D318C0C-AEA1-46F5-92A1-A310059A80D1}">
      <dsp:nvSpPr>
        <dsp:cNvPr id="0" name=""/>
        <dsp:cNvSpPr/>
      </dsp:nvSpPr>
      <dsp:spPr>
        <a:xfrm rot="10800000">
          <a:off x="0" y="2595"/>
          <a:ext cx="8305800" cy="97853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1. Preparation of Claims </a:t>
          </a:r>
          <a:endParaRPr lang="fil-PH" sz="1800" kern="1200" dirty="0"/>
        </a:p>
      </dsp:txBody>
      <dsp:txXfrm>
        <a:off x="0" y="2595"/>
        <a:ext cx="8305800" cy="343466"/>
      </dsp:txXfrm>
    </dsp:sp>
    <dsp:sp modelId="{0A4A6D9B-2B34-4C36-8362-C23B6D853F72}">
      <dsp:nvSpPr>
        <dsp:cNvPr id="0" name=""/>
        <dsp:cNvSpPr/>
      </dsp:nvSpPr>
      <dsp:spPr>
        <a:xfrm>
          <a:off x="0" y="346061"/>
          <a:ext cx="8305800" cy="29258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l" defTabSz="622300">
            <a:lnSpc>
              <a:spcPct val="90000"/>
            </a:lnSpc>
            <a:spcBef>
              <a:spcPct val="0"/>
            </a:spcBef>
            <a:spcAft>
              <a:spcPct val="35000"/>
            </a:spcAft>
          </a:pPr>
          <a:r>
            <a:rPr lang="en-US" sz="1400" kern="1200" dirty="0" smtClean="0"/>
            <a:t>Refer to </a:t>
          </a:r>
          <a:r>
            <a:rPr lang="en-US" sz="1400" kern="1200" dirty="0" smtClean="0">
              <a:hlinkClick xmlns:r="http://schemas.openxmlformats.org/officeDocument/2006/relationships" r:id="rId1" action="ppaction://hlinkfile"/>
            </a:rPr>
            <a:t>COA Cir. 2012-001</a:t>
          </a:r>
          <a:r>
            <a:rPr lang="en-US" sz="1400" kern="1200" dirty="0" smtClean="0"/>
            <a:t> dated June 2012 for the list of required documents</a:t>
          </a:r>
          <a:endParaRPr lang="fil-PH" sz="1400" kern="1200" dirty="0"/>
        </a:p>
      </dsp:txBody>
      <dsp:txXfrm>
        <a:off x="0" y="346061"/>
        <a:ext cx="8305800" cy="29258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C3CFD2-FED1-4D52-BA1E-F7EA98936269}">
      <dsp:nvSpPr>
        <dsp:cNvPr id="0" name=""/>
        <dsp:cNvSpPr/>
      </dsp:nvSpPr>
      <dsp:spPr>
        <a:xfrm>
          <a:off x="0" y="4318336"/>
          <a:ext cx="8229600" cy="70845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9. Release of check by the Cash Division</a:t>
          </a:r>
          <a:endParaRPr lang="fil-PH" sz="1800" kern="1200" dirty="0"/>
        </a:p>
      </dsp:txBody>
      <dsp:txXfrm>
        <a:off x="0" y="4318336"/>
        <a:ext cx="8229600" cy="708459"/>
      </dsp:txXfrm>
    </dsp:sp>
    <dsp:sp modelId="{D0D53466-F674-459E-9078-D2C9EA25C4DD}">
      <dsp:nvSpPr>
        <dsp:cNvPr id="0" name=""/>
        <dsp:cNvSpPr/>
      </dsp:nvSpPr>
      <dsp:spPr>
        <a:xfrm rot="10800000">
          <a:off x="0" y="3239353"/>
          <a:ext cx="8229600" cy="108961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8. AGDB to credit to Payee's Account (for LDDAP-ADA);  OR </a:t>
          </a:r>
          <a:endParaRPr lang="fil-PH" sz="1800" kern="1200" dirty="0"/>
        </a:p>
      </dsp:txBody>
      <dsp:txXfrm rot="10800000">
        <a:off x="0" y="3239353"/>
        <a:ext cx="8229600" cy="1089610"/>
      </dsp:txXfrm>
    </dsp:sp>
    <dsp:sp modelId="{12B26F39-CC36-42F4-A84A-78BD1282E9E3}">
      <dsp:nvSpPr>
        <dsp:cNvPr id="0" name=""/>
        <dsp:cNvSpPr/>
      </dsp:nvSpPr>
      <dsp:spPr>
        <a:xfrm rot="10800000">
          <a:off x="0" y="2160370"/>
          <a:ext cx="8229600" cy="108961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7. Submission of approved LDDAP-ADA with SLIIE and/or ACIC to AGDB</a:t>
          </a:r>
          <a:endParaRPr lang="fil-PH" sz="1800" kern="1200" dirty="0"/>
        </a:p>
      </dsp:txBody>
      <dsp:txXfrm rot="10800000">
        <a:off x="0" y="2160370"/>
        <a:ext cx="8229600" cy="1089610"/>
      </dsp:txXfrm>
    </dsp:sp>
    <dsp:sp modelId="{77015414-354F-429E-8C47-8B72DAFD1092}">
      <dsp:nvSpPr>
        <dsp:cNvPr id="0" name=""/>
        <dsp:cNvSpPr/>
      </dsp:nvSpPr>
      <dsp:spPr>
        <a:xfrm rot="10800000">
          <a:off x="0" y="1081387"/>
          <a:ext cx="8229600" cy="108961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6. Approval of the LDDAP-ADA or Checks and ACIC</a:t>
          </a:r>
          <a:endParaRPr lang="fil-PH" sz="1800" kern="1200" dirty="0"/>
        </a:p>
      </dsp:txBody>
      <dsp:txXfrm rot="10800000">
        <a:off x="0" y="1081387"/>
        <a:ext cx="8229600" cy="1089610"/>
      </dsp:txXfrm>
    </dsp:sp>
    <dsp:sp modelId="{24821684-1241-4601-938C-BC2780012752}">
      <dsp:nvSpPr>
        <dsp:cNvPr id="0" name=""/>
        <dsp:cNvSpPr/>
      </dsp:nvSpPr>
      <dsp:spPr>
        <a:xfrm rot="10800000">
          <a:off x="0" y="2404"/>
          <a:ext cx="8229600" cy="1089610"/>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5. Preparation of LDDAP-ADA, and Summary of LDDAP-ADA Issued and Invalidated-ADA Entries (SLIIE) or Check and Advice of Check Issued and Cancelled (ACIC), as the case may warrant.</a:t>
          </a:r>
          <a:endParaRPr lang="fil-PH" sz="1800" kern="1200" dirty="0"/>
        </a:p>
      </dsp:txBody>
      <dsp:txXfrm rot="10800000">
        <a:off x="0" y="2404"/>
        <a:ext cx="8229600" cy="108961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9D6EFF-AD11-41AF-A47F-107AC3141831}">
      <dsp:nvSpPr>
        <dsp:cNvPr id="0" name=""/>
        <dsp:cNvSpPr/>
      </dsp:nvSpPr>
      <dsp:spPr>
        <a:xfrm>
          <a:off x="0" y="4125033"/>
          <a:ext cx="8382000" cy="9024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13. </a:t>
          </a:r>
          <a:r>
            <a:rPr lang="en-US" sz="1800" b="1" kern="1200" dirty="0" err="1" smtClean="0"/>
            <a:t>Journalization</a:t>
          </a:r>
          <a:r>
            <a:rPr lang="en-US" sz="1800" b="1" kern="1200" dirty="0" smtClean="0"/>
            <a:t> thru </a:t>
          </a:r>
          <a:r>
            <a:rPr lang="en-US" sz="1800" b="1" kern="1200" dirty="0" err="1" smtClean="0"/>
            <a:t>eFRS</a:t>
          </a:r>
          <a:r>
            <a:rPr lang="en-US" sz="1800" b="1" kern="1200" dirty="0" smtClean="0"/>
            <a:t> and report generation</a:t>
          </a:r>
          <a:endParaRPr lang="fil-PH" sz="1800" b="1" kern="1200" dirty="0"/>
        </a:p>
      </dsp:txBody>
      <dsp:txXfrm>
        <a:off x="0" y="4125033"/>
        <a:ext cx="8382000" cy="902456"/>
      </dsp:txXfrm>
    </dsp:sp>
    <dsp:sp modelId="{12B26F39-CC36-42F4-A84A-78BD1282E9E3}">
      <dsp:nvSpPr>
        <dsp:cNvPr id="0" name=""/>
        <dsp:cNvSpPr/>
      </dsp:nvSpPr>
      <dsp:spPr>
        <a:xfrm rot="10800000">
          <a:off x="0" y="2750592"/>
          <a:ext cx="8382000" cy="138797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12. Submission of RCI and Report of ADA Issued by the Cashier to the Accounting</a:t>
          </a:r>
          <a:endParaRPr lang="fil-PH" sz="1800" b="1" kern="1200" dirty="0"/>
        </a:p>
      </dsp:txBody>
      <dsp:txXfrm rot="10800000">
        <a:off x="0" y="2750592"/>
        <a:ext cx="8382000" cy="1387978"/>
      </dsp:txXfrm>
    </dsp:sp>
    <dsp:sp modelId="{77015414-354F-429E-8C47-8B72DAFD1092}">
      <dsp:nvSpPr>
        <dsp:cNvPr id="0" name=""/>
        <dsp:cNvSpPr/>
      </dsp:nvSpPr>
      <dsp:spPr>
        <a:xfrm rot="10800000">
          <a:off x="0" y="1376151"/>
          <a:ext cx="8382000" cy="138797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t>11. Recording of LDDAP-ADA and Checks Issued  by the Cashier in the Check Registry/Logbook</a:t>
          </a:r>
          <a:endParaRPr lang="fil-PH" sz="1800" b="1" kern="1200" dirty="0"/>
        </a:p>
      </dsp:txBody>
      <dsp:txXfrm rot="10800000">
        <a:off x="0" y="1376151"/>
        <a:ext cx="8382000" cy="1387978"/>
      </dsp:txXfrm>
    </dsp:sp>
    <dsp:sp modelId="{24821684-1241-4601-938C-BC2780012752}">
      <dsp:nvSpPr>
        <dsp:cNvPr id="0" name=""/>
        <dsp:cNvSpPr/>
      </dsp:nvSpPr>
      <dsp:spPr>
        <a:xfrm rot="10800000">
          <a:off x="0" y="1709"/>
          <a:ext cx="8382000" cy="138797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l" defTabSz="889000">
            <a:lnSpc>
              <a:spcPct val="90000"/>
            </a:lnSpc>
            <a:spcBef>
              <a:spcPct val="0"/>
            </a:spcBef>
            <a:spcAft>
              <a:spcPct val="35000"/>
            </a:spcAft>
          </a:pPr>
          <a:r>
            <a:rPr lang="en-US" sz="2000" b="1" kern="1200" dirty="0" smtClean="0"/>
            <a:t>10. Receipt of Official Receipt from creditor</a:t>
          </a:r>
          <a:endParaRPr lang="fil-PH" sz="2000" b="1" kern="1200" dirty="0"/>
        </a:p>
      </dsp:txBody>
      <dsp:txXfrm rot="10800000">
        <a:off x="0" y="1709"/>
        <a:ext cx="8382000" cy="138797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SESSION 2 Accounting and Disbursement Procedure</a:t>
            </a:r>
            <a:endParaRPr lang="fil-PH" dirty="0"/>
          </a:p>
        </p:txBody>
      </p:sp>
      <p:sp>
        <p:nvSpPr>
          <p:cNvPr id="6" name="Slide Number Placeholder 5"/>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CC3A95B-CF0B-4E51-B524-E6219BF0E4DA}" type="slidenum">
              <a:rPr lang="fil-PH" smtClean="0"/>
              <a:pPr/>
              <a:t>‹#›</a:t>
            </a:fld>
            <a:endParaRPr lang="fil-PH"/>
          </a:p>
        </p:txBody>
      </p:sp>
    </p:spTree>
    <p:extLst>
      <p:ext uri="{BB962C8B-B14F-4D97-AF65-F5344CB8AC3E}">
        <p14:creationId xmlns="" xmlns:p14="http://schemas.microsoft.com/office/powerpoint/2010/main" val="275127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E0026-DAE1-4AE6-9646-28BE227DD80D}" type="datetimeFigureOut">
              <a:rPr lang="fil-PH" smtClean="0"/>
              <a:pPr/>
              <a:t>9/21/2016</a:t>
            </a:fld>
            <a:endParaRPr lang="fil-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 xmlns:p14="http://schemas.microsoft.com/office/powerpoint/2010/main" val="2570925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a:p>
        </p:txBody>
      </p:sp>
      <p:sp>
        <p:nvSpPr>
          <p:cNvPr id="4" name="Slide Number Placeholder 3"/>
          <p:cNvSpPr>
            <a:spLocks noGrp="1"/>
          </p:cNvSpPr>
          <p:nvPr>
            <p:ph type="sldNum" sz="quarter" idx="10"/>
          </p:nvPr>
        </p:nvSpPr>
        <p:spPr/>
        <p:txBody>
          <a:bodyPr/>
          <a:lstStyle/>
          <a:p>
            <a:fld id="{61455FC4-FCF0-4C2C-BAAB-81DE7D492E79}" type="slidenum">
              <a:rPr lang="fil-PH" smtClean="0"/>
              <a:pPr/>
              <a:t>1</a:t>
            </a:fld>
            <a:endParaRPr lang="fil-P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455FC4-FCF0-4C2C-BAAB-81DE7D492E79}" type="slidenum">
              <a:rPr lang="fil-PH" smtClean="0"/>
              <a:pPr/>
              <a:t>4</a:t>
            </a:fld>
            <a:endParaRPr lang="fil-P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a:t>
            </a:fld>
            <a:endParaRPr lang="fil-PH"/>
          </a:p>
        </p:txBody>
      </p:sp>
    </p:spTree>
    <p:extLst>
      <p:ext uri="{BB962C8B-B14F-4D97-AF65-F5344CB8AC3E}">
        <p14:creationId xmlns="" xmlns:p14="http://schemas.microsoft.com/office/powerpoint/2010/main" val="3453312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Note: Click the link to show form and instructions (blue underline word/s has links)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RANCA shall be maintained by the Accounting Division/Unit to determine the amount of allotments not covered by NCA and to monitor available NCA. </a:t>
            </a:r>
            <a:endParaRPr lang="en-US"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This form shall be accomplished as follows:</a:t>
            </a:r>
            <a:endParaRPr lang="en-US"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For the period </a:t>
            </a:r>
            <a:r>
              <a:rPr lang="en-US" sz="1200" kern="1200" dirty="0" smtClean="0">
                <a:solidFill>
                  <a:schemeClr val="tx1"/>
                </a:solidFill>
                <a:effectLst/>
                <a:latin typeface="+mn-lt"/>
                <a:ea typeface="+mn-ea"/>
                <a:cs typeface="+mn-cs"/>
              </a:rPr>
              <a:t>– the year covered by the registry</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Entity Name</a:t>
            </a:r>
            <a:r>
              <a:rPr lang="en-US" sz="1200" kern="1200" dirty="0" smtClean="0">
                <a:solidFill>
                  <a:schemeClr val="tx1"/>
                </a:solidFill>
                <a:effectLst/>
                <a:latin typeface="+mn-lt"/>
                <a:ea typeface="+mn-ea"/>
                <a:cs typeface="+mn-cs"/>
              </a:rPr>
              <a:t> – name of the agency/entity </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Fund Cluster</a:t>
            </a:r>
            <a:r>
              <a:rPr lang="en-US" sz="1200" kern="1200" dirty="0" smtClean="0">
                <a:solidFill>
                  <a:schemeClr val="tx1"/>
                </a:solidFill>
                <a:effectLst/>
                <a:latin typeface="+mn-lt"/>
                <a:ea typeface="+mn-ea"/>
                <a:cs typeface="+mn-cs"/>
              </a:rPr>
              <a:t> – the fund cluster name/code in accordance with the UACS in which the Allotments and NCA are attributable to.</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Sheet No. </a:t>
            </a:r>
            <a:r>
              <a:rPr lang="en-US" sz="1200" kern="1200" dirty="0" smtClean="0">
                <a:solidFill>
                  <a:schemeClr val="tx1"/>
                </a:solidFill>
                <a:effectLst/>
                <a:latin typeface="+mn-lt"/>
                <a:ea typeface="+mn-ea"/>
                <a:cs typeface="+mn-cs"/>
              </a:rPr>
              <a:t>– the sheet number which shall be one series per year</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Date </a:t>
            </a:r>
            <a:r>
              <a:rPr lang="en-US" sz="1200" kern="1200" dirty="0" smtClean="0">
                <a:solidFill>
                  <a:schemeClr val="tx1"/>
                </a:solidFill>
                <a:effectLst/>
                <a:latin typeface="+mn-lt"/>
                <a:ea typeface="+mn-ea"/>
                <a:cs typeface="+mn-cs"/>
              </a:rPr>
              <a:t>– date of the reference document</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Reference </a:t>
            </a:r>
            <a:r>
              <a:rPr lang="en-US" sz="1200" kern="1200" dirty="0" smtClean="0">
                <a:solidFill>
                  <a:schemeClr val="tx1"/>
                </a:solidFill>
                <a:effectLst/>
                <a:latin typeface="+mn-lt"/>
                <a:ea typeface="+mn-ea"/>
                <a:cs typeface="+mn-cs"/>
              </a:rPr>
              <a:t>– the reference document such as GAARD/SARO/GARO/NCA/JEV/ DV/Payroll number</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Allotment Received</a:t>
            </a:r>
            <a:r>
              <a:rPr lang="en-US" sz="1200" kern="1200" dirty="0" smtClean="0">
                <a:solidFill>
                  <a:schemeClr val="tx1"/>
                </a:solidFill>
                <a:effectLst/>
                <a:latin typeface="+mn-lt"/>
                <a:ea typeface="+mn-ea"/>
                <a:cs typeface="+mn-cs"/>
              </a:rPr>
              <a:t> – amount of allotment received per GAARD/SARO/GARO</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Notice of Cash Allocation (NCA)</a:t>
            </a:r>
            <a:r>
              <a:rPr lang="en-US" sz="1200" kern="1200" dirty="0" smtClean="0">
                <a:solidFill>
                  <a:schemeClr val="tx1"/>
                </a:solidFill>
                <a:effectLst/>
                <a:latin typeface="+mn-lt"/>
                <a:ea typeface="+mn-ea"/>
                <a:cs typeface="+mn-cs"/>
              </a:rPr>
              <a:t>:</a:t>
            </a:r>
            <a:endParaRPr lang="en-US" sz="14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Received – amount of NCA received</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Utilized – amount of NCA utilized (based on processed DV/Payroll)</a:t>
            </a:r>
            <a:endParaRPr lang="en-US"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4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Balance</a:t>
            </a:r>
            <a:r>
              <a:rPr lang="en-US" sz="1200" kern="1200" dirty="0" smtClean="0">
                <a:solidFill>
                  <a:schemeClr val="tx1"/>
                </a:solidFill>
                <a:effectLst/>
                <a:latin typeface="+mn-lt"/>
                <a:ea typeface="+mn-ea"/>
                <a:cs typeface="+mn-cs"/>
              </a:rPr>
              <a:t>:</a:t>
            </a:r>
            <a:endParaRPr lang="en-US"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Unutilized NCA – running balance of unutilized NCA</a:t>
            </a:r>
            <a:endParaRPr lang="en-US" sz="14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Unfunded Allotment – running balance of allotment not covered by NCA </a:t>
            </a:r>
            <a:endParaRPr lang="en-US"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4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At the end of the year, the amount columns for allotment received, NCA received and utilized shall be totaled and ruled. </a:t>
            </a:r>
            <a:endParaRPr lang="en-US" sz="14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4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a:t>
            </a:fld>
            <a:endParaRPr lang="fil-PH"/>
          </a:p>
        </p:txBody>
      </p:sp>
    </p:spTree>
    <p:extLst>
      <p:ext uri="{BB962C8B-B14F-4D97-AF65-F5344CB8AC3E}">
        <p14:creationId xmlns="" xmlns:p14="http://schemas.microsoft.com/office/powerpoint/2010/main" val="984561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8</a:t>
            </a:fld>
            <a:endParaRPr lang="fil-PH"/>
          </a:p>
        </p:txBody>
      </p:sp>
    </p:spTree>
    <p:extLst>
      <p:ext uri="{BB962C8B-B14F-4D97-AF65-F5344CB8AC3E}">
        <p14:creationId xmlns="" xmlns:p14="http://schemas.microsoft.com/office/powerpoint/2010/main" val="3323781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NOTE:</a:t>
            </a:r>
          </a:p>
          <a:p>
            <a:r>
              <a:rPr lang="fil-PH" dirty="0" smtClean="0"/>
              <a:t>Discussion</a:t>
            </a:r>
            <a:r>
              <a:rPr lang="fil-PH" baseline="0" dirty="0" smtClean="0"/>
              <a:t> in this section adhere to the recently issued GAM for NGAS 2015 (See GAM Vol. 1; Ch. 6, sec. 2 &amp; 7). Payments/Disbursement by NGAs may be effected through the Treasury Single Account (TSA).</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9</a:t>
            </a:fld>
            <a:endParaRPr lang="fil-PH"/>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NOTE:</a:t>
            </a:r>
          </a:p>
          <a:p>
            <a:r>
              <a:rPr lang="fil-PH" dirty="0" smtClean="0"/>
              <a:t>Checks</a:t>
            </a:r>
            <a:r>
              <a:rPr lang="fil-PH" baseline="0" dirty="0" smtClean="0"/>
              <a:t> issued shall be reported and recorded in the books of accounts whether released or unreleased to the respective payees. </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10</a:t>
            </a:fld>
            <a:endParaRPr lang="fil-PH"/>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11</a:t>
            </a:fld>
            <a:endParaRPr lang="fil-PH"/>
          </a:p>
        </p:txBody>
      </p:sp>
    </p:spTree>
    <p:extLst>
      <p:ext uri="{BB962C8B-B14F-4D97-AF65-F5344CB8AC3E}">
        <p14:creationId xmlns="" xmlns:p14="http://schemas.microsoft.com/office/powerpoint/2010/main" val="3575823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u="none" dirty="0" smtClean="0"/>
              <a:t>NOTE:</a:t>
            </a:r>
          </a:p>
          <a:p>
            <a:r>
              <a:rPr lang="fil-PH" u="sng" dirty="0" smtClean="0"/>
              <a:t>CBReg.</a:t>
            </a:r>
            <a:r>
              <a:rPr lang="fil-PH" u="sng" baseline="0" dirty="0" smtClean="0"/>
              <a:t> – Cash in Bank Register</a:t>
            </a:r>
            <a:r>
              <a:rPr lang="fil-PH" u="none" baseline="0" dirty="0" smtClean="0"/>
              <a:t> (Appendix 37, GAM Volume II</a:t>
            </a:r>
            <a:r>
              <a:rPr lang="fil-PH" u="sng" baseline="0" dirty="0" smtClean="0"/>
              <a:t>)</a:t>
            </a:r>
          </a:p>
          <a:p>
            <a:endParaRPr lang="fil-PH" sz="600" u="sng" dirty="0" smtClean="0"/>
          </a:p>
          <a:p>
            <a:r>
              <a:rPr lang="fil-PH" dirty="0" smtClean="0"/>
              <a:t>Documentation of Disbursement Reports</a:t>
            </a:r>
          </a:p>
          <a:p>
            <a:r>
              <a:rPr lang="fil-PH" dirty="0" smtClean="0"/>
              <a:t>-done</a:t>
            </a:r>
            <a:r>
              <a:rPr lang="fil-PH" baseline="0" dirty="0" smtClean="0"/>
              <a:t> through Cash Division and Accounting Division by updating daily the Reports on Checks Issued (RCIs) Check Disbursement Journal (CkDJ), respectively.</a:t>
            </a:r>
          </a:p>
          <a:p>
            <a:endParaRPr lang="fil-PH" baseline="0" dirty="0" smtClean="0"/>
          </a:p>
          <a:p>
            <a:r>
              <a:rPr lang="fil-PH" baseline="0" dirty="0" smtClean="0"/>
              <a:t>REFER TO FMO MANUAL PAGE 93</a:t>
            </a:r>
          </a:p>
        </p:txBody>
      </p:sp>
      <p:sp>
        <p:nvSpPr>
          <p:cNvPr id="4" name="Slide Number Placeholder 3"/>
          <p:cNvSpPr>
            <a:spLocks noGrp="1"/>
          </p:cNvSpPr>
          <p:nvPr>
            <p:ph type="sldNum" sz="quarter" idx="10"/>
          </p:nvPr>
        </p:nvSpPr>
        <p:spPr/>
        <p:txBody>
          <a:bodyPr/>
          <a:lstStyle/>
          <a:p>
            <a:fld id="{61455FC4-FCF0-4C2C-BAAB-81DE7D492E79}" type="slidenum">
              <a:rPr lang="fil-PH" smtClean="0"/>
              <a:pPr/>
              <a:t>12</a:t>
            </a:fld>
            <a:endParaRPr lang="fil-PH"/>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NOTE:</a:t>
            </a:r>
          </a:p>
          <a:p>
            <a:r>
              <a:rPr lang="fil-PH" dirty="0" smtClean="0"/>
              <a:t>Documentation of Disbursement Reports</a:t>
            </a:r>
          </a:p>
          <a:p>
            <a:r>
              <a:rPr lang="fil-PH" dirty="0" smtClean="0"/>
              <a:t>-done</a:t>
            </a:r>
            <a:r>
              <a:rPr lang="fil-PH" baseline="0" dirty="0" smtClean="0"/>
              <a:t> through Cash Division and Accounting Division by updating daily the Report on Checks Issued (RCIs-Appendix 35) Check Disbursement Journal (CkDJ-Appendix 4), respectively.</a:t>
            </a:r>
          </a:p>
          <a:p>
            <a:endParaRPr lang="fil-PH" baseline="0" dirty="0" smtClean="0"/>
          </a:p>
          <a:p>
            <a:r>
              <a:rPr lang="fil-PH" baseline="0" dirty="0" smtClean="0"/>
              <a:t>ACTIVE LINK ON THIS SLIDE CLICK ON THE BOX</a:t>
            </a:r>
          </a:p>
          <a:p>
            <a:endParaRPr lang="fil-PH" baseline="0" dirty="0" smtClean="0"/>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13</a:t>
            </a:fld>
            <a:endParaRPr lang="fil-PH"/>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p>
          <a:p>
            <a:r>
              <a:rPr lang="en-US" dirty="0" err="1" smtClean="0"/>
              <a:t>ExMDPS</a:t>
            </a:r>
            <a:r>
              <a:rPr lang="en-US" dirty="0" smtClean="0"/>
              <a:t>  -</a:t>
            </a:r>
            <a:r>
              <a:rPr lang="en-US" baseline="0" dirty="0" smtClean="0"/>
              <a:t> EXPANDED MODIFIED DIRECT PAYMENT SCHEME</a:t>
            </a:r>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18</a:t>
            </a:fld>
            <a:endParaRPr lang="fil-PH"/>
          </a:p>
        </p:txBody>
      </p:sp>
    </p:spTree>
    <p:extLst>
      <p:ext uri="{BB962C8B-B14F-4D97-AF65-F5344CB8AC3E}">
        <p14:creationId xmlns="" xmlns:p14="http://schemas.microsoft.com/office/powerpoint/2010/main" val="842923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19</a:t>
            </a:fld>
            <a:endParaRPr lang="fil-P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20</a:t>
            </a:fld>
            <a:endParaRPr lang="fil-PH"/>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4="http://schemas.microsoft.com/office/powerpoint/2010/main" Requires="p14">
      <p:transition p14:dur="0"/>
    </mc:Choice>
    <mc:Fallback>
      <p:transition/>
    </mc:Fallback>
  </mc:AlternateConten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Attachment/Government%20Accounting%20Manual%20(GAM)/Volume%20II_Forms/Forms/Appendix%2035%20-%20RCI.xl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Attachment/Government%20Accounting%20Manual%20(GAM)/Volume%20II_Forms/Instructions/Appendix%204%20-%20Instructions%20-%20CkDJ.doc" TargetMode="External"/><Relationship Id="rId5" Type="http://schemas.openxmlformats.org/officeDocument/2006/relationships/hyperlink" Target="Attachment/Government%20Accounting%20Manual%20(GAM)/Volume%20II_Forms/Instructions/Appendix%2035%20-%20Instructions%20-%20RCI.doc" TargetMode="External"/><Relationship Id="rId4" Type="http://schemas.openxmlformats.org/officeDocument/2006/relationships/hyperlink" Target="Attachment/Government%20Accounting%20Manual%20(GAM)/Volume%20II_Forms/Forms/Appendix%204%20-%20CkDJ.xl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Attachment/Government%20Accounting%20Manual%20(GAM)/Volume%20II_Forms/Forms/Appendix%2013%20-%20RADAI.xl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Attachment/Government%20Accounting%20Manual%20(GAM)/Volume%20II_Forms/Instructions/Appendix%2013%20-%20Instructions%20-%20RADAI.doc"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304800" y="4953000"/>
            <a:ext cx="8534400" cy="1600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Title 1"/>
          <p:cNvSpPr txBox="1">
            <a:spLocks/>
          </p:cNvSpPr>
          <p:nvPr/>
        </p:nvSpPr>
        <p:spPr>
          <a:xfrm>
            <a:off x="0" y="3276600"/>
            <a:ext cx="9144000" cy="1295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a:r>
            <a:b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b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Session </a:t>
            </a:r>
            <a:r>
              <a:rPr lang="en-US" sz="3200" b="1" dirty="0" smtClean="0">
                <a:solidFill>
                  <a:schemeClr val="bg1"/>
                </a:solidFill>
                <a:effectLst>
                  <a:outerShdw blurRad="38100" dist="38100" dir="2700000" algn="tl">
                    <a:srgbClr val="000000">
                      <a:alpha val="43137"/>
                    </a:srgbClr>
                  </a:outerShdw>
                </a:effectLst>
                <a:latin typeface="+mj-lt"/>
                <a:ea typeface="+mj-ea"/>
                <a:cs typeface="+mj-cs"/>
              </a:rPr>
              <a:t>2.0</a:t>
            </a:r>
            <a:endParaRPr kumimoji="0" 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6" name="TextBox 5"/>
          <p:cNvSpPr txBox="1"/>
          <p:nvPr/>
        </p:nvSpPr>
        <p:spPr>
          <a:xfrm>
            <a:off x="0" y="4876800"/>
            <a:ext cx="9144000" cy="1323439"/>
          </a:xfrm>
          <a:prstGeom prst="rect">
            <a:avLst/>
          </a:prstGeom>
          <a:noFill/>
        </p:spPr>
        <p:txBody>
          <a:bodyPr wrap="square" rtlCol="0">
            <a:spAutoFit/>
          </a:bodyPr>
          <a:lstStyle/>
          <a:p>
            <a:pPr algn="ctr"/>
            <a:r>
              <a:rPr lang="fil-PH" sz="4000" b="1" dirty="0" smtClean="0">
                <a:solidFill>
                  <a:schemeClr val="bg1"/>
                </a:solidFill>
                <a:effectLst>
                  <a:outerShdw blurRad="38100" dist="38100" dir="2700000" algn="tl">
                    <a:srgbClr val="000000">
                      <a:alpha val="43137"/>
                    </a:srgbClr>
                  </a:outerShdw>
                </a:effectLst>
                <a:latin typeface="+mj-lt"/>
                <a:ea typeface="+mj-ea"/>
                <a:cs typeface="+mj-cs"/>
              </a:rPr>
              <a:t>ACCOUNTING AND DISBURSEMENT PROCEDURES</a:t>
            </a: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Session Overview</a:t>
            </a:r>
            <a:endParaRPr lang="fil-PH" dirty="0"/>
          </a:p>
        </p:txBody>
      </p:sp>
      <p:sp>
        <p:nvSpPr>
          <p:cNvPr id="3" name="Content Placeholder 2"/>
          <p:cNvSpPr>
            <a:spLocks noGrp="1"/>
          </p:cNvSpPr>
          <p:nvPr>
            <p:ph idx="1"/>
          </p:nvPr>
        </p:nvSpPr>
        <p:spPr/>
        <p:txBody>
          <a:bodyPr/>
          <a:lstStyle/>
          <a:p>
            <a:pPr marL="514350" indent="-514350">
              <a:buFont typeface="+mj-lt"/>
              <a:buAutoNum type="alphaUcPeriod"/>
            </a:pPr>
            <a:r>
              <a:rPr lang="fil-PH" dirty="0" smtClean="0"/>
              <a:t>Basic Concept and Principles</a:t>
            </a:r>
            <a:endParaRPr lang="fil-PH" dirty="0"/>
          </a:p>
          <a:p>
            <a:pPr marL="514350" indent="-514350">
              <a:buFont typeface="+mj-lt"/>
              <a:buAutoNum type="alphaUcPeriod"/>
            </a:pPr>
            <a:r>
              <a:rPr lang="fil-PH" dirty="0" smtClean="0"/>
              <a:t>Standard Disbursement Procedures</a:t>
            </a:r>
          </a:p>
          <a:p>
            <a:pPr marL="514350" indent="-514350">
              <a:buFont typeface="+mj-lt"/>
              <a:buAutoNum type="alphaUcPeriod"/>
            </a:pPr>
            <a:r>
              <a:rPr lang="fil-PH" dirty="0" smtClean="0"/>
              <a:t>Modes of Disbursement</a:t>
            </a:r>
          </a:p>
          <a:p>
            <a:pPr marL="514350" indent="-514350">
              <a:buFont typeface="+mj-lt"/>
              <a:buAutoNum type="alphaUcPeriod"/>
            </a:pPr>
            <a:r>
              <a:rPr lang="fil-PH" dirty="0" smtClean="0"/>
              <a:t>Sample Accounting Entries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Learning Objective</a:t>
            </a:r>
            <a:endParaRPr lang="fil-PH" dirty="0"/>
          </a:p>
        </p:txBody>
      </p:sp>
      <p:sp>
        <p:nvSpPr>
          <p:cNvPr id="3" name="Content Placeholder 2"/>
          <p:cNvSpPr>
            <a:spLocks noGrp="1"/>
          </p:cNvSpPr>
          <p:nvPr>
            <p:ph idx="1"/>
          </p:nvPr>
        </p:nvSpPr>
        <p:spPr/>
        <p:txBody>
          <a:bodyPr/>
          <a:lstStyle/>
          <a:p>
            <a:r>
              <a:rPr lang="fil-PH" dirty="0" smtClean="0"/>
              <a:t>Encourage stakeholders in understanding basic fund management and operations in the government</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Accounting (Fund)</a:t>
            </a:r>
            <a:endParaRPr lang="fil-PH" dirty="0"/>
          </a:p>
        </p:txBody>
      </p:sp>
      <p:sp>
        <p:nvSpPr>
          <p:cNvPr id="3" name="Content Placeholder 2"/>
          <p:cNvSpPr>
            <a:spLocks noGrp="1"/>
          </p:cNvSpPr>
          <p:nvPr>
            <p:ph idx="1"/>
          </p:nvPr>
        </p:nvSpPr>
        <p:spPr/>
        <p:txBody>
          <a:bodyPr/>
          <a:lstStyle/>
          <a:p>
            <a:pPr algn="just">
              <a:buNone/>
            </a:pPr>
            <a:r>
              <a:rPr lang="fil-PH" dirty="0" smtClean="0"/>
              <a:t>       Government uses an accounting system called fund accounting. Fund accounting essentially groups financial data together into funds or accounts that share a similar purpose. This type of concept will give a particular government agency a better idea of what resources are available to complete specific tasks or activities.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914400"/>
          </a:xfrm>
        </p:spPr>
        <p:txBody>
          <a:bodyPr>
            <a:normAutofit fontScale="90000"/>
          </a:bodyPr>
          <a:lstStyle/>
          <a:p>
            <a:pPr algn="l"/>
            <a:r>
              <a:rPr lang="fil-PH" dirty="0" smtClean="0"/>
              <a:t>A. Basic Concepts and Principles</a:t>
            </a:r>
            <a:endParaRPr lang="fil-PH" dirty="0"/>
          </a:p>
        </p:txBody>
      </p:sp>
      <p:sp>
        <p:nvSpPr>
          <p:cNvPr id="3" name="Content Placeholder 2"/>
          <p:cNvSpPr>
            <a:spLocks noGrp="1"/>
          </p:cNvSpPr>
          <p:nvPr>
            <p:ph idx="1"/>
          </p:nvPr>
        </p:nvSpPr>
        <p:spPr>
          <a:xfrm>
            <a:off x="228600" y="990600"/>
            <a:ext cx="8229600" cy="457200"/>
          </a:xfrm>
        </p:spPr>
        <p:txBody>
          <a:bodyPr>
            <a:normAutofit fontScale="92500" lnSpcReduction="20000"/>
          </a:bodyPr>
          <a:lstStyle/>
          <a:p>
            <a:pPr algn="ctr">
              <a:buNone/>
            </a:pPr>
            <a:r>
              <a:rPr lang="fil-PH" dirty="0" smtClean="0"/>
              <a:t>Fundamental Principles in Disbursement</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graphicFrame>
        <p:nvGraphicFramePr>
          <p:cNvPr id="5" name="Diagram 4"/>
          <p:cNvGraphicFramePr/>
          <p:nvPr/>
        </p:nvGraphicFramePr>
        <p:xfrm>
          <a:off x="1524000" y="1397000"/>
          <a:ext cx="6172200" cy="500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en-US" sz="3600" dirty="0" smtClean="0"/>
              <a:t>B. Standard Disbursement Procedures (General Fund)</a:t>
            </a:r>
            <a:endParaRPr lang="fil-PH" sz="3600"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2208262330"/>
              </p:ext>
            </p:extLst>
          </p:nvPr>
        </p:nvGraphicFramePr>
        <p:xfrm>
          <a:off x="457200" y="990600"/>
          <a:ext cx="83058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3600" dirty="0" smtClean="0"/>
              <a:t>...con’t. </a:t>
            </a:r>
            <a:r>
              <a:rPr lang="en-US" sz="3600" dirty="0" smtClean="0"/>
              <a:t>Standard Disbursement Procedures (General Fund)</a:t>
            </a:r>
            <a:r>
              <a:rPr lang="fil-PH" sz="3600" dirty="0" smtClean="0"/>
              <a:t> </a:t>
            </a:r>
            <a:endParaRPr lang="fil-PH" sz="3600"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1038456972"/>
              </p:ext>
            </p:extLst>
          </p:nvPr>
        </p:nvGraphicFramePr>
        <p:xfrm>
          <a:off x="457200" y="1295400"/>
          <a:ext cx="82296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3600" dirty="0" smtClean="0"/>
              <a:t>...con’t. </a:t>
            </a:r>
            <a:r>
              <a:rPr lang="en-US" sz="3600" dirty="0" smtClean="0"/>
              <a:t>Standard Disbursement Procedures (General Fund)</a:t>
            </a:r>
            <a:r>
              <a:rPr lang="fil-PH" sz="3600" dirty="0" smtClean="0"/>
              <a:t> </a:t>
            </a:r>
            <a:endParaRPr lang="fil-PH" sz="3600"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445482198"/>
              </p:ext>
            </p:extLst>
          </p:nvPr>
        </p:nvGraphicFramePr>
        <p:xfrm>
          <a:off x="457200" y="1295400"/>
          <a:ext cx="8382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C. Modes of Disbursement</a:t>
            </a:r>
            <a:endParaRPr lang="fil-PH" dirty="0"/>
          </a:p>
        </p:txBody>
      </p:sp>
      <p:sp>
        <p:nvSpPr>
          <p:cNvPr id="3" name="Content Placeholder 2"/>
          <p:cNvSpPr>
            <a:spLocks noGrp="1"/>
          </p:cNvSpPr>
          <p:nvPr>
            <p:ph idx="1"/>
          </p:nvPr>
        </p:nvSpPr>
        <p:spPr/>
        <p:txBody>
          <a:bodyPr/>
          <a:lstStyle/>
          <a:p>
            <a:pPr marL="514350" indent="-514350">
              <a:buFont typeface="+mj-lt"/>
              <a:buAutoNum type="arabicPeriod"/>
            </a:pPr>
            <a:r>
              <a:rPr lang="fil-PH" dirty="0" smtClean="0"/>
              <a:t>Checks</a:t>
            </a:r>
          </a:p>
          <a:p>
            <a:pPr marL="514350" indent="-514350">
              <a:buFont typeface="+mj-lt"/>
              <a:buAutoNum type="arabicPeriod"/>
            </a:pPr>
            <a:r>
              <a:rPr lang="fil-PH" dirty="0" smtClean="0"/>
              <a:t>Cash (out of cash advance granted to authorized disbursing officer)</a:t>
            </a:r>
          </a:p>
          <a:p>
            <a:pPr marL="514350" indent="-514350">
              <a:buFont typeface="+mj-lt"/>
              <a:buAutoNum type="arabicPeriod"/>
            </a:pPr>
            <a:r>
              <a:rPr lang="fil-PH" dirty="0" smtClean="0"/>
              <a:t>Advice to Debit Account (ADA)</a:t>
            </a:r>
          </a:p>
          <a:p>
            <a:pPr marL="514350" indent="-514350">
              <a:buFont typeface="+mj-lt"/>
              <a:buAutoNum type="arabicPeriod"/>
            </a:pPr>
            <a:r>
              <a:rPr lang="fil-PH" dirty="0" smtClean="0"/>
              <a:t>Tax Remittance Advice (TRA)</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9</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1. Checks</a:t>
            </a:r>
            <a:endParaRPr lang="fil-PH" dirty="0"/>
          </a:p>
        </p:txBody>
      </p:sp>
      <p:sp>
        <p:nvSpPr>
          <p:cNvPr id="3" name="Content Placeholder 2"/>
          <p:cNvSpPr>
            <a:spLocks noGrp="1"/>
          </p:cNvSpPr>
          <p:nvPr>
            <p:ph idx="1"/>
          </p:nvPr>
        </p:nvSpPr>
        <p:spPr>
          <a:xfrm>
            <a:off x="457200" y="1295401"/>
            <a:ext cx="8229600" cy="4724400"/>
          </a:xfrm>
        </p:spPr>
        <p:txBody>
          <a:bodyPr>
            <a:noAutofit/>
          </a:bodyPr>
          <a:lstStyle/>
          <a:p>
            <a:pPr algn="just">
              <a:buNone/>
            </a:pPr>
            <a:r>
              <a:rPr lang="fil-PH" sz="2400" dirty="0" smtClean="0"/>
              <a:t>        </a:t>
            </a:r>
            <a:r>
              <a:rPr lang="fil-PH" dirty="0" smtClean="0"/>
              <a:t>Checks shall be drawn only on duly approved Disbursement Voucher (DV) or Payroll. These shall be used for payment of regular expenses which cannot be conveniently nor practically paid using ADA or not authorized to be paid using the Petty Cash Fund or advances for operating expenses.</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10</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600" dirty="0" smtClean="0"/>
              <a:t>Two Types of Checks issued by government agencies:</a:t>
            </a:r>
            <a:endParaRPr lang="fil-PH" sz="3600"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pPr marL="514350" indent="-514350">
              <a:buAutoNum type="arabicPeriod"/>
            </a:pPr>
            <a:r>
              <a:rPr lang="fil-PH" dirty="0" smtClean="0"/>
              <a:t>Modified Disbursement System Checks</a:t>
            </a:r>
          </a:p>
          <a:p>
            <a:pPr marL="914400" lvl="1" indent="-514350" algn="just">
              <a:buFont typeface="Wingdings" pitchFamily="2" charset="2"/>
              <a:buChar char="Ø"/>
            </a:pPr>
            <a:r>
              <a:rPr lang="fil-PH" dirty="0" smtClean="0"/>
              <a:t>Checks issued by government agencies chargeable against the account of the Treasurer of the Philippines, which are maintained with different MDS-GSBs (MDS-Government Servicing Banks)</a:t>
            </a:r>
          </a:p>
          <a:p>
            <a:pPr marL="914400" lvl="1" indent="-514350">
              <a:buNone/>
            </a:pPr>
            <a:endParaRPr lang="fil-PH" sz="2100" dirty="0" smtClean="0"/>
          </a:p>
          <a:p>
            <a:pPr>
              <a:buNone/>
            </a:pPr>
            <a:r>
              <a:rPr lang="fil-PH" dirty="0" smtClean="0"/>
              <a:t>2. Commercial Checks</a:t>
            </a:r>
          </a:p>
          <a:p>
            <a:pPr lvl="1" algn="just">
              <a:buFont typeface="Wingdings" pitchFamily="2" charset="2"/>
              <a:buChar char="Ø"/>
            </a:pPr>
            <a:r>
              <a:rPr lang="fil-PH" dirty="0" smtClean="0"/>
              <a:t> Checks issued by NGAs chargeable against the Agency Checking Account with GSBs. These shall be covered by income/receipts authorized to be deposited with AGDBs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11</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en-US" sz="3200" dirty="0" smtClean="0"/>
              <a:t>Updating of Disbursement Reports Flowchart</a:t>
            </a:r>
            <a:endParaRPr lang="fil-PH" sz="3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12</a:t>
            </a:fld>
            <a:endParaRPr lang="fil-PH" dirty="0"/>
          </a:p>
        </p:txBody>
      </p:sp>
      <p:pic>
        <p:nvPicPr>
          <p:cNvPr id="5" name="Content Placeholder 4" descr="C:\Users\Jes Galvan\Pictures\cash div proc flow.png"/>
          <p:cNvPicPr>
            <a:picLocks noGrp="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914400"/>
            <a:ext cx="9144000" cy="5638800"/>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3200" dirty="0" smtClean="0"/>
              <a:t>Required GAM Forms for Disbursement of Check</a:t>
            </a:r>
            <a:endParaRPr lang="fil-PH" sz="3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13</a:t>
            </a:fld>
            <a:endParaRPr lang="fil-PH" dirty="0"/>
          </a:p>
        </p:txBody>
      </p:sp>
      <p:sp>
        <p:nvSpPr>
          <p:cNvPr id="5" name="Rectangle 4">
            <a:hlinkClick r:id="rId3" action="ppaction://hlinkfile"/>
          </p:cNvPr>
          <p:cNvSpPr/>
          <p:nvPr/>
        </p:nvSpPr>
        <p:spPr>
          <a:xfrm>
            <a:off x="1066800" y="1371600"/>
            <a:ext cx="7162800" cy="762000"/>
          </a:xfrm>
          <a:prstGeom prst="rect">
            <a:avLst/>
          </a:prstGeom>
          <a:solidFill>
            <a:schemeClr val="bg1">
              <a:lumMod val="75000"/>
            </a:schemeClr>
          </a:solidFill>
          <a:ln>
            <a:noFill/>
          </a:ln>
          <a:scene3d>
            <a:camera prst="orthographicFront"/>
            <a:lightRig rig="threePt" dir="t"/>
          </a:scene3d>
          <a:sp3d prstMaterial="dkEdge">
            <a:bevelT w="1524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800" dirty="0" smtClean="0">
                <a:solidFill>
                  <a:schemeClr val="tx1"/>
                </a:solidFill>
              </a:rPr>
              <a:t>Report of Checks Issued (RCI)</a:t>
            </a:r>
            <a:endParaRPr lang="fil-PH" sz="2800" dirty="0">
              <a:solidFill>
                <a:schemeClr val="tx1"/>
              </a:solidFill>
            </a:endParaRPr>
          </a:p>
        </p:txBody>
      </p:sp>
      <p:sp>
        <p:nvSpPr>
          <p:cNvPr id="6" name="Rectangle 5">
            <a:hlinkClick r:id="rId4" action="ppaction://hlinkfile"/>
          </p:cNvPr>
          <p:cNvSpPr/>
          <p:nvPr/>
        </p:nvSpPr>
        <p:spPr>
          <a:xfrm>
            <a:off x="1143000" y="3733800"/>
            <a:ext cx="7162800" cy="762000"/>
          </a:xfrm>
          <a:prstGeom prst="rect">
            <a:avLst/>
          </a:prstGeom>
          <a:solidFill>
            <a:schemeClr val="bg1">
              <a:lumMod val="75000"/>
            </a:schemeClr>
          </a:solidFill>
          <a:ln>
            <a:noFill/>
          </a:ln>
          <a:scene3d>
            <a:camera prst="orthographicFront"/>
            <a:lightRig rig="threePt" dir="t"/>
          </a:scene3d>
          <a:sp3d prstMaterial="dkEdge">
            <a:bevelT w="1524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800" dirty="0" smtClean="0">
                <a:solidFill>
                  <a:schemeClr val="tx1"/>
                </a:solidFill>
              </a:rPr>
              <a:t>Check Disbursement Journal (CkDJ)</a:t>
            </a:r>
            <a:endParaRPr lang="fil-PH" sz="2800" dirty="0">
              <a:solidFill>
                <a:schemeClr val="tx1"/>
              </a:solidFill>
            </a:endParaRPr>
          </a:p>
        </p:txBody>
      </p:sp>
      <p:sp>
        <p:nvSpPr>
          <p:cNvPr id="7" name="Rectangle 6">
            <a:hlinkClick r:id="rId5" action="ppaction://hlinkfile"/>
          </p:cNvPr>
          <p:cNvSpPr/>
          <p:nvPr/>
        </p:nvSpPr>
        <p:spPr>
          <a:xfrm>
            <a:off x="3352800" y="2362200"/>
            <a:ext cx="2590800" cy="762000"/>
          </a:xfrm>
          <a:prstGeom prst="rect">
            <a:avLst/>
          </a:prstGeom>
          <a:solidFill>
            <a:schemeClr val="bg1">
              <a:lumMod val="75000"/>
            </a:schemeClr>
          </a:solidFill>
          <a:ln>
            <a:noFill/>
          </a:ln>
          <a:scene3d>
            <a:camera prst="orthographicFront"/>
            <a:lightRig rig="threePt" dir="t"/>
          </a:scene3d>
          <a:sp3d prstMaterial="dkEdge">
            <a:bevelT w="1524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800" dirty="0" smtClean="0">
                <a:solidFill>
                  <a:schemeClr val="tx1"/>
                </a:solidFill>
              </a:rPr>
              <a:t>Instruction</a:t>
            </a:r>
            <a:endParaRPr lang="fil-PH" sz="2800" dirty="0">
              <a:solidFill>
                <a:schemeClr val="tx1"/>
              </a:solidFill>
            </a:endParaRPr>
          </a:p>
        </p:txBody>
      </p:sp>
      <p:sp>
        <p:nvSpPr>
          <p:cNvPr id="12" name="Rectangle 11">
            <a:hlinkClick r:id="rId6" action="ppaction://hlinkfile"/>
          </p:cNvPr>
          <p:cNvSpPr/>
          <p:nvPr/>
        </p:nvSpPr>
        <p:spPr>
          <a:xfrm>
            <a:off x="3352800" y="4800600"/>
            <a:ext cx="2590800" cy="762000"/>
          </a:xfrm>
          <a:prstGeom prst="rect">
            <a:avLst/>
          </a:prstGeom>
          <a:solidFill>
            <a:schemeClr val="bg1">
              <a:lumMod val="75000"/>
            </a:schemeClr>
          </a:solidFill>
          <a:ln>
            <a:noFill/>
          </a:ln>
          <a:scene3d>
            <a:camera prst="orthographicFront"/>
            <a:lightRig rig="threePt" dir="t"/>
          </a:scene3d>
          <a:sp3d prstMaterial="dkEdge">
            <a:bevelT w="1524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800" dirty="0" smtClean="0">
                <a:solidFill>
                  <a:schemeClr val="tx1"/>
                </a:solidFill>
              </a:rPr>
              <a:t>Instruction</a:t>
            </a:r>
            <a:endParaRPr lang="fil-PH" sz="2800" dirty="0">
              <a:solidFill>
                <a:schemeClr val="tx1"/>
              </a:solidFill>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200" dirty="0" smtClean="0"/>
              <a:t>2. Cash (out of cash advance granted to authorized disbursing officer)</a:t>
            </a:r>
            <a:endParaRPr lang="fil-PH" dirty="0"/>
          </a:p>
        </p:txBody>
      </p:sp>
      <p:sp>
        <p:nvSpPr>
          <p:cNvPr id="3" name="Content Placeholder 2"/>
          <p:cNvSpPr>
            <a:spLocks noGrp="1"/>
          </p:cNvSpPr>
          <p:nvPr>
            <p:ph idx="1"/>
          </p:nvPr>
        </p:nvSpPr>
        <p:spPr/>
        <p:txBody>
          <a:bodyPr/>
          <a:lstStyle/>
          <a:p>
            <a:pPr algn="just">
              <a:buNone/>
            </a:pPr>
            <a:r>
              <a:rPr lang="fil-PH" dirty="0" smtClean="0"/>
              <a:t>         Cash disbursements constitute payment out of cash advances granted to the regular and special disbursing officers for personnel services, petty expenses and MOOE for field operating requirements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14</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3200" dirty="0" smtClean="0"/>
              <a:t>Illustrative Example for Check and Cash Disbursement (out of Cash Advance)</a:t>
            </a:r>
            <a:endParaRPr lang="fil-PH" sz="3200" dirty="0"/>
          </a:p>
        </p:txBody>
      </p:sp>
      <p:graphicFrame>
        <p:nvGraphicFramePr>
          <p:cNvPr id="5" name="Content Placeholder 4"/>
          <p:cNvGraphicFramePr>
            <a:graphicFrameLocks noGrp="1"/>
          </p:cNvGraphicFramePr>
          <p:nvPr>
            <p:ph idx="1"/>
          </p:nvPr>
        </p:nvGraphicFramePr>
        <p:xfrm>
          <a:off x="457200" y="3352800"/>
          <a:ext cx="8229600" cy="2225040"/>
        </p:xfrm>
        <a:graphic>
          <a:graphicData uri="http://schemas.openxmlformats.org/drawingml/2006/table">
            <a:tbl>
              <a:tblPr firstRow="1" bandRow="1">
                <a:tableStyleId>{5C22544A-7EE6-4342-B048-85BDC9FD1C3A}</a:tableStyleId>
              </a:tblPr>
              <a:tblGrid>
                <a:gridCol w="5334000"/>
                <a:gridCol w="2895600"/>
              </a:tblGrid>
              <a:tr h="370840">
                <a:tc>
                  <a:txBody>
                    <a:bodyPr/>
                    <a:lstStyle/>
                    <a:p>
                      <a:pPr algn="ctr"/>
                      <a:r>
                        <a:rPr lang="fil-PH" dirty="0" smtClean="0"/>
                        <a:t>Particulars</a:t>
                      </a:r>
                      <a:endParaRPr lang="fil-PH" dirty="0"/>
                    </a:p>
                  </a:txBody>
                  <a:tcPr/>
                </a:tc>
                <a:tc>
                  <a:txBody>
                    <a:bodyPr/>
                    <a:lstStyle/>
                    <a:p>
                      <a:pPr algn="ctr"/>
                      <a:r>
                        <a:rPr lang="fil-PH" dirty="0" smtClean="0"/>
                        <a:t>Amount</a:t>
                      </a:r>
                      <a:endParaRPr lang="fil-PH" dirty="0"/>
                    </a:p>
                  </a:txBody>
                  <a:tcPr/>
                </a:tc>
              </a:tr>
              <a:tr h="370840">
                <a:tc>
                  <a:txBody>
                    <a:bodyPr/>
                    <a:lstStyle/>
                    <a:p>
                      <a:pPr>
                        <a:buNone/>
                      </a:pPr>
                      <a:r>
                        <a:rPr lang="fil-PH" dirty="0" smtClean="0"/>
                        <a:t>Office Supplies			</a:t>
                      </a:r>
                      <a:endParaRPr lang="fil-PH" dirty="0"/>
                    </a:p>
                  </a:txBody>
                  <a:tcPr/>
                </a:tc>
                <a:tc>
                  <a:txBody>
                    <a:bodyPr/>
                    <a:lstStyle/>
                    <a:p>
                      <a:pPr algn="r"/>
                      <a:r>
                        <a:rPr lang="fil-PH" dirty="0" smtClean="0"/>
                        <a:t>P 1,000.00</a:t>
                      </a:r>
                      <a:endParaRPr lang="fil-PH" dirty="0"/>
                    </a:p>
                  </a:txBody>
                  <a:tcPr/>
                </a:tc>
              </a:tr>
              <a:tr h="370840">
                <a:tc>
                  <a:txBody>
                    <a:bodyPr/>
                    <a:lstStyle/>
                    <a:p>
                      <a:r>
                        <a:rPr lang="fil-PH" dirty="0" smtClean="0"/>
                        <a:t>Travel Expenses</a:t>
                      </a:r>
                      <a:endParaRPr lang="fil-PH" dirty="0"/>
                    </a:p>
                  </a:txBody>
                  <a:tcPr/>
                </a:tc>
                <a:tc>
                  <a:txBody>
                    <a:bodyPr/>
                    <a:lstStyle/>
                    <a:p>
                      <a:pPr algn="r"/>
                      <a:r>
                        <a:rPr lang="fil-PH" dirty="0" smtClean="0"/>
                        <a:t>1,500.00</a:t>
                      </a:r>
                      <a:endParaRPr lang="fil-PH" dirty="0"/>
                    </a:p>
                  </a:txBody>
                  <a:tcPr/>
                </a:tc>
              </a:tr>
              <a:tr h="370840">
                <a:tc>
                  <a:txBody>
                    <a:bodyPr/>
                    <a:lstStyle/>
                    <a:p>
                      <a:r>
                        <a:rPr lang="fil-PH" dirty="0" smtClean="0"/>
                        <a:t>Snacks</a:t>
                      </a:r>
                      <a:endParaRPr lang="fil-PH" dirty="0"/>
                    </a:p>
                  </a:txBody>
                  <a:tcPr/>
                </a:tc>
                <a:tc>
                  <a:txBody>
                    <a:bodyPr/>
                    <a:lstStyle/>
                    <a:p>
                      <a:pPr algn="r"/>
                      <a:r>
                        <a:rPr lang="fil-PH" dirty="0" smtClean="0"/>
                        <a:t>8,000.00</a:t>
                      </a:r>
                      <a:endParaRPr lang="fil-PH" dirty="0"/>
                    </a:p>
                  </a:txBody>
                  <a:tcPr/>
                </a:tc>
              </a:tr>
              <a:tr h="370840">
                <a:tc>
                  <a:txBody>
                    <a:bodyPr/>
                    <a:lstStyle/>
                    <a:p>
                      <a:r>
                        <a:rPr lang="fil-PH" dirty="0" smtClean="0"/>
                        <a:t>Stipend for the priest during mass</a:t>
                      </a:r>
                      <a:endParaRPr lang="fil-PH" dirty="0"/>
                    </a:p>
                  </a:txBody>
                  <a:tcPr/>
                </a:tc>
                <a:tc>
                  <a:txBody>
                    <a:bodyPr/>
                    <a:lstStyle/>
                    <a:p>
                      <a:pPr algn="r"/>
                      <a:r>
                        <a:rPr lang="fil-PH" dirty="0" smtClean="0"/>
                        <a:t>1,000.00</a:t>
                      </a:r>
                      <a:endParaRPr lang="fil-PH" dirty="0"/>
                    </a:p>
                  </a:txBody>
                  <a:tcPr/>
                </a:tc>
              </a:tr>
              <a:tr h="370840">
                <a:tc>
                  <a:txBody>
                    <a:bodyPr/>
                    <a:lstStyle/>
                    <a:p>
                      <a:r>
                        <a:rPr lang="fil-PH" dirty="0" smtClean="0"/>
                        <a:t>Flowers and candles for the mass</a:t>
                      </a:r>
                      <a:endParaRPr lang="fil-PH" dirty="0"/>
                    </a:p>
                  </a:txBody>
                  <a:tcPr/>
                </a:tc>
                <a:tc>
                  <a:txBody>
                    <a:bodyPr/>
                    <a:lstStyle/>
                    <a:p>
                      <a:pPr algn="r"/>
                      <a:r>
                        <a:rPr lang="fil-PH" dirty="0" smtClean="0"/>
                        <a:t>500.00</a:t>
                      </a:r>
                      <a:endParaRPr lang="fil-PH" dirty="0"/>
                    </a:p>
                  </a:txBody>
                  <a:tcPr/>
                </a:tc>
              </a:tr>
            </a:tbl>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15</a:t>
            </a:fld>
            <a:endParaRPr lang="fil-PH" dirty="0"/>
          </a:p>
        </p:txBody>
      </p:sp>
      <p:sp>
        <p:nvSpPr>
          <p:cNvPr id="6" name="TextBox 5"/>
          <p:cNvSpPr txBox="1"/>
          <p:nvPr/>
        </p:nvSpPr>
        <p:spPr>
          <a:xfrm>
            <a:off x="762000" y="1447801"/>
            <a:ext cx="7467600" cy="1754326"/>
          </a:xfrm>
          <a:prstGeom prst="rect">
            <a:avLst/>
          </a:prstGeom>
          <a:noFill/>
        </p:spPr>
        <p:txBody>
          <a:bodyPr wrap="square" rtlCol="0">
            <a:spAutoFit/>
          </a:bodyPr>
          <a:lstStyle/>
          <a:p>
            <a:pPr>
              <a:buNone/>
            </a:pPr>
            <a:r>
              <a:rPr lang="fil-PH" dirty="0" smtClean="0"/>
              <a:t>Assumptions :</a:t>
            </a:r>
          </a:p>
          <a:p>
            <a:pPr marL="342900" indent="-342900" algn="just">
              <a:buAutoNum type="arabicPeriod"/>
            </a:pPr>
            <a:r>
              <a:rPr lang="fil-PH" dirty="0" smtClean="0"/>
              <a:t>Grants cash advance to special disbursing officer amounting to P12,000.00 under Check No. 123456, dated June 1, 2016 to defray expenses on the celebration of agency anniversary.</a:t>
            </a:r>
          </a:p>
          <a:p>
            <a:pPr marL="342900" indent="-342900" algn="just">
              <a:buFontTx/>
              <a:buAutoNum type="arabicPeriod"/>
            </a:pPr>
            <a:r>
              <a:rPr lang="fil-PH" dirty="0" smtClean="0"/>
              <a:t>Actual Expenses incurred for the celebration of agency anniversary were as follows:</a:t>
            </a: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3200" dirty="0" smtClean="0"/>
              <a:t>Accounting Entry for Check Disbursement</a:t>
            </a:r>
            <a:endParaRPr lang="fil-PH" sz="3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16</a:t>
            </a:fld>
            <a:endParaRPr lang="fil-PH" dirty="0"/>
          </a:p>
        </p:txBody>
      </p:sp>
      <p:graphicFrame>
        <p:nvGraphicFramePr>
          <p:cNvPr id="7" name="Content Placeholder 4"/>
          <p:cNvGraphicFramePr>
            <a:graphicFrameLocks/>
          </p:cNvGraphicFramePr>
          <p:nvPr>
            <p:extLst>
              <p:ext uri="{D42A27DB-BD31-4B8C-83A1-F6EECF244321}">
                <p14:modId xmlns="" xmlns:p14="http://schemas.microsoft.com/office/powerpoint/2010/main" val="4044188110"/>
              </p:ext>
            </p:extLst>
          </p:nvPr>
        </p:nvGraphicFramePr>
        <p:xfrm>
          <a:off x="381000" y="1524000"/>
          <a:ext cx="8229600" cy="2392680"/>
        </p:xfrm>
        <a:graphic>
          <a:graphicData uri="http://schemas.openxmlformats.org/drawingml/2006/table">
            <a:tbl>
              <a:tblPr firstRow="1" bandRow="1">
                <a:tableStyleId>{5C22544A-7EE6-4342-B048-85BDC9FD1C3A}</a:tableStyleId>
              </a:tblPr>
              <a:tblGrid>
                <a:gridCol w="3200400"/>
                <a:gridCol w="1828800"/>
                <a:gridCol w="1524000"/>
                <a:gridCol w="1676400"/>
              </a:tblGrid>
              <a:tr h="370840">
                <a:tc>
                  <a:txBody>
                    <a:bodyPr/>
                    <a:lstStyle/>
                    <a:p>
                      <a:pPr algn="ctr"/>
                      <a:r>
                        <a:rPr lang="fil-PH" sz="1800" dirty="0" smtClean="0"/>
                        <a:t>Account Title</a:t>
                      </a:r>
                      <a:endParaRPr lang="fil-PH" sz="1800" dirty="0"/>
                    </a:p>
                  </a:txBody>
                  <a:tcPr/>
                </a:tc>
                <a:tc>
                  <a:txBody>
                    <a:bodyPr/>
                    <a:lstStyle/>
                    <a:p>
                      <a:pPr algn="ctr"/>
                      <a:r>
                        <a:rPr lang="fil-PH" sz="1800" dirty="0" smtClean="0"/>
                        <a:t>UACS</a:t>
                      </a:r>
                      <a:r>
                        <a:rPr lang="fil-PH" sz="1800" baseline="0" dirty="0" smtClean="0"/>
                        <a:t> Code</a:t>
                      </a:r>
                      <a:endParaRPr lang="fil-PH" sz="1800" dirty="0"/>
                    </a:p>
                  </a:txBody>
                  <a:tcPr/>
                </a:tc>
                <a:tc>
                  <a:txBody>
                    <a:bodyPr/>
                    <a:lstStyle/>
                    <a:p>
                      <a:pPr algn="ctr"/>
                      <a:r>
                        <a:rPr lang="fil-PH" sz="1800" dirty="0" smtClean="0"/>
                        <a:t>Debit</a:t>
                      </a:r>
                      <a:endParaRPr lang="fil-PH" sz="1800" dirty="0"/>
                    </a:p>
                  </a:txBody>
                  <a:tcPr/>
                </a:tc>
                <a:tc>
                  <a:txBody>
                    <a:bodyPr/>
                    <a:lstStyle/>
                    <a:p>
                      <a:pPr algn="ctr"/>
                      <a:r>
                        <a:rPr lang="fil-PH" sz="1800" dirty="0" smtClean="0"/>
                        <a:t>Credit</a:t>
                      </a:r>
                      <a:endParaRPr lang="fil-PH" sz="1800" dirty="0"/>
                    </a:p>
                  </a:txBody>
                  <a:tcPr/>
                </a:tc>
              </a:tr>
              <a:tr h="370840">
                <a:tc gridSpan="4">
                  <a:txBody>
                    <a:bodyPr/>
                    <a:lstStyle/>
                    <a:p>
                      <a:r>
                        <a:rPr lang="fil-PH" sz="1800" b="1" dirty="0" smtClean="0"/>
                        <a:t>Granting of Cash Advance</a:t>
                      </a:r>
                      <a:r>
                        <a:rPr lang="fil-PH" sz="1800" b="1" baseline="0" dirty="0" smtClean="0"/>
                        <a:t> to Special Disbursing Officers</a:t>
                      </a:r>
                      <a:endParaRPr lang="fil-PH" sz="1800" b="1" dirty="0"/>
                    </a:p>
                  </a:txBody>
                  <a:tcPr/>
                </a:tc>
                <a:tc hMerge="1">
                  <a:txBody>
                    <a:bodyPr/>
                    <a:lstStyle/>
                    <a:p>
                      <a:pPr algn="ctr"/>
                      <a:endParaRPr lang="fil-PH" dirty="0"/>
                    </a:p>
                  </a:txBody>
                  <a:tcPr/>
                </a:tc>
                <a:tc hMerge="1">
                  <a:txBody>
                    <a:bodyPr/>
                    <a:lstStyle/>
                    <a:p>
                      <a:pPr algn="r"/>
                      <a:endParaRPr lang="fil-PH" dirty="0"/>
                    </a:p>
                  </a:txBody>
                  <a:tcPr/>
                </a:tc>
                <a:tc hMerge="1">
                  <a:txBody>
                    <a:bodyPr/>
                    <a:lstStyle/>
                    <a:p>
                      <a:pPr algn="r"/>
                      <a:endParaRPr lang="fil-PH" dirty="0"/>
                    </a:p>
                  </a:txBody>
                  <a:tcPr/>
                </a:tc>
              </a:tr>
              <a:tr h="370840">
                <a:tc>
                  <a:txBody>
                    <a:bodyPr/>
                    <a:lstStyle/>
                    <a:p>
                      <a:r>
                        <a:rPr lang="fil-PH" sz="1800" dirty="0" smtClean="0"/>
                        <a:t>Advances to</a:t>
                      </a:r>
                      <a:r>
                        <a:rPr lang="fil-PH" sz="1800" baseline="0" dirty="0" smtClean="0"/>
                        <a:t> Special Disbursing Officer</a:t>
                      </a:r>
                      <a:endParaRPr lang="fil-PH" sz="1800" dirty="0"/>
                    </a:p>
                  </a:txBody>
                  <a:tcPr/>
                </a:tc>
                <a:tc>
                  <a:txBody>
                    <a:bodyPr/>
                    <a:lstStyle/>
                    <a:p>
                      <a:pPr algn="ctr"/>
                      <a:r>
                        <a:rPr lang="fil-PH" sz="1800" dirty="0" smtClean="0"/>
                        <a:t>19901030</a:t>
                      </a:r>
                      <a:endParaRPr lang="fil-PH" sz="1800" dirty="0"/>
                    </a:p>
                  </a:txBody>
                  <a:tcPr/>
                </a:tc>
                <a:tc>
                  <a:txBody>
                    <a:bodyPr/>
                    <a:lstStyle/>
                    <a:p>
                      <a:pPr algn="r"/>
                      <a:r>
                        <a:rPr lang="fil-PH" sz="1800" dirty="0" smtClean="0"/>
                        <a:t>12,000.00</a:t>
                      </a:r>
                      <a:endParaRPr lang="fil-PH" sz="1800" dirty="0"/>
                    </a:p>
                  </a:txBody>
                  <a:tcPr/>
                </a:tc>
                <a:tc>
                  <a:txBody>
                    <a:bodyPr/>
                    <a:lstStyle/>
                    <a:p>
                      <a:pPr algn="r"/>
                      <a:endParaRPr lang="fil-PH" sz="1800" dirty="0"/>
                    </a:p>
                  </a:txBody>
                  <a:tcPr/>
                </a:tc>
              </a:tr>
              <a:tr h="370840">
                <a:tc>
                  <a:txBody>
                    <a:bodyPr/>
                    <a:lstStyle/>
                    <a:p>
                      <a:pPr lvl="1"/>
                      <a:r>
                        <a:rPr lang="fil-PH" sz="1800" i="0" dirty="0" smtClean="0"/>
                        <a:t>Cash – MDS,</a:t>
                      </a:r>
                      <a:r>
                        <a:rPr lang="fil-PH" sz="1800" i="0" baseline="0" dirty="0" smtClean="0"/>
                        <a:t> Regular</a:t>
                      </a:r>
                      <a:endParaRPr lang="fil-PH" sz="1800" i="0" dirty="0"/>
                    </a:p>
                  </a:txBody>
                  <a:tcPr/>
                </a:tc>
                <a:tc>
                  <a:txBody>
                    <a:bodyPr/>
                    <a:lstStyle/>
                    <a:p>
                      <a:pPr algn="ctr"/>
                      <a:r>
                        <a:rPr lang="fil-PH" sz="1800" i="0" dirty="0" smtClean="0"/>
                        <a:t>10104040</a:t>
                      </a:r>
                      <a:endParaRPr lang="fil-PH" sz="1800" i="0" dirty="0"/>
                    </a:p>
                  </a:txBody>
                  <a:tcPr/>
                </a:tc>
                <a:tc>
                  <a:txBody>
                    <a:bodyPr/>
                    <a:lstStyle/>
                    <a:p>
                      <a:pPr algn="r"/>
                      <a:endParaRPr lang="fil-PH" sz="1800" dirty="0"/>
                    </a:p>
                  </a:txBody>
                  <a:tcPr/>
                </a:tc>
                <a:tc>
                  <a:txBody>
                    <a:bodyPr/>
                    <a:lstStyle/>
                    <a:p>
                      <a:pPr algn="r"/>
                      <a:r>
                        <a:rPr lang="fil-PH" sz="1800" dirty="0" smtClean="0"/>
                        <a:t>12,000.00</a:t>
                      </a:r>
                      <a:endParaRPr lang="fil-PH" sz="1800" dirty="0"/>
                    </a:p>
                  </a:txBody>
                  <a:tcPr/>
                </a:tc>
              </a:tr>
              <a:tr h="228600">
                <a:tc gridSpan="4">
                  <a:txBody>
                    <a:bodyPr/>
                    <a:lstStyle/>
                    <a:p>
                      <a:pPr algn="just"/>
                      <a:r>
                        <a:rPr lang="fil-PH" sz="1800" i="1" kern="1200" baseline="0" dirty="0" smtClean="0">
                          <a:solidFill>
                            <a:schemeClr val="dk1"/>
                          </a:solidFill>
                          <a:latin typeface="+mn-lt"/>
                          <a:ea typeface="+mn-ea"/>
                          <a:cs typeface="+mn-cs"/>
                        </a:rPr>
                        <a:t>To recognize cash advance for payment of agency anniversary celebration, Check No. </a:t>
                      </a:r>
                      <a:r>
                        <a:rPr lang="fil-PH" i="1" dirty="0" smtClean="0"/>
                        <a:t>123456 dated</a:t>
                      </a:r>
                      <a:r>
                        <a:rPr lang="fil-PH" i="1" baseline="0" dirty="0" smtClean="0"/>
                        <a:t> June 1, 2016</a:t>
                      </a:r>
                      <a:endParaRPr lang="fil-PH" sz="1800" i="1" kern="1200" baseline="0" dirty="0" smtClean="0">
                        <a:solidFill>
                          <a:schemeClr val="dk1"/>
                        </a:solidFill>
                        <a:latin typeface="+mn-lt"/>
                        <a:ea typeface="+mn-ea"/>
                        <a:cs typeface="+mn-cs"/>
                      </a:endParaRPr>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2400" dirty="0" smtClean="0"/>
              <a:t>Accounting Entry for Cash Disbursement (out of cash advance granted to authorized disbursing officer)</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17</a:t>
            </a:fld>
            <a:endParaRPr lang="fil-PH" dirty="0"/>
          </a:p>
        </p:txBody>
      </p:sp>
      <p:graphicFrame>
        <p:nvGraphicFramePr>
          <p:cNvPr id="8" name="Content Placeholder 4"/>
          <p:cNvGraphicFramePr>
            <a:graphicFrameLocks/>
          </p:cNvGraphicFramePr>
          <p:nvPr/>
        </p:nvGraphicFramePr>
        <p:xfrm>
          <a:off x="457200" y="1524000"/>
          <a:ext cx="8229600" cy="3505200"/>
        </p:xfrm>
        <a:graphic>
          <a:graphicData uri="http://schemas.openxmlformats.org/drawingml/2006/table">
            <a:tbl>
              <a:tblPr firstRow="1" bandRow="1">
                <a:tableStyleId>{5C22544A-7EE6-4342-B048-85BDC9FD1C3A}</a:tableStyleId>
              </a:tblPr>
              <a:tblGrid>
                <a:gridCol w="3200400"/>
                <a:gridCol w="1828800"/>
                <a:gridCol w="1524000"/>
                <a:gridCol w="1676400"/>
              </a:tblGrid>
              <a:tr h="370840">
                <a:tc>
                  <a:txBody>
                    <a:bodyPr/>
                    <a:lstStyle/>
                    <a:p>
                      <a:pPr algn="ctr"/>
                      <a:r>
                        <a:rPr lang="fil-PH" sz="1600" dirty="0" smtClean="0"/>
                        <a:t>Account Title</a:t>
                      </a:r>
                      <a:endParaRPr lang="fil-PH" sz="1600" dirty="0"/>
                    </a:p>
                  </a:txBody>
                  <a:tcPr/>
                </a:tc>
                <a:tc>
                  <a:txBody>
                    <a:bodyPr/>
                    <a:lstStyle/>
                    <a:p>
                      <a:pPr algn="ctr"/>
                      <a:r>
                        <a:rPr lang="fil-PH" sz="1600" dirty="0" smtClean="0"/>
                        <a:t>UACS</a:t>
                      </a:r>
                      <a:r>
                        <a:rPr lang="fil-PH" sz="1600" baseline="0" dirty="0" smtClean="0"/>
                        <a:t> Code</a:t>
                      </a:r>
                      <a:endParaRPr lang="fil-PH" sz="1600" dirty="0"/>
                    </a:p>
                  </a:txBody>
                  <a:tcPr/>
                </a:tc>
                <a:tc>
                  <a:txBody>
                    <a:bodyPr/>
                    <a:lstStyle/>
                    <a:p>
                      <a:pPr algn="ctr"/>
                      <a:r>
                        <a:rPr lang="fil-PH" sz="1600" dirty="0" smtClean="0"/>
                        <a:t>Debit</a:t>
                      </a:r>
                      <a:endParaRPr lang="fil-PH" sz="1600" dirty="0"/>
                    </a:p>
                  </a:txBody>
                  <a:tcPr/>
                </a:tc>
                <a:tc>
                  <a:txBody>
                    <a:bodyPr/>
                    <a:lstStyle/>
                    <a:p>
                      <a:pPr algn="ctr"/>
                      <a:r>
                        <a:rPr lang="fil-PH" sz="1600" dirty="0" smtClean="0"/>
                        <a:t>Credit</a:t>
                      </a:r>
                      <a:endParaRPr lang="fil-PH" sz="1600" dirty="0"/>
                    </a:p>
                  </a:txBody>
                  <a:tcPr/>
                </a:tc>
              </a:tr>
              <a:tr h="370840">
                <a:tc gridSpan="4">
                  <a:txBody>
                    <a:bodyPr/>
                    <a:lstStyle/>
                    <a:p>
                      <a:r>
                        <a:rPr lang="fil-PH" sz="1600" b="1" dirty="0" smtClean="0"/>
                        <a:t>Liquidation of Cash Advance</a:t>
                      </a:r>
                      <a:endParaRPr lang="fil-PH" sz="1600" b="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411480">
                <a:tc>
                  <a:txBody>
                    <a:bodyPr/>
                    <a:lstStyle/>
                    <a:p>
                      <a:r>
                        <a:rPr lang="fil-PH" sz="1600" dirty="0" smtClean="0"/>
                        <a:t>Travelling</a:t>
                      </a:r>
                      <a:r>
                        <a:rPr lang="fil-PH" sz="1600" baseline="0" dirty="0" smtClean="0"/>
                        <a:t> Expenses – Local</a:t>
                      </a:r>
                      <a:endParaRPr lang="fil-PH" sz="1600" dirty="0"/>
                    </a:p>
                  </a:txBody>
                  <a:tcPr/>
                </a:tc>
                <a:tc>
                  <a:txBody>
                    <a:bodyPr/>
                    <a:lstStyle/>
                    <a:p>
                      <a:pPr algn="ctr"/>
                      <a:r>
                        <a:rPr lang="fil-PH" sz="1600" dirty="0" smtClean="0"/>
                        <a:t>50201010</a:t>
                      </a:r>
                      <a:endParaRPr lang="fil-PH" sz="1600" dirty="0"/>
                    </a:p>
                  </a:txBody>
                  <a:tcPr/>
                </a:tc>
                <a:tc>
                  <a:txBody>
                    <a:bodyPr/>
                    <a:lstStyle/>
                    <a:p>
                      <a:pPr algn="r"/>
                      <a:r>
                        <a:rPr lang="fil-PH" sz="1600" dirty="0" smtClean="0"/>
                        <a:t>1,500.00</a:t>
                      </a:r>
                      <a:endParaRPr lang="fil-PH" sz="1600" dirty="0"/>
                    </a:p>
                  </a:txBody>
                  <a:tcPr/>
                </a:tc>
                <a:tc>
                  <a:txBody>
                    <a:bodyPr/>
                    <a:lstStyle/>
                    <a:p>
                      <a:pPr algn="r"/>
                      <a:endParaRPr lang="fil-PH" sz="1600" dirty="0"/>
                    </a:p>
                  </a:txBody>
                  <a:tcPr/>
                </a:tc>
              </a:tr>
              <a:tr h="370840">
                <a:tc>
                  <a:txBody>
                    <a:bodyPr/>
                    <a:lstStyle/>
                    <a:p>
                      <a:r>
                        <a:rPr lang="fil-PH" sz="1600" dirty="0" smtClean="0"/>
                        <a:t>Office Supplies</a:t>
                      </a:r>
                      <a:r>
                        <a:rPr lang="fil-PH" sz="1600" baseline="0" dirty="0" smtClean="0"/>
                        <a:t> Expenses</a:t>
                      </a:r>
                      <a:endParaRPr lang="fil-PH" sz="1600" dirty="0"/>
                    </a:p>
                  </a:txBody>
                  <a:tcPr/>
                </a:tc>
                <a:tc>
                  <a:txBody>
                    <a:bodyPr/>
                    <a:lstStyle/>
                    <a:p>
                      <a:pPr algn="ctr"/>
                      <a:r>
                        <a:rPr lang="fil-PH" sz="1600" dirty="0" smtClean="0"/>
                        <a:t>50203010</a:t>
                      </a:r>
                      <a:endParaRPr lang="fil-PH" sz="1600" dirty="0"/>
                    </a:p>
                  </a:txBody>
                  <a:tcPr/>
                </a:tc>
                <a:tc>
                  <a:txBody>
                    <a:bodyPr/>
                    <a:lstStyle/>
                    <a:p>
                      <a:pPr algn="r"/>
                      <a:r>
                        <a:rPr lang="fil-PH" sz="1600" dirty="0" smtClean="0"/>
                        <a:t>1,000.00</a:t>
                      </a:r>
                      <a:endParaRPr lang="fil-PH" sz="1600" dirty="0"/>
                    </a:p>
                  </a:txBody>
                  <a:tcPr/>
                </a:tc>
                <a:tc>
                  <a:txBody>
                    <a:bodyPr/>
                    <a:lstStyle/>
                    <a:p>
                      <a:pPr algn="r"/>
                      <a:endParaRPr lang="fil-PH" sz="1600" dirty="0"/>
                    </a:p>
                  </a:txBody>
                  <a:tcPr/>
                </a:tc>
              </a:tr>
              <a:tr h="370840">
                <a:tc>
                  <a:txBody>
                    <a:bodyPr/>
                    <a:lstStyle/>
                    <a:p>
                      <a:r>
                        <a:rPr lang="fil-PH" sz="1600" dirty="0" smtClean="0"/>
                        <a:t>Other Maintenance</a:t>
                      </a:r>
                      <a:r>
                        <a:rPr lang="fil-PH" sz="1600" baseline="0" dirty="0" smtClean="0"/>
                        <a:t> and Operating</a:t>
                      </a:r>
                      <a:r>
                        <a:rPr lang="fil-PH" sz="1600" dirty="0" smtClean="0"/>
                        <a:t> Expenses</a:t>
                      </a:r>
                      <a:endParaRPr lang="fil-PH" sz="1600" dirty="0"/>
                    </a:p>
                  </a:txBody>
                  <a:tcPr/>
                </a:tc>
                <a:tc>
                  <a:txBody>
                    <a:bodyPr/>
                    <a:lstStyle/>
                    <a:p>
                      <a:pPr algn="ctr"/>
                      <a:r>
                        <a:rPr lang="fil-PH" sz="1600" dirty="0" smtClean="0"/>
                        <a:t>50209990</a:t>
                      </a:r>
                      <a:endParaRPr lang="fil-PH" sz="1600" dirty="0"/>
                    </a:p>
                  </a:txBody>
                  <a:tcPr/>
                </a:tc>
                <a:tc>
                  <a:txBody>
                    <a:bodyPr/>
                    <a:lstStyle/>
                    <a:p>
                      <a:pPr algn="r"/>
                      <a:r>
                        <a:rPr lang="fil-PH" sz="1600" dirty="0" smtClean="0"/>
                        <a:t>9,500.00</a:t>
                      </a:r>
                      <a:endParaRPr lang="fil-PH" sz="1600" dirty="0"/>
                    </a:p>
                  </a:txBody>
                  <a:tcPr/>
                </a:tc>
                <a:tc>
                  <a:txBody>
                    <a:bodyPr/>
                    <a:lstStyle/>
                    <a:p>
                      <a:pPr algn="r"/>
                      <a:endParaRPr lang="fil-PH" sz="1600" dirty="0"/>
                    </a:p>
                  </a:txBody>
                  <a:tcPr/>
                </a:tc>
              </a:tr>
              <a:tr h="370840">
                <a:tc>
                  <a:txBody>
                    <a:bodyPr/>
                    <a:lstStyle/>
                    <a:p>
                      <a:pPr lvl="1"/>
                      <a:r>
                        <a:rPr lang="fil-PH" sz="1600" dirty="0" smtClean="0"/>
                        <a:t>Advances to</a:t>
                      </a:r>
                      <a:r>
                        <a:rPr lang="fil-PH" sz="1600" baseline="0" dirty="0" smtClean="0"/>
                        <a:t> Special Disbursing Officer</a:t>
                      </a:r>
                      <a:endParaRPr lang="fil-PH" sz="1600" dirty="0"/>
                    </a:p>
                  </a:txBody>
                  <a:tcPr/>
                </a:tc>
                <a:tc>
                  <a:txBody>
                    <a:bodyPr/>
                    <a:lstStyle/>
                    <a:p>
                      <a:pPr algn="ctr"/>
                      <a:r>
                        <a:rPr lang="fil-PH" sz="1600" dirty="0" smtClean="0"/>
                        <a:t>19901030</a:t>
                      </a:r>
                      <a:endParaRPr lang="fil-PH" sz="1600" dirty="0"/>
                    </a:p>
                  </a:txBody>
                  <a:tcPr/>
                </a:tc>
                <a:tc>
                  <a:txBody>
                    <a:bodyPr/>
                    <a:lstStyle/>
                    <a:p>
                      <a:pPr algn="r"/>
                      <a:endParaRPr lang="fil-PH" sz="1600" dirty="0"/>
                    </a:p>
                  </a:txBody>
                  <a:tcPr/>
                </a:tc>
                <a:tc>
                  <a:txBody>
                    <a:bodyPr/>
                    <a:lstStyle/>
                    <a:p>
                      <a:pPr algn="r"/>
                      <a:r>
                        <a:rPr lang="fil-PH" sz="1600" dirty="0" smtClean="0"/>
                        <a:t>12,000.00</a:t>
                      </a:r>
                      <a:endParaRPr lang="fil-PH" sz="1600" dirty="0"/>
                    </a:p>
                  </a:txBody>
                  <a:tcPr/>
                </a:tc>
              </a:tr>
              <a:tr h="370840">
                <a:tc gridSpan="4">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fil-PH" sz="1600" i="1" dirty="0" smtClean="0"/>
                        <a:t>To record liquidation</a:t>
                      </a:r>
                      <a:r>
                        <a:rPr lang="fil-PH" sz="1600" i="1" baseline="0" dirty="0" smtClean="0"/>
                        <a:t> of cash advance (Check No. </a:t>
                      </a:r>
                      <a:r>
                        <a:rPr lang="fil-PH" sz="1600" dirty="0" smtClean="0"/>
                        <a:t>123456 dtd. June 1, 2016)</a:t>
                      </a:r>
                      <a:r>
                        <a:rPr lang="fil-PH" sz="1600" i="1" baseline="0" dirty="0" smtClean="0"/>
                        <a:t> after the anniversary celebration based on the Report of Disbursements and supporting documents submitted by the special Disbursing Officer</a:t>
                      </a:r>
                      <a:endParaRPr lang="fil-PH" sz="1600" i="1" dirty="0" smtClean="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dirty="0" smtClean="0"/>
              <a:t>3. Advice to Debit Account (ADA)</a:t>
            </a:r>
            <a:endParaRPr lang="fil-PH" dirty="0"/>
          </a:p>
        </p:txBody>
      </p:sp>
      <p:sp>
        <p:nvSpPr>
          <p:cNvPr id="3" name="Content Placeholder 2"/>
          <p:cNvSpPr>
            <a:spLocks noGrp="1"/>
          </p:cNvSpPr>
          <p:nvPr>
            <p:ph idx="1"/>
          </p:nvPr>
        </p:nvSpPr>
        <p:spPr/>
        <p:txBody>
          <a:bodyPr/>
          <a:lstStyle/>
          <a:p>
            <a:pPr algn="just">
              <a:buNone/>
            </a:pPr>
            <a:r>
              <a:rPr lang="fil-PH" dirty="0" smtClean="0"/>
              <a:t>		The ADA  is an authorization issued by the NGA/OU to Debit a specified amount from its availabe NCA balance under regular MDS Sub Account for payment of creditors/payees thru ExMDPS. This appears in the lower portion of the List of Due and Demandable Accounts Payable –Advice to Debit Accounts (LDDAP-ADA)</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18</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fil-PH" sz="3600" dirty="0" smtClean="0"/>
              <a:t>Required GAM Form for LDDAP-ADA</a:t>
            </a:r>
            <a:endParaRPr lang="fil-PH" sz="36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19</a:t>
            </a:fld>
            <a:endParaRPr lang="fil-PH" dirty="0"/>
          </a:p>
        </p:txBody>
      </p:sp>
      <p:sp>
        <p:nvSpPr>
          <p:cNvPr id="6" name="Rectangle 5">
            <a:hlinkClick r:id="rId3" action="ppaction://hlinkfile"/>
          </p:cNvPr>
          <p:cNvSpPr/>
          <p:nvPr/>
        </p:nvSpPr>
        <p:spPr>
          <a:xfrm>
            <a:off x="381000" y="1600200"/>
            <a:ext cx="8382000" cy="1066800"/>
          </a:xfrm>
          <a:prstGeom prst="rect">
            <a:avLst/>
          </a:prstGeom>
          <a:solidFill>
            <a:schemeClr val="bg1">
              <a:lumMod val="75000"/>
            </a:schemeClr>
          </a:solidFill>
          <a:ln>
            <a:noFill/>
          </a:ln>
          <a:scene3d>
            <a:camera prst="orthographicFront"/>
            <a:lightRig rig="threePt" dir="t"/>
          </a:scene3d>
          <a:sp3d prstMaterial="dkEdge">
            <a:bevelT w="1524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REPORT OF ADVICE TO DEBIT ACCOUNT ISSUED </a:t>
            </a:r>
            <a:r>
              <a:rPr lang="fil-PH" sz="2800" dirty="0" smtClean="0">
                <a:solidFill>
                  <a:schemeClr val="tx1"/>
                </a:solidFill>
              </a:rPr>
              <a:t>(RADAI)</a:t>
            </a:r>
            <a:endParaRPr lang="fil-PH" sz="2800" dirty="0">
              <a:solidFill>
                <a:schemeClr val="tx1"/>
              </a:solidFill>
            </a:endParaRPr>
          </a:p>
        </p:txBody>
      </p:sp>
      <p:sp>
        <p:nvSpPr>
          <p:cNvPr id="7" name="Rectangle 6">
            <a:hlinkClick r:id="rId4" action="ppaction://hlinkfile"/>
          </p:cNvPr>
          <p:cNvSpPr/>
          <p:nvPr/>
        </p:nvSpPr>
        <p:spPr>
          <a:xfrm>
            <a:off x="3352800" y="3048000"/>
            <a:ext cx="2590800" cy="762000"/>
          </a:xfrm>
          <a:prstGeom prst="rect">
            <a:avLst/>
          </a:prstGeom>
          <a:solidFill>
            <a:schemeClr val="bg1">
              <a:lumMod val="75000"/>
            </a:schemeClr>
          </a:solidFill>
          <a:ln>
            <a:noFill/>
          </a:ln>
          <a:scene3d>
            <a:camera prst="orthographicFront"/>
            <a:lightRig rig="threePt" dir="t"/>
          </a:scene3d>
          <a:sp3d prstMaterial="dkEdge">
            <a:bevelT w="1524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800" dirty="0" smtClean="0">
                <a:solidFill>
                  <a:schemeClr val="tx1"/>
                </a:solidFill>
              </a:rPr>
              <a:t>Instruction</a:t>
            </a:r>
            <a:endParaRPr lang="fil-PH" sz="2800" dirty="0">
              <a:solidFill>
                <a:schemeClr val="tx1"/>
              </a:solidFill>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fil-PH" dirty="0" smtClean="0"/>
              <a:t>4. Tax Remittance Advice (TRA)</a:t>
            </a:r>
            <a:endParaRPr lang="fil-PH" dirty="0"/>
          </a:p>
        </p:txBody>
      </p:sp>
      <p:sp>
        <p:nvSpPr>
          <p:cNvPr id="3" name="Content Placeholder 2"/>
          <p:cNvSpPr>
            <a:spLocks noGrp="1"/>
          </p:cNvSpPr>
          <p:nvPr>
            <p:ph idx="1"/>
          </p:nvPr>
        </p:nvSpPr>
        <p:spPr/>
        <p:txBody>
          <a:bodyPr>
            <a:normAutofit fontScale="92500" lnSpcReduction="10000"/>
          </a:bodyPr>
          <a:lstStyle/>
          <a:p>
            <a:pPr algn="just">
              <a:buNone/>
            </a:pPr>
            <a:r>
              <a:rPr lang="fil-PH" dirty="0" smtClean="0"/>
              <a:t>		The TRA is an accountable document issued by NGA, certified correct by the Chief Accountant/Head of Accounting Division/Unit and approved by the Agency Head/Authorized Official, and used to record the remittance of taxes withheld to the BIR. The same document shall be the basis for the BIR and the BTr to draw a JEV to record the tax collection and deposit in their respective books of accounts. The JEV shall be recorded in the GJ.</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20</a:t>
            </a:fld>
            <a:endParaRPr lang="fil-PH"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2800" dirty="0" smtClean="0"/>
              <a:t>Sample Entries for ADA and TRA Disbursement</a:t>
            </a: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21</a:t>
            </a:fld>
            <a:endParaRPr lang="fil-PH" dirty="0"/>
          </a:p>
        </p:txBody>
      </p:sp>
      <p:graphicFrame>
        <p:nvGraphicFramePr>
          <p:cNvPr id="6" name="Content Placeholder 4"/>
          <p:cNvGraphicFramePr>
            <a:graphicFrameLocks/>
          </p:cNvGraphicFramePr>
          <p:nvPr/>
        </p:nvGraphicFramePr>
        <p:xfrm>
          <a:off x="457200" y="1452880"/>
          <a:ext cx="8229600" cy="4490720"/>
        </p:xfrm>
        <a:graphic>
          <a:graphicData uri="http://schemas.openxmlformats.org/drawingml/2006/table">
            <a:tbl>
              <a:tblPr firstRow="1" bandRow="1">
                <a:tableStyleId>{5C22544A-7EE6-4342-B048-85BDC9FD1C3A}</a:tableStyleId>
              </a:tblPr>
              <a:tblGrid>
                <a:gridCol w="3200400"/>
                <a:gridCol w="1828800"/>
                <a:gridCol w="1524000"/>
                <a:gridCol w="1676400"/>
              </a:tblGrid>
              <a:tr h="370840">
                <a:tc>
                  <a:txBody>
                    <a:bodyPr/>
                    <a:lstStyle/>
                    <a:p>
                      <a:pPr algn="ctr"/>
                      <a:r>
                        <a:rPr lang="fil-PH" sz="1600" dirty="0" smtClean="0"/>
                        <a:t>Account Title</a:t>
                      </a:r>
                      <a:endParaRPr lang="fil-PH" sz="1600" dirty="0"/>
                    </a:p>
                  </a:txBody>
                  <a:tcPr/>
                </a:tc>
                <a:tc>
                  <a:txBody>
                    <a:bodyPr/>
                    <a:lstStyle/>
                    <a:p>
                      <a:pPr algn="ctr"/>
                      <a:r>
                        <a:rPr lang="fil-PH" sz="1600" dirty="0" smtClean="0"/>
                        <a:t>UACS</a:t>
                      </a:r>
                      <a:r>
                        <a:rPr lang="fil-PH" sz="1600" baseline="0" dirty="0" smtClean="0"/>
                        <a:t> Code</a:t>
                      </a:r>
                      <a:endParaRPr lang="fil-PH" sz="1600" dirty="0"/>
                    </a:p>
                  </a:txBody>
                  <a:tcPr/>
                </a:tc>
                <a:tc>
                  <a:txBody>
                    <a:bodyPr/>
                    <a:lstStyle/>
                    <a:p>
                      <a:pPr algn="ctr"/>
                      <a:r>
                        <a:rPr lang="fil-PH" sz="1600" dirty="0" smtClean="0"/>
                        <a:t>Debit</a:t>
                      </a:r>
                      <a:endParaRPr lang="fil-PH" sz="1600" dirty="0"/>
                    </a:p>
                  </a:txBody>
                  <a:tcPr/>
                </a:tc>
                <a:tc>
                  <a:txBody>
                    <a:bodyPr/>
                    <a:lstStyle/>
                    <a:p>
                      <a:pPr algn="ctr"/>
                      <a:r>
                        <a:rPr lang="fil-PH" sz="1600" dirty="0" smtClean="0"/>
                        <a:t>Credit</a:t>
                      </a:r>
                      <a:endParaRPr lang="fil-PH" sz="1600" dirty="0"/>
                    </a:p>
                  </a:txBody>
                  <a:tcPr/>
                </a:tc>
              </a:tr>
              <a:tr h="370840">
                <a:tc gridSpan="4">
                  <a:txBody>
                    <a:bodyPr/>
                    <a:lstStyle/>
                    <a:p>
                      <a:r>
                        <a:rPr lang="fil-PH" sz="1600" b="1" dirty="0" smtClean="0"/>
                        <a:t>1. Upon</a:t>
                      </a:r>
                      <a:r>
                        <a:rPr lang="fil-PH" sz="1600" b="1" baseline="0" dirty="0" smtClean="0"/>
                        <a:t> set up of payable to suppliers</a:t>
                      </a:r>
                      <a:endParaRPr lang="fil-PH" sz="1600" b="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411480">
                <a:tc>
                  <a:txBody>
                    <a:bodyPr/>
                    <a:lstStyle/>
                    <a:p>
                      <a:r>
                        <a:rPr lang="fil-PH" sz="1600" dirty="0" smtClean="0"/>
                        <a:t>Office Equipment</a:t>
                      </a:r>
                      <a:endParaRPr lang="fil-PH" sz="1600" dirty="0"/>
                    </a:p>
                  </a:txBody>
                  <a:tcPr/>
                </a:tc>
                <a:tc>
                  <a:txBody>
                    <a:bodyPr/>
                    <a:lstStyle/>
                    <a:p>
                      <a:pPr algn="ctr"/>
                      <a:r>
                        <a:rPr lang="fil-PH" sz="1600" dirty="0" smtClean="0"/>
                        <a:t>10605020</a:t>
                      </a:r>
                      <a:endParaRPr lang="fil-PH" sz="1600" dirty="0"/>
                    </a:p>
                  </a:txBody>
                  <a:tcPr/>
                </a:tc>
                <a:tc>
                  <a:txBody>
                    <a:bodyPr/>
                    <a:lstStyle/>
                    <a:p>
                      <a:pPr algn="r"/>
                      <a:r>
                        <a:rPr lang="fil-PH" sz="1600" dirty="0" smtClean="0"/>
                        <a:t>80,000.00</a:t>
                      </a:r>
                      <a:endParaRPr lang="fil-PH" sz="1600" dirty="0"/>
                    </a:p>
                  </a:txBody>
                  <a:tcPr/>
                </a:tc>
                <a:tc>
                  <a:txBody>
                    <a:bodyPr/>
                    <a:lstStyle/>
                    <a:p>
                      <a:pPr algn="r"/>
                      <a:endParaRPr lang="fil-PH" sz="1600" dirty="0"/>
                    </a:p>
                  </a:txBody>
                  <a:tcPr/>
                </a:tc>
              </a:tr>
              <a:tr h="370840">
                <a:tc>
                  <a:txBody>
                    <a:bodyPr/>
                    <a:lstStyle/>
                    <a:p>
                      <a:pPr lvl="1"/>
                      <a:r>
                        <a:rPr lang="fil-PH" sz="1600" dirty="0" smtClean="0"/>
                        <a:t>Accounts Payable</a:t>
                      </a:r>
                      <a:endParaRPr lang="fil-PH" sz="1600" dirty="0"/>
                    </a:p>
                  </a:txBody>
                  <a:tcPr/>
                </a:tc>
                <a:tc>
                  <a:txBody>
                    <a:bodyPr/>
                    <a:lstStyle/>
                    <a:p>
                      <a:pPr algn="ctr"/>
                      <a:r>
                        <a:rPr lang="fil-PH" sz="1600" dirty="0" smtClean="0"/>
                        <a:t>20101010</a:t>
                      </a:r>
                      <a:endParaRPr lang="fil-PH" sz="1600" dirty="0"/>
                    </a:p>
                  </a:txBody>
                  <a:tcPr/>
                </a:tc>
                <a:tc>
                  <a:txBody>
                    <a:bodyPr/>
                    <a:lstStyle/>
                    <a:p>
                      <a:pPr algn="r"/>
                      <a:endParaRPr lang="fil-PH" sz="1600" dirty="0"/>
                    </a:p>
                  </a:txBody>
                  <a:tcPr/>
                </a:tc>
                <a:tc>
                  <a:txBody>
                    <a:bodyPr/>
                    <a:lstStyle/>
                    <a:p>
                      <a:pPr algn="r"/>
                      <a:r>
                        <a:rPr lang="fil-PH" sz="1600" dirty="0" smtClean="0"/>
                        <a:t>80,000.00</a:t>
                      </a:r>
                      <a:endParaRPr lang="fil-PH" sz="1600" dirty="0"/>
                    </a:p>
                  </a:txBody>
                  <a:tcPr/>
                </a:tc>
              </a:tr>
              <a:tr h="370840">
                <a:tc gridSpan="4">
                  <a:txBody>
                    <a:bodyPr/>
                    <a:lstStyle/>
                    <a:p>
                      <a:r>
                        <a:rPr lang="fil-PH" sz="1600" i="1" dirty="0" smtClean="0"/>
                        <a:t>To set up payable for the</a:t>
                      </a:r>
                      <a:r>
                        <a:rPr lang="fil-PH" sz="1600" i="1" baseline="0" dirty="0" smtClean="0"/>
                        <a:t> purchase of Xerox machine based on processed/approved DV</a:t>
                      </a:r>
                      <a:endParaRPr lang="fil-PH" sz="1600" i="1" dirty="0"/>
                    </a:p>
                  </a:txBody>
                  <a:tcPr/>
                </a:tc>
                <a:tc hMerge="1">
                  <a:txBody>
                    <a:bodyPr/>
                    <a:lstStyle/>
                    <a:p>
                      <a:pPr algn="ctr"/>
                      <a:endParaRPr lang="fil-PH" sz="1600" dirty="0"/>
                    </a:p>
                  </a:txBody>
                  <a:tcPr/>
                </a:tc>
                <a:tc hMerge="1">
                  <a:txBody>
                    <a:bodyPr/>
                    <a:lstStyle/>
                    <a:p>
                      <a:pPr algn="r"/>
                      <a:endParaRPr lang="fil-PH" sz="1600" dirty="0"/>
                    </a:p>
                  </a:txBody>
                  <a:tcPr/>
                </a:tc>
                <a:tc hMerge="1">
                  <a:txBody>
                    <a:bodyPr/>
                    <a:lstStyle/>
                    <a:p>
                      <a:pPr algn="r"/>
                      <a:endParaRPr lang="fil-PH" sz="1600" dirty="0"/>
                    </a:p>
                  </a:txBody>
                  <a:tcPr/>
                </a:tc>
              </a:tr>
              <a:tr h="370840">
                <a:tc>
                  <a:txBody>
                    <a:bodyPr/>
                    <a:lstStyle/>
                    <a:p>
                      <a:pPr lvl="1"/>
                      <a:endParaRPr lang="fil-PH" sz="1600" dirty="0"/>
                    </a:p>
                  </a:txBody>
                  <a:tcPr/>
                </a:tc>
                <a:tc>
                  <a:txBody>
                    <a:bodyPr/>
                    <a:lstStyle/>
                    <a:p>
                      <a:pPr algn="ctr"/>
                      <a:endParaRPr lang="fil-PH" sz="1600" dirty="0"/>
                    </a:p>
                  </a:txBody>
                  <a:tcPr/>
                </a:tc>
                <a:tc>
                  <a:txBody>
                    <a:bodyPr/>
                    <a:lstStyle/>
                    <a:p>
                      <a:pPr algn="r"/>
                      <a:endParaRPr lang="fil-PH" sz="1600" dirty="0"/>
                    </a:p>
                  </a:txBody>
                  <a:tcPr/>
                </a:tc>
                <a:tc>
                  <a:txBody>
                    <a:bodyPr/>
                    <a:lstStyle/>
                    <a:p>
                      <a:pPr algn="r"/>
                      <a:endParaRPr lang="fil-PH" sz="1600" dirty="0"/>
                    </a:p>
                  </a:txBody>
                  <a:tcPr/>
                </a:tc>
              </a:tr>
              <a:tr h="370840">
                <a:tc>
                  <a:txBody>
                    <a:bodyPr/>
                    <a:lstStyle/>
                    <a:p>
                      <a:pPr lvl="0"/>
                      <a:r>
                        <a:rPr lang="fil-PH" sz="1600" b="1" dirty="0" smtClean="0"/>
                        <a:t>2.</a:t>
                      </a:r>
                      <a:r>
                        <a:rPr lang="fil-PH" sz="1600" b="1" baseline="0" dirty="0" smtClean="0"/>
                        <a:t> Payment thru ADA</a:t>
                      </a:r>
                      <a:endParaRPr lang="fil-PH" sz="1600" b="1" dirty="0"/>
                    </a:p>
                  </a:txBody>
                  <a:tcPr/>
                </a:tc>
                <a:tc>
                  <a:txBody>
                    <a:bodyPr/>
                    <a:lstStyle/>
                    <a:p>
                      <a:pPr algn="ctr"/>
                      <a:endParaRPr lang="fil-PH" sz="1600" dirty="0"/>
                    </a:p>
                  </a:txBody>
                  <a:tcPr/>
                </a:tc>
                <a:tc>
                  <a:txBody>
                    <a:bodyPr/>
                    <a:lstStyle/>
                    <a:p>
                      <a:pPr algn="r"/>
                      <a:endParaRPr lang="fil-PH" sz="1600" dirty="0"/>
                    </a:p>
                  </a:txBody>
                  <a:tcPr/>
                </a:tc>
                <a:tc>
                  <a:txBody>
                    <a:bodyPr/>
                    <a:lstStyle/>
                    <a:p>
                      <a:pPr algn="r"/>
                      <a:endParaRPr lang="fil-PH" sz="1600" dirty="0"/>
                    </a:p>
                  </a:txBody>
                  <a:tcPr/>
                </a:tc>
              </a:tr>
              <a:tr h="370840">
                <a:tc>
                  <a:txBody>
                    <a:bodyPr/>
                    <a:lstStyle/>
                    <a:p>
                      <a:pPr lvl="0"/>
                      <a:r>
                        <a:rPr lang="fil-PH" sz="1600" b="0" dirty="0" smtClean="0"/>
                        <a:t>Accounts Payable</a:t>
                      </a:r>
                      <a:endParaRPr lang="fil-PH" sz="1600" b="0" dirty="0"/>
                    </a:p>
                  </a:txBody>
                  <a:tcPr/>
                </a:tc>
                <a:tc>
                  <a:txBody>
                    <a:bodyPr/>
                    <a:lstStyle/>
                    <a:p>
                      <a:pPr algn="ctr"/>
                      <a:r>
                        <a:rPr lang="fil-PH" sz="1600" dirty="0" smtClean="0"/>
                        <a:t>20101010</a:t>
                      </a:r>
                      <a:endParaRPr lang="fil-PH" sz="1600" dirty="0"/>
                    </a:p>
                  </a:txBody>
                  <a:tcPr/>
                </a:tc>
                <a:tc>
                  <a:txBody>
                    <a:bodyPr/>
                    <a:lstStyle/>
                    <a:p>
                      <a:pPr algn="r"/>
                      <a:r>
                        <a:rPr lang="fil-PH" sz="1600" dirty="0" smtClean="0"/>
                        <a:t>80,000.00</a:t>
                      </a:r>
                      <a:endParaRPr lang="fil-PH" sz="1600" dirty="0"/>
                    </a:p>
                  </a:txBody>
                  <a:tcPr/>
                </a:tc>
                <a:tc>
                  <a:txBody>
                    <a:bodyPr/>
                    <a:lstStyle/>
                    <a:p>
                      <a:pPr algn="r"/>
                      <a:endParaRPr lang="fil-PH" sz="1600" dirty="0"/>
                    </a:p>
                  </a:txBody>
                  <a:tcPr/>
                </a:tc>
              </a:tr>
              <a:tr h="370840">
                <a:tc>
                  <a:txBody>
                    <a:bodyPr/>
                    <a:lstStyle/>
                    <a:p>
                      <a:pPr lvl="1"/>
                      <a:r>
                        <a:rPr lang="fil-PH" sz="1600" b="0" smtClean="0"/>
                        <a:t>Due</a:t>
                      </a:r>
                      <a:r>
                        <a:rPr lang="fil-PH" sz="1600" b="0" baseline="0" smtClean="0"/>
                        <a:t> to BIR</a:t>
                      </a:r>
                      <a:endParaRPr lang="fil-PH" sz="1600" b="0" dirty="0"/>
                    </a:p>
                  </a:txBody>
                  <a:tcPr/>
                </a:tc>
                <a:tc>
                  <a:txBody>
                    <a:bodyPr/>
                    <a:lstStyle/>
                    <a:p>
                      <a:pPr algn="ctr"/>
                      <a:r>
                        <a:rPr lang="fil-PH" sz="1600" dirty="0" smtClean="0"/>
                        <a:t>20201010</a:t>
                      </a:r>
                      <a:endParaRPr lang="fil-PH" sz="1600" dirty="0"/>
                    </a:p>
                  </a:txBody>
                  <a:tcPr/>
                </a:tc>
                <a:tc>
                  <a:txBody>
                    <a:bodyPr/>
                    <a:lstStyle/>
                    <a:p>
                      <a:pPr algn="r"/>
                      <a:endParaRPr lang="fil-PH" sz="1600" dirty="0"/>
                    </a:p>
                  </a:txBody>
                  <a:tcPr/>
                </a:tc>
                <a:tc>
                  <a:txBody>
                    <a:bodyPr/>
                    <a:lstStyle/>
                    <a:p>
                      <a:pPr algn="r"/>
                      <a:r>
                        <a:rPr lang="fil-PH" sz="1600" dirty="0" smtClean="0"/>
                        <a:t>5,000.00</a:t>
                      </a:r>
                      <a:endParaRPr lang="fil-PH" sz="1600" dirty="0"/>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600" b="0" smtClean="0"/>
                        <a:t>Cash</a:t>
                      </a:r>
                      <a:r>
                        <a:rPr lang="fil-PH" sz="1600" b="0" baseline="0" smtClean="0"/>
                        <a:t> – MDS , Regular</a:t>
                      </a:r>
                      <a:endParaRPr lang="fil-PH" sz="1600" b="0" dirty="0" smtClean="0"/>
                    </a:p>
                  </a:txBody>
                  <a:tcPr/>
                </a:tc>
                <a:tc>
                  <a:txBody>
                    <a:bodyPr/>
                    <a:lstStyle/>
                    <a:p>
                      <a:pPr algn="ctr"/>
                      <a:r>
                        <a:rPr lang="fil-PH" sz="1600" dirty="0" smtClean="0"/>
                        <a:t>10104040</a:t>
                      </a:r>
                      <a:endParaRPr lang="fil-PH" sz="1600" dirty="0"/>
                    </a:p>
                  </a:txBody>
                  <a:tcPr/>
                </a:tc>
                <a:tc>
                  <a:txBody>
                    <a:bodyPr/>
                    <a:lstStyle/>
                    <a:p>
                      <a:pPr algn="r"/>
                      <a:endParaRPr lang="fil-PH" sz="1600" dirty="0"/>
                    </a:p>
                  </a:txBody>
                  <a:tcPr/>
                </a:tc>
                <a:tc>
                  <a:txBody>
                    <a:bodyPr/>
                    <a:lstStyle/>
                    <a:p>
                      <a:pPr algn="r"/>
                      <a:r>
                        <a:rPr lang="fil-PH" sz="1600" dirty="0" smtClean="0"/>
                        <a:t>75,000.00</a:t>
                      </a:r>
                      <a:endParaRPr lang="fil-PH" sz="1600" dirty="0"/>
                    </a:p>
                  </a:txBody>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l-PH" sz="1600" b="0" i="1" dirty="0" smtClean="0"/>
                        <a:t>To record payment</a:t>
                      </a:r>
                      <a:r>
                        <a:rPr lang="fil-PH" sz="1600" b="0" i="1" baseline="0" dirty="0" smtClean="0"/>
                        <a:t> of payables to supplier thru ADA.</a:t>
                      </a:r>
                      <a:endParaRPr lang="fil-PH" sz="1600" b="0" i="1" dirty="0" smtClean="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l-PH" sz="1600" i="1" dirty="0" smtClean="0"/>
                        <a:t>     </a:t>
                      </a:r>
                      <a:r>
                        <a:rPr lang="fil-PH" sz="1600" i="1" u="sng" dirty="0" smtClean="0"/>
                        <a:t>Note : Due to BIR amounting to 5,000.00</a:t>
                      </a:r>
                      <a:r>
                        <a:rPr lang="fil-PH" sz="1600" i="1" u="sng" baseline="0" dirty="0" smtClean="0"/>
                        <a:t> will be used as an example for TRA</a:t>
                      </a:r>
                      <a:endParaRPr lang="fil-PH" sz="1600" i="1" u="sng" dirty="0" smtClean="0"/>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r>
              <a:rPr lang="fil-PH" sz="2400" dirty="0" smtClean="0"/>
              <a:t>con’t... Sample Entries for ADA and TRA Disbursement</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22</a:t>
            </a:fld>
            <a:endParaRPr lang="fil-PH" dirty="0"/>
          </a:p>
        </p:txBody>
      </p:sp>
      <p:graphicFrame>
        <p:nvGraphicFramePr>
          <p:cNvPr id="5" name="Content Placeholder 4"/>
          <p:cNvGraphicFramePr>
            <a:graphicFrameLocks/>
          </p:cNvGraphicFramePr>
          <p:nvPr>
            <p:extLst>
              <p:ext uri="{D42A27DB-BD31-4B8C-83A1-F6EECF244321}">
                <p14:modId xmlns="" xmlns:p14="http://schemas.microsoft.com/office/powerpoint/2010/main" val="885907751"/>
              </p:ext>
            </p:extLst>
          </p:nvPr>
        </p:nvGraphicFramePr>
        <p:xfrm>
          <a:off x="457200" y="1143000"/>
          <a:ext cx="8229600" cy="4907280"/>
        </p:xfrm>
        <a:graphic>
          <a:graphicData uri="http://schemas.openxmlformats.org/drawingml/2006/table">
            <a:tbl>
              <a:tblPr firstRow="1" bandRow="1">
                <a:tableStyleId>{5C22544A-7EE6-4342-B048-85BDC9FD1C3A}</a:tableStyleId>
              </a:tblPr>
              <a:tblGrid>
                <a:gridCol w="3200400"/>
                <a:gridCol w="1828800"/>
                <a:gridCol w="1524000"/>
                <a:gridCol w="1676400"/>
              </a:tblGrid>
              <a:tr h="370840">
                <a:tc>
                  <a:txBody>
                    <a:bodyPr/>
                    <a:lstStyle/>
                    <a:p>
                      <a:pPr algn="ctr"/>
                      <a:r>
                        <a:rPr lang="fil-PH" sz="1600" dirty="0" smtClean="0"/>
                        <a:t>Account Title</a:t>
                      </a:r>
                      <a:endParaRPr lang="fil-PH" sz="1600" dirty="0"/>
                    </a:p>
                  </a:txBody>
                  <a:tcPr/>
                </a:tc>
                <a:tc>
                  <a:txBody>
                    <a:bodyPr/>
                    <a:lstStyle/>
                    <a:p>
                      <a:pPr algn="ctr"/>
                      <a:r>
                        <a:rPr lang="fil-PH" sz="1600" dirty="0" smtClean="0"/>
                        <a:t>UACS</a:t>
                      </a:r>
                      <a:r>
                        <a:rPr lang="fil-PH" sz="1600" baseline="0" dirty="0" smtClean="0"/>
                        <a:t> Code</a:t>
                      </a:r>
                      <a:endParaRPr lang="fil-PH" sz="1600" dirty="0"/>
                    </a:p>
                  </a:txBody>
                  <a:tcPr/>
                </a:tc>
                <a:tc>
                  <a:txBody>
                    <a:bodyPr/>
                    <a:lstStyle/>
                    <a:p>
                      <a:pPr algn="ctr"/>
                      <a:r>
                        <a:rPr lang="fil-PH" sz="1600" dirty="0" smtClean="0"/>
                        <a:t>Debit</a:t>
                      </a:r>
                      <a:endParaRPr lang="fil-PH" sz="1600" dirty="0"/>
                    </a:p>
                  </a:txBody>
                  <a:tcPr/>
                </a:tc>
                <a:tc>
                  <a:txBody>
                    <a:bodyPr/>
                    <a:lstStyle/>
                    <a:p>
                      <a:pPr algn="ctr"/>
                      <a:r>
                        <a:rPr lang="fil-PH" sz="1600" dirty="0" smtClean="0"/>
                        <a:t>Credit</a:t>
                      </a:r>
                      <a:endParaRPr lang="fil-PH" sz="1600" dirty="0"/>
                    </a:p>
                  </a:txBody>
                  <a:tcPr/>
                </a:tc>
              </a:tr>
              <a:tr h="370840">
                <a:tc gridSpan="4">
                  <a:txBody>
                    <a:bodyPr/>
                    <a:lstStyle/>
                    <a:p>
                      <a:endParaRPr lang="fil-PH" sz="1600" b="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411480">
                <a:tc gridSpan="4">
                  <a:txBody>
                    <a:bodyPr/>
                    <a:lstStyle/>
                    <a:p>
                      <a:pPr lvl="0"/>
                      <a:r>
                        <a:rPr lang="fil-PH" sz="1600" b="1" u="sng" baseline="0" dirty="0" smtClean="0"/>
                        <a:t>AGENCY BOOKS</a:t>
                      </a:r>
                      <a:endParaRPr lang="fil-PH" sz="1600" b="1" u="sng" dirty="0"/>
                    </a:p>
                  </a:txBody>
                  <a:tcPr/>
                </a:tc>
                <a:tc hMerge="1">
                  <a:txBody>
                    <a:bodyPr/>
                    <a:lstStyle/>
                    <a:p>
                      <a:pPr algn="ctr"/>
                      <a:endParaRPr lang="fil-PH" sz="1600" dirty="0"/>
                    </a:p>
                  </a:txBody>
                  <a:tcPr/>
                </a:tc>
                <a:tc hMerge="1">
                  <a:txBody>
                    <a:bodyPr/>
                    <a:lstStyle/>
                    <a:p>
                      <a:pPr algn="r"/>
                      <a:endParaRPr lang="fil-PH" sz="1600" dirty="0"/>
                    </a:p>
                  </a:txBody>
                  <a:tcPr/>
                </a:tc>
                <a:tc hMerge="1">
                  <a:txBody>
                    <a:bodyPr/>
                    <a:lstStyle/>
                    <a:p>
                      <a:pPr algn="r"/>
                      <a:endParaRPr lang="fil-PH" sz="1600" dirty="0"/>
                    </a:p>
                  </a:txBody>
                  <a:tcPr/>
                </a:tc>
              </a:tr>
              <a:tr h="370840">
                <a:tc gridSpan="4">
                  <a:txBody>
                    <a:bodyPr/>
                    <a:lstStyle/>
                    <a:p>
                      <a:pPr lvl="0"/>
                      <a:r>
                        <a:rPr lang="fil-PH" sz="1600" b="1" dirty="0" smtClean="0"/>
                        <a:t>1.</a:t>
                      </a:r>
                      <a:r>
                        <a:rPr lang="fil-PH" sz="1600" b="1" baseline="0" dirty="0" smtClean="0"/>
                        <a:t> Constructive Receipt of NCA for TRA</a:t>
                      </a:r>
                      <a:endParaRPr lang="fil-PH" sz="1600" b="1" dirty="0"/>
                    </a:p>
                  </a:txBody>
                  <a:tcPr/>
                </a:tc>
                <a:tc hMerge="1">
                  <a:txBody>
                    <a:bodyPr/>
                    <a:lstStyle/>
                    <a:p>
                      <a:pPr algn="ctr"/>
                      <a:endParaRPr lang="fil-PH" sz="1600" dirty="0"/>
                    </a:p>
                  </a:txBody>
                  <a:tcPr/>
                </a:tc>
                <a:tc hMerge="1">
                  <a:txBody>
                    <a:bodyPr/>
                    <a:lstStyle/>
                    <a:p>
                      <a:pPr algn="r"/>
                      <a:endParaRPr lang="fil-PH" sz="1600" dirty="0"/>
                    </a:p>
                  </a:txBody>
                  <a:tcPr/>
                </a:tc>
                <a:tc hMerge="1">
                  <a:txBody>
                    <a:bodyPr/>
                    <a:lstStyle/>
                    <a:p>
                      <a:pPr algn="r"/>
                      <a:endParaRPr lang="fil-PH" sz="1600" dirty="0"/>
                    </a:p>
                  </a:txBody>
                  <a:tcPr/>
                </a:tc>
              </a:tr>
              <a:tr h="370840">
                <a:tc>
                  <a:txBody>
                    <a:bodyPr/>
                    <a:lstStyle/>
                    <a:p>
                      <a:r>
                        <a:rPr lang="fil-PH" sz="1600" i="0" dirty="0" smtClean="0"/>
                        <a:t>Cash – Tax Remittance</a:t>
                      </a:r>
                      <a:r>
                        <a:rPr lang="fil-PH" sz="1600" i="0" baseline="0" dirty="0" smtClean="0"/>
                        <a:t> Advice</a:t>
                      </a:r>
                      <a:endParaRPr lang="fil-PH" sz="1600" i="0" dirty="0"/>
                    </a:p>
                  </a:txBody>
                  <a:tcPr/>
                </a:tc>
                <a:tc>
                  <a:txBody>
                    <a:bodyPr/>
                    <a:lstStyle/>
                    <a:p>
                      <a:pPr algn="ctr"/>
                      <a:r>
                        <a:rPr lang="fil-PH" sz="1600" dirty="0" smtClean="0"/>
                        <a:t>10101070</a:t>
                      </a:r>
                      <a:endParaRPr lang="fil-PH" sz="1600" dirty="0"/>
                    </a:p>
                  </a:txBody>
                  <a:tcPr/>
                </a:tc>
                <a:tc>
                  <a:txBody>
                    <a:bodyPr/>
                    <a:lstStyle/>
                    <a:p>
                      <a:pPr algn="r"/>
                      <a:r>
                        <a:rPr lang="fil-PH" sz="1600" dirty="0" smtClean="0"/>
                        <a:t>5,000.00</a:t>
                      </a:r>
                      <a:endParaRPr lang="fil-PH" sz="1600" dirty="0"/>
                    </a:p>
                  </a:txBody>
                  <a:tcPr/>
                </a:tc>
                <a:tc>
                  <a:txBody>
                    <a:bodyPr/>
                    <a:lstStyle/>
                    <a:p>
                      <a:pPr algn="r"/>
                      <a:endParaRPr lang="fil-PH" sz="1600" dirty="0"/>
                    </a:p>
                  </a:txBody>
                  <a:tcPr/>
                </a:tc>
              </a:tr>
              <a:tr h="370840">
                <a:tc>
                  <a:txBody>
                    <a:bodyPr/>
                    <a:lstStyle/>
                    <a:p>
                      <a:pPr lvl="1"/>
                      <a:r>
                        <a:rPr lang="fil-PH" sz="1600" dirty="0" smtClean="0"/>
                        <a:t>Subsidy from National</a:t>
                      </a:r>
                      <a:r>
                        <a:rPr lang="fil-PH" sz="1600" baseline="0" dirty="0" smtClean="0"/>
                        <a:t> Government</a:t>
                      </a:r>
                      <a:endParaRPr lang="fil-PH" sz="1600" dirty="0"/>
                    </a:p>
                  </a:txBody>
                  <a:tcPr/>
                </a:tc>
                <a:tc>
                  <a:txBody>
                    <a:bodyPr/>
                    <a:lstStyle/>
                    <a:p>
                      <a:pPr algn="ctr"/>
                      <a:r>
                        <a:rPr lang="fil-PH" sz="1600" dirty="0" smtClean="0"/>
                        <a:t>40301010</a:t>
                      </a:r>
                      <a:endParaRPr lang="fil-PH" sz="1600" dirty="0"/>
                    </a:p>
                  </a:txBody>
                  <a:tcPr/>
                </a:tc>
                <a:tc>
                  <a:txBody>
                    <a:bodyPr/>
                    <a:lstStyle/>
                    <a:p>
                      <a:pPr algn="r"/>
                      <a:endParaRPr lang="fil-PH" sz="1600" dirty="0"/>
                    </a:p>
                  </a:txBody>
                  <a:tcPr/>
                </a:tc>
                <a:tc>
                  <a:txBody>
                    <a:bodyPr/>
                    <a:lstStyle/>
                    <a:p>
                      <a:pPr algn="r"/>
                      <a:r>
                        <a:rPr lang="fil-PH" sz="1600" dirty="0" smtClean="0"/>
                        <a:t>5,000.00</a:t>
                      </a:r>
                      <a:endParaRPr lang="fil-PH" sz="1600" dirty="0"/>
                    </a:p>
                  </a:txBody>
                  <a:tcPr/>
                </a:tc>
              </a:tr>
              <a:tr h="370840">
                <a:tc gridSpan="4">
                  <a:txBody>
                    <a:bodyPr/>
                    <a:lstStyle/>
                    <a:p>
                      <a:pPr lvl="0"/>
                      <a:r>
                        <a:rPr lang="fil-PH" sz="1600" b="0" i="1" dirty="0" smtClean="0"/>
                        <a:t>To record</a:t>
                      </a:r>
                      <a:r>
                        <a:rPr lang="fil-PH" sz="1600" b="0" i="1" baseline="0" dirty="0" smtClean="0"/>
                        <a:t> constructive receipt of NCA for TRA</a:t>
                      </a:r>
                      <a:endParaRPr lang="fil-PH" sz="1600" b="0" i="1" dirty="0"/>
                    </a:p>
                  </a:txBody>
                  <a:tcPr/>
                </a:tc>
                <a:tc hMerge="1">
                  <a:txBody>
                    <a:bodyPr/>
                    <a:lstStyle/>
                    <a:p>
                      <a:pPr algn="ctr"/>
                      <a:endParaRPr lang="fil-PH" sz="1600" dirty="0"/>
                    </a:p>
                  </a:txBody>
                  <a:tcPr/>
                </a:tc>
                <a:tc hMerge="1">
                  <a:txBody>
                    <a:bodyPr/>
                    <a:lstStyle/>
                    <a:p>
                      <a:pPr algn="r"/>
                      <a:endParaRPr lang="fil-PH" sz="1600" dirty="0"/>
                    </a:p>
                  </a:txBody>
                  <a:tcPr/>
                </a:tc>
                <a:tc hMerge="1">
                  <a:txBody>
                    <a:bodyPr/>
                    <a:lstStyle/>
                    <a:p>
                      <a:pPr algn="r"/>
                      <a:endParaRPr lang="fil-PH" sz="1600" dirty="0"/>
                    </a:p>
                  </a:txBody>
                  <a:tcPr/>
                </a:tc>
              </a:tr>
              <a:tr h="370840">
                <a:tc>
                  <a:txBody>
                    <a:bodyPr/>
                    <a:lstStyle/>
                    <a:p>
                      <a:pPr lvl="0"/>
                      <a:endParaRPr lang="fil-PH" sz="1600" b="0" dirty="0"/>
                    </a:p>
                  </a:txBody>
                  <a:tcPr/>
                </a:tc>
                <a:tc>
                  <a:txBody>
                    <a:bodyPr/>
                    <a:lstStyle/>
                    <a:p>
                      <a:pPr algn="ctr"/>
                      <a:endParaRPr lang="fil-PH" sz="1600" dirty="0"/>
                    </a:p>
                  </a:txBody>
                  <a:tcPr/>
                </a:tc>
                <a:tc>
                  <a:txBody>
                    <a:bodyPr/>
                    <a:lstStyle/>
                    <a:p>
                      <a:pPr algn="r"/>
                      <a:endParaRPr lang="fil-PH" sz="1600" dirty="0"/>
                    </a:p>
                  </a:txBody>
                  <a:tcPr/>
                </a:tc>
                <a:tc>
                  <a:txBody>
                    <a:bodyPr/>
                    <a:lstStyle/>
                    <a:p>
                      <a:pPr algn="r"/>
                      <a:endParaRPr lang="fil-PH" sz="1600" dirty="0"/>
                    </a:p>
                  </a:txBody>
                  <a:tcPr/>
                </a:tc>
              </a:tr>
              <a:tr h="370840">
                <a:tc gridSpan="4">
                  <a:txBody>
                    <a:bodyPr/>
                    <a:lstStyle/>
                    <a:p>
                      <a:pPr lvl="0"/>
                      <a:r>
                        <a:rPr lang="fil-PH" sz="1600" b="1" dirty="0" smtClean="0"/>
                        <a:t>2. Remittance of withholding</a:t>
                      </a:r>
                      <a:r>
                        <a:rPr lang="fil-PH" sz="1600" b="1" baseline="0" dirty="0" smtClean="0"/>
                        <a:t> taxes through TRA</a:t>
                      </a:r>
                      <a:endParaRPr lang="fil-PH" sz="1600" b="1" dirty="0"/>
                    </a:p>
                  </a:txBody>
                  <a:tcPr/>
                </a:tc>
                <a:tc hMerge="1">
                  <a:txBody>
                    <a:bodyPr/>
                    <a:lstStyle/>
                    <a:p>
                      <a:pPr algn="ctr"/>
                      <a:endParaRPr lang="fil-PH" sz="1600" dirty="0"/>
                    </a:p>
                  </a:txBody>
                  <a:tcPr/>
                </a:tc>
                <a:tc hMerge="1">
                  <a:txBody>
                    <a:bodyPr/>
                    <a:lstStyle/>
                    <a:p>
                      <a:pPr algn="r"/>
                      <a:endParaRPr lang="fil-PH" sz="1600" dirty="0"/>
                    </a:p>
                  </a:txBody>
                  <a:tcPr/>
                </a:tc>
                <a:tc hMerge="1">
                  <a:txBody>
                    <a:bodyPr/>
                    <a:lstStyle/>
                    <a:p>
                      <a:pPr algn="r"/>
                      <a:endParaRPr lang="fil-PH" sz="1600"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600" b="0" dirty="0" smtClean="0"/>
                        <a:t>Due</a:t>
                      </a:r>
                      <a:r>
                        <a:rPr lang="fil-PH" sz="1600" b="0" baseline="0" dirty="0" smtClean="0"/>
                        <a:t> to BIR</a:t>
                      </a:r>
                      <a:endParaRPr lang="fil-PH" sz="1600" b="0" dirty="0" smtClean="0"/>
                    </a:p>
                  </a:txBody>
                  <a:tcPr/>
                </a:tc>
                <a:tc>
                  <a:txBody>
                    <a:bodyPr/>
                    <a:lstStyle/>
                    <a:p>
                      <a:pPr algn="ctr"/>
                      <a:r>
                        <a:rPr lang="fil-PH" sz="1600" dirty="0" smtClean="0"/>
                        <a:t>20201010</a:t>
                      </a:r>
                      <a:endParaRPr lang="fil-PH" sz="1600" dirty="0"/>
                    </a:p>
                  </a:txBody>
                  <a:tcPr/>
                </a:tc>
                <a:tc>
                  <a:txBody>
                    <a:bodyPr/>
                    <a:lstStyle/>
                    <a:p>
                      <a:pPr algn="r"/>
                      <a:r>
                        <a:rPr lang="fil-PH" sz="1600" dirty="0" smtClean="0"/>
                        <a:t>5,000.00</a:t>
                      </a:r>
                      <a:endParaRPr lang="fil-PH" sz="1600" dirty="0"/>
                    </a:p>
                  </a:txBody>
                  <a:tcPr/>
                </a:tc>
                <a:tc>
                  <a:txBody>
                    <a:bodyPr/>
                    <a:lstStyle/>
                    <a:p>
                      <a:pPr algn="r"/>
                      <a:endParaRPr lang="fil-PH" sz="1600" dirty="0"/>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600" b="0" dirty="0" smtClean="0"/>
                        <a:t>Cas</a:t>
                      </a:r>
                      <a:r>
                        <a:rPr lang="fil-PH" sz="1600" b="0" baseline="0" dirty="0" smtClean="0"/>
                        <a:t>h – Tax Remittance Advice</a:t>
                      </a:r>
                      <a:endParaRPr lang="fil-PH" sz="1600" b="0" dirty="0" smtClean="0"/>
                    </a:p>
                  </a:txBody>
                  <a:tcPr/>
                </a:tc>
                <a:tc>
                  <a:txBody>
                    <a:bodyPr/>
                    <a:lstStyle/>
                    <a:p>
                      <a:pPr algn="ctr"/>
                      <a:r>
                        <a:rPr lang="fil-PH" sz="1600" dirty="0" smtClean="0"/>
                        <a:t>10101070</a:t>
                      </a:r>
                      <a:endParaRPr lang="fil-PH" sz="1600" dirty="0"/>
                    </a:p>
                  </a:txBody>
                  <a:tcPr/>
                </a:tc>
                <a:tc>
                  <a:txBody>
                    <a:bodyPr/>
                    <a:lstStyle/>
                    <a:p>
                      <a:pPr algn="r"/>
                      <a:endParaRPr lang="fil-PH" sz="1600" dirty="0"/>
                    </a:p>
                  </a:txBody>
                  <a:tcPr/>
                </a:tc>
                <a:tc>
                  <a:txBody>
                    <a:bodyPr/>
                    <a:lstStyle/>
                    <a:p>
                      <a:pPr algn="r"/>
                      <a:r>
                        <a:rPr lang="fil-PH" sz="1600" dirty="0" smtClean="0"/>
                        <a:t>5,000.00</a:t>
                      </a:r>
                      <a:endParaRPr lang="fil-PH" sz="1600" dirty="0"/>
                    </a:p>
                  </a:txBody>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l-PH" sz="1600" b="0" i="1" dirty="0" smtClean="0"/>
                        <a:t>To record remittance of withholding</a:t>
                      </a:r>
                      <a:r>
                        <a:rPr lang="fil-PH" sz="1600" b="0" i="1" baseline="0" dirty="0" smtClean="0"/>
                        <a:t> taxes through TRA</a:t>
                      </a:r>
                      <a:endParaRPr lang="fil-PH" sz="1600" b="0" i="1" dirty="0" smtClean="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43200" y="3810000"/>
            <a:ext cx="3648050" cy="923330"/>
          </a:xfrm>
          <a:prstGeom prst="rect">
            <a:avLst/>
          </a:prstGeom>
          <a:noFill/>
        </p:spPr>
        <p:txBody>
          <a:bodyPr wrap="none" lIns="91440" tIns="45720" rIns="91440" bIns="45720">
            <a:spAutoFit/>
          </a:bodyPr>
          <a:lstStyle/>
          <a:p>
            <a:pPr algn="ctr"/>
            <a:r>
              <a:rPr lang="en-US" sz="5400" b="0" i="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Thank You!</a:t>
            </a:r>
            <a:endParaRPr lang="en-US" sz="5400" b="0" i="1"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2168</TotalTime>
  <Words>1382</Words>
  <Application>Microsoft Office PowerPoint</Application>
  <PresentationFormat>On-screen Show (4:3)</PresentationFormat>
  <Paragraphs>248</Paragraphs>
  <Slides>23</Slides>
  <Notes>13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DepEd Theme</vt:lpstr>
      <vt:lpstr>Slide 1</vt:lpstr>
      <vt:lpstr>Session Overview</vt:lpstr>
      <vt:lpstr>Learning Objective</vt:lpstr>
      <vt:lpstr>Accounting (Fund)</vt:lpstr>
      <vt:lpstr>A. Basic Concepts and Principles</vt:lpstr>
      <vt:lpstr>B. Standard Disbursement Procedures (General Fund)</vt:lpstr>
      <vt:lpstr>...con’t. Standard Disbursement Procedures (General Fund) </vt:lpstr>
      <vt:lpstr>...con’t. Standard Disbursement Procedures (General Fund) </vt:lpstr>
      <vt:lpstr>C. Modes of Disbursement</vt:lpstr>
      <vt:lpstr>1. Checks</vt:lpstr>
      <vt:lpstr>Two Types of Checks issued by government agencies:</vt:lpstr>
      <vt:lpstr>Updating of Disbursement Reports Flowchart</vt:lpstr>
      <vt:lpstr>Required GAM Forms for Disbursement of Check</vt:lpstr>
      <vt:lpstr>2. Cash (out of cash advance granted to authorized disbursing officer)</vt:lpstr>
      <vt:lpstr>Illustrative Example for Check and Cash Disbursement (out of Cash Advance)</vt:lpstr>
      <vt:lpstr>Accounting Entry for Check Disbursement</vt:lpstr>
      <vt:lpstr>Accounting Entry for Cash Disbursement (out of cash advance granted to authorized disbursing officer)</vt:lpstr>
      <vt:lpstr>3. Advice to Debit Account (ADA)</vt:lpstr>
      <vt:lpstr>Required GAM Form for LDDAP-ADA</vt:lpstr>
      <vt:lpstr>4. Tax Remittance Advice (TRA)</vt:lpstr>
      <vt:lpstr>Sample Entries for ADA and TRA Disbursement</vt:lpstr>
      <vt:lpstr>con’t... Sample Entries for ADA and TRA Disbursement</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462</cp:revision>
  <dcterms:created xsi:type="dcterms:W3CDTF">2014-04-15T01:40:39Z</dcterms:created>
  <dcterms:modified xsi:type="dcterms:W3CDTF">2016-09-21T03:16:26Z</dcterms:modified>
  <dc:title>Session 2: Accounting and disbursement procedures</dc:title>
  <dc:creator>Department of Education</dc:creator>
  <dc:subject>DepEd's Financial Management Operations Manual (DO 60, s. 2016) as a PDF, with its training slides and the GAM forms and instructions in Excel and Word.</dc:subject>
  <cp:keywords>DepEd FMOM (DO 60, s. 2016): PDF, Slides and GAM Forms, Session 2: Accounting and disbursement procedures,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