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sldIdLst>
    <p:sldId id="256" r:id="rId2"/>
    <p:sldId id="257" r:id="rId3"/>
    <p:sldId id="259" r:id="rId4"/>
    <p:sldId id="272" r:id="rId5"/>
    <p:sldId id="262" r:id="rId6"/>
    <p:sldId id="265" r:id="rId7"/>
    <p:sldId id="267" r:id="rId8"/>
    <p:sldId id="273" r:id="rId9"/>
    <p:sldId id="266" r:id="rId10"/>
    <p:sldId id="274" r:id="rId11"/>
    <p:sldId id="268" r:id="rId12"/>
    <p:sldId id="270" r:id="rId13"/>
    <p:sldId id="275" r:id="rId14"/>
    <p:sldId id="276" r:id="rId15"/>
    <p:sldId id="277" r:id="rId16"/>
    <p:sldId id="280" r:id="rId17"/>
    <p:sldId id="279" r:id="rId18"/>
    <p:sldId id="281" r:id="rId19"/>
    <p:sldId id="282" r:id="rId20"/>
    <p:sldId id="283" r:id="rId21"/>
  </p:sldIdLst>
  <p:sldSz cx="9144000" cy="6858000" type="screen4x3"/>
  <p:notesSz cx="6797675" cy="9928225"/>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FF"/>
    <a:srgbClr val="000099"/>
    <a:srgbClr val="00FF00"/>
    <a:srgbClr val="66CCFF"/>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1" autoAdjust="0"/>
    <p:restoredTop sz="70598" autoAdjust="0"/>
  </p:normalViewPr>
  <p:slideViewPr>
    <p:cSldViewPr>
      <p:cViewPr>
        <p:scale>
          <a:sx n="75" d="100"/>
          <a:sy n="75" d="100"/>
        </p:scale>
        <p:origin x="-1230" y="39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A00E0026-DAE1-4AE6-9646-28BE227DD80D}" type="datetimeFigureOut">
              <a:rPr lang="fil-PH" smtClean="0"/>
              <a:pPr/>
              <a:t>10/13/2016</a:t>
            </a:fld>
            <a:endParaRPr lang="fil-PH"/>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extLst>
      <p:ext uri="{BB962C8B-B14F-4D97-AF65-F5344CB8AC3E}">
        <p14:creationId xmlns:p14="http://schemas.microsoft.com/office/powerpoint/2010/main" val="8969600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sz="1200" kern="1200" baseline="0" dirty="0" smtClean="0">
                <a:solidFill>
                  <a:schemeClr val="tx1"/>
                </a:solidFill>
                <a:latin typeface="+mn-lt"/>
                <a:ea typeface="+mn-ea"/>
                <a:cs typeface="+mn-cs"/>
              </a:rPr>
              <a:t>Exchange Transaction - Sale of Goods, Provisions of Services &amp; </a:t>
            </a:r>
            <a:r>
              <a:rPr lang="en-US" sz="1200" kern="1200" baseline="0" dirty="0" smtClean="0">
                <a:solidFill>
                  <a:schemeClr val="tx1"/>
                </a:solidFill>
                <a:latin typeface="+mn-lt"/>
                <a:ea typeface="+mn-ea"/>
                <a:cs typeface="+mn-cs"/>
              </a:rPr>
              <a:t>Use by others of entity assets </a:t>
            </a:r>
            <a:endParaRPr lang="fil-PH" sz="1200" kern="1200" baseline="0" dirty="0" smtClean="0">
              <a:solidFill>
                <a:schemeClr val="tx1"/>
              </a:solidFill>
              <a:latin typeface="+mn-lt"/>
              <a:ea typeface="+mn-ea"/>
              <a:cs typeface="+mn-cs"/>
            </a:endParaRPr>
          </a:p>
          <a:p>
            <a:endParaRPr lang="fil-PH" sz="1200" kern="1200" baseline="0" dirty="0" smtClean="0">
              <a:solidFill>
                <a:schemeClr val="tx1"/>
              </a:solidFill>
              <a:latin typeface="+mn-lt"/>
              <a:ea typeface="+mn-ea"/>
              <a:cs typeface="+mn-cs"/>
            </a:endParaRPr>
          </a:p>
          <a:p>
            <a:endParaRPr lang="fil-PH"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1455FC4-FCF0-4C2C-BAAB-81DE7D492E79}" type="slidenum">
              <a:rPr lang="fil-PH" smtClean="0"/>
              <a:pPr/>
              <a:t>4</a:t>
            </a:fld>
            <a:endParaRPr lang="fil-PH"/>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l-PH" sz="1200" dirty="0" smtClean="0"/>
              <a:t>TO</a:t>
            </a:r>
            <a:r>
              <a:rPr lang="fil-PH" sz="1200" baseline="0" dirty="0" smtClean="0"/>
              <a:t> LINK AT LETTER C (</a:t>
            </a:r>
            <a:r>
              <a:rPr lang="fil-PH" dirty="0" smtClean="0"/>
              <a:t>Sec.</a:t>
            </a:r>
            <a:r>
              <a:rPr lang="fil-PH" baseline="0" dirty="0" smtClean="0"/>
              <a:t> 13 (GAA General Provisions FY 2016) pp. 791 TO</a:t>
            </a:r>
            <a:endParaRPr lang="fil-PH" sz="1200" dirty="0" smtClean="0"/>
          </a:p>
          <a:p>
            <a:r>
              <a:rPr lang="fil-PH" sz="1200" dirty="0" smtClean="0"/>
              <a:t>Notes:</a:t>
            </a:r>
          </a:p>
          <a:p>
            <a:r>
              <a:rPr lang="fil-PH" sz="1200" dirty="0" smtClean="0"/>
              <a:t>1-</a:t>
            </a:r>
            <a:r>
              <a:rPr lang="fil-PH" sz="1200" baseline="0" dirty="0" smtClean="0"/>
              <a:t> Specify income from other sources such as: share of the school from the net income of canteen proceeds, income from lost books, sale of scrap/waste materials,</a:t>
            </a:r>
          </a:p>
          <a:p>
            <a:endParaRPr lang="fil-PH" sz="1200" baseline="0" dirty="0" smtClean="0"/>
          </a:p>
          <a:p>
            <a:r>
              <a:rPr lang="fil-PH" sz="1200" baseline="0" dirty="0" smtClean="0"/>
              <a:t>2- Refer to Volume I (Annexes) – Annex P under Fund Cluster 06 Business Related Income (</a:t>
            </a:r>
            <a:r>
              <a:rPr lang="en-US" sz="1100" b="1" i="1" kern="1200" dirty="0" smtClean="0">
                <a:solidFill>
                  <a:schemeClr val="tx1"/>
                </a:solidFill>
                <a:latin typeface="+mn-lt"/>
                <a:ea typeface="+mn-ea"/>
                <a:cs typeface="+mn-cs"/>
              </a:rPr>
              <a:t>Off-Budgetary Funds-Revolving Funds</a:t>
            </a:r>
            <a:r>
              <a:rPr lang="fil-PH" sz="1200" baseline="0" dirty="0" smtClean="0"/>
              <a:t>)</a:t>
            </a:r>
          </a:p>
          <a:p>
            <a:r>
              <a:rPr lang="fil-PH" sz="1200" baseline="0" dirty="0" smtClean="0"/>
              <a:t>3- </a:t>
            </a:r>
            <a:r>
              <a:rPr lang="fil-PH" sz="1200" baseline="0" dirty="0" smtClean="0">
                <a:solidFill>
                  <a:srgbClr val="FF0000"/>
                </a:solidFill>
              </a:rPr>
              <a:t>For FMO TWG’s recommendations and Management decision/quadpartite</a:t>
            </a:r>
            <a:r>
              <a:rPr lang="fil-PH" sz="1200" baseline="0" dirty="0" smtClean="0"/>
              <a:t>: Special Provision  for DepEd under the GAA (CY 2016) for the Revolving Fund of Elem. Schools...</a:t>
            </a:r>
            <a:endParaRPr lang="fil-PH" sz="1200" dirty="0" smtClean="0"/>
          </a:p>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5</a:t>
            </a:fld>
            <a:endParaRPr lang="fil-PH"/>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6</a:t>
            </a:fld>
            <a:endParaRPr lang="fil-PH"/>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rgbClr val="9933FF"/>
                </a:solidFill>
                <a:latin typeface="+mn-lt"/>
                <a:ea typeface="+mn-ea"/>
                <a:cs typeface="+mn-cs"/>
              </a:rPr>
              <a:t>The RO/DO/IU can use the entry above, or since transactions are smaller they can set up the whole contract amount as Accounts Payable, then deduct the progress billings thereon, be cautious on the amount/s to be recorded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NOTE : FINES AND PENALTIES = LIQUIDATED DAMAGES (LD)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Guaranty/Security Deposit Payable – Retention Fee</a:t>
            </a:r>
          </a:p>
          <a:p>
            <a:r>
              <a:rPr lang="en-US" sz="1200" kern="1200" baseline="0" dirty="0" smtClean="0">
                <a:solidFill>
                  <a:schemeClr val="tx1"/>
                </a:solidFill>
                <a:latin typeface="+mn-lt"/>
                <a:ea typeface="+mn-ea"/>
                <a:cs typeface="+mn-cs"/>
              </a:rPr>
              <a:t>	</a:t>
            </a:r>
          </a:p>
        </p:txBody>
      </p:sp>
      <p:sp>
        <p:nvSpPr>
          <p:cNvPr id="4" name="Slide Number Placeholder 3"/>
          <p:cNvSpPr>
            <a:spLocks noGrp="1"/>
          </p:cNvSpPr>
          <p:nvPr>
            <p:ph type="sldNum" sz="quarter" idx="10"/>
          </p:nvPr>
        </p:nvSpPr>
        <p:spPr/>
        <p:txBody>
          <a:bodyPr/>
          <a:lstStyle/>
          <a:p>
            <a:fld id="{61455FC4-FCF0-4C2C-BAAB-81DE7D492E79}" type="slidenum">
              <a:rPr lang="fil-PH" smtClean="0"/>
              <a:pPr/>
              <a:t>7</a:t>
            </a:fld>
            <a:endParaRPr lang="fil-PH"/>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fil-PH" dirty="0" smtClean="0"/>
              <a:t>Revenue from non-exchange</a:t>
            </a:r>
            <a:r>
              <a:rPr lang="fil-PH" baseline="0" dirty="0" smtClean="0"/>
              <a:t> transactions may also arise when, in respect of an inflow of resources from a non-exchange transaction, the entity satisfies a present obligation recognized as a liability</a:t>
            </a:r>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8</a:t>
            </a:fld>
            <a:endParaRPr lang="fil-PH"/>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This account is used to recognize the incurrence of liability arising from the receipt of cash or cash equivalents to guaranty </a:t>
            </a:r>
          </a:p>
          <a:p>
            <a:pPr marL="228600" marR="0" indent="-228600" algn="l" defTabSz="914400" rtl="0" eaLnBrk="1" fontAlgn="auto" latinLnBrk="0" hangingPunct="1">
              <a:lnSpc>
                <a:spcPct val="100000"/>
              </a:lnSpc>
              <a:spcBef>
                <a:spcPts val="0"/>
              </a:spcBef>
              <a:spcAft>
                <a:spcPts val="0"/>
              </a:spcAft>
              <a:buClrTx/>
              <a:buSzTx/>
              <a:buFontTx/>
              <a:buAutoNum type="alphaLcParenBoth"/>
              <a:tabLst/>
              <a:defRPr/>
            </a:pPr>
            <a:r>
              <a:rPr lang="en-US" sz="1200" kern="1200" baseline="0" dirty="0" smtClean="0">
                <a:solidFill>
                  <a:schemeClr val="tx1"/>
                </a:solidFill>
                <a:latin typeface="+mn-lt"/>
                <a:ea typeface="+mn-ea"/>
                <a:cs typeface="+mn-cs"/>
              </a:rPr>
              <a:t>that the winning bidder shall enter into contract with the procuring entity; and </a:t>
            </a:r>
          </a:p>
          <a:p>
            <a:pPr marL="228600" marR="0" indent="-228600" algn="l" defTabSz="914400" rtl="0" eaLnBrk="1" fontAlgn="auto" latinLnBrk="0" hangingPunct="1">
              <a:lnSpc>
                <a:spcPct val="100000"/>
              </a:lnSpc>
              <a:spcBef>
                <a:spcPts val="0"/>
              </a:spcBef>
              <a:spcAft>
                <a:spcPts val="0"/>
              </a:spcAft>
              <a:buClrTx/>
              <a:buSzTx/>
              <a:buFontTx/>
              <a:buAutoNum type="alphaLcParenBoth"/>
              <a:tabLst/>
              <a:defRPr/>
            </a:pPr>
            <a:r>
              <a:rPr lang="en-US" sz="1200" kern="1200" baseline="0" dirty="0" smtClean="0">
                <a:solidFill>
                  <a:schemeClr val="tx1"/>
                </a:solidFill>
                <a:latin typeface="+mn-lt"/>
                <a:ea typeface="+mn-ea"/>
                <a:cs typeface="+mn-cs"/>
              </a:rPr>
              <a:t>performance by the contractor of the terms of the contract. </a:t>
            </a:r>
          </a:p>
          <a:p>
            <a:pPr marL="228600" marR="0" indent="-22860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Debit this account for refund after the fulfillment of the purpose of the bond or forfeiture upon failure to comply with the purpose of the bond. 	</a:t>
            </a:r>
          </a:p>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9</a:t>
            </a:fld>
            <a:endParaRPr lang="fil-PH"/>
          </a:p>
        </p:txBody>
      </p:sp>
    </p:spTree>
    <p:extLst>
      <p:ext uri="{BB962C8B-B14F-4D97-AF65-F5344CB8AC3E}">
        <p14:creationId xmlns:p14="http://schemas.microsoft.com/office/powerpoint/2010/main" val="2152165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l-PH" sz="1200" b="0" kern="1200" baseline="0" dirty="0" smtClean="0">
                <a:solidFill>
                  <a:schemeClr val="tx1"/>
                </a:solidFill>
                <a:latin typeface="+mn-lt"/>
                <a:ea typeface="+mn-ea"/>
                <a:cs typeface="+mn-cs"/>
              </a:rPr>
              <a:t>Guaranty/Security Deposits Payable - </a:t>
            </a:r>
            <a:r>
              <a:rPr lang="en-US" sz="1200" b="0" kern="1200" baseline="0" dirty="0" smtClean="0">
                <a:solidFill>
                  <a:schemeClr val="tx1"/>
                </a:solidFill>
                <a:latin typeface="+mn-lt"/>
                <a:ea typeface="+mn-ea"/>
                <a:cs typeface="+mn-cs"/>
              </a:rPr>
              <a:t>Debit this account upon failure to comply with the purpose of the bond. </a:t>
            </a:r>
            <a:r>
              <a:rPr lang="en-US" sz="1200" kern="1200" baseline="0" dirty="0" smtClean="0">
                <a:solidFill>
                  <a:schemeClr val="tx1"/>
                </a:solidFill>
                <a:latin typeface="+mn-lt"/>
                <a:ea typeface="+mn-ea"/>
                <a:cs typeface="+mn-cs"/>
              </a:rPr>
              <a:t>	</a:t>
            </a:r>
            <a:r>
              <a:rPr lang="fil-PH"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fil-PH"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il-PH" sz="1200" kern="1200" baseline="0" dirty="0" smtClean="0">
                <a:solidFill>
                  <a:schemeClr val="tx1"/>
                </a:solidFill>
                <a:latin typeface="+mn-lt"/>
                <a:ea typeface="+mn-ea"/>
                <a:cs typeface="+mn-cs"/>
              </a:rPr>
              <a:t>	</a:t>
            </a:r>
          </a:p>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10</a:t>
            </a:fld>
            <a:endParaRPr lang="fil-PH"/>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11</a:t>
            </a:fld>
            <a:endParaRPr lang="fil-PH"/>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12</a:t>
            </a:fld>
            <a:endParaRPr lang="fil-PH"/>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14</a:t>
            </a:fld>
            <a:endParaRPr lang="fil-PH"/>
          </a:p>
        </p:txBody>
      </p:sp>
    </p:spTree>
    <p:extLst>
      <p:ext uri="{BB962C8B-B14F-4D97-AF65-F5344CB8AC3E}">
        <p14:creationId xmlns:p14="http://schemas.microsoft.com/office/powerpoint/2010/main" val="4293974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15</a:t>
            </a:fld>
            <a:endParaRPr lang="fil-PH"/>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il-PH"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61455FC4-FCF0-4C2C-BAAB-81DE7D492E79}" type="slidenum">
              <a:rPr lang="fil-PH" smtClean="0"/>
              <a:pPr/>
              <a:t>19</a:t>
            </a:fld>
            <a:endParaRPr lang="fil-PH"/>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553200"/>
            <a:ext cx="91440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dirty="0"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3124200" y="6553199"/>
            <a:ext cx="28956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r>
              <a:rPr lang="fil-PH" dirty="0" smtClean="0"/>
              <a:t>DEPARTMENT OF EDUCATION</a:t>
            </a:r>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Attachment/GAA%20SEC%2013.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Attachment/Government%20Accounting%20Manual%20(GAM)/Volume%20I.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ubtitle 2"/>
          <p:cNvSpPr txBox="1">
            <a:spLocks/>
          </p:cNvSpPr>
          <p:nvPr/>
        </p:nvSpPr>
        <p:spPr>
          <a:xfrm>
            <a:off x="304800" y="4953000"/>
            <a:ext cx="8534400" cy="16002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5" name="Title 1"/>
          <p:cNvSpPr txBox="1">
            <a:spLocks/>
          </p:cNvSpPr>
          <p:nvPr/>
        </p:nvSpPr>
        <p:spPr>
          <a:xfrm>
            <a:off x="0" y="3657601"/>
            <a:ext cx="9144000" cy="1295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a:r>
            <a:b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br>
            <a:r>
              <a:rPr kumimoji="0" lang="en-US" sz="3200" b="1" i="0" u="none" strike="noStrike" kern="1200" cap="none" spc="0" normalizeH="0" baseline="0" noProof="0" smtClean="0">
                <a:ln>
                  <a:noFill/>
                </a:ln>
                <a:solidFill>
                  <a:schemeClr val="bg1"/>
                </a:solidFill>
                <a:effectLst>
                  <a:outerShdw blurRad="38100" dist="38100" dir="2700000" algn="tl">
                    <a:srgbClr val="000000">
                      <a:alpha val="43137"/>
                    </a:srgbClr>
                  </a:outerShdw>
                </a:effectLst>
                <a:uLnTx/>
                <a:uFillTx/>
                <a:latin typeface="+mj-lt"/>
                <a:ea typeface="+mj-ea"/>
                <a:cs typeface="+mj-cs"/>
              </a:rPr>
              <a:t>Session 1.0</a:t>
            </a:r>
            <a:endParaRPr kumimoji="0" lang="en-U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6" name="TextBox 5"/>
          <p:cNvSpPr txBox="1"/>
          <p:nvPr/>
        </p:nvSpPr>
        <p:spPr>
          <a:xfrm>
            <a:off x="533400" y="5181600"/>
            <a:ext cx="7620000" cy="769441"/>
          </a:xfrm>
          <a:prstGeom prst="rect">
            <a:avLst/>
          </a:prstGeom>
          <a:noFill/>
        </p:spPr>
        <p:txBody>
          <a:bodyPr wrap="square" rtlCol="0">
            <a:spAutoFit/>
          </a:bodyPr>
          <a:lstStyle/>
          <a:p>
            <a:pPr algn="ctr"/>
            <a:r>
              <a:rPr lang="fil-PH" sz="4400" b="1" dirty="0" smtClean="0">
                <a:solidFill>
                  <a:schemeClr val="bg1"/>
                </a:solidFill>
                <a:effectLst>
                  <a:outerShdw blurRad="38100" dist="38100" dir="2700000" algn="tl">
                    <a:srgbClr val="000000">
                      <a:alpha val="43137"/>
                    </a:srgbClr>
                  </a:outerShdw>
                </a:effectLst>
                <a:latin typeface="+mj-lt"/>
                <a:ea typeface="+mj-ea"/>
                <a:cs typeface="+mj-cs"/>
              </a:rPr>
              <a:t>REVENUE</a:t>
            </a:r>
            <a:r>
              <a:rPr lang="fil-PH" sz="2800" dirty="0" smtClean="0"/>
              <a:t> </a:t>
            </a:r>
            <a:r>
              <a:rPr lang="fil-PH" sz="4400" b="1" dirty="0" smtClean="0">
                <a:solidFill>
                  <a:schemeClr val="bg1"/>
                </a:solidFill>
                <a:effectLst>
                  <a:outerShdw blurRad="38100" dist="38100" dir="2700000" algn="tl">
                    <a:srgbClr val="000000">
                      <a:alpha val="43137"/>
                    </a:srgbClr>
                  </a:outerShdw>
                </a:effectLst>
                <a:latin typeface="+mj-lt"/>
                <a:ea typeface="+mj-ea"/>
                <a:cs typeface="+mj-cs"/>
              </a:rPr>
              <a:t>AND</a:t>
            </a:r>
            <a:r>
              <a:rPr lang="fil-PH" sz="2800" dirty="0" smtClean="0"/>
              <a:t> </a:t>
            </a:r>
            <a:r>
              <a:rPr lang="fil-PH" sz="4400" b="1" dirty="0" smtClean="0">
                <a:solidFill>
                  <a:schemeClr val="bg1"/>
                </a:solidFill>
                <a:effectLst>
                  <a:outerShdw blurRad="38100" dist="38100" dir="2700000" algn="tl">
                    <a:srgbClr val="000000">
                      <a:alpha val="43137"/>
                    </a:srgbClr>
                  </a:outerShdw>
                </a:effectLst>
                <a:latin typeface="+mj-lt"/>
                <a:ea typeface="+mj-ea"/>
                <a:cs typeface="+mj-cs"/>
              </a:rPr>
              <a:t>RECEIPTS</a:t>
            </a: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Session Overview</a:t>
            </a:r>
            <a:endParaRPr lang="fil-PH" dirty="0"/>
          </a:p>
        </p:txBody>
      </p:sp>
      <p:sp>
        <p:nvSpPr>
          <p:cNvPr id="3" name="Content Placeholder 2"/>
          <p:cNvSpPr>
            <a:spLocks noGrp="1"/>
          </p:cNvSpPr>
          <p:nvPr>
            <p:ph idx="1"/>
          </p:nvPr>
        </p:nvSpPr>
        <p:spPr/>
        <p:txBody>
          <a:bodyPr/>
          <a:lstStyle/>
          <a:p>
            <a:pPr marL="514350" indent="-514350">
              <a:buFont typeface="+mj-lt"/>
              <a:buAutoNum type="alphaUcPeriod"/>
            </a:pPr>
            <a:r>
              <a:rPr lang="fil-PH" dirty="0" smtClean="0"/>
              <a:t>DepEd Sources of Revenue and Receipts</a:t>
            </a:r>
          </a:p>
          <a:p>
            <a:pPr marL="914400" lvl="1" indent="-514350">
              <a:buFont typeface="Arial" pitchFamily="34" charset="0"/>
              <a:buChar char="•"/>
            </a:pPr>
            <a:r>
              <a:rPr lang="fil-PH" dirty="0" smtClean="0"/>
              <a:t>Exchange Transactions</a:t>
            </a:r>
          </a:p>
          <a:p>
            <a:pPr marL="914400" lvl="1" indent="-514350">
              <a:buFont typeface="Arial" pitchFamily="34" charset="0"/>
              <a:buChar char="•"/>
            </a:pPr>
            <a:r>
              <a:rPr lang="fil-PH" dirty="0" smtClean="0"/>
              <a:t>Non-Exchange Transactions</a:t>
            </a:r>
          </a:p>
          <a:p>
            <a:pPr marL="914400" lvl="1" indent="-514350">
              <a:buFont typeface="Arial" pitchFamily="34" charset="0"/>
              <a:buChar char="•"/>
            </a:pPr>
            <a:r>
              <a:rPr lang="fil-PH" dirty="0" smtClean="0"/>
              <a:t>Other Receipts</a:t>
            </a:r>
            <a:endParaRPr lang="fil-PH" dirty="0"/>
          </a:p>
          <a:p>
            <a:pPr marL="514350" indent="-514350">
              <a:buFont typeface="+mj-lt"/>
              <a:buAutoNum type="alphaUcPeriod"/>
            </a:pPr>
            <a:r>
              <a:rPr lang="fil-PH" dirty="0" smtClean="0"/>
              <a:t>Sample Accounting Entries</a:t>
            </a:r>
          </a:p>
        </p:txBody>
      </p:sp>
      <p:sp>
        <p:nvSpPr>
          <p:cNvPr id="4" name="Slide Number Placeholder 3"/>
          <p:cNvSpPr>
            <a:spLocks noGrp="1"/>
          </p:cNvSpPr>
          <p:nvPr>
            <p:ph type="sldNum" sz="quarter" idx="4"/>
          </p:nvPr>
        </p:nvSpPr>
        <p:spPr/>
        <p:txBody>
          <a:bodyPr/>
          <a:lstStyle/>
          <a:p>
            <a:fld id="{40CEB23D-5D9C-424D-A4B8-74E3F10BC318}" type="slidenum">
              <a:rPr lang="fil-PH" smtClean="0"/>
              <a:pPr/>
              <a:t>2</a:t>
            </a:fld>
            <a:endParaRPr lang="fil-PH" dirty="0"/>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Learning Objective</a:t>
            </a:r>
            <a:endParaRPr lang="fil-PH" dirty="0"/>
          </a:p>
        </p:txBody>
      </p:sp>
      <p:sp>
        <p:nvSpPr>
          <p:cNvPr id="3" name="Content Placeholder 2"/>
          <p:cNvSpPr>
            <a:spLocks noGrp="1"/>
          </p:cNvSpPr>
          <p:nvPr>
            <p:ph idx="1"/>
          </p:nvPr>
        </p:nvSpPr>
        <p:spPr/>
        <p:txBody>
          <a:bodyPr/>
          <a:lstStyle/>
          <a:p>
            <a:pPr algn="just"/>
            <a:r>
              <a:rPr lang="fil-PH" dirty="0" smtClean="0"/>
              <a:t>To know DepEd’s Sources of Revenue and Receipts and on how to record those revenue and receipts.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a:t>
            </a:fld>
            <a:endParaRPr lang="fil-PH" dirty="0"/>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124201"/>
            <a:ext cx="9144000" cy="838200"/>
          </a:xfrm>
        </p:spPr>
        <p:txBody>
          <a:bodyPr>
            <a:normAutofit fontScale="90000"/>
          </a:bodyPr>
          <a:lstStyle/>
          <a:p>
            <a:pPr algn="ctr"/>
            <a:r>
              <a:rPr lang="fil-PH" dirty="0" smtClean="0"/>
              <a:t>Revenue from</a:t>
            </a:r>
            <a:br>
              <a:rPr lang="fil-PH" dirty="0" smtClean="0"/>
            </a:br>
            <a:r>
              <a:rPr lang="fil-PH" dirty="0" smtClean="0"/>
              <a:t>EXCHANGE TRANSACTIONS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a:t>
            </a:fld>
            <a:endParaRPr lang="fil-PH" dirty="0"/>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BUSINESS INCOME</a:t>
            </a:r>
            <a:endParaRPr lang="fil-PH" dirty="0"/>
          </a:p>
        </p:txBody>
      </p:sp>
      <p:sp>
        <p:nvSpPr>
          <p:cNvPr id="3" name="Content Placeholder 2"/>
          <p:cNvSpPr>
            <a:spLocks noGrp="1"/>
          </p:cNvSpPr>
          <p:nvPr>
            <p:ph idx="1"/>
          </p:nvPr>
        </p:nvSpPr>
        <p:spPr>
          <a:xfrm>
            <a:off x="457200" y="990600"/>
            <a:ext cx="8229600" cy="5135563"/>
          </a:xfrm>
        </p:spPr>
        <p:txBody>
          <a:bodyPr>
            <a:normAutofit fontScale="92500" lnSpcReduction="10000"/>
          </a:bodyPr>
          <a:lstStyle/>
          <a:p>
            <a:pPr>
              <a:buNone/>
            </a:pPr>
            <a:r>
              <a:rPr lang="fil-PH" dirty="0" smtClean="0"/>
              <a:t>Examples:</a:t>
            </a:r>
          </a:p>
          <a:p>
            <a:pPr marL="914400" lvl="1" indent="-514350">
              <a:buFont typeface="+mj-lt"/>
              <a:buAutoNum type="alphaLcPeriod"/>
            </a:pPr>
            <a:r>
              <a:rPr lang="fil-PH" dirty="0" smtClean="0"/>
              <a:t>School Fees (i.e. Tuition Fees, Income Collected from Students, Income from Other Sources, Other School Fees)</a:t>
            </a:r>
          </a:p>
          <a:p>
            <a:pPr marL="914400" lvl="1" indent="-514350">
              <a:buFont typeface="+mj-lt"/>
              <a:buAutoNum type="alphaLcPeriod"/>
            </a:pPr>
            <a:r>
              <a:rPr lang="fil-PH" dirty="0" smtClean="0"/>
              <a:t>Examination Fees</a:t>
            </a:r>
          </a:p>
          <a:p>
            <a:pPr marL="914400" lvl="1" indent="-514350">
              <a:buFont typeface="+mj-lt"/>
              <a:buAutoNum type="alphaLcPeriod"/>
            </a:pPr>
            <a:r>
              <a:rPr lang="fil-PH" dirty="0" smtClean="0"/>
              <a:t>Seminar/Training </a:t>
            </a:r>
            <a:r>
              <a:rPr lang="fil-PH" dirty="0"/>
              <a:t>Fees (</a:t>
            </a:r>
            <a:r>
              <a:rPr lang="fil-PH" dirty="0">
                <a:hlinkClick r:id="rId3" action="ppaction://hlinkfile"/>
              </a:rPr>
              <a:t>Sec. 13 </a:t>
            </a:r>
            <a:r>
              <a:rPr lang="fil-PH" dirty="0" smtClean="0">
                <a:hlinkClick r:id="rId3" action="ppaction://hlinkfile"/>
              </a:rPr>
              <a:t>GAA </a:t>
            </a:r>
            <a:r>
              <a:rPr lang="fil-PH" dirty="0">
                <a:hlinkClick r:id="rId3" action="ppaction://hlinkfile"/>
              </a:rPr>
              <a:t>General Provisions</a:t>
            </a:r>
            <a:r>
              <a:rPr lang="fil-PH" dirty="0"/>
              <a:t> FY </a:t>
            </a:r>
            <a:r>
              <a:rPr lang="fil-PH" dirty="0" smtClean="0"/>
              <a:t>2016 </a:t>
            </a:r>
            <a:r>
              <a:rPr lang="fil-PH" dirty="0"/>
              <a:t>pp. </a:t>
            </a:r>
            <a:r>
              <a:rPr lang="fil-PH" dirty="0" smtClean="0"/>
              <a:t>791)</a:t>
            </a:r>
          </a:p>
          <a:p>
            <a:pPr marL="914400" lvl="1" indent="-514350">
              <a:buFont typeface="+mj-lt"/>
              <a:buAutoNum type="alphaLcPeriod"/>
            </a:pPr>
            <a:r>
              <a:rPr lang="fil-PH" dirty="0" smtClean="0"/>
              <a:t>Rent/Lease Income</a:t>
            </a:r>
          </a:p>
          <a:p>
            <a:pPr marL="914400" lvl="1" indent="-514350">
              <a:buFont typeface="+mj-lt"/>
              <a:buAutoNum type="alphaLcPeriod"/>
            </a:pPr>
            <a:r>
              <a:rPr lang="en-US" dirty="0" smtClean="0"/>
              <a:t>Income from Hostels/Dormitories and Other Like Facilities</a:t>
            </a:r>
          </a:p>
          <a:p>
            <a:pPr marL="914400" lvl="1" indent="-514350">
              <a:buFont typeface="+mj-lt"/>
              <a:buAutoNum type="alphaLcPeriod"/>
            </a:pPr>
            <a:r>
              <a:rPr lang="en-US" dirty="0" smtClean="0"/>
              <a:t>Interest Income</a:t>
            </a:r>
          </a:p>
          <a:p>
            <a:pPr marL="914400" lvl="1" indent="-514350">
              <a:buFont typeface="+mj-lt"/>
              <a:buAutoNum type="alphaLcPeriod"/>
            </a:pPr>
            <a:r>
              <a:rPr lang="fil-PH" dirty="0" smtClean="0"/>
              <a:t>Fines and Penalties-Business Income</a:t>
            </a:r>
            <a:endParaRPr lang="en-US" dirty="0" smtClean="0"/>
          </a:p>
        </p:txBody>
      </p:sp>
      <p:sp>
        <p:nvSpPr>
          <p:cNvPr id="4" name="Slide Number Placeholder 3"/>
          <p:cNvSpPr>
            <a:spLocks noGrp="1"/>
          </p:cNvSpPr>
          <p:nvPr>
            <p:ph type="sldNum" sz="quarter" idx="4"/>
          </p:nvPr>
        </p:nvSpPr>
        <p:spPr/>
        <p:txBody>
          <a:bodyPr/>
          <a:lstStyle/>
          <a:p>
            <a:fld id="{40CEB23D-5D9C-424D-A4B8-74E3F10BC318}" type="slidenum">
              <a:rPr lang="fil-PH" smtClean="0"/>
              <a:pPr/>
              <a:t>5</a:t>
            </a:fld>
            <a:endParaRPr lang="fil-PH" dirty="0"/>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3200" dirty="0" smtClean="0"/>
              <a:t>Accounting Entry for Business Income (i.e. Rent/Lease Income)</a:t>
            </a:r>
            <a:endParaRPr lang="fil-PH" sz="32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6</a:t>
            </a:fld>
            <a:endParaRPr lang="fil-PH" dirty="0"/>
          </a:p>
        </p:txBody>
      </p:sp>
      <p:graphicFrame>
        <p:nvGraphicFramePr>
          <p:cNvPr id="7" name="Content Placeholder 4"/>
          <p:cNvGraphicFramePr>
            <a:graphicFrameLocks noGrp="1"/>
          </p:cNvGraphicFramePr>
          <p:nvPr>
            <p:ph idx="1"/>
            <p:extLst>
              <p:ext uri="{D42A27DB-BD31-4B8C-83A1-F6EECF244321}">
                <p14:modId xmlns:p14="http://schemas.microsoft.com/office/powerpoint/2010/main" val="2905335395"/>
              </p:ext>
            </p:extLst>
          </p:nvPr>
        </p:nvGraphicFramePr>
        <p:xfrm>
          <a:off x="457200" y="1295400"/>
          <a:ext cx="8229600" cy="3235960"/>
        </p:xfrm>
        <a:graphic>
          <a:graphicData uri="http://schemas.openxmlformats.org/drawingml/2006/table">
            <a:tbl>
              <a:tblPr firstRow="1" bandRow="1">
                <a:tableStyleId>{5C22544A-7EE6-4342-B048-85BDC9FD1C3A}</a:tableStyleId>
              </a:tblPr>
              <a:tblGrid>
                <a:gridCol w="3886200"/>
                <a:gridCol w="1524000"/>
                <a:gridCol w="1447800"/>
                <a:gridCol w="1371600"/>
              </a:tblGrid>
              <a:tr h="370840">
                <a:tc>
                  <a:txBody>
                    <a:bodyPr/>
                    <a:lstStyle/>
                    <a:p>
                      <a:pPr algn="ctr"/>
                      <a:r>
                        <a:rPr lang="fil-PH" dirty="0" smtClean="0"/>
                        <a:t>Account Title</a:t>
                      </a:r>
                      <a:endParaRPr lang="fil-PH" dirty="0"/>
                    </a:p>
                  </a:txBody>
                  <a:tcPr/>
                </a:tc>
                <a:tc>
                  <a:txBody>
                    <a:bodyPr/>
                    <a:lstStyle/>
                    <a:p>
                      <a:pPr algn="ctr"/>
                      <a:r>
                        <a:rPr lang="fil-PH" dirty="0" smtClean="0"/>
                        <a:t>UACS</a:t>
                      </a:r>
                      <a:r>
                        <a:rPr lang="fil-PH" baseline="0" dirty="0" smtClean="0"/>
                        <a:t> Code</a:t>
                      </a:r>
                      <a:endParaRPr lang="fil-PH" dirty="0"/>
                    </a:p>
                  </a:txBody>
                  <a:tcPr/>
                </a:tc>
                <a:tc>
                  <a:txBody>
                    <a:bodyPr/>
                    <a:lstStyle/>
                    <a:p>
                      <a:pPr algn="ctr"/>
                      <a:r>
                        <a:rPr lang="fil-PH" dirty="0" smtClean="0"/>
                        <a:t>Debit</a:t>
                      </a:r>
                    </a:p>
                  </a:txBody>
                  <a:tcPr/>
                </a:tc>
                <a:tc>
                  <a:txBody>
                    <a:bodyPr/>
                    <a:lstStyle/>
                    <a:p>
                      <a:pPr algn="ctr"/>
                      <a:r>
                        <a:rPr lang="fil-PH" dirty="0" smtClean="0"/>
                        <a:t>Credit</a:t>
                      </a:r>
                      <a:endParaRPr lang="fil-PH" dirty="0"/>
                    </a:p>
                  </a:txBody>
                  <a:tcPr/>
                </a:tc>
              </a:tr>
              <a:tr h="370840">
                <a:tc>
                  <a:txBody>
                    <a:bodyPr/>
                    <a:lstStyle/>
                    <a:p>
                      <a:r>
                        <a:rPr lang="fil-PH" dirty="0" smtClean="0"/>
                        <a:t>Cash</a:t>
                      </a:r>
                      <a:r>
                        <a:rPr lang="fil-PH" baseline="0" dirty="0" smtClean="0"/>
                        <a:t> Collecting Officer</a:t>
                      </a:r>
                      <a:endParaRPr lang="fil-PH" dirty="0"/>
                    </a:p>
                  </a:txBody>
                  <a:tcPr/>
                </a:tc>
                <a:tc>
                  <a:txBody>
                    <a:bodyPr/>
                    <a:lstStyle/>
                    <a:p>
                      <a:pPr algn="ctr"/>
                      <a:r>
                        <a:rPr lang="fil-PH" dirty="0" smtClean="0"/>
                        <a:t>10101010</a:t>
                      </a:r>
                      <a:endParaRPr lang="fil-PH" dirty="0"/>
                    </a:p>
                  </a:txBody>
                  <a:tcPr/>
                </a:tc>
                <a:tc>
                  <a:txBody>
                    <a:bodyPr/>
                    <a:lstStyle/>
                    <a:p>
                      <a:pPr algn="r"/>
                      <a:r>
                        <a:rPr lang="fil-PH" dirty="0" smtClean="0"/>
                        <a:t>80,000.00</a:t>
                      </a:r>
                      <a:endParaRPr lang="fil-PH" dirty="0"/>
                    </a:p>
                  </a:txBody>
                  <a:tcPr/>
                </a:tc>
                <a:tc>
                  <a:txBody>
                    <a:bodyPr/>
                    <a:lstStyle/>
                    <a:p>
                      <a:pPr algn="r"/>
                      <a:endParaRPr lang="fil-PH" dirty="0"/>
                    </a:p>
                  </a:txBody>
                  <a:tcPr/>
                </a:tc>
              </a:tr>
              <a:tr h="370840">
                <a:tc>
                  <a:txBody>
                    <a:bodyPr/>
                    <a:lstStyle/>
                    <a:p>
                      <a:pPr lvl="1"/>
                      <a:r>
                        <a:rPr lang="fil-PH" dirty="0" smtClean="0"/>
                        <a:t>Rent/Lease</a:t>
                      </a:r>
                      <a:r>
                        <a:rPr lang="fil-PH" baseline="0" dirty="0" smtClean="0"/>
                        <a:t> </a:t>
                      </a:r>
                      <a:r>
                        <a:rPr lang="fil-PH" dirty="0" smtClean="0"/>
                        <a:t>Income</a:t>
                      </a:r>
                      <a:endParaRPr lang="fil-PH"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dk1"/>
                          </a:solidFill>
                          <a:latin typeface="+mn-lt"/>
                          <a:ea typeface="+mn-ea"/>
                          <a:cs typeface="+mn-cs"/>
                        </a:rPr>
                        <a:t>40202050</a:t>
                      </a:r>
                    </a:p>
                  </a:txBody>
                  <a:tcPr/>
                </a:tc>
                <a:tc>
                  <a:txBody>
                    <a:bodyPr/>
                    <a:lstStyle/>
                    <a:p>
                      <a:pPr algn="r"/>
                      <a:endParaRPr lang="fil-PH" dirty="0"/>
                    </a:p>
                  </a:txBody>
                  <a:tcPr/>
                </a:tc>
                <a:tc>
                  <a:txBody>
                    <a:bodyPr/>
                    <a:lstStyle/>
                    <a:p>
                      <a:pPr algn="r"/>
                      <a:r>
                        <a:rPr lang="fil-PH" dirty="0" smtClean="0"/>
                        <a:t>80,000.00</a:t>
                      </a:r>
                      <a:endParaRPr lang="fil-PH" dirty="0"/>
                    </a:p>
                  </a:txBody>
                  <a:tcPr/>
                </a:tc>
              </a:tr>
              <a:tr h="370840">
                <a:tc gridSpan="4">
                  <a:txBody>
                    <a:bodyPr/>
                    <a:lstStyle/>
                    <a:p>
                      <a:pPr algn="just"/>
                      <a:r>
                        <a:rPr lang="fil-PH" i="1" dirty="0" smtClean="0"/>
                        <a:t>To recognize</a:t>
                      </a:r>
                      <a:r>
                        <a:rPr lang="fil-PH" i="1" baseline="0" dirty="0" smtClean="0"/>
                        <a:t> rent income from Petron, Inc. for  the month of June 2016</a:t>
                      </a:r>
                      <a:endParaRPr lang="fil-PH" i="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370840">
                <a:tc gridSpan="4">
                  <a:txBody>
                    <a:bodyPr/>
                    <a:lstStyle/>
                    <a:p>
                      <a:endParaRPr lang="fil-PH" i="1" dirty="0"/>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70840">
                <a:tc>
                  <a:txBody>
                    <a:bodyPr/>
                    <a:lstStyle/>
                    <a:p>
                      <a:pPr lvl="0"/>
                      <a:r>
                        <a:rPr lang="fil-PH" dirty="0" smtClean="0"/>
                        <a:t>Cash</a:t>
                      </a:r>
                      <a:r>
                        <a:rPr lang="fil-PH" baseline="0" dirty="0" smtClean="0"/>
                        <a:t>-Treasury/ Agency Deposit, Regular</a:t>
                      </a:r>
                      <a:endParaRPr lang="fil-PH"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kern="1200" dirty="0" smtClean="0">
                          <a:solidFill>
                            <a:schemeClr val="dk1"/>
                          </a:solidFill>
                          <a:latin typeface="+mn-lt"/>
                          <a:ea typeface="+mn-ea"/>
                          <a:cs typeface="+mn-cs"/>
                        </a:rPr>
                        <a:t>10104010</a:t>
                      </a:r>
                      <a:endParaRPr lang="fil-PH" sz="1800" kern="1200" baseline="0" dirty="0" smtClean="0">
                        <a:solidFill>
                          <a:schemeClr val="dk1"/>
                        </a:solidFill>
                        <a:latin typeface="+mn-lt"/>
                        <a:ea typeface="+mn-ea"/>
                        <a:cs typeface="+mn-cs"/>
                      </a:endParaRPr>
                    </a:p>
                  </a:txBody>
                  <a:tcPr/>
                </a:tc>
                <a:tc>
                  <a:txBody>
                    <a:bodyPr/>
                    <a:lstStyle/>
                    <a:p>
                      <a:pPr algn="r"/>
                      <a:r>
                        <a:rPr lang="fil-PH" dirty="0" smtClean="0"/>
                        <a:t>80,000.00</a:t>
                      </a:r>
                      <a:endParaRPr lang="fil-PH" dirty="0"/>
                    </a:p>
                  </a:txBody>
                  <a:tcPr/>
                </a:tc>
                <a:tc>
                  <a:txBody>
                    <a:bodyPr/>
                    <a:lstStyle/>
                    <a:p>
                      <a:pPr algn="r"/>
                      <a:endParaRPr lang="fil-PH" dirty="0"/>
                    </a:p>
                  </a:txBody>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dirty="0" smtClean="0"/>
                        <a:t>Cash</a:t>
                      </a:r>
                      <a:r>
                        <a:rPr lang="fil-PH" baseline="0" dirty="0" smtClean="0"/>
                        <a:t> Collecting Officer</a:t>
                      </a:r>
                      <a:endParaRPr lang="fil-PH"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10101010</a:t>
                      </a:r>
                    </a:p>
                  </a:txBody>
                  <a:tcPr/>
                </a:tc>
                <a:tc>
                  <a:txBody>
                    <a:bodyPr/>
                    <a:lstStyle/>
                    <a:p>
                      <a:pPr algn="r"/>
                      <a:endParaRPr lang="fil-PH"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dirty="0" smtClean="0"/>
                        <a:t>80,000.00</a:t>
                      </a:r>
                    </a:p>
                  </a:txBody>
                  <a:tcPr/>
                </a:tc>
              </a:tr>
              <a:tr h="370840">
                <a:tc gridSpan="4">
                  <a:txBody>
                    <a:bodyPr/>
                    <a:lstStyle/>
                    <a:p>
                      <a:pPr lvl="0" algn="just"/>
                      <a:r>
                        <a:rPr lang="en-PH" sz="1800" i="1" kern="1200" dirty="0" smtClean="0">
                          <a:solidFill>
                            <a:schemeClr val="tx1"/>
                          </a:solidFill>
                          <a:latin typeface="+mn-lt"/>
                          <a:ea typeface="+mn-ea"/>
                          <a:cs typeface="+mn-cs"/>
                        </a:rPr>
                        <a:t>To recognize remittance of rent</a:t>
                      </a:r>
                      <a:r>
                        <a:rPr lang="en-PH" sz="1800" i="1" kern="1200" baseline="0" dirty="0" smtClean="0">
                          <a:solidFill>
                            <a:schemeClr val="tx1"/>
                          </a:solidFill>
                          <a:latin typeface="+mn-lt"/>
                          <a:ea typeface="+mn-ea"/>
                          <a:cs typeface="+mn-cs"/>
                        </a:rPr>
                        <a:t> income</a:t>
                      </a:r>
                      <a:r>
                        <a:rPr lang="fil-PH" i="1" baseline="0" dirty="0" smtClean="0"/>
                        <a:t> to BTr.</a:t>
                      </a:r>
                      <a:endParaRPr lang="fil-PH" i="1" dirty="0">
                        <a:solidFill>
                          <a:srgbClr val="FF0000"/>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bl>
          </a:graphicData>
        </a:graphic>
      </p:graphicFrame>
      <p:sp>
        <p:nvSpPr>
          <p:cNvPr id="5" name="TextBox 4"/>
          <p:cNvSpPr txBox="1"/>
          <p:nvPr/>
        </p:nvSpPr>
        <p:spPr>
          <a:xfrm>
            <a:off x="381000" y="5105400"/>
            <a:ext cx="8305800" cy="369332"/>
          </a:xfrm>
          <a:prstGeom prst="rect">
            <a:avLst/>
          </a:prstGeom>
          <a:noFill/>
        </p:spPr>
        <p:txBody>
          <a:bodyPr wrap="square" rtlCol="0">
            <a:spAutoFit/>
          </a:bodyPr>
          <a:lstStyle/>
          <a:p>
            <a:pPr algn="ctr"/>
            <a:r>
              <a:rPr lang="fil-PH" i="1" dirty="0" smtClean="0"/>
              <a:t>Refer to </a:t>
            </a:r>
            <a:r>
              <a:rPr lang="fil-PH" i="1" dirty="0" smtClean="0">
                <a:hlinkClick r:id="rId3" action="ppaction://hlinkfile"/>
              </a:rPr>
              <a:t>Chapter 13 Leases, Volume I, GAM for further details </a:t>
            </a:r>
            <a:endParaRPr lang="fil-PH" i="1" dirty="0"/>
          </a:p>
        </p:txBody>
      </p:sp>
      <p:sp>
        <p:nvSpPr>
          <p:cNvPr id="6" name="Rectangle 5"/>
          <p:cNvSpPr/>
          <p:nvPr/>
        </p:nvSpPr>
        <p:spPr>
          <a:xfrm>
            <a:off x="381000" y="2057400"/>
            <a:ext cx="84582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Autofit/>
          </a:bodyPr>
          <a:lstStyle/>
          <a:p>
            <a:pPr algn="just"/>
            <a:r>
              <a:rPr lang="fil-PH" sz="2800" dirty="0" smtClean="0"/>
              <a:t>Accounting Entry for Business Income </a:t>
            </a:r>
            <a:br>
              <a:rPr lang="fil-PH" sz="2800" dirty="0" smtClean="0"/>
            </a:br>
            <a:r>
              <a:rPr lang="fil-PH" sz="2800" dirty="0" smtClean="0"/>
              <a:t>(i.e. Fines and Penalties – Business Income)</a:t>
            </a: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7</a:t>
            </a:fld>
            <a:endParaRPr lang="fil-PH" dirty="0"/>
          </a:p>
        </p:txBody>
      </p:sp>
      <p:graphicFrame>
        <p:nvGraphicFramePr>
          <p:cNvPr id="7" name="Content Placeholder 4"/>
          <p:cNvGraphicFramePr>
            <a:graphicFrameLocks noGrp="1"/>
          </p:cNvGraphicFramePr>
          <p:nvPr>
            <p:ph idx="1"/>
            <p:extLst>
              <p:ext uri="{D42A27DB-BD31-4B8C-83A1-F6EECF244321}">
                <p14:modId xmlns:p14="http://schemas.microsoft.com/office/powerpoint/2010/main" val="2521476618"/>
              </p:ext>
            </p:extLst>
          </p:nvPr>
        </p:nvGraphicFramePr>
        <p:xfrm>
          <a:off x="457200" y="990600"/>
          <a:ext cx="8229600" cy="5237480"/>
        </p:xfrm>
        <a:graphic>
          <a:graphicData uri="http://schemas.openxmlformats.org/drawingml/2006/table">
            <a:tbl>
              <a:tblPr firstRow="1" bandRow="1">
                <a:tableStyleId>{5C22544A-7EE6-4342-B048-85BDC9FD1C3A}</a:tableStyleId>
              </a:tblPr>
              <a:tblGrid>
                <a:gridCol w="3886200"/>
                <a:gridCol w="1524000"/>
                <a:gridCol w="1447800"/>
                <a:gridCol w="1371600"/>
              </a:tblGrid>
              <a:tr h="370840">
                <a:tc>
                  <a:txBody>
                    <a:bodyPr/>
                    <a:lstStyle/>
                    <a:p>
                      <a:pPr algn="ctr"/>
                      <a:r>
                        <a:rPr lang="fil-PH" dirty="0" smtClean="0"/>
                        <a:t>Account Title</a:t>
                      </a:r>
                      <a:endParaRPr lang="fil-PH" dirty="0"/>
                    </a:p>
                  </a:txBody>
                  <a:tcPr/>
                </a:tc>
                <a:tc>
                  <a:txBody>
                    <a:bodyPr/>
                    <a:lstStyle/>
                    <a:p>
                      <a:pPr algn="ctr"/>
                      <a:r>
                        <a:rPr lang="fil-PH" dirty="0" smtClean="0"/>
                        <a:t>UACS</a:t>
                      </a:r>
                      <a:r>
                        <a:rPr lang="fil-PH" baseline="0" dirty="0" smtClean="0"/>
                        <a:t> Code</a:t>
                      </a:r>
                      <a:endParaRPr lang="fil-PH" dirty="0"/>
                    </a:p>
                  </a:txBody>
                  <a:tcPr/>
                </a:tc>
                <a:tc>
                  <a:txBody>
                    <a:bodyPr/>
                    <a:lstStyle/>
                    <a:p>
                      <a:pPr algn="ctr"/>
                      <a:r>
                        <a:rPr lang="fil-PH" dirty="0" smtClean="0"/>
                        <a:t>Debit</a:t>
                      </a:r>
                    </a:p>
                  </a:txBody>
                  <a:tcPr/>
                </a:tc>
                <a:tc>
                  <a:txBody>
                    <a:bodyPr/>
                    <a:lstStyle/>
                    <a:p>
                      <a:pPr algn="ctr"/>
                      <a:r>
                        <a:rPr lang="fil-PH" dirty="0" smtClean="0"/>
                        <a:t>Credit</a:t>
                      </a:r>
                      <a:endParaRPr lang="fil-PH" dirty="0"/>
                    </a:p>
                  </a:txBody>
                  <a:tcPr/>
                </a:tc>
              </a:tr>
              <a:tr h="370840">
                <a:tc>
                  <a:txBody>
                    <a:bodyPr/>
                    <a:lstStyle/>
                    <a:p>
                      <a:r>
                        <a:rPr lang="fil-PH" dirty="0" smtClean="0"/>
                        <a:t>Textbooks</a:t>
                      </a:r>
                      <a:r>
                        <a:rPr lang="fil-PH" baseline="0" dirty="0" smtClean="0"/>
                        <a:t> and Instructional Materials Inventory</a:t>
                      </a:r>
                      <a:endParaRPr lang="fil-PH" dirty="0"/>
                    </a:p>
                  </a:txBody>
                  <a:tcPr/>
                </a:tc>
                <a:tc>
                  <a:txBody>
                    <a:bodyPr/>
                    <a:lstStyle/>
                    <a:p>
                      <a:pPr algn="ctr"/>
                      <a:r>
                        <a:rPr lang="fil-PH" dirty="0" smtClean="0"/>
                        <a:t>10404100</a:t>
                      </a:r>
                      <a:endParaRPr lang="fil-PH" dirty="0"/>
                    </a:p>
                  </a:txBody>
                  <a:tcPr/>
                </a:tc>
                <a:tc>
                  <a:txBody>
                    <a:bodyPr/>
                    <a:lstStyle/>
                    <a:p>
                      <a:pPr algn="r"/>
                      <a:r>
                        <a:rPr lang="fil-PH" dirty="0" smtClean="0"/>
                        <a:t>350,680.20</a:t>
                      </a:r>
                      <a:endParaRPr lang="fil-PH" dirty="0"/>
                    </a:p>
                  </a:txBody>
                  <a:tcPr/>
                </a:tc>
                <a:tc>
                  <a:txBody>
                    <a:bodyPr/>
                    <a:lstStyle/>
                    <a:p>
                      <a:pPr algn="r"/>
                      <a:endParaRPr lang="fil-PH" dirty="0"/>
                    </a:p>
                  </a:txBody>
                  <a:tcPr/>
                </a:tc>
              </a:tr>
              <a:tr h="370840">
                <a:tc>
                  <a:txBody>
                    <a:bodyPr/>
                    <a:lstStyle/>
                    <a:p>
                      <a:pPr lvl="1"/>
                      <a:r>
                        <a:rPr lang="fil-PH" dirty="0" smtClean="0"/>
                        <a:t>Accounts Payable</a:t>
                      </a:r>
                      <a:endParaRPr lang="fil-PH"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dk1"/>
                          </a:solidFill>
                          <a:latin typeface="+mn-lt"/>
                          <a:ea typeface="+mn-ea"/>
                          <a:cs typeface="+mn-cs"/>
                        </a:rPr>
                        <a:t>20101010</a:t>
                      </a:r>
                    </a:p>
                  </a:txBody>
                  <a:tcPr/>
                </a:tc>
                <a:tc>
                  <a:txBody>
                    <a:bodyPr/>
                    <a:lstStyle/>
                    <a:p>
                      <a:pPr algn="r"/>
                      <a:endParaRPr lang="fil-PH" dirty="0"/>
                    </a:p>
                  </a:txBody>
                  <a:tcPr/>
                </a:tc>
                <a:tc>
                  <a:txBody>
                    <a:bodyPr/>
                    <a:lstStyle/>
                    <a:p>
                      <a:pPr algn="r"/>
                      <a:r>
                        <a:rPr lang="fil-PH" dirty="0" smtClean="0"/>
                        <a:t>315,612.18</a:t>
                      </a:r>
                      <a:endParaRPr lang="fil-PH" dirty="0"/>
                    </a:p>
                  </a:txBody>
                  <a:tcPr/>
                </a:tc>
              </a:tr>
              <a:tr h="370840">
                <a:tc>
                  <a:txBody>
                    <a:bodyPr/>
                    <a:lstStyle/>
                    <a:p>
                      <a:pPr lvl="1"/>
                      <a:r>
                        <a:rPr lang="fil-PH" dirty="0" smtClean="0"/>
                        <a:t>Guaranty</a:t>
                      </a:r>
                      <a:r>
                        <a:rPr lang="fil-PH" baseline="0" dirty="0" smtClean="0"/>
                        <a:t>/Security Deposit Payable</a:t>
                      </a:r>
                      <a:endParaRPr lang="fil-PH"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dk1"/>
                          </a:solidFill>
                          <a:latin typeface="+mn-lt"/>
                          <a:ea typeface="+mn-ea"/>
                          <a:cs typeface="+mn-cs"/>
                        </a:rPr>
                        <a:t>20401040</a:t>
                      </a:r>
                    </a:p>
                  </a:txBody>
                  <a:tcPr/>
                </a:tc>
                <a:tc>
                  <a:txBody>
                    <a:bodyPr/>
                    <a:lstStyle/>
                    <a:p>
                      <a:pPr algn="r"/>
                      <a:endParaRPr lang="fil-PH" dirty="0"/>
                    </a:p>
                  </a:txBody>
                  <a:tcPr/>
                </a:tc>
                <a:tc>
                  <a:txBody>
                    <a:bodyPr/>
                    <a:lstStyle/>
                    <a:p>
                      <a:pPr algn="r" fontAlgn="ctr"/>
                      <a:r>
                        <a:rPr lang="fil-PH" sz="1800" kern="1200" dirty="0" smtClean="0">
                          <a:solidFill>
                            <a:schemeClr val="dk1"/>
                          </a:solidFill>
                          <a:latin typeface="+mn-lt"/>
                          <a:ea typeface="+mn-ea"/>
                          <a:cs typeface="+mn-cs"/>
                        </a:rPr>
                        <a:t>    35,068.02 </a:t>
                      </a:r>
                    </a:p>
                  </a:txBody>
                  <a:tcPr marL="0" marR="0" marT="0" marB="0" anchor="ctr"/>
                </a:tc>
              </a:tr>
              <a:tr h="370840">
                <a:tc gridSpan="4">
                  <a:txBody>
                    <a:bodyPr/>
                    <a:lstStyle/>
                    <a:p>
                      <a:pPr algn="just"/>
                      <a:r>
                        <a:rPr lang="fil-PH" sz="1600" i="1" dirty="0" smtClean="0"/>
                        <a:t>To set up payables to</a:t>
                      </a:r>
                      <a:r>
                        <a:rPr lang="fil-PH" sz="1600" i="1" baseline="0" dirty="0" smtClean="0"/>
                        <a:t> MGO Enterprises representing 100% of the contract amount for the printing and delivery of  Madrasah Materials, Contract  and </a:t>
                      </a:r>
                      <a:r>
                        <a:rPr lang="fil-PH" sz="1600" i="1" baseline="0" dirty="0" smtClean="0"/>
                        <a:t>ORS </a:t>
                      </a:r>
                      <a:r>
                        <a:rPr lang="fil-PH" sz="1600" i="1" baseline="0" dirty="0" smtClean="0"/>
                        <a:t>No. Xxxx (Zone 1)</a:t>
                      </a:r>
                      <a:endParaRPr lang="fil-PH" sz="1600" i="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187960">
                <a:tc gridSpan="4">
                  <a:txBody>
                    <a:bodyPr/>
                    <a:lstStyle/>
                    <a:p>
                      <a:endParaRPr lang="fil-PH" sz="1400" i="1" dirty="0"/>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70840">
                <a:tc>
                  <a:txBody>
                    <a:bodyPr/>
                    <a:lstStyle/>
                    <a:p>
                      <a:pPr lvl="0"/>
                      <a:r>
                        <a:rPr lang="fil-PH" dirty="0" smtClean="0"/>
                        <a:t>Accounts Payable</a:t>
                      </a:r>
                      <a:endParaRPr lang="fil-PH"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kern="1200" dirty="0" smtClean="0">
                          <a:solidFill>
                            <a:schemeClr val="dk1"/>
                          </a:solidFill>
                          <a:latin typeface="+mn-lt"/>
                          <a:ea typeface="+mn-ea"/>
                          <a:cs typeface="+mn-cs"/>
                        </a:rPr>
                        <a:t>10104010</a:t>
                      </a:r>
                      <a:endParaRPr lang="fil-PH" sz="1800" kern="1200" baseline="0" dirty="0" smtClean="0">
                        <a:solidFill>
                          <a:schemeClr val="dk1"/>
                        </a:solidFill>
                        <a:latin typeface="+mn-lt"/>
                        <a:ea typeface="+mn-ea"/>
                        <a:cs typeface="+mn-cs"/>
                      </a:endParaRPr>
                    </a:p>
                  </a:txBody>
                  <a:tcPr/>
                </a:tc>
                <a:tc>
                  <a:txBody>
                    <a:bodyPr/>
                    <a:lstStyle/>
                    <a:p>
                      <a:pPr algn="r"/>
                      <a:r>
                        <a:rPr lang="fil-PH" dirty="0" smtClean="0"/>
                        <a:t>315,612.18</a:t>
                      </a:r>
                      <a:endParaRPr lang="fil-PH" dirty="0"/>
                    </a:p>
                  </a:txBody>
                  <a:tcPr/>
                </a:tc>
                <a:tc>
                  <a:txBody>
                    <a:bodyPr/>
                    <a:lstStyle/>
                    <a:p>
                      <a:pPr algn="r"/>
                      <a:endParaRPr lang="fil-PH" dirty="0"/>
                    </a:p>
                  </a:txBody>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dirty="0" smtClean="0"/>
                        <a:t>Due To BIR</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10101010</a:t>
                      </a:r>
                    </a:p>
                  </a:txBody>
                  <a:tcPr/>
                </a:tc>
                <a:tc>
                  <a:txBody>
                    <a:bodyPr/>
                    <a:lstStyle/>
                    <a:p>
                      <a:pPr algn="r"/>
                      <a:endParaRPr lang="fil-PH"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dirty="0" smtClean="0"/>
                        <a:t>3,498.40</a:t>
                      </a:r>
                    </a:p>
                  </a:txBody>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dirty="0" smtClean="0"/>
                        <a:t>Fines and Penalties</a:t>
                      </a:r>
                      <a:r>
                        <a:rPr lang="fil-PH" baseline="0" dirty="0" smtClean="0"/>
                        <a:t> – Business Income</a:t>
                      </a:r>
                      <a:endParaRPr lang="fil-PH"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tx1"/>
                          </a:solidFill>
                          <a:latin typeface="+mn-lt"/>
                          <a:ea typeface="+mn-ea"/>
                          <a:cs typeface="+mn-cs"/>
                        </a:rPr>
                        <a:t>40202230 </a:t>
                      </a:r>
                    </a:p>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rgbClr val="9933FF"/>
                          </a:solidFill>
                          <a:latin typeface="+mn-lt"/>
                          <a:ea typeface="+mn-ea"/>
                          <a:cs typeface="+mn-cs"/>
                        </a:rPr>
                        <a:t> 	</a:t>
                      </a:r>
                    </a:p>
                  </a:txBody>
                  <a:tcPr/>
                </a:tc>
                <a:tc>
                  <a:txBody>
                    <a:bodyPr/>
                    <a:lstStyle/>
                    <a:p>
                      <a:pPr algn="r"/>
                      <a:endParaRPr lang="fil-PH"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dirty="0" smtClean="0"/>
                        <a:t>840.08</a:t>
                      </a:r>
                    </a:p>
                  </a:txBody>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Cash</a:t>
                      </a:r>
                      <a:r>
                        <a:rPr lang="fil-PH" baseline="0" dirty="0" smtClean="0">
                          <a:solidFill>
                            <a:schemeClr val="tx1"/>
                          </a:solidFill>
                        </a:rPr>
                        <a:t>-MDS,Regular</a:t>
                      </a:r>
                      <a:endParaRPr lang="fil-PH" dirty="0" smtClean="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10104040</a:t>
                      </a:r>
                    </a:p>
                  </a:txBody>
                  <a:tcPr/>
                </a:tc>
                <a:tc>
                  <a:txBody>
                    <a:bodyPr/>
                    <a:lstStyle/>
                    <a:p>
                      <a:pPr algn="r"/>
                      <a:endParaRPr lang="fil-PH"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dirty="0" smtClean="0"/>
                        <a:t>311,273.70</a:t>
                      </a:r>
                    </a:p>
                  </a:txBody>
                  <a:tcPr/>
                </a:tc>
              </a:tr>
              <a:tr h="370840">
                <a:tc gridSpan="4">
                  <a:txBody>
                    <a:bodyPr/>
                    <a:lstStyle/>
                    <a:p>
                      <a:pPr lvl="0" algn="just"/>
                      <a:r>
                        <a:rPr lang="fil-PH" sz="1600" i="1" kern="1200" dirty="0" smtClean="0">
                          <a:solidFill>
                            <a:schemeClr val="tx1"/>
                          </a:solidFill>
                          <a:latin typeface="+mn-lt"/>
                          <a:ea typeface="+mn-ea"/>
                          <a:cs typeface="+mn-cs"/>
                        </a:rPr>
                        <a:t>MGO</a:t>
                      </a:r>
                      <a:r>
                        <a:rPr lang="fil-PH" sz="1600" i="1" kern="1200" baseline="0" dirty="0" smtClean="0">
                          <a:solidFill>
                            <a:schemeClr val="tx1"/>
                          </a:solidFill>
                          <a:latin typeface="+mn-lt"/>
                          <a:ea typeface="+mn-ea"/>
                          <a:cs typeface="+mn-cs"/>
                        </a:rPr>
                        <a:t> Enterprises - </a:t>
                      </a:r>
                      <a:r>
                        <a:rPr lang="fil-PH" sz="1600" i="1" kern="1200" dirty="0" smtClean="0">
                          <a:solidFill>
                            <a:schemeClr val="tx1"/>
                          </a:solidFill>
                          <a:latin typeface="+mn-lt"/>
                          <a:ea typeface="+mn-ea"/>
                          <a:cs typeface="+mn-cs"/>
                        </a:rPr>
                        <a:t>Payment for the 100% of contract amount </a:t>
                      </a:r>
                      <a:r>
                        <a:rPr lang="fil-PH" sz="1600" i="1" baseline="0" dirty="0" smtClean="0">
                          <a:solidFill>
                            <a:schemeClr val="tx1"/>
                          </a:solidFill>
                        </a:rPr>
                        <a:t>for the printing and delivery of  Madrasah Materials, Contract  and </a:t>
                      </a:r>
                      <a:r>
                        <a:rPr lang="fil-PH" sz="1600" i="1" baseline="0" dirty="0" smtClean="0">
                          <a:solidFill>
                            <a:schemeClr val="tx1"/>
                          </a:solidFill>
                        </a:rPr>
                        <a:t>ORS </a:t>
                      </a:r>
                      <a:r>
                        <a:rPr lang="fil-PH" sz="1600" i="1" baseline="0" dirty="0" smtClean="0">
                          <a:solidFill>
                            <a:schemeClr val="tx1"/>
                          </a:solidFill>
                        </a:rPr>
                        <a:t>No. Xxxx (Zone 1)</a:t>
                      </a:r>
                      <a:endParaRPr lang="fil-PH" sz="1600" i="1" dirty="0">
                        <a:solidFill>
                          <a:schemeClr val="tx1"/>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bl>
          </a:graphicData>
        </a:graphic>
      </p:graphicFrame>
      <p:sp>
        <p:nvSpPr>
          <p:cNvPr id="5" name="Rectangle 4"/>
          <p:cNvSpPr/>
          <p:nvPr/>
        </p:nvSpPr>
        <p:spPr>
          <a:xfrm>
            <a:off x="304800" y="4648200"/>
            <a:ext cx="8458200" cy="685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76600"/>
            <a:ext cx="9144000" cy="1057275"/>
          </a:xfrm>
        </p:spPr>
        <p:txBody>
          <a:bodyPr>
            <a:normAutofit fontScale="90000"/>
          </a:bodyPr>
          <a:lstStyle/>
          <a:p>
            <a:pPr algn="ctr"/>
            <a:r>
              <a:rPr lang="fil-PH" dirty="0" smtClean="0"/>
              <a:t> revenue from</a:t>
            </a:r>
            <a:br>
              <a:rPr lang="fil-PH" dirty="0" smtClean="0"/>
            </a:br>
            <a:r>
              <a:rPr lang="fil-PH" dirty="0" smtClean="0"/>
              <a:t>NON-EXCHANGE TRANSACTIONS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8</a:t>
            </a:fld>
            <a:endParaRPr lang="fil-PH" dirty="0"/>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Trust Liabilities</a:t>
            </a:r>
            <a:endParaRPr lang="fil-PH" dirty="0"/>
          </a:p>
        </p:txBody>
      </p:sp>
      <p:sp>
        <p:nvSpPr>
          <p:cNvPr id="3" name="Content Placeholder 2"/>
          <p:cNvSpPr>
            <a:spLocks noGrp="1"/>
          </p:cNvSpPr>
          <p:nvPr>
            <p:ph idx="1"/>
          </p:nvPr>
        </p:nvSpPr>
        <p:spPr/>
        <p:txBody>
          <a:bodyPr/>
          <a:lstStyle/>
          <a:p>
            <a:pPr>
              <a:buNone/>
            </a:pPr>
            <a:r>
              <a:rPr lang="fil-PH" dirty="0" smtClean="0"/>
              <a:t>Example: Guaranty/Security Deposits 			Payable</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9</a:t>
            </a:fld>
            <a:endParaRPr lang="fil-PH" dirty="0"/>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fil-PH" sz="2200" dirty="0" smtClean="0"/>
              <a:t>Accounting Entry for Guaranty/Security Deposits Payable (i.e. Forfeiture upon failure to comply with the purpose of the bond)</a:t>
            </a:r>
            <a:endParaRPr lang="fil-PH" sz="22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10</a:t>
            </a:fld>
            <a:endParaRPr lang="fil-PH" dirty="0"/>
          </a:p>
        </p:txBody>
      </p:sp>
      <p:graphicFrame>
        <p:nvGraphicFramePr>
          <p:cNvPr id="6" name="Content Placeholder 4"/>
          <p:cNvGraphicFramePr>
            <a:graphicFrameLocks/>
          </p:cNvGraphicFramePr>
          <p:nvPr>
            <p:extLst>
              <p:ext uri="{D42A27DB-BD31-4B8C-83A1-F6EECF244321}">
                <p14:modId xmlns:p14="http://schemas.microsoft.com/office/powerpoint/2010/main" val="1494390254"/>
              </p:ext>
            </p:extLst>
          </p:nvPr>
        </p:nvGraphicFramePr>
        <p:xfrm>
          <a:off x="457200" y="1676400"/>
          <a:ext cx="8229600" cy="2021840"/>
        </p:xfrm>
        <a:graphic>
          <a:graphicData uri="http://schemas.openxmlformats.org/drawingml/2006/table">
            <a:tbl>
              <a:tblPr firstRow="1" bandRow="1">
                <a:tableStyleId>{5C22544A-7EE6-4342-B048-85BDC9FD1C3A}</a:tableStyleId>
              </a:tblPr>
              <a:tblGrid>
                <a:gridCol w="3886200"/>
                <a:gridCol w="1524000"/>
                <a:gridCol w="1447800"/>
                <a:gridCol w="1371600"/>
              </a:tblGrid>
              <a:tr h="370840">
                <a:tc>
                  <a:txBody>
                    <a:bodyPr/>
                    <a:lstStyle/>
                    <a:p>
                      <a:pPr algn="ctr"/>
                      <a:r>
                        <a:rPr lang="fil-PH" dirty="0" smtClean="0"/>
                        <a:t>Account Title</a:t>
                      </a:r>
                      <a:endParaRPr lang="fil-PH" dirty="0"/>
                    </a:p>
                  </a:txBody>
                  <a:tcPr/>
                </a:tc>
                <a:tc>
                  <a:txBody>
                    <a:bodyPr/>
                    <a:lstStyle/>
                    <a:p>
                      <a:pPr algn="ctr"/>
                      <a:r>
                        <a:rPr lang="fil-PH" dirty="0" smtClean="0"/>
                        <a:t>UACS</a:t>
                      </a:r>
                      <a:r>
                        <a:rPr lang="fil-PH" baseline="0" dirty="0" smtClean="0"/>
                        <a:t> Code</a:t>
                      </a:r>
                      <a:endParaRPr lang="fil-PH" dirty="0"/>
                    </a:p>
                  </a:txBody>
                  <a:tcPr/>
                </a:tc>
                <a:tc>
                  <a:txBody>
                    <a:bodyPr/>
                    <a:lstStyle/>
                    <a:p>
                      <a:pPr algn="ctr"/>
                      <a:r>
                        <a:rPr lang="fil-PH" dirty="0" smtClean="0"/>
                        <a:t>Debit</a:t>
                      </a:r>
                    </a:p>
                  </a:txBody>
                  <a:tcPr/>
                </a:tc>
                <a:tc>
                  <a:txBody>
                    <a:bodyPr/>
                    <a:lstStyle/>
                    <a:p>
                      <a:pPr algn="ctr"/>
                      <a:r>
                        <a:rPr lang="fil-PH" dirty="0" smtClean="0"/>
                        <a:t>Credit</a:t>
                      </a:r>
                      <a:endParaRPr lang="fil-PH" dirty="0"/>
                    </a:p>
                  </a:txBody>
                  <a:tcPr/>
                </a:tc>
              </a:tr>
              <a:tr h="370840">
                <a:tc>
                  <a:txBody>
                    <a:bodyPr/>
                    <a:lstStyle/>
                    <a:p>
                      <a:r>
                        <a:rPr lang="fil-PH" sz="1800" kern="1200" baseline="0" dirty="0" smtClean="0">
                          <a:solidFill>
                            <a:schemeClr val="tx1"/>
                          </a:solidFill>
                          <a:latin typeface="+mn-lt"/>
                          <a:ea typeface="+mn-ea"/>
                          <a:cs typeface="+mn-cs"/>
                        </a:rPr>
                        <a:t>Guaranty/Security Deposits Payable </a:t>
                      </a:r>
                      <a:endParaRPr lang="fil-PH" dirty="0"/>
                    </a:p>
                  </a:txBody>
                  <a:tcPr/>
                </a:tc>
                <a:tc>
                  <a:txBody>
                    <a:bodyPr/>
                    <a:lstStyle/>
                    <a:p>
                      <a:pPr algn="ctr"/>
                      <a:r>
                        <a:rPr lang="fil-PH" dirty="0" smtClean="0"/>
                        <a:t>20401040</a:t>
                      </a:r>
                      <a:endParaRPr lang="fil-PH" dirty="0"/>
                    </a:p>
                  </a:txBody>
                  <a:tcPr/>
                </a:tc>
                <a:tc>
                  <a:txBody>
                    <a:bodyPr/>
                    <a:lstStyle/>
                    <a:p>
                      <a:pPr algn="r"/>
                      <a:r>
                        <a:rPr lang="fil-PH" dirty="0" smtClean="0"/>
                        <a:t>150,000.00</a:t>
                      </a:r>
                      <a:endParaRPr lang="fil-PH" dirty="0"/>
                    </a:p>
                  </a:txBody>
                  <a:tcPr/>
                </a:tc>
                <a:tc>
                  <a:txBody>
                    <a:bodyPr/>
                    <a:lstStyle/>
                    <a:p>
                      <a:pPr algn="r"/>
                      <a:endParaRPr lang="fil-PH" dirty="0"/>
                    </a:p>
                  </a:txBody>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dirty="0" smtClean="0"/>
                        <a:t>Fines and Penalties</a:t>
                      </a:r>
                      <a:r>
                        <a:rPr lang="fil-PH" baseline="0" dirty="0" smtClean="0"/>
                        <a:t> – Business Income</a:t>
                      </a:r>
                      <a:endParaRPr lang="fil-PH"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tx1"/>
                          </a:solidFill>
                          <a:latin typeface="+mn-lt"/>
                          <a:ea typeface="+mn-ea"/>
                          <a:cs typeface="+mn-cs"/>
                        </a:rPr>
                        <a:t>40202230 </a:t>
                      </a:r>
                    </a:p>
                  </a:txBody>
                  <a:tcPr/>
                </a:tc>
                <a:tc>
                  <a:txBody>
                    <a:bodyPr/>
                    <a:lstStyle/>
                    <a:p>
                      <a:pPr algn="r"/>
                      <a:endParaRPr lang="fil-PH" dirty="0"/>
                    </a:p>
                  </a:txBody>
                  <a:tcPr/>
                </a:tc>
                <a:tc>
                  <a:txBody>
                    <a:bodyPr/>
                    <a:lstStyle/>
                    <a:p>
                      <a:pPr algn="r"/>
                      <a:r>
                        <a:rPr lang="fil-PH" dirty="0" smtClean="0"/>
                        <a:t>150,000.00</a:t>
                      </a:r>
                      <a:endParaRPr lang="fil-PH" dirty="0"/>
                    </a:p>
                  </a:txBody>
                  <a:tcPr/>
                </a:tc>
              </a:tr>
              <a:tr h="370840">
                <a:tc gridSpan="4">
                  <a:txBody>
                    <a:bodyPr/>
                    <a:lstStyle/>
                    <a:p>
                      <a:pPr algn="just"/>
                      <a:r>
                        <a:rPr lang="fil-PH" i="1" dirty="0" smtClean="0"/>
                        <a:t>To recognize</a:t>
                      </a:r>
                      <a:r>
                        <a:rPr lang="fil-PH" i="1" baseline="0" dirty="0" smtClean="0"/>
                        <a:t> business income from failure to submit required documents to claim the retention fee</a:t>
                      </a:r>
                      <a:endParaRPr lang="fil-PH" i="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bl>
          </a:graphicData>
        </a:graphic>
      </p:graphicFrame>
      <p:sp>
        <p:nvSpPr>
          <p:cNvPr id="5" name="Rectangle 4"/>
          <p:cNvSpPr/>
          <p:nvPr/>
        </p:nvSpPr>
        <p:spPr>
          <a:xfrm>
            <a:off x="381000" y="2057400"/>
            <a:ext cx="8458200" cy="381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2400" dirty="0" smtClean="0"/>
              <a:t>Accounting Entry for Non-Exchange Transaction</a:t>
            </a:r>
            <a:br>
              <a:rPr lang="fil-PH" sz="2400" dirty="0" smtClean="0"/>
            </a:br>
            <a:r>
              <a:rPr lang="fil-PH" sz="2400" dirty="0" smtClean="0"/>
              <a:t>(i.e. Income from Grants and Donations in Cash)</a:t>
            </a:r>
            <a:endParaRPr lang="fil-PH" sz="2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11</a:t>
            </a:fld>
            <a:endParaRPr lang="fil-PH" dirty="0"/>
          </a:p>
        </p:txBody>
      </p:sp>
      <p:graphicFrame>
        <p:nvGraphicFramePr>
          <p:cNvPr id="7" name="Content Placeholder 4"/>
          <p:cNvGraphicFramePr>
            <a:graphicFrameLocks noGrp="1"/>
          </p:cNvGraphicFramePr>
          <p:nvPr>
            <p:ph idx="1"/>
            <p:extLst>
              <p:ext uri="{D42A27DB-BD31-4B8C-83A1-F6EECF244321}">
                <p14:modId xmlns:p14="http://schemas.microsoft.com/office/powerpoint/2010/main" val="3481023592"/>
              </p:ext>
            </p:extLst>
          </p:nvPr>
        </p:nvGraphicFramePr>
        <p:xfrm>
          <a:off x="457200" y="1143000"/>
          <a:ext cx="8229600" cy="5156200"/>
        </p:xfrm>
        <a:graphic>
          <a:graphicData uri="http://schemas.openxmlformats.org/drawingml/2006/table">
            <a:tbl>
              <a:tblPr firstRow="1" bandRow="1">
                <a:tableStyleId>{5C22544A-7EE6-4342-B048-85BDC9FD1C3A}</a:tableStyleId>
              </a:tblPr>
              <a:tblGrid>
                <a:gridCol w="3886200"/>
                <a:gridCol w="1524000"/>
                <a:gridCol w="1447800"/>
                <a:gridCol w="1371600"/>
              </a:tblGrid>
              <a:tr h="370840">
                <a:tc>
                  <a:txBody>
                    <a:bodyPr/>
                    <a:lstStyle/>
                    <a:p>
                      <a:pPr algn="ctr"/>
                      <a:r>
                        <a:rPr lang="fil-PH" dirty="0" smtClean="0"/>
                        <a:t>Account Title</a:t>
                      </a:r>
                      <a:endParaRPr lang="fil-PH" dirty="0"/>
                    </a:p>
                  </a:txBody>
                  <a:tcPr/>
                </a:tc>
                <a:tc>
                  <a:txBody>
                    <a:bodyPr/>
                    <a:lstStyle/>
                    <a:p>
                      <a:pPr algn="ctr"/>
                      <a:r>
                        <a:rPr lang="fil-PH" dirty="0" smtClean="0"/>
                        <a:t>UACS</a:t>
                      </a:r>
                      <a:r>
                        <a:rPr lang="fil-PH" baseline="0" dirty="0" smtClean="0"/>
                        <a:t> Code</a:t>
                      </a:r>
                      <a:endParaRPr lang="fil-PH" dirty="0"/>
                    </a:p>
                  </a:txBody>
                  <a:tcPr/>
                </a:tc>
                <a:tc>
                  <a:txBody>
                    <a:bodyPr/>
                    <a:lstStyle/>
                    <a:p>
                      <a:pPr algn="ctr"/>
                      <a:r>
                        <a:rPr lang="fil-PH" dirty="0" smtClean="0"/>
                        <a:t>Debit</a:t>
                      </a:r>
                    </a:p>
                  </a:txBody>
                  <a:tcPr/>
                </a:tc>
                <a:tc>
                  <a:txBody>
                    <a:bodyPr/>
                    <a:lstStyle/>
                    <a:p>
                      <a:pPr algn="ctr"/>
                      <a:r>
                        <a:rPr lang="fil-PH" dirty="0" smtClean="0"/>
                        <a:t>Credit</a:t>
                      </a:r>
                      <a:endParaRPr lang="fil-PH" dirty="0"/>
                    </a:p>
                  </a:txBody>
                  <a:tcPr/>
                </a:tc>
              </a:tr>
              <a:tr h="370840">
                <a:tc>
                  <a:txBody>
                    <a:bodyPr/>
                    <a:lstStyle/>
                    <a:p>
                      <a:r>
                        <a:rPr lang="fil-PH" dirty="0" smtClean="0">
                          <a:solidFill>
                            <a:schemeClr val="tx1"/>
                          </a:solidFill>
                        </a:rPr>
                        <a:t>Cash</a:t>
                      </a:r>
                      <a:r>
                        <a:rPr lang="fil-PH" baseline="0" dirty="0" smtClean="0">
                          <a:solidFill>
                            <a:schemeClr val="tx1"/>
                          </a:solidFill>
                        </a:rPr>
                        <a:t> Collecting Officer</a:t>
                      </a:r>
                      <a:endParaRPr lang="fil-PH"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10101010</a:t>
                      </a:r>
                    </a:p>
                  </a:txBody>
                  <a:tcPr/>
                </a:tc>
                <a:tc>
                  <a:txBody>
                    <a:bodyPr/>
                    <a:lstStyle/>
                    <a:p>
                      <a:pPr algn="r"/>
                      <a:r>
                        <a:rPr lang="fil-PH" dirty="0" smtClean="0"/>
                        <a:t>900,000.00</a:t>
                      </a:r>
                      <a:endParaRPr lang="fil-PH" dirty="0"/>
                    </a:p>
                  </a:txBody>
                  <a:tcPr/>
                </a:tc>
                <a:tc>
                  <a:txBody>
                    <a:bodyPr/>
                    <a:lstStyle/>
                    <a:p>
                      <a:pPr algn="r"/>
                      <a:endParaRPr lang="fil-PH" dirty="0"/>
                    </a:p>
                  </a:txBody>
                  <a:tcPr/>
                </a:tc>
              </a:tr>
              <a:tr h="370840">
                <a:tc>
                  <a:txBody>
                    <a:bodyPr/>
                    <a:lstStyle/>
                    <a:p>
                      <a:pPr lvl="1"/>
                      <a:r>
                        <a:rPr lang="fil-PH" dirty="0" smtClean="0"/>
                        <a:t>Income</a:t>
                      </a:r>
                      <a:r>
                        <a:rPr lang="fil-PH" baseline="0" dirty="0" smtClean="0"/>
                        <a:t> from Grants and Donations in Cash</a:t>
                      </a:r>
                      <a:endParaRPr lang="fil-PH" dirty="0"/>
                    </a:p>
                  </a:txBody>
                  <a:tcPr/>
                </a:tc>
                <a:tc>
                  <a:txBody>
                    <a:bodyPr/>
                    <a:lstStyle/>
                    <a:p>
                      <a:pPr algn="ctr"/>
                      <a:r>
                        <a:rPr lang="fil-PH" sz="1800" kern="1200" baseline="0" dirty="0" smtClean="0">
                          <a:solidFill>
                            <a:schemeClr val="dk1"/>
                          </a:solidFill>
                          <a:latin typeface="+mn-lt"/>
                          <a:ea typeface="+mn-ea"/>
                          <a:cs typeface="+mn-cs"/>
                        </a:rPr>
                        <a:t>40402020 </a:t>
                      </a:r>
                    </a:p>
                  </a:txBody>
                  <a:tcPr/>
                </a:tc>
                <a:tc>
                  <a:txBody>
                    <a:bodyPr/>
                    <a:lstStyle/>
                    <a:p>
                      <a:pPr algn="r"/>
                      <a:endParaRPr lang="fil-PH" dirty="0"/>
                    </a:p>
                  </a:txBody>
                  <a:tcPr/>
                </a:tc>
                <a:tc>
                  <a:txBody>
                    <a:bodyPr/>
                    <a:lstStyle/>
                    <a:p>
                      <a:pPr algn="r"/>
                      <a:r>
                        <a:rPr lang="fil-PH" dirty="0" smtClean="0"/>
                        <a:t>900,000.00</a:t>
                      </a:r>
                      <a:endParaRPr lang="fil-PH" dirty="0"/>
                    </a:p>
                  </a:txBody>
                  <a:tcPr/>
                </a:tc>
              </a:tr>
              <a:tr h="370840">
                <a:tc gridSpan="4">
                  <a:txBody>
                    <a:bodyPr/>
                    <a:lstStyle/>
                    <a:p>
                      <a:r>
                        <a:rPr lang="fil-PH" i="1" dirty="0" smtClean="0"/>
                        <a:t>To recognize</a:t>
                      </a:r>
                      <a:r>
                        <a:rPr lang="fil-PH" i="1" baseline="0" dirty="0" smtClean="0"/>
                        <a:t> Income from Grants and Donations in Cash</a:t>
                      </a:r>
                      <a:endParaRPr lang="fil-PH" i="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304800">
                <a:tc gridSpan="4">
                  <a:txBody>
                    <a:bodyPr/>
                    <a:lstStyle/>
                    <a:p>
                      <a:endParaRPr lang="fil-PH" sz="1200" i="1" dirty="0"/>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70840">
                <a:tc>
                  <a:txBody>
                    <a:bodyPr/>
                    <a:lstStyle/>
                    <a:p>
                      <a:pPr lvl="0"/>
                      <a:r>
                        <a:rPr lang="fil-PH" dirty="0" smtClean="0">
                          <a:solidFill>
                            <a:schemeClr val="tx1"/>
                          </a:solidFill>
                        </a:rPr>
                        <a:t>Cash</a:t>
                      </a:r>
                      <a:r>
                        <a:rPr lang="fil-PH" baseline="0" dirty="0" smtClean="0">
                          <a:solidFill>
                            <a:schemeClr val="tx1"/>
                          </a:solidFill>
                        </a:rPr>
                        <a:t>-Treasury/ Agency Deposit, Trust</a:t>
                      </a:r>
                      <a:endParaRPr lang="fil-PH"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kern="1200" dirty="0" smtClean="0">
                          <a:solidFill>
                            <a:schemeClr val="tx1"/>
                          </a:solidFill>
                          <a:latin typeface="+mn-lt"/>
                          <a:ea typeface="+mn-ea"/>
                          <a:cs typeface="+mn-cs"/>
                        </a:rPr>
                        <a:t>10104030</a:t>
                      </a:r>
                      <a:endParaRPr lang="fil-PH" sz="1800" kern="1200" baseline="0" dirty="0" smtClean="0">
                        <a:solidFill>
                          <a:schemeClr val="tx1"/>
                        </a:solidFill>
                        <a:latin typeface="+mn-lt"/>
                        <a:ea typeface="+mn-ea"/>
                        <a:cs typeface="+mn-cs"/>
                      </a:endParaRPr>
                    </a:p>
                  </a:txBody>
                  <a:tcPr/>
                </a:tc>
                <a:tc>
                  <a:txBody>
                    <a:bodyPr/>
                    <a:lstStyle/>
                    <a:p>
                      <a:pPr algn="r"/>
                      <a:r>
                        <a:rPr lang="fil-PH" dirty="0" smtClean="0">
                          <a:solidFill>
                            <a:schemeClr val="tx1"/>
                          </a:solidFill>
                        </a:rPr>
                        <a:t>900,000.00</a:t>
                      </a:r>
                      <a:endParaRPr lang="fil-PH" dirty="0">
                        <a:solidFill>
                          <a:schemeClr val="tx1"/>
                        </a:solidFill>
                      </a:endParaRPr>
                    </a:p>
                  </a:txBody>
                  <a:tcPr/>
                </a:tc>
                <a:tc>
                  <a:txBody>
                    <a:bodyPr/>
                    <a:lstStyle/>
                    <a:p>
                      <a:pPr algn="r"/>
                      <a:endParaRPr lang="fil-PH" dirty="0">
                        <a:solidFill>
                          <a:schemeClr val="tx1"/>
                        </a:solidFill>
                      </a:endParaRPr>
                    </a:p>
                  </a:txBody>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Cash</a:t>
                      </a:r>
                      <a:r>
                        <a:rPr lang="fil-PH" baseline="0" dirty="0" smtClean="0">
                          <a:solidFill>
                            <a:schemeClr val="tx1"/>
                          </a:solidFill>
                        </a:rPr>
                        <a:t> Collecting Officer</a:t>
                      </a:r>
                      <a:endParaRPr lang="fil-PH" dirty="0" smtClean="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10101010</a:t>
                      </a:r>
                    </a:p>
                  </a:txBody>
                  <a:tcPr/>
                </a:tc>
                <a:tc>
                  <a:txBody>
                    <a:bodyPr/>
                    <a:lstStyle/>
                    <a:p>
                      <a:pPr algn="r"/>
                      <a:endParaRPr lang="fil-PH" dirty="0">
                        <a:solidFill>
                          <a:schemeClr val="tx1"/>
                        </a:solidFill>
                      </a:endParaRPr>
                    </a:p>
                  </a:txBody>
                  <a:tcPr/>
                </a:tc>
                <a:tc>
                  <a:txBody>
                    <a:bodyPr/>
                    <a:lstStyle/>
                    <a:p>
                      <a:pPr algn="r"/>
                      <a:r>
                        <a:rPr lang="fil-PH" dirty="0" smtClean="0">
                          <a:solidFill>
                            <a:schemeClr val="tx1"/>
                          </a:solidFill>
                        </a:rPr>
                        <a:t>900,000.00</a:t>
                      </a:r>
                      <a:endParaRPr lang="fil-PH" dirty="0">
                        <a:solidFill>
                          <a:schemeClr val="tx1"/>
                        </a:solidFill>
                      </a:endParaRPr>
                    </a:p>
                  </a:txBody>
                  <a:tcPr/>
                </a:tc>
              </a:tr>
              <a:tr h="37084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800" i="1" kern="1200" dirty="0" smtClean="0">
                          <a:solidFill>
                            <a:schemeClr val="tx1"/>
                          </a:solidFill>
                          <a:latin typeface="+mn-lt"/>
                          <a:ea typeface="+mn-ea"/>
                          <a:cs typeface="+mn-cs"/>
                        </a:rPr>
                        <a:t>To recognize remittance of Income</a:t>
                      </a:r>
                      <a:r>
                        <a:rPr lang="en-PH" sz="1800" i="1" kern="1200" baseline="0" dirty="0" smtClean="0">
                          <a:solidFill>
                            <a:schemeClr val="tx1"/>
                          </a:solidFill>
                          <a:latin typeface="+mn-lt"/>
                          <a:ea typeface="+mn-ea"/>
                          <a:cs typeface="+mn-cs"/>
                        </a:rPr>
                        <a:t> from Grants and Donations in Cash to </a:t>
                      </a:r>
                      <a:r>
                        <a:rPr lang="en-PH" sz="1800" i="1" kern="1200" baseline="0" dirty="0" err="1" smtClean="0">
                          <a:solidFill>
                            <a:schemeClr val="tx1"/>
                          </a:solidFill>
                          <a:latin typeface="+mn-lt"/>
                          <a:ea typeface="+mn-ea"/>
                          <a:cs typeface="+mn-cs"/>
                        </a:rPr>
                        <a:t>BTr</a:t>
                      </a:r>
                      <a:endParaRPr lang="fil-PH" i="1" dirty="0" smtClean="0">
                        <a:solidFill>
                          <a:schemeClr val="tx1"/>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r h="21844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l-PH" sz="1600" i="1" dirty="0" smtClean="0">
                        <a:solidFill>
                          <a:schemeClr val="tx1"/>
                        </a:solidFill>
                      </a:endParaRPr>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Cash </a:t>
                      </a:r>
                      <a:r>
                        <a:rPr lang="fil-PH" baseline="0" dirty="0" smtClean="0">
                          <a:solidFill>
                            <a:schemeClr val="tx1"/>
                          </a:solidFill>
                        </a:rPr>
                        <a:t>- MDS, Trust</a:t>
                      </a:r>
                      <a:endParaRPr lang="fil-PH" dirty="0" smtClean="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kern="1200" dirty="0" smtClean="0">
                          <a:solidFill>
                            <a:schemeClr val="tx1"/>
                          </a:solidFill>
                          <a:latin typeface="+mn-lt"/>
                          <a:ea typeface="+mn-ea"/>
                          <a:cs typeface="+mn-cs"/>
                        </a:rPr>
                        <a:t>10104060</a:t>
                      </a:r>
                      <a:endParaRPr lang="fil-PH" sz="1800" kern="1200" baseline="0" dirty="0" smtClean="0">
                        <a:solidFill>
                          <a:schemeClr val="tx1"/>
                        </a:solidFill>
                        <a:latin typeface="+mn-lt"/>
                        <a:ea typeface="+mn-ea"/>
                        <a:cs typeface="+mn-cs"/>
                      </a:endParaRPr>
                    </a:p>
                  </a:txBody>
                  <a:tcPr/>
                </a:tc>
                <a:tc>
                  <a:txBody>
                    <a:bodyPr/>
                    <a:lstStyle/>
                    <a:p>
                      <a:pPr algn="r"/>
                      <a:r>
                        <a:rPr lang="fil-PH" dirty="0" smtClean="0">
                          <a:solidFill>
                            <a:schemeClr val="tx1"/>
                          </a:solidFill>
                        </a:rPr>
                        <a:t>900,000.00</a:t>
                      </a:r>
                      <a:endParaRPr lang="fil-PH" dirty="0">
                        <a:solidFill>
                          <a:schemeClr val="tx1"/>
                        </a:solidFill>
                      </a:endParaRPr>
                    </a:p>
                  </a:txBody>
                  <a:tcPr/>
                </a:tc>
                <a:tc>
                  <a:txBody>
                    <a:bodyPr/>
                    <a:lstStyle/>
                    <a:p>
                      <a:pPr algn="r"/>
                      <a:endParaRPr lang="fil-PH" dirty="0">
                        <a:solidFill>
                          <a:schemeClr val="tx1"/>
                        </a:solidFill>
                      </a:endParaRPr>
                    </a:p>
                  </a:txBody>
                  <a:tcPr/>
                </a:tc>
              </a:tr>
              <a:tr h="370840">
                <a:tc>
                  <a:txBody>
                    <a:bodyPr/>
                    <a:lstStyle/>
                    <a:p>
                      <a:pPr lvl="1"/>
                      <a:r>
                        <a:rPr lang="fil-PH" dirty="0" smtClean="0">
                          <a:solidFill>
                            <a:schemeClr val="tx1"/>
                          </a:solidFill>
                        </a:rPr>
                        <a:t>Cash</a:t>
                      </a:r>
                      <a:r>
                        <a:rPr lang="fil-PH" baseline="0" dirty="0" smtClean="0">
                          <a:solidFill>
                            <a:schemeClr val="tx1"/>
                          </a:solidFill>
                        </a:rPr>
                        <a:t>-Treasury/ Agency Deposit, Trust</a:t>
                      </a:r>
                      <a:endParaRPr lang="fil-PH"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PH" sz="1800" kern="1200" dirty="0" smtClean="0">
                          <a:solidFill>
                            <a:schemeClr val="tx1"/>
                          </a:solidFill>
                          <a:latin typeface="+mn-lt"/>
                          <a:ea typeface="+mn-ea"/>
                          <a:cs typeface="+mn-cs"/>
                        </a:rPr>
                        <a:t>10104030</a:t>
                      </a:r>
                      <a:endParaRPr lang="fil-PH" sz="1800" kern="1200" baseline="0" dirty="0" smtClean="0">
                        <a:solidFill>
                          <a:schemeClr val="tx1"/>
                        </a:solidFill>
                        <a:latin typeface="+mn-lt"/>
                        <a:ea typeface="+mn-ea"/>
                        <a:cs typeface="+mn-cs"/>
                      </a:endParaRPr>
                    </a:p>
                  </a:txBody>
                  <a:tcPr/>
                </a:tc>
                <a:tc>
                  <a:txBody>
                    <a:bodyPr/>
                    <a:lstStyle/>
                    <a:p>
                      <a:pPr algn="r"/>
                      <a:endParaRPr lang="fil-PH" dirty="0">
                        <a:solidFill>
                          <a:schemeClr val="tx1"/>
                        </a:solidFill>
                      </a:endParaRPr>
                    </a:p>
                  </a:txBody>
                  <a:tcPr/>
                </a:tc>
                <a:tc>
                  <a:txBody>
                    <a:bodyPr/>
                    <a:lstStyle/>
                    <a:p>
                      <a:pPr algn="r"/>
                      <a:r>
                        <a:rPr lang="fil-PH" dirty="0" smtClean="0">
                          <a:solidFill>
                            <a:schemeClr val="tx1"/>
                          </a:solidFill>
                        </a:rPr>
                        <a:t>900,000.00</a:t>
                      </a:r>
                      <a:endParaRPr lang="fil-PH" dirty="0">
                        <a:solidFill>
                          <a:schemeClr val="tx1"/>
                        </a:solidFill>
                      </a:endParaRPr>
                    </a:p>
                  </a:txBody>
                  <a:tcPr/>
                </a:tc>
              </a:tr>
              <a:tr h="370840">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PH" sz="1800" i="1" kern="1200" dirty="0" smtClean="0">
                          <a:solidFill>
                            <a:schemeClr val="tx1"/>
                          </a:solidFill>
                          <a:latin typeface="+mn-lt"/>
                          <a:ea typeface="+mn-ea"/>
                          <a:cs typeface="+mn-cs"/>
                        </a:rPr>
                        <a:t>To record release of NCA…</a:t>
                      </a:r>
                      <a:endParaRPr lang="fil-PH" i="1" dirty="0" smtClean="0">
                        <a:solidFill>
                          <a:schemeClr val="tx1"/>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bl>
          </a:graphicData>
        </a:graphic>
      </p:graphicFrame>
      <p:sp>
        <p:nvSpPr>
          <p:cNvPr id="5" name="Rectangle 4"/>
          <p:cNvSpPr/>
          <p:nvPr/>
        </p:nvSpPr>
        <p:spPr>
          <a:xfrm>
            <a:off x="381000" y="1905000"/>
            <a:ext cx="8458200" cy="685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2400" dirty="0" smtClean="0"/>
              <a:t>Accounting Entry for Non-Exchange Transaction </a:t>
            </a:r>
            <a:br>
              <a:rPr lang="fil-PH" sz="2400" dirty="0" smtClean="0"/>
            </a:br>
            <a:r>
              <a:rPr lang="fil-PH" sz="2400" dirty="0" smtClean="0"/>
              <a:t>(i.e. Income from Grants and Donations in Kind)</a:t>
            </a:r>
            <a:endParaRPr lang="fil-PH" sz="2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12</a:t>
            </a:fld>
            <a:endParaRPr lang="fil-PH" dirty="0"/>
          </a:p>
        </p:txBody>
      </p:sp>
      <p:graphicFrame>
        <p:nvGraphicFramePr>
          <p:cNvPr id="7" name="Content Placeholder 4"/>
          <p:cNvGraphicFramePr>
            <a:graphicFrameLocks noGrp="1"/>
          </p:cNvGraphicFramePr>
          <p:nvPr>
            <p:ph idx="1"/>
            <p:extLst>
              <p:ext uri="{D42A27DB-BD31-4B8C-83A1-F6EECF244321}">
                <p14:modId xmlns:p14="http://schemas.microsoft.com/office/powerpoint/2010/main" val="1921690645"/>
              </p:ext>
            </p:extLst>
          </p:nvPr>
        </p:nvGraphicFramePr>
        <p:xfrm>
          <a:off x="457200" y="1600200"/>
          <a:ext cx="8229600" cy="1752600"/>
        </p:xfrm>
        <a:graphic>
          <a:graphicData uri="http://schemas.openxmlformats.org/drawingml/2006/table">
            <a:tbl>
              <a:tblPr firstRow="1" bandRow="1">
                <a:tableStyleId>{5C22544A-7EE6-4342-B048-85BDC9FD1C3A}</a:tableStyleId>
              </a:tblPr>
              <a:tblGrid>
                <a:gridCol w="3886200"/>
                <a:gridCol w="1524000"/>
                <a:gridCol w="1447800"/>
                <a:gridCol w="1371600"/>
              </a:tblGrid>
              <a:tr h="370840">
                <a:tc>
                  <a:txBody>
                    <a:bodyPr/>
                    <a:lstStyle/>
                    <a:p>
                      <a:pPr algn="ctr"/>
                      <a:r>
                        <a:rPr lang="fil-PH" dirty="0" smtClean="0"/>
                        <a:t>Account Title</a:t>
                      </a:r>
                      <a:endParaRPr lang="fil-PH" dirty="0"/>
                    </a:p>
                  </a:txBody>
                  <a:tcPr/>
                </a:tc>
                <a:tc>
                  <a:txBody>
                    <a:bodyPr/>
                    <a:lstStyle/>
                    <a:p>
                      <a:pPr algn="ctr"/>
                      <a:r>
                        <a:rPr lang="fil-PH" dirty="0" smtClean="0"/>
                        <a:t>UACS</a:t>
                      </a:r>
                      <a:r>
                        <a:rPr lang="fil-PH" baseline="0" dirty="0" smtClean="0"/>
                        <a:t> Code</a:t>
                      </a:r>
                      <a:endParaRPr lang="fil-PH" dirty="0"/>
                    </a:p>
                  </a:txBody>
                  <a:tcPr/>
                </a:tc>
                <a:tc>
                  <a:txBody>
                    <a:bodyPr/>
                    <a:lstStyle/>
                    <a:p>
                      <a:pPr algn="ctr"/>
                      <a:r>
                        <a:rPr lang="fil-PH" dirty="0" smtClean="0"/>
                        <a:t>Debit</a:t>
                      </a:r>
                    </a:p>
                  </a:txBody>
                  <a:tcPr/>
                </a:tc>
                <a:tc>
                  <a:txBody>
                    <a:bodyPr/>
                    <a:lstStyle/>
                    <a:p>
                      <a:pPr algn="ctr"/>
                      <a:r>
                        <a:rPr lang="fil-PH" dirty="0" smtClean="0"/>
                        <a:t>Credit</a:t>
                      </a:r>
                      <a:endParaRPr lang="fil-PH" dirty="0"/>
                    </a:p>
                  </a:txBody>
                  <a:tcPr/>
                </a:tc>
              </a:tr>
              <a:tr h="370840">
                <a:tc>
                  <a:txBody>
                    <a:bodyPr/>
                    <a:lstStyle/>
                    <a:p>
                      <a:r>
                        <a:rPr lang="fil-PH" dirty="0" smtClean="0">
                          <a:solidFill>
                            <a:schemeClr val="tx1"/>
                          </a:solidFill>
                        </a:rPr>
                        <a:t>Motor Vehicles</a:t>
                      </a:r>
                      <a:endParaRPr lang="fil-PH" dirty="0">
                        <a:solidFill>
                          <a:schemeClr val="tx1"/>
                        </a:solidFill>
                      </a:endParaRPr>
                    </a:p>
                  </a:txBody>
                  <a:tcPr/>
                </a:tc>
                <a:tc>
                  <a:txBody>
                    <a:bodyPr/>
                    <a:lstStyle/>
                    <a:p>
                      <a:pPr algn="ctr"/>
                      <a:r>
                        <a:rPr lang="fil-PH" sz="1800" kern="1200" baseline="0" dirty="0" smtClean="0">
                          <a:solidFill>
                            <a:schemeClr val="dk1"/>
                          </a:solidFill>
                          <a:latin typeface="+mn-lt"/>
                          <a:ea typeface="+mn-ea"/>
                          <a:cs typeface="+mn-cs"/>
                        </a:rPr>
                        <a:t>10606010 </a:t>
                      </a:r>
                    </a:p>
                  </a:txBody>
                  <a:tcPr/>
                </a:tc>
                <a:tc>
                  <a:txBody>
                    <a:bodyPr/>
                    <a:lstStyle/>
                    <a:p>
                      <a:pPr algn="r"/>
                      <a:r>
                        <a:rPr lang="fil-PH" dirty="0" smtClean="0"/>
                        <a:t>900,000.00</a:t>
                      </a:r>
                      <a:endParaRPr lang="fil-PH" dirty="0"/>
                    </a:p>
                  </a:txBody>
                  <a:tcPr/>
                </a:tc>
                <a:tc>
                  <a:txBody>
                    <a:bodyPr/>
                    <a:lstStyle/>
                    <a:p>
                      <a:pPr algn="r"/>
                      <a:endParaRPr lang="fil-PH" dirty="0"/>
                    </a:p>
                  </a:txBody>
                  <a:tcPr/>
                </a:tc>
              </a:tr>
              <a:tr h="370840">
                <a:tc>
                  <a:txBody>
                    <a:bodyPr/>
                    <a:lstStyle/>
                    <a:p>
                      <a:pPr lvl="1"/>
                      <a:r>
                        <a:rPr lang="fil-PH" dirty="0" smtClean="0"/>
                        <a:t>Income</a:t>
                      </a:r>
                      <a:r>
                        <a:rPr lang="fil-PH" baseline="0" dirty="0" smtClean="0"/>
                        <a:t> from Grants and Donations in Kind</a:t>
                      </a:r>
                      <a:endParaRPr lang="fil-PH" dirty="0"/>
                    </a:p>
                  </a:txBody>
                  <a:tcPr/>
                </a:tc>
                <a:tc>
                  <a:txBody>
                    <a:bodyPr/>
                    <a:lstStyle/>
                    <a:p>
                      <a:pPr algn="ctr"/>
                      <a:r>
                        <a:rPr lang="fil-PH" sz="1800" kern="1200" baseline="0" dirty="0" smtClean="0">
                          <a:solidFill>
                            <a:schemeClr val="dk1"/>
                          </a:solidFill>
                          <a:latin typeface="+mn-lt"/>
                          <a:ea typeface="+mn-ea"/>
                          <a:cs typeface="+mn-cs"/>
                        </a:rPr>
                        <a:t>40402020 </a:t>
                      </a:r>
                    </a:p>
                  </a:txBody>
                  <a:tcPr/>
                </a:tc>
                <a:tc>
                  <a:txBody>
                    <a:bodyPr/>
                    <a:lstStyle/>
                    <a:p>
                      <a:pPr algn="r"/>
                      <a:endParaRPr lang="fil-PH" dirty="0"/>
                    </a:p>
                  </a:txBody>
                  <a:tcPr/>
                </a:tc>
                <a:tc>
                  <a:txBody>
                    <a:bodyPr/>
                    <a:lstStyle/>
                    <a:p>
                      <a:pPr algn="r"/>
                      <a:r>
                        <a:rPr lang="fil-PH" dirty="0" smtClean="0"/>
                        <a:t>900,000.00</a:t>
                      </a:r>
                      <a:endParaRPr lang="fil-PH" dirty="0"/>
                    </a:p>
                  </a:txBody>
                  <a:tcPr/>
                </a:tc>
              </a:tr>
              <a:tr h="370840">
                <a:tc gridSpan="4">
                  <a:txBody>
                    <a:bodyPr/>
                    <a:lstStyle/>
                    <a:p>
                      <a:pPr algn="just"/>
                      <a:r>
                        <a:rPr lang="fil-PH" i="1" dirty="0" smtClean="0"/>
                        <a:t>To recognize</a:t>
                      </a:r>
                      <a:r>
                        <a:rPr lang="fil-PH" i="1" baseline="0" dirty="0" smtClean="0"/>
                        <a:t> Income from Grants and Donations in Kind</a:t>
                      </a:r>
                      <a:endParaRPr lang="fil-PH" i="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bl>
          </a:graphicData>
        </a:graphic>
      </p:graphicFrame>
      <p:sp>
        <p:nvSpPr>
          <p:cNvPr id="5" name="Rectangle 4"/>
          <p:cNvSpPr/>
          <p:nvPr/>
        </p:nvSpPr>
        <p:spPr>
          <a:xfrm>
            <a:off x="381000" y="2362200"/>
            <a:ext cx="8458200" cy="685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200400"/>
            <a:ext cx="9144000" cy="1362075"/>
          </a:xfrm>
        </p:spPr>
        <p:txBody>
          <a:bodyPr/>
          <a:lstStyle/>
          <a:p>
            <a:pPr algn="ctr"/>
            <a:r>
              <a:rPr lang="fil-PH" dirty="0" smtClean="0"/>
              <a:t>Other receipts</a:t>
            </a:r>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13</a:t>
            </a:fld>
            <a:endParaRPr lang="fil-PH" dirty="0"/>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fil-PH" dirty="0" smtClean="0"/>
              <a:t>Example of Other Receipts</a:t>
            </a:r>
            <a:endParaRPr lang="fil-PH" dirty="0"/>
          </a:p>
        </p:txBody>
      </p:sp>
      <p:sp>
        <p:nvSpPr>
          <p:cNvPr id="3" name="Content Placeholder 2"/>
          <p:cNvSpPr>
            <a:spLocks noGrp="1"/>
          </p:cNvSpPr>
          <p:nvPr>
            <p:ph idx="1"/>
          </p:nvPr>
        </p:nvSpPr>
        <p:spPr/>
        <p:txBody>
          <a:bodyPr/>
          <a:lstStyle/>
          <a:p>
            <a:pPr algn="just"/>
            <a:r>
              <a:rPr lang="fil-PH" dirty="0" smtClean="0"/>
              <a:t>Subsidy from the National Government (covered by NCA)</a:t>
            </a:r>
          </a:p>
          <a:p>
            <a:pPr algn="just"/>
            <a:r>
              <a:rPr lang="fil-PH" dirty="0" smtClean="0"/>
              <a:t>Receipt of Subsidy/Assistance from other NGAs, LGUs,</a:t>
            </a:r>
            <a:r>
              <a:rPr lang="fil-PH" dirty="0" smtClean="0">
                <a:solidFill>
                  <a:srgbClr val="FF0000"/>
                </a:solidFill>
              </a:rPr>
              <a:t> </a:t>
            </a:r>
            <a:r>
              <a:rPr lang="fil-PH" dirty="0" smtClean="0"/>
              <a:t>GOCCs and other Funds</a:t>
            </a:r>
          </a:p>
          <a:p>
            <a:pPr algn="just"/>
            <a:r>
              <a:rPr lang="fil-PH" dirty="0" smtClean="0"/>
              <a:t>Refund of overpayment of expenses</a:t>
            </a:r>
            <a:endParaRPr lang="fil-PH" dirty="0" smtClean="0">
              <a:solidFill>
                <a:srgbClr val="FF0000"/>
              </a:solidFill>
            </a:endParaRPr>
          </a:p>
          <a:p>
            <a:pPr algn="just"/>
            <a:r>
              <a:rPr lang="fil-PH" dirty="0" smtClean="0"/>
              <a:t>Refund of excess cash advances</a:t>
            </a:r>
          </a:p>
          <a:p>
            <a:pPr algn="just"/>
            <a:r>
              <a:rPr lang="fil-PH" dirty="0" smtClean="0"/>
              <a:t>Performance Bonds/security deposits</a:t>
            </a:r>
          </a:p>
        </p:txBody>
      </p:sp>
      <p:sp>
        <p:nvSpPr>
          <p:cNvPr id="4" name="Slide Number Placeholder 3"/>
          <p:cNvSpPr>
            <a:spLocks noGrp="1"/>
          </p:cNvSpPr>
          <p:nvPr>
            <p:ph type="sldNum" sz="quarter" idx="4"/>
          </p:nvPr>
        </p:nvSpPr>
        <p:spPr/>
        <p:txBody>
          <a:bodyPr/>
          <a:lstStyle/>
          <a:p>
            <a:fld id="{40CEB23D-5D9C-424D-A4B8-74E3F10BC318}" type="slidenum">
              <a:rPr lang="fil-PH" smtClean="0"/>
              <a:pPr/>
              <a:t>14</a:t>
            </a:fld>
            <a:endParaRPr lang="fil-PH" dirty="0"/>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3200" dirty="0" smtClean="0"/>
              <a:t>Accounting Entry for Receipt of NCA</a:t>
            </a:r>
            <a:endParaRPr lang="fil-PH" sz="3200" dirty="0"/>
          </a:p>
        </p:txBody>
      </p:sp>
      <p:sp>
        <p:nvSpPr>
          <p:cNvPr id="3" name="Content Placeholder 2"/>
          <p:cNvSpPr>
            <a:spLocks noGrp="1"/>
          </p:cNvSpPr>
          <p:nvPr>
            <p:ph idx="1"/>
          </p:nvPr>
        </p:nvSpPr>
        <p:spPr/>
        <p:txBody>
          <a:bodyPr/>
          <a:lstStyle/>
          <a:p>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15</a:t>
            </a:fld>
            <a:endParaRPr lang="fil-PH" dirty="0"/>
          </a:p>
        </p:txBody>
      </p:sp>
      <p:graphicFrame>
        <p:nvGraphicFramePr>
          <p:cNvPr id="6" name="Content Placeholder 4"/>
          <p:cNvGraphicFramePr>
            <a:graphicFrameLocks/>
          </p:cNvGraphicFramePr>
          <p:nvPr/>
        </p:nvGraphicFramePr>
        <p:xfrm>
          <a:off x="381000" y="990600"/>
          <a:ext cx="8382000" cy="5455920"/>
        </p:xfrm>
        <a:graphic>
          <a:graphicData uri="http://schemas.openxmlformats.org/drawingml/2006/table">
            <a:tbl>
              <a:tblPr firstRow="1" bandRow="1">
                <a:tableStyleId>{5C22544A-7EE6-4342-B048-85BDC9FD1C3A}</a:tableStyleId>
              </a:tblPr>
              <a:tblGrid>
                <a:gridCol w="3958167"/>
                <a:gridCol w="1552222"/>
                <a:gridCol w="1474611"/>
                <a:gridCol w="1397000"/>
              </a:tblGrid>
              <a:tr h="324265">
                <a:tc>
                  <a:txBody>
                    <a:bodyPr/>
                    <a:lstStyle/>
                    <a:p>
                      <a:pPr algn="ctr"/>
                      <a:r>
                        <a:rPr lang="fil-PH" sz="1600" dirty="0" smtClean="0"/>
                        <a:t>Account Title</a:t>
                      </a:r>
                      <a:endParaRPr lang="fil-PH" sz="1600" dirty="0"/>
                    </a:p>
                  </a:txBody>
                  <a:tcPr/>
                </a:tc>
                <a:tc>
                  <a:txBody>
                    <a:bodyPr/>
                    <a:lstStyle/>
                    <a:p>
                      <a:pPr algn="ctr"/>
                      <a:r>
                        <a:rPr lang="fil-PH" sz="1600" dirty="0" smtClean="0"/>
                        <a:t>UACS</a:t>
                      </a:r>
                      <a:r>
                        <a:rPr lang="fil-PH" sz="1600" baseline="0" dirty="0" smtClean="0"/>
                        <a:t> Code</a:t>
                      </a:r>
                      <a:endParaRPr lang="fil-PH" sz="1600" dirty="0"/>
                    </a:p>
                  </a:txBody>
                  <a:tcPr/>
                </a:tc>
                <a:tc>
                  <a:txBody>
                    <a:bodyPr/>
                    <a:lstStyle/>
                    <a:p>
                      <a:pPr algn="ctr"/>
                      <a:r>
                        <a:rPr lang="fil-PH" sz="1600" dirty="0" smtClean="0"/>
                        <a:t>Debit</a:t>
                      </a:r>
                    </a:p>
                  </a:txBody>
                  <a:tcPr/>
                </a:tc>
                <a:tc>
                  <a:txBody>
                    <a:bodyPr/>
                    <a:lstStyle/>
                    <a:p>
                      <a:pPr algn="ctr"/>
                      <a:r>
                        <a:rPr lang="fil-PH" sz="1600" dirty="0" smtClean="0"/>
                        <a:t>Credit</a:t>
                      </a:r>
                      <a:endParaRPr lang="fil-PH" sz="1600" dirty="0"/>
                    </a:p>
                  </a:txBody>
                  <a:tcPr/>
                </a:tc>
              </a:tr>
              <a:tr h="324265">
                <a:tc gridSpan="4">
                  <a:txBody>
                    <a:bodyPr/>
                    <a:lstStyle/>
                    <a:p>
                      <a:r>
                        <a:rPr lang="fil-PH" sz="1600" b="1" dirty="0" smtClean="0"/>
                        <a:t>REGULAR</a:t>
                      </a:r>
                      <a:endParaRPr lang="fil-PH" sz="1600" b="1" dirty="0"/>
                    </a:p>
                  </a:txBody>
                  <a:tcPr/>
                </a:tc>
                <a:tc hMerge="1">
                  <a:txBody>
                    <a:bodyPr/>
                    <a:lstStyle/>
                    <a:p>
                      <a:pPr algn="ctr"/>
                      <a:endParaRPr lang="fil-PH" dirty="0"/>
                    </a:p>
                  </a:txBody>
                  <a:tcPr/>
                </a:tc>
                <a:tc hMerge="1">
                  <a:txBody>
                    <a:bodyPr/>
                    <a:lstStyle/>
                    <a:p>
                      <a:pPr algn="r"/>
                      <a:endParaRPr lang="fil-PH" dirty="0"/>
                    </a:p>
                  </a:txBody>
                  <a:tcPr/>
                </a:tc>
                <a:tc hMerge="1">
                  <a:txBody>
                    <a:bodyPr/>
                    <a:lstStyle/>
                    <a:p>
                      <a:pPr algn="r"/>
                      <a:endParaRPr lang="fil-PH" dirty="0"/>
                    </a:p>
                  </a:txBody>
                  <a:tcPr/>
                </a:tc>
              </a:tr>
              <a:tr h="567463">
                <a:tc>
                  <a:txBody>
                    <a:bodyPr/>
                    <a:lstStyle/>
                    <a:p>
                      <a:pPr lvl="0"/>
                      <a:r>
                        <a:rPr lang="fil-PH" sz="1600" dirty="0" smtClean="0">
                          <a:solidFill>
                            <a:schemeClr val="tx1"/>
                          </a:solidFill>
                        </a:rPr>
                        <a:t>Cash-Modified</a:t>
                      </a:r>
                      <a:r>
                        <a:rPr lang="fil-PH" sz="1600" baseline="0" dirty="0" smtClean="0">
                          <a:solidFill>
                            <a:schemeClr val="tx1"/>
                          </a:solidFill>
                        </a:rPr>
                        <a:t> Disbursement System (MDS), Regular</a:t>
                      </a:r>
                      <a:endParaRPr lang="fil-PH" sz="16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kern="1200" baseline="0" dirty="0" smtClean="0">
                          <a:solidFill>
                            <a:schemeClr val="dk1"/>
                          </a:solidFill>
                          <a:latin typeface="+mn-lt"/>
                          <a:ea typeface="+mn-ea"/>
                          <a:cs typeface="+mn-cs"/>
                        </a:rPr>
                        <a:t>10104040</a:t>
                      </a:r>
                    </a:p>
                  </a:txBody>
                  <a:tcPr/>
                </a:tc>
                <a:tc>
                  <a:txBody>
                    <a:bodyPr/>
                    <a:lstStyle/>
                    <a:p>
                      <a:pPr algn="r"/>
                      <a:r>
                        <a:rPr lang="fil-PH" sz="1600" dirty="0" smtClean="0"/>
                        <a:t>100,000.00</a:t>
                      </a:r>
                      <a:endParaRPr lang="fil-PH" sz="1600" dirty="0"/>
                    </a:p>
                  </a:txBody>
                  <a:tcPr/>
                </a:tc>
                <a:tc>
                  <a:txBody>
                    <a:bodyPr/>
                    <a:lstStyle/>
                    <a:p>
                      <a:pPr algn="r"/>
                      <a:endParaRPr lang="fil-PH" sz="1600" dirty="0"/>
                    </a:p>
                  </a:txBody>
                  <a:tcPr/>
                </a:tc>
              </a:tr>
              <a:tr h="383455">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sz="1600" dirty="0" smtClean="0"/>
                        <a:t>Subsidy from National</a:t>
                      </a:r>
                      <a:r>
                        <a:rPr lang="fil-PH" sz="1600" baseline="0" dirty="0" smtClean="0"/>
                        <a:t> Government</a:t>
                      </a:r>
                      <a:endParaRPr lang="fil-PH" sz="16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kern="1200" baseline="0" dirty="0" smtClean="0">
                          <a:solidFill>
                            <a:schemeClr val="dk1"/>
                          </a:solidFill>
                          <a:latin typeface="+mn-lt"/>
                          <a:ea typeface="+mn-ea"/>
                          <a:cs typeface="+mn-cs"/>
                        </a:rPr>
                        <a:t>40301010</a:t>
                      </a:r>
                    </a:p>
                  </a:txBody>
                  <a:tcPr/>
                </a:tc>
                <a:tc>
                  <a:txBody>
                    <a:bodyPr/>
                    <a:lstStyle/>
                    <a:p>
                      <a:pPr algn="r"/>
                      <a:endParaRPr lang="fil-PH" sz="1600" dirty="0"/>
                    </a:p>
                  </a:txBody>
                  <a:tcPr/>
                </a:tc>
                <a:tc>
                  <a:txBody>
                    <a:bodyPr/>
                    <a:lstStyle/>
                    <a:p>
                      <a:pPr algn="r"/>
                      <a:r>
                        <a:rPr lang="fil-PH" sz="1600" dirty="0" smtClean="0"/>
                        <a:t>100,000.00</a:t>
                      </a:r>
                      <a:endParaRPr lang="fil-PH" sz="1600" dirty="0"/>
                    </a:p>
                  </a:txBody>
                  <a:tcPr/>
                </a:tc>
              </a:tr>
              <a:tr h="324265">
                <a:tc gridSpan="4">
                  <a:txBody>
                    <a:bodyPr/>
                    <a:lstStyle/>
                    <a:p>
                      <a:r>
                        <a:rPr lang="fil-PH" sz="1600" i="1" dirty="0" smtClean="0"/>
                        <a:t>To recognize</a:t>
                      </a:r>
                      <a:r>
                        <a:rPr lang="fil-PH" sz="1600" i="1" baseline="0" dirty="0" smtClean="0"/>
                        <a:t> receipt of NCA for Regular Agency Fund</a:t>
                      </a:r>
                      <a:endParaRPr lang="fil-PH" sz="1600" i="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3242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sz="1600" b="1" dirty="0" smtClean="0"/>
                        <a:t>SPECIA</a:t>
                      </a:r>
                      <a:r>
                        <a:rPr lang="fil-PH" sz="1600" b="1" baseline="0" dirty="0" smtClean="0"/>
                        <a:t>L ACCOUNT</a:t>
                      </a:r>
                      <a:endParaRPr lang="fil-PH" sz="1600" b="1"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600" kern="1200" baseline="0" dirty="0" smtClean="0">
                        <a:solidFill>
                          <a:schemeClr val="dk1"/>
                        </a:solidFill>
                        <a:latin typeface="+mn-lt"/>
                        <a:ea typeface="+mn-ea"/>
                        <a:cs typeface="+mn-cs"/>
                      </a:endParaRPr>
                    </a:p>
                  </a:txBody>
                  <a:tcPr/>
                </a:tc>
                <a:tc>
                  <a:txBody>
                    <a:bodyPr/>
                    <a:lstStyle/>
                    <a:p>
                      <a:pPr algn="r"/>
                      <a:endParaRPr lang="fil-PH" sz="1600" dirty="0"/>
                    </a:p>
                  </a:txBody>
                  <a:tcPr/>
                </a:tc>
                <a:tc>
                  <a:txBody>
                    <a:bodyPr/>
                    <a:lstStyle/>
                    <a:p>
                      <a:pPr algn="r"/>
                      <a:endParaRPr lang="fil-PH" sz="1600" dirty="0"/>
                    </a:p>
                  </a:txBody>
                  <a:tcPr/>
                </a:tc>
              </a:tr>
              <a:tr h="567463">
                <a:tc>
                  <a:txBody>
                    <a:bodyPr/>
                    <a:lstStyle/>
                    <a:p>
                      <a:pPr lvl="0"/>
                      <a:r>
                        <a:rPr lang="fil-PH" sz="1600" dirty="0" smtClean="0">
                          <a:solidFill>
                            <a:schemeClr val="tx1"/>
                          </a:solidFill>
                        </a:rPr>
                        <a:t>Cash-Modified</a:t>
                      </a:r>
                      <a:r>
                        <a:rPr lang="fil-PH" sz="1600" baseline="0" dirty="0" smtClean="0">
                          <a:solidFill>
                            <a:schemeClr val="tx1"/>
                          </a:solidFill>
                        </a:rPr>
                        <a:t> Disbursement System (MDS), Special Account</a:t>
                      </a:r>
                      <a:endParaRPr lang="fil-PH" sz="16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kern="1200" baseline="0" dirty="0" smtClean="0">
                          <a:solidFill>
                            <a:schemeClr val="dk1"/>
                          </a:solidFill>
                          <a:latin typeface="+mn-lt"/>
                          <a:ea typeface="+mn-ea"/>
                          <a:cs typeface="+mn-cs"/>
                        </a:rPr>
                        <a:t>10104050</a:t>
                      </a:r>
                    </a:p>
                  </a:txBody>
                  <a:tcPr/>
                </a:tc>
                <a:tc>
                  <a:txBody>
                    <a:bodyPr/>
                    <a:lstStyle/>
                    <a:p>
                      <a:pPr algn="r"/>
                      <a:r>
                        <a:rPr lang="fil-PH" sz="1600" dirty="0" smtClean="0"/>
                        <a:t>100,000.00</a:t>
                      </a:r>
                      <a:endParaRPr lang="fil-PH" sz="1600" dirty="0"/>
                    </a:p>
                  </a:txBody>
                  <a:tcPr/>
                </a:tc>
                <a:tc>
                  <a:txBody>
                    <a:bodyPr/>
                    <a:lstStyle/>
                    <a:p>
                      <a:pPr algn="r"/>
                      <a:endParaRPr lang="fil-PH" sz="1600" dirty="0"/>
                    </a:p>
                  </a:txBody>
                  <a:tcPr/>
                </a:tc>
              </a:tr>
              <a:tr h="56746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sz="1600" dirty="0" smtClean="0"/>
                        <a:t>Cash-Treasury</a:t>
                      </a:r>
                      <a:r>
                        <a:rPr lang="fil-PH" sz="1600" baseline="0" dirty="0" smtClean="0"/>
                        <a:t>/Agency Deposit, Special Account</a:t>
                      </a:r>
                      <a:endParaRPr lang="fil-PH" sz="16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kern="1200" baseline="0" dirty="0" smtClean="0">
                          <a:solidFill>
                            <a:schemeClr val="dk1"/>
                          </a:solidFill>
                          <a:latin typeface="+mn-lt"/>
                          <a:ea typeface="+mn-ea"/>
                          <a:cs typeface="+mn-cs"/>
                        </a:rPr>
                        <a:t>10104020</a:t>
                      </a:r>
                    </a:p>
                  </a:txBody>
                  <a:tcPr/>
                </a:tc>
                <a:tc>
                  <a:txBody>
                    <a:bodyPr/>
                    <a:lstStyle/>
                    <a:p>
                      <a:pPr algn="r"/>
                      <a:endParaRPr lang="fil-PH" sz="1600" dirty="0"/>
                    </a:p>
                  </a:txBody>
                  <a:tcPr/>
                </a:tc>
                <a:tc>
                  <a:txBody>
                    <a:bodyPr/>
                    <a:lstStyle/>
                    <a:p>
                      <a:pPr algn="r"/>
                      <a:r>
                        <a:rPr lang="fil-PH" sz="1600" dirty="0" smtClean="0"/>
                        <a:t>100,000.00</a:t>
                      </a:r>
                      <a:endParaRPr lang="fil-PH" sz="1600" dirty="0"/>
                    </a:p>
                  </a:txBody>
                  <a:tcPr/>
                </a:tc>
              </a:tr>
              <a:tr h="324265">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sz="1600" i="1" dirty="0" smtClean="0"/>
                        <a:t>To recognize</a:t>
                      </a:r>
                      <a:r>
                        <a:rPr lang="fil-PH" sz="1600" i="1" baseline="0" dirty="0" smtClean="0"/>
                        <a:t> receipt of NCA for Special Account in the General Fund</a:t>
                      </a:r>
                      <a:endParaRPr lang="fil-PH" sz="1600" dirty="0" smtClean="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r h="165185">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l-PH" sz="100" dirty="0" smtClean="0"/>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567463">
                <a:tc>
                  <a:txBody>
                    <a:bodyPr/>
                    <a:lstStyle/>
                    <a:p>
                      <a:pPr lvl="0"/>
                      <a:r>
                        <a:rPr lang="fil-PH" sz="1600" dirty="0" smtClean="0">
                          <a:solidFill>
                            <a:schemeClr val="tx1"/>
                          </a:solidFill>
                        </a:rPr>
                        <a:t>Cash-Modified</a:t>
                      </a:r>
                      <a:r>
                        <a:rPr lang="fil-PH" sz="1600" baseline="0" dirty="0" smtClean="0">
                          <a:solidFill>
                            <a:schemeClr val="tx1"/>
                          </a:solidFill>
                        </a:rPr>
                        <a:t> Disbursement System (MDS), Trust</a:t>
                      </a:r>
                      <a:endParaRPr lang="fil-PH" sz="16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kern="1200" baseline="0" dirty="0" smtClean="0">
                          <a:solidFill>
                            <a:schemeClr val="dk1"/>
                          </a:solidFill>
                          <a:latin typeface="+mn-lt"/>
                          <a:ea typeface="+mn-ea"/>
                          <a:cs typeface="+mn-cs"/>
                        </a:rPr>
                        <a:t>10104060</a:t>
                      </a:r>
                    </a:p>
                  </a:txBody>
                  <a:tcPr/>
                </a:tc>
                <a:tc>
                  <a:txBody>
                    <a:bodyPr/>
                    <a:lstStyle/>
                    <a:p>
                      <a:pPr algn="r"/>
                      <a:r>
                        <a:rPr lang="fil-PH" sz="1600" dirty="0" smtClean="0"/>
                        <a:t>100,000.00</a:t>
                      </a:r>
                      <a:endParaRPr lang="fil-PH" sz="1600" dirty="0"/>
                    </a:p>
                  </a:txBody>
                  <a:tcPr/>
                </a:tc>
                <a:tc>
                  <a:txBody>
                    <a:bodyPr/>
                    <a:lstStyle/>
                    <a:p>
                      <a:pPr algn="r"/>
                      <a:endParaRPr lang="fil-PH" sz="1600" dirty="0"/>
                    </a:p>
                  </a:txBody>
                  <a:tcPr/>
                </a:tc>
              </a:tr>
              <a:tr h="56746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sz="1600" dirty="0" smtClean="0"/>
                        <a:t>Cash-Treasury</a:t>
                      </a:r>
                      <a:r>
                        <a:rPr lang="fil-PH" sz="1600" baseline="0" dirty="0" smtClean="0"/>
                        <a:t>/Agency Deposit, Trust</a:t>
                      </a:r>
                      <a:endParaRPr lang="fil-PH" sz="16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kern="1200" baseline="0" dirty="0" smtClean="0">
                          <a:solidFill>
                            <a:schemeClr val="dk1"/>
                          </a:solidFill>
                          <a:latin typeface="+mn-lt"/>
                          <a:ea typeface="+mn-ea"/>
                          <a:cs typeface="+mn-cs"/>
                        </a:rPr>
                        <a:t>10104030</a:t>
                      </a:r>
                    </a:p>
                  </a:txBody>
                  <a:tcPr/>
                </a:tc>
                <a:tc>
                  <a:txBody>
                    <a:bodyPr/>
                    <a:lstStyle/>
                    <a:p>
                      <a:pPr algn="r"/>
                      <a:endParaRPr lang="fil-PH" sz="1600" dirty="0"/>
                    </a:p>
                  </a:txBody>
                  <a:tcPr/>
                </a:tc>
                <a:tc>
                  <a:txBody>
                    <a:bodyPr/>
                    <a:lstStyle/>
                    <a:p>
                      <a:pPr algn="r"/>
                      <a:r>
                        <a:rPr lang="fil-PH" sz="1600" dirty="0" smtClean="0"/>
                        <a:t>100,000.00</a:t>
                      </a:r>
                      <a:endParaRPr lang="fil-PH" sz="1600" dirty="0"/>
                    </a:p>
                  </a:txBody>
                  <a:tcPr/>
                </a:tc>
              </a:tr>
              <a:tr h="324265">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sz="1600" i="1" dirty="0" smtClean="0"/>
                        <a:t>To recognize</a:t>
                      </a:r>
                      <a:r>
                        <a:rPr lang="fil-PH" sz="1600" i="1" baseline="0" dirty="0" smtClean="0"/>
                        <a:t> receipt of NCA  for Trust Receipts Fund</a:t>
                      </a:r>
                      <a:endParaRPr lang="fil-PH" sz="1600" dirty="0" smtClean="0"/>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2400" dirty="0" smtClean="0"/>
              <a:t>Accounting Entry for Receipt of Subsidy/Assistance from other NGAs, LGUs, GOCCs and other Funds</a:t>
            </a:r>
            <a:endParaRPr lang="fil-PH" sz="2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16</a:t>
            </a:fld>
            <a:endParaRPr lang="fil-PH" dirty="0"/>
          </a:p>
        </p:txBody>
      </p:sp>
      <p:graphicFrame>
        <p:nvGraphicFramePr>
          <p:cNvPr id="5" name="Content Placeholder 4"/>
          <p:cNvGraphicFramePr>
            <a:graphicFrameLocks/>
          </p:cNvGraphicFramePr>
          <p:nvPr/>
        </p:nvGraphicFramePr>
        <p:xfrm>
          <a:off x="228600" y="1027079"/>
          <a:ext cx="8763000" cy="5373721"/>
        </p:xfrm>
        <a:graphic>
          <a:graphicData uri="http://schemas.openxmlformats.org/drawingml/2006/table">
            <a:tbl>
              <a:tblPr firstRow="1" bandRow="1">
                <a:tableStyleId>{5C22544A-7EE6-4342-B048-85BDC9FD1C3A}</a:tableStyleId>
              </a:tblPr>
              <a:tblGrid>
                <a:gridCol w="4138084"/>
                <a:gridCol w="1622777"/>
                <a:gridCol w="1541639"/>
                <a:gridCol w="1460500"/>
              </a:tblGrid>
              <a:tr h="357039">
                <a:tc>
                  <a:txBody>
                    <a:bodyPr/>
                    <a:lstStyle/>
                    <a:p>
                      <a:pPr algn="ctr"/>
                      <a:r>
                        <a:rPr lang="fil-PH" dirty="0" smtClean="0">
                          <a:solidFill>
                            <a:schemeClr val="bg1"/>
                          </a:solidFill>
                        </a:rPr>
                        <a:t>Account Title</a:t>
                      </a:r>
                      <a:endParaRPr lang="fil-PH" dirty="0">
                        <a:solidFill>
                          <a:schemeClr val="bg1"/>
                        </a:solidFill>
                      </a:endParaRPr>
                    </a:p>
                  </a:txBody>
                  <a:tcPr/>
                </a:tc>
                <a:tc>
                  <a:txBody>
                    <a:bodyPr/>
                    <a:lstStyle/>
                    <a:p>
                      <a:pPr algn="ctr"/>
                      <a:r>
                        <a:rPr lang="fil-PH" dirty="0" smtClean="0">
                          <a:solidFill>
                            <a:schemeClr val="bg1"/>
                          </a:solidFill>
                        </a:rPr>
                        <a:t>UACS</a:t>
                      </a:r>
                      <a:r>
                        <a:rPr lang="fil-PH" baseline="0" dirty="0" smtClean="0">
                          <a:solidFill>
                            <a:schemeClr val="bg1"/>
                          </a:solidFill>
                        </a:rPr>
                        <a:t> Code</a:t>
                      </a:r>
                      <a:endParaRPr lang="fil-PH" dirty="0">
                        <a:solidFill>
                          <a:schemeClr val="bg1"/>
                        </a:solidFill>
                      </a:endParaRPr>
                    </a:p>
                  </a:txBody>
                  <a:tcPr/>
                </a:tc>
                <a:tc>
                  <a:txBody>
                    <a:bodyPr/>
                    <a:lstStyle/>
                    <a:p>
                      <a:pPr algn="ctr"/>
                      <a:r>
                        <a:rPr lang="fil-PH" dirty="0" smtClean="0">
                          <a:solidFill>
                            <a:schemeClr val="bg1"/>
                          </a:solidFill>
                        </a:rPr>
                        <a:t>Debit</a:t>
                      </a:r>
                    </a:p>
                  </a:txBody>
                  <a:tcPr/>
                </a:tc>
                <a:tc>
                  <a:txBody>
                    <a:bodyPr/>
                    <a:lstStyle/>
                    <a:p>
                      <a:pPr algn="ctr"/>
                      <a:r>
                        <a:rPr lang="fil-PH" dirty="0" smtClean="0">
                          <a:solidFill>
                            <a:schemeClr val="bg1"/>
                          </a:solidFill>
                        </a:rPr>
                        <a:t>Credit</a:t>
                      </a:r>
                      <a:endParaRPr lang="fil-PH" dirty="0">
                        <a:solidFill>
                          <a:schemeClr val="bg1"/>
                        </a:solidFill>
                      </a:endParaRPr>
                    </a:p>
                  </a:txBody>
                  <a:tcPr/>
                </a:tc>
              </a:tr>
              <a:tr h="357039">
                <a:tc>
                  <a:txBody>
                    <a:bodyPr/>
                    <a:lstStyle/>
                    <a:p>
                      <a:r>
                        <a:rPr lang="fil-PH" dirty="0" smtClean="0">
                          <a:solidFill>
                            <a:schemeClr val="tx1"/>
                          </a:solidFill>
                        </a:rPr>
                        <a:t>Cash</a:t>
                      </a:r>
                      <a:r>
                        <a:rPr lang="fil-PH" baseline="0" dirty="0" smtClean="0">
                          <a:solidFill>
                            <a:schemeClr val="tx1"/>
                          </a:solidFill>
                        </a:rPr>
                        <a:t>-Collecting Officers</a:t>
                      </a:r>
                      <a:endParaRPr lang="fil-PH" dirty="0">
                        <a:solidFill>
                          <a:schemeClr val="tx1"/>
                        </a:solidFill>
                      </a:endParaRPr>
                    </a:p>
                  </a:txBody>
                  <a:tcPr/>
                </a:tc>
                <a:tc>
                  <a:txBody>
                    <a:bodyPr/>
                    <a:lstStyle/>
                    <a:p>
                      <a:pPr algn="ctr"/>
                      <a:r>
                        <a:rPr lang="fil-PH" sz="1800" kern="1200" baseline="0" dirty="0" smtClean="0">
                          <a:solidFill>
                            <a:schemeClr val="tx1"/>
                          </a:solidFill>
                          <a:latin typeface="+mn-lt"/>
                          <a:ea typeface="+mn-ea"/>
                          <a:cs typeface="+mn-cs"/>
                        </a:rPr>
                        <a:t>10101010</a:t>
                      </a:r>
                    </a:p>
                  </a:txBody>
                  <a:tcPr/>
                </a:tc>
                <a:tc>
                  <a:txBody>
                    <a:bodyPr/>
                    <a:lstStyle/>
                    <a:p>
                      <a:pPr algn="r"/>
                      <a:r>
                        <a:rPr lang="fil-PH" dirty="0" smtClean="0">
                          <a:solidFill>
                            <a:schemeClr val="tx1"/>
                          </a:solidFill>
                        </a:rPr>
                        <a:t>100,000.00</a:t>
                      </a:r>
                      <a:endParaRPr lang="fil-PH" dirty="0">
                        <a:solidFill>
                          <a:schemeClr val="tx1"/>
                        </a:solidFill>
                      </a:endParaRPr>
                    </a:p>
                  </a:txBody>
                  <a:tcPr/>
                </a:tc>
                <a:tc>
                  <a:txBody>
                    <a:bodyPr/>
                    <a:lstStyle/>
                    <a:p>
                      <a:pPr algn="r"/>
                      <a:endParaRPr lang="fil-PH" dirty="0">
                        <a:solidFill>
                          <a:schemeClr val="tx1"/>
                        </a:solidFill>
                      </a:endParaRPr>
                    </a:p>
                  </a:txBody>
                  <a:tcPr/>
                </a:tc>
              </a:tr>
              <a:tr h="357039">
                <a:tc>
                  <a:txBody>
                    <a:bodyPr/>
                    <a:lstStyle/>
                    <a:p>
                      <a:pPr lvl="1"/>
                      <a:r>
                        <a:rPr lang="fil-PH" dirty="0" smtClean="0">
                          <a:solidFill>
                            <a:schemeClr val="tx1"/>
                          </a:solidFill>
                        </a:rPr>
                        <a:t>Subsidy from Other NGAs</a:t>
                      </a:r>
                      <a:endParaRPr lang="fil-PH" dirty="0">
                        <a:solidFill>
                          <a:schemeClr val="tx1"/>
                        </a:solidFill>
                      </a:endParaRPr>
                    </a:p>
                  </a:txBody>
                  <a:tcPr/>
                </a:tc>
                <a:tc>
                  <a:txBody>
                    <a:bodyPr/>
                    <a:lstStyle/>
                    <a:p>
                      <a:pPr algn="ctr"/>
                      <a:r>
                        <a:rPr lang="fil-PH" sz="1800" kern="1200" baseline="0" dirty="0" smtClean="0">
                          <a:solidFill>
                            <a:schemeClr val="tx1"/>
                          </a:solidFill>
                          <a:latin typeface="+mn-lt"/>
                          <a:ea typeface="+mn-ea"/>
                          <a:cs typeface="+mn-cs"/>
                        </a:rPr>
                        <a:t>40301020</a:t>
                      </a:r>
                    </a:p>
                  </a:txBody>
                  <a:tcPr/>
                </a:tc>
                <a:tc>
                  <a:txBody>
                    <a:bodyPr/>
                    <a:lstStyle/>
                    <a:p>
                      <a:pPr algn="r"/>
                      <a:endParaRPr lang="fil-PH" dirty="0">
                        <a:solidFill>
                          <a:schemeClr val="tx1"/>
                        </a:solidFill>
                      </a:endParaRPr>
                    </a:p>
                  </a:txBody>
                  <a:tcPr/>
                </a:tc>
                <a:tc>
                  <a:txBody>
                    <a:bodyPr/>
                    <a:lstStyle/>
                    <a:p>
                      <a:pPr algn="r"/>
                      <a:r>
                        <a:rPr lang="fil-PH" dirty="0" smtClean="0">
                          <a:solidFill>
                            <a:schemeClr val="tx1"/>
                          </a:solidFill>
                        </a:rPr>
                        <a:t>50,000.00</a:t>
                      </a:r>
                      <a:endParaRPr lang="fil-PH" dirty="0">
                        <a:solidFill>
                          <a:schemeClr val="tx1"/>
                        </a:solidFill>
                      </a:endParaRPr>
                    </a:p>
                  </a:txBody>
                  <a:tcPr/>
                </a:tc>
              </a:tr>
              <a:tr h="357039">
                <a:tc>
                  <a:txBody>
                    <a:bodyPr/>
                    <a:lstStyle/>
                    <a:p>
                      <a:pPr lvl="1"/>
                      <a:r>
                        <a:rPr lang="fil-PH" dirty="0" smtClean="0">
                          <a:solidFill>
                            <a:schemeClr val="tx1"/>
                          </a:solidFill>
                        </a:rPr>
                        <a:t>Assistance</a:t>
                      </a:r>
                      <a:r>
                        <a:rPr lang="fil-PH" baseline="0" dirty="0" smtClean="0">
                          <a:solidFill>
                            <a:schemeClr val="tx1"/>
                          </a:solidFill>
                        </a:rPr>
                        <a:t> from LGUs</a:t>
                      </a:r>
                      <a:endParaRPr lang="fil-PH" dirty="0">
                        <a:solidFill>
                          <a:schemeClr val="tx1"/>
                        </a:solidFill>
                      </a:endParaRPr>
                    </a:p>
                  </a:txBody>
                  <a:tcPr/>
                </a:tc>
                <a:tc>
                  <a:txBody>
                    <a:bodyPr/>
                    <a:lstStyle/>
                    <a:p>
                      <a:pPr algn="ctr"/>
                      <a:r>
                        <a:rPr lang="fil-PH" sz="1800" kern="1200" baseline="0" dirty="0" smtClean="0">
                          <a:solidFill>
                            <a:schemeClr val="tx1"/>
                          </a:solidFill>
                          <a:latin typeface="+mn-lt"/>
                          <a:ea typeface="+mn-ea"/>
                          <a:cs typeface="+mn-cs"/>
                        </a:rPr>
                        <a:t>40301030</a:t>
                      </a:r>
                    </a:p>
                  </a:txBody>
                  <a:tcPr/>
                </a:tc>
                <a:tc>
                  <a:txBody>
                    <a:bodyPr/>
                    <a:lstStyle/>
                    <a:p>
                      <a:pPr algn="r"/>
                      <a:endParaRPr lang="fil-PH" dirty="0">
                        <a:solidFill>
                          <a:schemeClr val="tx1"/>
                        </a:solidFill>
                      </a:endParaRPr>
                    </a:p>
                  </a:txBody>
                  <a:tcPr/>
                </a:tc>
                <a:tc>
                  <a:txBody>
                    <a:bodyPr/>
                    <a:lstStyle/>
                    <a:p>
                      <a:pPr algn="r"/>
                      <a:r>
                        <a:rPr lang="fil-PH" dirty="0" smtClean="0">
                          <a:solidFill>
                            <a:schemeClr val="tx1"/>
                          </a:solidFill>
                        </a:rPr>
                        <a:t>25,000.00</a:t>
                      </a:r>
                      <a:endParaRPr lang="fil-PH" dirty="0">
                        <a:solidFill>
                          <a:schemeClr val="tx1"/>
                        </a:solidFill>
                      </a:endParaRPr>
                    </a:p>
                  </a:txBody>
                  <a:tcPr/>
                </a:tc>
              </a:tr>
              <a:tr h="357039">
                <a:tc>
                  <a:txBody>
                    <a:bodyPr/>
                    <a:lstStyle/>
                    <a:p>
                      <a:pPr lvl="1"/>
                      <a:r>
                        <a:rPr lang="fil-PH" dirty="0" smtClean="0">
                          <a:solidFill>
                            <a:schemeClr val="tx1"/>
                          </a:solidFill>
                        </a:rPr>
                        <a:t>Assistance</a:t>
                      </a:r>
                      <a:r>
                        <a:rPr lang="fil-PH" baseline="0" dirty="0" smtClean="0">
                          <a:solidFill>
                            <a:schemeClr val="tx1"/>
                          </a:solidFill>
                        </a:rPr>
                        <a:t> from GOCCs</a:t>
                      </a:r>
                      <a:endParaRPr lang="fil-PH" dirty="0">
                        <a:solidFill>
                          <a:schemeClr val="tx1"/>
                        </a:solidFill>
                      </a:endParaRPr>
                    </a:p>
                  </a:txBody>
                  <a:tcPr/>
                </a:tc>
                <a:tc>
                  <a:txBody>
                    <a:bodyPr/>
                    <a:lstStyle/>
                    <a:p>
                      <a:pPr algn="ctr"/>
                      <a:r>
                        <a:rPr lang="fil-PH" sz="1800" kern="1200" baseline="0" dirty="0" smtClean="0">
                          <a:solidFill>
                            <a:schemeClr val="tx1"/>
                          </a:solidFill>
                          <a:latin typeface="+mn-lt"/>
                          <a:ea typeface="+mn-ea"/>
                          <a:cs typeface="+mn-cs"/>
                        </a:rPr>
                        <a:t>40301040</a:t>
                      </a:r>
                    </a:p>
                  </a:txBody>
                  <a:tcPr/>
                </a:tc>
                <a:tc>
                  <a:txBody>
                    <a:bodyPr/>
                    <a:lstStyle/>
                    <a:p>
                      <a:pPr algn="r"/>
                      <a:endParaRPr lang="fil-PH" dirty="0">
                        <a:solidFill>
                          <a:schemeClr val="tx1"/>
                        </a:solidFill>
                      </a:endParaRPr>
                    </a:p>
                  </a:txBody>
                  <a:tcPr/>
                </a:tc>
                <a:tc>
                  <a:txBody>
                    <a:bodyPr/>
                    <a:lstStyle/>
                    <a:p>
                      <a:pPr algn="r"/>
                      <a:r>
                        <a:rPr lang="fil-PH" dirty="0" smtClean="0">
                          <a:solidFill>
                            <a:schemeClr val="tx1"/>
                          </a:solidFill>
                        </a:rPr>
                        <a:t>25,000.00</a:t>
                      </a:r>
                      <a:endParaRPr lang="fil-PH" dirty="0">
                        <a:solidFill>
                          <a:schemeClr val="tx1"/>
                        </a:solidFill>
                      </a:endParaRPr>
                    </a:p>
                  </a:txBody>
                  <a:tcPr/>
                </a:tc>
              </a:tr>
              <a:tr h="357039">
                <a:tc gridSpan="4">
                  <a:txBody>
                    <a:bodyPr/>
                    <a:lstStyle/>
                    <a:p>
                      <a:pPr algn="just"/>
                      <a:r>
                        <a:rPr lang="fil-PH" i="1" dirty="0" smtClean="0">
                          <a:solidFill>
                            <a:schemeClr val="tx1"/>
                          </a:solidFill>
                        </a:rPr>
                        <a:t>To recognize</a:t>
                      </a:r>
                      <a:r>
                        <a:rPr lang="fil-PH" i="1" baseline="0" dirty="0" smtClean="0">
                          <a:solidFill>
                            <a:schemeClr val="tx1"/>
                          </a:solidFill>
                        </a:rPr>
                        <a:t> receipt of subsidy/assistance from other government agencies</a:t>
                      </a:r>
                      <a:endParaRPr lang="fil-PH" i="1" dirty="0">
                        <a:solidFill>
                          <a:schemeClr val="tx1"/>
                        </a:solidFill>
                      </a:endParaRPr>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133889">
                <a:tc gridSpan="4">
                  <a:txBody>
                    <a:bodyPr/>
                    <a:lstStyle/>
                    <a:p>
                      <a:endParaRPr lang="fil-PH" sz="300" i="1" dirty="0">
                        <a:solidFill>
                          <a:schemeClr val="tx1"/>
                        </a:solidFill>
                      </a:endParaRPr>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57039">
                <a:tc>
                  <a:txBody>
                    <a:bodyPr/>
                    <a:lstStyle/>
                    <a:p>
                      <a:pPr lvl="0"/>
                      <a:r>
                        <a:rPr lang="fil-PH" dirty="0" smtClean="0">
                          <a:solidFill>
                            <a:schemeClr val="tx1"/>
                          </a:solidFill>
                        </a:rPr>
                        <a:t>Cash-Treasury/Agency Deposit,</a:t>
                      </a:r>
                      <a:r>
                        <a:rPr lang="fil-PH" baseline="0" dirty="0" smtClean="0">
                          <a:solidFill>
                            <a:schemeClr val="tx1"/>
                          </a:solidFill>
                        </a:rPr>
                        <a:t> Trust</a:t>
                      </a:r>
                      <a:endParaRPr lang="fil-PH"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tx1"/>
                          </a:solidFill>
                          <a:latin typeface="+mn-lt"/>
                          <a:ea typeface="+mn-ea"/>
                          <a:cs typeface="+mn-cs"/>
                        </a:rPr>
                        <a:t>10104030</a:t>
                      </a:r>
                    </a:p>
                  </a:txBody>
                  <a:tcPr/>
                </a:tc>
                <a:tc>
                  <a:txBody>
                    <a:bodyPr/>
                    <a:lstStyle/>
                    <a:p>
                      <a:pPr algn="r"/>
                      <a:r>
                        <a:rPr lang="fil-PH" dirty="0" smtClean="0">
                          <a:solidFill>
                            <a:schemeClr val="tx1"/>
                          </a:solidFill>
                        </a:rPr>
                        <a:t>100,000.00</a:t>
                      </a:r>
                      <a:endParaRPr lang="fil-PH" dirty="0">
                        <a:solidFill>
                          <a:schemeClr val="tx1"/>
                        </a:solidFill>
                      </a:endParaRPr>
                    </a:p>
                  </a:txBody>
                  <a:tcPr/>
                </a:tc>
                <a:tc>
                  <a:txBody>
                    <a:bodyPr/>
                    <a:lstStyle/>
                    <a:p>
                      <a:pPr algn="r"/>
                      <a:endParaRPr lang="fil-PH" dirty="0">
                        <a:solidFill>
                          <a:schemeClr val="tx1"/>
                        </a:solidFill>
                      </a:endParaRPr>
                    </a:p>
                  </a:txBody>
                  <a:tcPr/>
                </a:tc>
              </a:tr>
              <a:tr h="357039">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Cash-Collecting</a:t>
                      </a:r>
                      <a:r>
                        <a:rPr lang="fil-PH" baseline="0" dirty="0" smtClean="0">
                          <a:solidFill>
                            <a:schemeClr val="tx1"/>
                          </a:solidFill>
                        </a:rPr>
                        <a:t> Officer</a:t>
                      </a:r>
                      <a:endParaRPr lang="fil-PH" dirty="0" smtClean="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10101010</a:t>
                      </a:r>
                    </a:p>
                  </a:txBody>
                  <a:tcPr/>
                </a:tc>
                <a:tc>
                  <a:txBody>
                    <a:bodyPr/>
                    <a:lstStyle/>
                    <a:p>
                      <a:pPr algn="r"/>
                      <a:endParaRPr lang="fil-PH" dirty="0">
                        <a:solidFill>
                          <a:schemeClr val="tx1"/>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100,000.00</a:t>
                      </a:r>
                    </a:p>
                  </a:txBody>
                  <a:tcPr/>
                </a:tc>
              </a:tr>
              <a:tr h="624817">
                <a:tc gridSpan="4">
                  <a:txBody>
                    <a:bodyPr/>
                    <a:lstStyle/>
                    <a:p>
                      <a:pPr lvl="0" algn="just"/>
                      <a:r>
                        <a:rPr lang="fil-PH" i="1" dirty="0" smtClean="0">
                          <a:solidFill>
                            <a:schemeClr val="tx1"/>
                          </a:solidFill>
                        </a:rPr>
                        <a:t>To recognize remittance</a:t>
                      </a:r>
                      <a:r>
                        <a:rPr lang="fil-PH" i="1" baseline="0" dirty="0" smtClean="0">
                          <a:solidFill>
                            <a:schemeClr val="tx1"/>
                          </a:solidFill>
                        </a:rPr>
                        <a:t> of subsidy/assistance from other government agencies to BTr.</a:t>
                      </a:r>
                      <a:endParaRPr lang="fil-PH" i="1" dirty="0">
                        <a:solidFill>
                          <a:schemeClr val="tx1"/>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r h="148766">
                <a:tc gridSpan="4">
                  <a:txBody>
                    <a:bodyPr/>
                    <a:lstStyle/>
                    <a:p>
                      <a:pPr lvl="0"/>
                      <a:endParaRPr lang="fil-PH" sz="400" i="1" dirty="0">
                        <a:solidFill>
                          <a:schemeClr val="tx1"/>
                        </a:solidFill>
                      </a:endParaRPr>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57039">
                <a:tc>
                  <a:txBody>
                    <a:bodyPr/>
                    <a:lstStyle/>
                    <a:p>
                      <a:pPr lvl="0"/>
                      <a:r>
                        <a:rPr lang="fil-PH" dirty="0" smtClean="0">
                          <a:solidFill>
                            <a:schemeClr val="tx1"/>
                          </a:solidFill>
                        </a:rPr>
                        <a:t>Cash-MDS,</a:t>
                      </a:r>
                      <a:r>
                        <a:rPr lang="fil-PH" baseline="0" dirty="0" smtClean="0">
                          <a:solidFill>
                            <a:schemeClr val="tx1"/>
                          </a:solidFill>
                        </a:rPr>
                        <a:t> Trust</a:t>
                      </a:r>
                      <a:endParaRPr lang="fil-PH"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tx1"/>
                          </a:solidFill>
                          <a:latin typeface="+mn-lt"/>
                          <a:ea typeface="+mn-ea"/>
                          <a:cs typeface="+mn-cs"/>
                        </a:rPr>
                        <a:t>10104060</a:t>
                      </a:r>
                    </a:p>
                  </a:txBody>
                  <a:tcPr/>
                </a:tc>
                <a:tc>
                  <a:txBody>
                    <a:bodyPr/>
                    <a:lstStyle/>
                    <a:p>
                      <a:pPr algn="r"/>
                      <a:r>
                        <a:rPr lang="fil-PH" dirty="0" smtClean="0">
                          <a:solidFill>
                            <a:schemeClr val="tx1"/>
                          </a:solidFill>
                        </a:rPr>
                        <a:t>100,000.00</a:t>
                      </a:r>
                      <a:endParaRPr lang="fil-PH" dirty="0">
                        <a:solidFill>
                          <a:schemeClr val="tx1"/>
                        </a:solidFill>
                      </a:endParaRPr>
                    </a:p>
                  </a:txBody>
                  <a:tcPr/>
                </a:tc>
                <a:tc>
                  <a:txBody>
                    <a:bodyPr/>
                    <a:lstStyle/>
                    <a:p>
                      <a:pPr algn="r"/>
                      <a:endParaRPr lang="fil-PH" dirty="0">
                        <a:solidFill>
                          <a:schemeClr val="tx1"/>
                        </a:solidFill>
                      </a:endParaRPr>
                    </a:p>
                  </a:txBody>
                  <a:tcPr/>
                </a:tc>
              </a:tr>
              <a:tr h="624817">
                <a:tc>
                  <a:txBody>
                    <a:bodyPr/>
                    <a:lstStyle/>
                    <a:p>
                      <a:pPr lvl="1"/>
                      <a:r>
                        <a:rPr lang="fil-PH" dirty="0" smtClean="0">
                          <a:solidFill>
                            <a:schemeClr val="tx1"/>
                          </a:solidFill>
                        </a:rPr>
                        <a:t>Cash-Treasury/Agency Deposit,</a:t>
                      </a:r>
                      <a:r>
                        <a:rPr lang="fil-PH" baseline="0" dirty="0" smtClean="0">
                          <a:solidFill>
                            <a:schemeClr val="tx1"/>
                          </a:solidFill>
                        </a:rPr>
                        <a:t> Trust</a:t>
                      </a:r>
                      <a:endParaRPr lang="fil-PH"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tx1"/>
                          </a:solidFill>
                          <a:latin typeface="+mn-lt"/>
                          <a:ea typeface="+mn-ea"/>
                          <a:cs typeface="+mn-cs"/>
                        </a:rPr>
                        <a:t>10104030</a:t>
                      </a:r>
                    </a:p>
                    <a:p>
                      <a:pPr marL="0" marR="0" indent="0" algn="ctr" defTabSz="914400" rtl="0" eaLnBrk="1" fontAlgn="auto" latinLnBrk="0" hangingPunct="1">
                        <a:lnSpc>
                          <a:spcPct val="100000"/>
                        </a:lnSpc>
                        <a:spcBef>
                          <a:spcPts val="0"/>
                        </a:spcBef>
                        <a:spcAft>
                          <a:spcPts val="0"/>
                        </a:spcAft>
                        <a:buClrTx/>
                        <a:buSzTx/>
                        <a:buFontTx/>
                        <a:buNone/>
                        <a:tabLst/>
                        <a:defRPr/>
                      </a:pPr>
                      <a:endParaRPr lang="fil-PH" dirty="0" smtClean="0">
                        <a:solidFill>
                          <a:schemeClr val="tx1"/>
                        </a:solidFill>
                      </a:endParaRPr>
                    </a:p>
                  </a:txBody>
                  <a:tcPr/>
                </a:tc>
                <a:tc>
                  <a:txBody>
                    <a:bodyPr/>
                    <a:lstStyle/>
                    <a:p>
                      <a:pPr algn="r"/>
                      <a:endParaRPr lang="fil-PH" dirty="0">
                        <a:solidFill>
                          <a:schemeClr val="tx1"/>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100,000.00</a:t>
                      </a:r>
                    </a:p>
                  </a:txBody>
                  <a:tcPr/>
                </a:tc>
              </a:tr>
              <a:tr h="512161">
                <a:tc gridSpan="4">
                  <a:txBody>
                    <a:bodyPr/>
                    <a:lstStyle/>
                    <a:p>
                      <a:pPr lvl="0" algn="just"/>
                      <a:r>
                        <a:rPr lang="fil-PH" i="1" dirty="0" smtClean="0">
                          <a:solidFill>
                            <a:schemeClr val="tx1"/>
                          </a:solidFill>
                        </a:rPr>
                        <a:t>To record receipt</a:t>
                      </a:r>
                      <a:r>
                        <a:rPr lang="fil-PH" i="1" baseline="0" dirty="0" smtClean="0">
                          <a:solidFill>
                            <a:schemeClr val="tx1"/>
                          </a:solidFill>
                        </a:rPr>
                        <a:t> of NCA on .....</a:t>
                      </a:r>
                      <a:endParaRPr lang="fil-PH" i="1" dirty="0">
                        <a:solidFill>
                          <a:schemeClr val="tx1"/>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bl>
          </a:graphicData>
        </a:graphic>
      </p:graphicFrame>
      <p:sp>
        <p:nvSpPr>
          <p:cNvPr id="6" name="Rectangle 5"/>
          <p:cNvSpPr/>
          <p:nvPr/>
        </p:nvSpPr>
        <p:spPr>
          <a:xfrm>
            <a:off x="0" y="1752600"/>
            <a:ext cx="9144000" cy="1143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2400" dirty="0" smtClean="0"/>
              <a:t>Accounting Entry for Refund of overpayment of expenses</a:t>
            </a:r>
            <a:endParaRPr lang="fil-PH" sz="2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17</a:t>
            </a:fld>
            <a:endParaRPr lang="fil-PH" dirty="0"/>
          </a:p>
        </p:txBody>
      </p:sp>
      <p:graphicFrame>
        <p:nvGraphicFramePr>
          <p:cNvPr id="5" name="Content Placeholder 4"/>
          <p:cNvGraphicFramePr>
            <a:graphicFrameLocks noGrp="1"/>
          </p:cNvGraphicFramePr>
          <p:nvPr>
            <p:ph idx="1"/>
          </p:nvPr>
        </p:nvGraphicFramePr>
        <p:xfrm>
          <a:off x="457200" y="1295400"/>
          <a:ext cx="8229600" cy="4785360"/>
        </p:xfrm>
        <a:graphic>
          <a:graphicData uri="http://schemas.openxmlformats.org/drawingml/2006/table">
            <a:tbl>
              <a:tblPr firstRow="1" bandRow="1">
                <a:tableStyleId>{5C22544A-7EE6-4342-B048-85BDC9FD1C3A}</a:tableStyleId>
              </a:tblPr>
              <a:tblGrid>
                <a:gridCol w="3886200"/>
                <a:gridCol w="1524000"/>
                <a:gridCol w="1447800"/>
                <a:gridCol w="1371600"/>
              </a:tblGrid>
              <a:tr h="370840">
                <a:tc>
                  <a:txBody>
                    <a:bodyPr/>
                    <a:lstStyle/>
                    <a:p>
                      <a:pPr algn="ctr"/>
                      <a:r>
                        <a:rPr lang="fil-PH" dirty="0" smtClean="0"/>
                        <a:t>Account Title</a:t>
                      </a:r>
                      <a:endParaRPr lang="fil-PH" dirty="0"/>
                    </a:p>
                  </a:txBody>
                  <a:tcPr/>
                </a:tc>
                <a:tc>
                  <a:txBody>
                    <a:bodyPr/>
                    <a:lstStyle/>
                    <a:p>
                      <a:pPr algn="ctr"/>
                      <a:r>
                        <a:rPr lang="fil-PH" dirty="0" smtClean="0"/>
                        <a:t>UACS</a:t>
                      </a:r>
                      <a:r>
                        <a:rPr lang="fil-PH" baseline="0" dirty="0" smtClean="0"/>
                        <a:t> Code</a:t>
                      </a:r>
                      <a:endParaRPr lang="fil-PH" dirty="0"/>
                    </a:p>
                  </a:txBody>
                  <a:tcPr/>
                </a:tc>
                <a:tc>
                  <a:txBody>
                    <a:bodyPr/>
                    <a:lstStyle/>
                    <a:p>
                      <a:pPr algn="ctr"/>
                      <a:r>
                        <a:rPr lang="fil-PH" dirty="0" smtClean="0"/>
                        <a:t>Debit</a:t>
                      </a:r>
                    </a:p>
                  </a:txBody>
                  <a:tcPr/>
                </a:tc>
                <a:tc>
                  <a:txBody>
                    <a:bodyPr/>
                    <a:lstStyle/>
                    <a:p>
                      <a:pPr algn="ctr"/>
                      <a:r>
                        <a:rPr lang="fil-PH" dirty="0" smtClean="0"/>
                        <a:t>Credit</a:t>
                      </a:r>
                      <a:endParaRPr lang="fil-PH" dirty="0"/>
                    </a:p>
                  </a:txBody>
                  <a:tcPr/>
                </a:tc>
              </a:tr>
              <a:tr h="370840">
                <a:tc>
                  <a:txBody>
                    <a:bodyPr/>
                    <a:lstStyle/>
                    <a:p>
                      <a:r>
                        <a:rPr lang="fil-PH" dirty="0" smtClean="0">
                          <a:solidFill>
                            <a:schemeClr val="tx1"/>
                          </a:solidFill>
                        </a:rPr>
                        <a:t>Cash</a:t>
                      </a:r>
                      <a:r>
                        <a:rPr lang="fil-PH" baseline="0" dirty="0" smtClean="0">
                          <a:solidFill>
                            <a:schemeClr val="tx1"/>
                          </a:solidFill>
                        </a:rPr>
                        <a:t>-Collecting Officers</a:t>
                      </a:r>
                      <a:endParaRPr lang="fil-PH" dirty="0">
                        <a:solidFill>
                          <a:schemeClr val="tx1"/>
                        </a:solidFill>
                      </a:endParaRPr>
                    </a:p>
                  </a:txBody>
                  <a:tcPr/>
                </a:tc>
                <a:tc>
                  <a:txBody>
                    <a:bodyPr/>
                    <a:lstStyle/>
                    <a:p>
                      <a:pPr algn="ctr"/>
                      <a:r>
                        <a:rPr lang="fil-PH" sz="1800" kern="1200" baseline="0" dirty="0" smtClean="0">
                          <a:solidFill>
                            <a:schemeClr val="dk1"/>
                          </a:solidFill>
                          <a:latin typeface="+mn-lt"/>
                          <a:ea typeface="+mn-ea"/>
                          <a:cs typeface="+mn-cs"/>
                        </a:rPr>
                        <a:t>10101010</a:t>
                      </a:r>
                    </a:p>
                  </a:txBody>
                  <a:tcPr/>
                </a:tc>
                <a:tc>
                  <a:txBody>
                    <a:bodyPr/>
                    <a:lstStyle/>
                    <a:p>
                      <a:pPr algn="r"/>
                      <a:r>
                        <a:rPr lang="fil-PH" dirty="0" smtClean="0"/>
                        <a:t>10,000.00</a:t>
                      </a:r>
                      <a:endParaRPr lang="fil-PH" dirty="0"/>
                    </a:p>
                  </a:txBody>
                  <a:tcPr/>
                </a:tc>
                <a:tc>
                  <a:txBody>
                    <a:bodyPr/>
                    <a:lstStyle/>
                    <a:p>
                      <a:pPr algn="r"/>
                      <a:endParaRPr lang="fil-PH" dirty="0"/>
                    </a:p>
                  </a:txBody>
                  <a:tcPr/>
                </a:tc>
              </a:tr>
              <a:tr h="370840">
                <a:tc>
                  <a:txBody>
                    <a:bodyPr/>
                    <a:lstStyle/>
                    <a:p>
                      <a:pPr lvl="1"/>
                      <a:r>
                        <a:rPr lang="fil-PH" dirty="0" smtClean="0"/>
                        <a:t>Specific</a:t>
                      </a:r>
                      <a:r>
                        <a:rPr lang="fil-PH" baseline="0" dirty="0" smtClean="0"/>
                        <a:t> Expense Account</a:t>
                      </a:r>
                      <a:endParaRPr lang="fil-PH" dirty="0"/>
                    </a:p>
                  </a:txBody>
                  <a:tcPr/>
                </a:tc>
                <a:tc>
                  <a:txBody>
                    <a:bodyPr/>
                    <a:lstStyle/>
                    <a:p>
                      <a:pPr algn="ctr"/>
                      <a:endParaRPr lang="fil-PH" sz="1800" kern="1200" baseline="0" dirty="0" smtClean="0">
                        <a:solidFill>
                          <a:schemeClr val="dk1"/>
                        </a:solidFill>
                        <a:latin typeface="+mn-lt"/>
                        <a:ea typeface="+mn-ea"/>
                        <a:cs typeface="+mn-cs"/>
                      </a:endParaRPr>
                    </a:p>
                  </a:txBody>
                  <a:tcPr/>
                </a:tc>
                <a:tc>
                  <a:txBody>
                    <a:bodyPr/>
                    <a:lstStyle/>
                    <a:p>
                      <a:pPr algn="r"/>
                      <a:endParaRPr lang="fil-PH" dirty="0"/>
                    </a:p>
                  </a:txBody>
                  <a:tcPr/>
                </a:tc>
                <a:tc>
                  <a:txBody>
                    <a:bodyPr/>
                    <a:lstStyle/>
                    <a:p>
                      <a:pPr algn="r"/>
                      <a:r>
                        <a:rPr lang="fil-PH" dirty="0" smtClean="0"/>
                        <a:t>10,000.00</a:t>
                      </a:r>
                      <a:endParaRPr lang="fil-PH" dirty="0"/>
                    </a:p>
                  </a:txBody>
                  <a:tcPr/>
                </a:tc>
              </a:tr>
              <a:tr h="370840">
                <a:tc gridSpan="4">
                  <a:txBody>
                    <a:bodyPr/>
                    <a:lstStyle/>
                    <a:p>
                      <a:pPr algn="just"/>
                      <a:r>
                        <a:rPr lang="fil-PH" i="1" dirty="0" smtClean="0"/>
                        <a:t>To recognize</a:t>
                      </a:r>
                      <a:r>
                        <a:rPr lang="fil-PH" i="1" baseline="0" dirty="0" smtClean="0"/>
                        <a:t> collection of refund of overpayment of expenses</a:t>
                      </a:r>
                      <a:endParaRPr lang="fil-PH" i="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370840">
                <a:tc gridSpan="4">
                  <a:txBody>
                    <a:bodyPr/>
                    <a:lstStyle/>
                    <a:p>
                      <a:endParaRPr lang="fil-PH" i="1" dirty="0"/>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70840">
                <a:tc>
                  <a:txBody>
                    <a:bodyPr/>
                    <a:lstStyle/>
                    <a:p>
                      <a:pPr lvl="0"/>
                      <a:r>
                        <a:rPr lang="fil-PH" dirty="0" smtClean="0"/>
                        <a:t>Cash-Treasury/Agency Deposit,</a:t>
                      </a:r>
                      <a:r>
                        <a:rPr lang="fil-PH" baseline="0" dirty="0" smtClean="0"/>
                        <a:t> Regular</a:t>
                      </a:r>
                      <a:endParaRPr lang="fil-PH"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dk1"/>
                          </a:solidFill>
                          <a:latin typeface="+mn-lt"/>
                          <a:ea typeface="+mn-ea"/>
                          <a:cs typeface="+mn-cs"/>
                        </a:rPr>
                        <a:t>10104010</a:t>
                      </a:r>
                    </a:p>
                  </a:txBody>
                  <a:tcPr/>
                </a:tc>
                <a:tc>
                  <a:txBody>
                    <a:bodyPr/>
                    <a:lstStyle/>
                    <a:p>
                      <a:pPr algn="r"/>
                      <a:r>
                        <a:rPr lang="fil-PH" dirty="0" smtClean="0"/>
                        <a:t>10,000.00</a:t>
                      </a:r>
                      <a:endParaRPr lang="fil-PH" dirty="0"/>
                    </a:p>
                  </a:txBody>
                  <a:tcPr/>
                </a:tc>
                <a:tc>
                  <a:txBody>
                    <a:bodyPr/>
                    <a:lstStyle/>
                    <a:p>
                      <a:pPr algn="r"/>
                      <a:endParaRPr lang="fil-PH" dirty="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sz="1800" dirty="0" smtClean="0"/>
                        <a:t>Cash-Treasury</a:t>
                      </a:r>
                      <a:r>
                        <a:rPr lang="fil-PH" sz="1800" baseline="0" dirty="0" smtClean="0"/>
                        <a:t>/Agency Deposit, Special Account</a:t>
                      </a:r>
                      <a:endParaRPr lang="fil-PH" sz="18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10104020</a:t>
                      </a:r>
                    </a:p>
                  </a:txBody>
                  <a:tcPr/>
                </a:tc>
                <a:tc>
                  <a:txBody>
                    <a:bodyPr/>
                    <a:lstStyle/>
                    <a:p>
                      <a:pPr algn="r"/>
                      <a:endParaRPr lang="fil-PH"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fil-PH" dirty="0" smtClean="0"/>
                    </a:p>
                  </a:txBody>
                  <a:tcPr/>
                </a:tc>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sz="1800" dirty="0" smtClean="0"/>
                        <a:t>Cash-Treasury</a:t>
                      </a:r>
                      <a:r>
                        <a:rPr lang="fil-PH" sz="1800" baseline="0" dirty="0" smtClean="0"/>
                        <a:t>/Agency Deposit, Trust</a:t>
                      </a:r>
                      <a:endParaRPr lang="fil-PH" sz="18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dk1"/>
                          </a:solidFill>
                          <a:latin typeface="+mn-lt"/>
                          <a:ea typeface="+mn-ea"/>
                          <a:cs typeface="+mn-cs"/>
                        </a:rPr>
                        <a:t>10104030</a:t>
                      </a:r>
                    </a:p>
                  </a:txBody>
                  <a:tcPr/>
                </a:tc>
                <a:tc>
                  <a:txBody>
                    <a:bodyPr/>
                    <a:lstStyle/>
                    <a:p>
                      <a:pPr algn="r"/>
                      <a:endParaRPr lang="fil-PH"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fil-PH" dirty="0" smtClean="0"/>
                    </a:p>
                  </a:txBody>
                  <a:tcPr/>
                </a:tc>
              </a:tr>
              <a:tr h="37084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dirty="0" smtClean="0"/>
                        <a:t>Cash-Collecting</a:t>
                      </a:r>
                      <a:r>
                        <a:rPr lang="fil-PH" baseline="0" dirty="0" smtClean="0"/>
                        <a:t> Officer</a:t>
                      </a:r>
                      <a:endParaRPr lang="fil-PH"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dirty="0" smtClean="0"/>
                        <a:t>10101010</a:t>
                      </a:r>
                    </a:p>
                  </a:txBody>
                  <a:tcPr/>
                </a:tc>
                <a:tc>
                  <a:txBody>
                    <a:bodyPr/>
                    <a:lstStyle/>
                    <a:p>
                      <a:pPr algn="r"/>
                      <a:endParaRPr lang="fil-PH"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dirty="0" smtClean="0"/>
                        <a:t>10,000.00</a:t>
                      </a:r>
                    </a:p>
                  </a:txBody>
                  <a:tcPr/>
                </a:tc>
              </a:tr>
              <a:tr h="370840">
                <a:tc gridSpan="4">
                  <a:txBody>
                    <a:bodyPr/>
                    <a:lstStyle/>
                    <a:p>
                      <a:pPr lvl="0" algn="just"/>
                      <a:r>
                        <a:rPr lang="fil-PH" i="1" dirty="0" smtClean="0">
                          <a:solidFill>
                            <a:schemeClr val="tx1"/>
                          </a:solidFill>
                        </a:rPr>
                        <a:t>To recognize remittance of collection of</a:t>
                      </a:r>
                      <a:r>
                        <a:rPr lang="fil-PH" i="1" baseline="0" dirty="0" smtClean="0">
                          <a:solidFill>
                            <a:schemeClr val="tx1"/>
                          </a:solidFill>
                        </a:rPr>
                        <a:t> refund of overpayment of expenses to BTr.</a:t>
                      </a:r>
                      <a:endParaRPr lang="fil-PH" i="1" dirty="0">
                        <a:solidFill>
                          <a:schemeClr val="tx1"/>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2400" dirty="0" smtClean="0"/>
              <a:t>Accounting Entry for Refund of excess cash advances</a:t>
            </a:r>
            <a:br>
              <a:rPr lang="fil-PH" sz="2400" dirty="0" smtClean="0"/>
            </a:br>
            <a:endParaRPr lang="fil-PH" sz="2400" dirty="0"/>
          </a:p>
        </p:txBody>
      </p:sp>
      <p:sp>
        <p:nvSpPr>
          <p:cNvPr id="3" name="Content Placeholder 2"/>
          <p:cNvSpPr>
            <a:spLocks noGrp="1"/>
          </p:cNvSpPr>
          <p:nvPr>
            <p:ph idx="1"/>
          </p:nvPr>
        </p:nvSpPr>
        <p:spPr/>
        <p:txBody>
          <a:bodyPr/>
          <a:lstStyle/>
          <a:p>
            <a:endParaRPr lang="fil-PH"/>
          </a:p>
        </p:txBody>
      </p:sp>
      <p:sp>
        <p:nvSpPr>
          <p:cNvPr id="4" name="Slide Number Placeholder 3"/>
          <p:cNvSpPr>
            <a:spLocks noGrp="1"/>
          </p:cNvSpPr>
          <p:nvPr>
            <p:ph type="sldNum" sz="quarter" idx="4"/>
          </p:nvPr>
        </p:nvSpPr>
        <p:spPr/>
        <p:txBody>
          <a:bodyPr/>
          <a:lstStyle/>
          <a:p>
            <a:fld id="{40CEB23D-5D9C-424D-A4B8-74E3F10BC318}" type="slidenum">
              <a:rPr lang="fil-PH" smtClean="0"/>
              <a:pPr/>
              <a:t>18</a:t>
            </a:fld>
            <a:endParaRPr lang="fil-PH" dirty="0"/>
          </a:p>
        </p:txBody>
      </p:sp>
      <p:graphicFrame>
        <p:nvGraphicFramePr>
          <p:cNvPr id="5" name="Content Placeholder 4"/>
          <p:cNvGraphicFramePr>
            <a:graphicFrameLocks/>
          </p:cNvGraphicFramePr>
          <p:nvPr/>
        </p:nvGraphicFramePr>
        <p:xfrm>
          <a:off x="457200" y="990600"/>
          <a:ext cx="8229600" cy="5334000"/>
        </p:xfrm>
        <a:graphic>
          <a:graphicData uri="http://schemas.openxmlformats.org/drawingml/2006/table">
            <a:tbl>
              <a:tblPr firstRow="1" bandRow="1">
                <a:tableStyleId>{5C22544A-7EE6-4342-B048-85BDC9FD1C3A}</a:tableStyleId>
              </a:tblPr>
              <a:tblGrid>
                <a:gridCol w="3886200"/>
                <a:gridCol w="1524000"/>
                <a:gridCol w="1447800"/>
                <a:gridCol w="1371600"/>
              </a:tblGrid>
              <a:tr h="359880">
                <a:tc>
                  <a:txBody>
                    <a:bodyPr/>
                    <a:lstStyle/>
                    <a:p>
                      <a:pPr algn="ctr"/>
                      <a:r>
                        <a:rPr lang="fil-PH" sz="1600" dirty="0" smtClean="0"/>
                        <a:t>Account Title</a:t>
                      </a:r>
                      <a:endParaRPr lang="fil-PH" sz="1600" dirty="0"/>
                    </a:p>
                  </a:txBody>
                  <a:tcPr/>
                </a:tc>
                <a:tc>
                  <a:txBody>
                    <a:bodyPr/>
                    <a:lstStyle/>
                    <a:p>
                      <a:pPr algn="ctr"/>
                      <a:r>
                        <a:rPr lang="fil-PH" sz="1600" dirty="0" smtClean="0"/>
                        <a:t>UACS</a:t>
                      </a:r>
                      <a:r>
                        <a:rPr lang="fil-PH" sz="1600" baseline="0" dirty="0" smtClean="0"/>
                        <a:t> Code</a:t>
                      </a:r>
                      <a:endParaRPr lang="fil-PH" sz="1600" dirty="0"/>
                    </a:p>
                  </a:txBody>
                  <a:tcPr/>
                </a:tc>
                <a:tc>
                  <a:txBody>
                    <a:bodyPr/>
                    <a:lstStyle/>
                    <a:p>
                      <a:pPr algn="ctr"/>
                      <a:r>
                        <a:rPr lang="fil-PH" sz="1600" dirty="0" smtClean="0"/>
                        <a:t>Debit</a:t>
                      </a:r>
                    </a:p>
                  </a:txBody>
                  <a:tcPr/>
                </a:tc>
                <a:tc>
                  <a:txBody>
                    <a:bodyPr/>
                    <a:lstStyle/>
                    <a:p>
                      <a:pPr algn="ctr"/>
                      <a:r>
                        <a:rPr lang="fil-PH" sz="1600" dirty="0" smtClean="0"/>
                        <a:t>Credit</a:t>
                      </a:r>
                      <a:endParaRPr lang="fil-PH" sz="1600" dirty="0"/>
                    </a:p>
                  </a:txBody>
                  <a:tcPr/>
                </a:tc>
              </a:tr>
              <a:tr h="359880">
                <a:tc>
                  <a:txBody>
                    <a:bodyPr/>
                    <a:lstStyle/>
                    <a:p>
                      <a:r>
                        <a:rPr lang="fil-PH" sz="1600" dirty="0" smtClean="0">
                          <a:solidFill>
                            <a:schemeClr val="tx1"/>
                          </a:solidFill>
                        </a:rPr>
                        <a:t>Cash</a:t>
                      </a:r>
                      <a:r>
                        <a:rPr lang="fil-PH" sz="1600" baseline="0" dirty="0" smtClean="0">
                          <a:solidFill>
                            <a:schemeClr val="tx1"/>
                          </a:solidFill>
                        </a:rPr>
                        <a:t>-Collecting Officers</a:t>
                      </a:r>
                      <a:endParaRPr lang="fil-PH" sz="1600" dirty="0">
                        <a:solidFill>
                          <a:schemeClr val="tx1"/>
                        </a:solidFill>
                      </a:endParaRPr>
                    </a:p>
                  </a:txBody>
                  <a:tcPr/>
                </a:tc>
                <a:tc>
                  <a:txBody>
                    <a:bodyPr/>
                    <a:lstStyle/>
                    <a:p>
                      <a:pPr algn="ctr"/>
                      <a:r>
                        <a:rPr lang="fil-PH" sz="1600" kern="1200" baseline="0" dirty="0" smtClean="0">
                          <a:solidFill>
                            <a:schemeClr val="dk1"/>
                          </a:solidFill>
                          <a:latin typeface="+mn-lt"/>
                          <a:ea typeface="+mn-ea"/>
                          <a:cs typeface="+mn-cs"/>
                        </a:rPr>
                        <a:t>10101010</a:t>
                      </a:r>
                    </a:p>
                  </a:txBody>
                  <a:tcPr/>
                </a:tc>
                <a:tc>
                  <a:txBody>
                    <a:bodyPr/>
                    <a:lstStyle/>
                    <a:p>
                      <a:pPr algn="r"/>
                      <a:r>
                        <a:rPr lang="fil-PH" sz="1600" dirty="0" smtClean="0"/>
                        <a:t>100,000.00</a:t>
                      </a:r>
                      <a:endParaRPr lang="fil-PH" sz="1600" dirty="0"/>
                    </a:p>
                  </a:txBody>
                  <a:tcPr/>
                </a:tc>
                <a:tc>
                  <a:txBody>
                    <a:bodyPr/>
                    <a:lstStyle/>
                    <a:p>
                      <a:pPr algn="r"/>
                      <a:endParaRPr lang="fil-PH" sz="1600" dirty="0"/>
                    </a:p>
                  </a:txBody>
                  <a:tcPr/>
                </a:tc>
              </a:tr>
              <a:tr h="321715">
                <a:tc>
                  <a:txBody>
                    <a:bodyPr/>
                    <a:lstStyle/>
                    <a:p>
                      <a:pPr lvl="1"/>
                      <a:r>
                        <a:rPr lang="fil-PH" sz="1600" dirty="0" smtClean="0"/>
                        <a:t>Advances for</a:t>
                      </a:r>
                      <a:r>
                        <a:rPr lang="fil-PH" sz="1600" baseline="0" dirty="0" smtClean="0"/>
                        <a:t> Operating Expenses</a:t>
                      </a:r>
                      <a:endParaRPr lang="fil-PH" sz="1600" dirty="0"/>
                    </a:p>
                  </a:txBody>
                  <a:tcPr/>
                </a:tc>
                <a:tc>
                  <a:txBody>
                    <a:bodyPr/>
                    <a:lstStyle/>
                    <a:p>
                      <a:pPr algn="ctr"/>
                      <a:r>
                        <a:rPr lang="fil-PH" sz="1600" kern="1200" baseline="0" dirty="0" smtClean="0">
                          <a:solidFill>
                            <a:schemeClr val="dk1"/>
                          </a:solidFill>
                          <a:latin typeface="+mn-lt"/>
                          <a:ea typeface="+mn-ea"/>
                          <a:cs typeface="+mn-cs"/>
                        </a:rPr>
                        <a:t>19901010</a:t>
                      </a:r>
                    </a:p>
                  </a:txBody>
                  <a:tcPr/>
                </a:tc>
                <a:tc>
                  <a:txBody>
                    <a:bodyPr/>
                    <a:lstStyle/>
                    <a:p>
                      <a:pPr algn="r"/>
                      <a:endParaRPr lang="fil-PH" sz="1600" dirty="0"/>
                    </a:p>
                  </a:txBody>
                  <a:tcPr/>
                </a:tc>
                <a:tc>
                  <a:txBody>
                    <a:bodyPr/>
                    <a:lstStyle/>
                    <a:p>
                      <a:pPr algn="r"/>
                      <a:r>
                        <a:rPr lang="fil-PH" sz="1600" dirty="0" smtClean="0"/>
                        <a:t>50,000.00</a:t>
                      </a:r>
                      <a:endParaRPr lang="fil-PH" sz="1600" dirty="0"/>
                    </a:p>
                  </a:txBody>
                  <a:tcPr/>
                </a:tc>
              </a:tr>
              <a:tr h="359880">
                <a:tc>
                  <a:txBody>
                    <a:bodyPr/>
                    <a:lstStyle/>
                    <a:p>
                      <a:pPr lvl="1"/>
                      <a:r>
                        <a:rPr lang="fil-PH" sz="1600" dirty="0" smtClean="0"/>
                        <a:t>Advances for</a:t>
                      </a:r>
                      <a:r>
                        <a:rPr lang="fil-PH" sz="1600" baseline="0" dirty="0" smtClean="0"/>
                        <a:t> Payroll</a:t>
                      </a:r>
                      <a:endParaRPr lang="fil-PH" sz="1600" dirty="0"/>
                    </a:p>
                  </a:txBody>
                  <a:tcPr/>
                </a:tc>
                <a:tc>
                  <a:txBody>
                    <a:bodyPr/>
                    <a:lstStyle/>
                    <a:p>
                      <a:pPr algn="ctr"/>
                      <a:r>
                        <a:rPr lang="fil-PH" sz="1600" kern="1200" baseline="0" dirty="0" smtClean="0">
                          <a:solidFill>
                            <a:schemeClr val="dk1"/>
                          </a:solidFill>
                          <a:latin typeface="+mn-lt"/>
                          <a:ea typeface="+mn-ea"/>
                          <a:cs typeface="+mn-cs"/>
                        </a:rPr>
                        <a:t>19901020</a:t>
                      </a:r>
                    </a:p>
                  </a:txBody>
                  <a:tcPr/>
                </a:tc>
                <a:tc>
                  <a:txBody>
                    <a:bodyPr/>
                    <a:lstStyle/>
                    <a:p>
                      <a:pPr algn="r"/>
                      <a:endParaRPr lang="fil-PH" sz="1600" dirty="0"/>
                    </a:p>
                  </a:txBody>
                  <a:tcPr/>
                </a:tc>
                <a:tc>
                  <a:txBody>
                    <a:bodyPr/>
                    <a:lstStyle/>
                    <a:p>
                      <a:pPr algn="r"/>
                      <a:r>
                        <a:rPr lang="fil-PH" sz="1600" dirty="0" smtClean="0"/>
                        <a:t>25,000.00</a:t>
                      </a:r>
                      <a:endParaRPr lang="fil-PH" sz="1600" dirty="0"/>
                    </a:p>
                  </a:txBody>
                  <a:tcPr/>
                </a:tc>
              </a:tr>
              <a:tr h="565826">
                <a:tc>
                  <a:txBody>
                    <a:bodyPr/>
                    <a:lstStyle/>
                    <a:p>
                      <a:pPr lvl="1"/>
                      <a:r>
                        <a:rPr lang="fil-PH" sz="1600" dirty="0" smtClean="0"/>
                        <a:t>Advances to Special</a:t>
                      </a:r>
                      <a:r>
                        <a:rPr lang="fil-PH" sz="1600" baseline="0" dirty="0" smtClean="0"/>
                        <a:t> Disbursing Officer</a:t>
                      </a:r>
                      <a:endParaRPr lang="fil-PH" sz="1600" dirty="0"/>
                    </a:p>
                  </a:txBody>
                  <a:tcPr/>
                </a:tc>
                <a:tc>
                  <a:txBody>
                    <a:bodyPr/>
                    <a:lstStyle/>
                    <a:p>
                      <a:pPr algn="ctr"/>
                      <a:r>
                        <a:rPr lang="fil-PH" sz="1600" kern="1200" baseline="0" dirty="0" smtClean="0">
                          <a:solidFill>
                            <a:schemeClr val="dk1"/>
                          </a:solidFill>
                          <a:latin typeface="+mn-lt"/>
                          <a:ea typeface="+mn-ea"/>
                          <a:cs typeface="+mn-cs"/>
                        </a:rPr>
                        <a:t>19901030</a:t>
                      </a:r>
                    </a:p>
                  </a:txBody>
                  <a:tcPr/>
                </a:tc>
                <a:tc>
                  <a:txBody>
                    <a:bodyPr/>
                    <a:lstStyle/>
                    <a:p>
                      <a:pPr algn="r"/>
                      <a:endParaRPr lang="fil-PH" sz="1600" dirty="0"/>
                    </a:p>
                  </a:txBody>
                  <a:tcPr/>
                </a:tc>
                <a:tc>
                  <a:txBody>
                    <a:bodyPr/>
                    <a:lstStyle/>
                    <a:p>
                      <a:pPr algn="r"/>
                      <a:r>
                        <a:rPr lang="fil-PH" sz="1600" dirty="0" smtClean="0"/>
                        <a:t>25,000.00</a:t>
                      </a:r>
                      <a:endParaRPr lang="fil-PH" sz="1600" dirty="0"/>
                    </a:p>
                  </a:txBody>
                  <a:tcPr/>
                </a:tc>
              </a:tr>
              <a:tr h="55569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sz="1600" dirty="0" smtClean="0"/>
                        <a:t>Advances to </a:t>
                      </a:r>
                      <a:r>
                        <a:rPr lang="fil-PH" sz="1600" baseline="0" dirty="0" smtClean="0"/>
                        <a:t>Officers and Employees</a:t>
                      </a:r>
                      <a:endParaRPr lang="fil-PH" sz="1600" dirty="0" smtClean="0"/>
                    </a:p>
                  </a:txBody>
                  <a:tcPr/>
                </a:tc>
                <a:tc>
                  <a:txBody>
                    <a:bodyPr/>
                    <a:lstStyle/>
                    <a:p>
                      <a:pPr algn="ctr"/>
                      <a:r>
                        <a:rPr lang="fil-PH" sz="1600" kern="1200" baseline="0" dirty="0" smtClean="0">
                          <a:solidFill>
                            <a:schemeClr val="dk1"/>
                          </a:solidFill>
                          <a:latin typeface="+mn-lt"/>
                          <a:ea typeface="+mn-ea"/>
                          <a:cs typeface="+mn-cs"/>
                        </a:rPr>
                        <a:t>19901040</a:t>
                      </a:r>
                    </a:p>
                  </a:txBody>
                  <a:tcPr/>
                </a:tc>
                <a:tc>
                  <a:txBody>
                    <a:bodyPr/>
                    <a:lstStyle/>
                    <a:p>
                      <a:pPr algn="r"/>
                      <a:endParaRPr lang="fil-PH" sz="1600" dirty="0"/>
                    </a:p>
                  </a:txBody>
                  <a:tcPr/>
                </a:tc>
                <a:tc>
                  <a:txBody>
                    <a:bodyPr/>
                    <a:lstStyle/>
                    <a:p>
                      <a:pPr algn="r"/>
                      <a:endParaRPr lang="fil-PH" sz="1600" dirty="0"/>
                    </a:p>
                  </a:txBody>
                  <a:tcPr/>
                </a:tc>
              </a:tr>
              <a:tr h="359880">
                <a:tc gridSpan="4">
                  <a:txBody>
                    <a:bodyPr/>
                    <a:lstStyle/>
                    <a:p>
                      <a:r>
                        <a:rPr lang="fil-PH" sz="1600" i="1" dirty="0" smtClean="0"/>
                        <a:t>To recognize</a:t>
                      </a:r>
                      <a:r>
                        <a:rPr lang="fil-PH" sz="1600" i="1" baseline="0" dirty="0" smtClean="0"/>
                        <a:t> collection of refund of excess cash advances</a:t>
                      </a:r>
                      <a:endParaRPr lang="fil-PH" sz="1600" i="1" dirty="0"/>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359880">
                <a:tc gridSpan="4">
                  <a:txBody>
                    <a:bodyPr/>
                    <a:lstStyle/>
                    <a:p>
                      <a:endParaRPr lang="fil-PH" sz="1600" i="1" dirty="0"/>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58550">
                <a:tc>
                  <a:txBody>
                    <a:bodyPr/>
                    <a:lstStyle/>
                    <a:p>
                      <a:pPr lvl="0"/>
                      <a:r>
                        <a:rPr lang="fil-PH" sz="1600" dirty="0" smtClean="0"/>
                        <a:t>Cash-Treasury/Agency Deposit,</a:t>
                      </a:r>
                      <a:r>
                        <a:rPr lang="fil-PH" sz="1600" baseline="0" dirty="0" smtClean="0"/>
                        <a:t> Regular</a:t>
                      </a:r>
                      <a:endParaRPr lang="fil-PH" sz="16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kern="1200" baseline="0" dirty="0" smtClean="0">
                          <a:solidFill>
                            <a:schemeClr val="dk1"/>
                          </a:solidFill>
                          <a:latin typeface="+mn-lt"/>
                          <a:ea typeface="+mn-ea"/>
                          <a:cs typeface="+mn-cs"/>
                        </a:rPr>
                        <a:t>10104010</a:t>
                      </a:r>
                    </a:p>
                  </a:txBody>
                  <a:tcPr/>
                </a:tc>
                <a:tc>
                  <a:txBody>
                    <a:bodyPr/>
                    <a:lstStyle/>
                    <a:p>
                      <a:pPr algn="r"/>
                      <a:r>
                        <a:rPr lang="fil-PH" sz="1600" dirty="0" smtClean="0"/>
                        <a:t>100,000.00</a:t>
                      </a:r>
                      <a:endParaRPr lang="fil-PH" sz="1600" dirty="0"/>
                    </a:p>
                  </a:txBody>
                  <a:tcPr/>
                </a:tc>
                <a:tc>
                  <a:txBody>
                    <a:bodyPr/>
                    <a:lstStyle/>
                    <a:p>
                      <a:pPr algn="r"/>
                      <a:endParaRPr lang="fil-PH" sz="1600" dirty="0"/>
                    </a:p>
                  </a:txBody>
                  <a:tcPr/>
                </a:tc>
              </a:tr>
              <a:tr h="6211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sz="1600" dirty="0" smtClean="0"/>
                        <a:t>Cash-Treasury</a:t>
                      </a:r>
                      <a:r>
                        <a:rPr lang="fil-PH" sz="1600" baseline="0" dirty="0" smtClean="0"/>
                        <a:t>/Agency Deposit, Special Account</a:t>
                      </a:r>
                      <a:endParaRPr lang="fil-PH" sz="16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dirty="0" smtClean="0"/>
                        <a:t>10104020</a:t>
                      </a:r>
                    </a:p>
                  </a:txBody>
                  <a:tcPr/>
                </a:tc>
                <a:tc>
                  <a:txBody>
                    <a:bodyPr/>
                    <a:lstStyle/>
                    <a:p>
                      <a:pPr algn="r"/>
                      <a:endParaRPr lang="fil-PH" sz="16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fil-PH" sz="1600" dirty="0" smtClean="0"/>
                    </a:p>
                  </a:txBody>
                  <a:tcPr/>
                </a:tc>
              </a:tr>
              <a:tr h="3592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sz="1600" dirty="0" smtClean="0"/>
                        <a:t>Cash-Treasury</a:t>
                      </a:r>
                      <a:r>
                        <a:rPr lang="fil-PH" sz="1600" baseline="0" dirty="0" smtClean="0"/>
                        <a:t>/Agency Deposit, Trust</a:t>
                      </a:r>
                      <a:endParaRPr lang="fil-PH" sz="16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kern="1200" baseline="0" dirty="0" smtClean="0">
                          <a:solidFill>
                            <a:schemeClr val="dk1"/>
                          </a:solidFill>
                          <a:latin typeface="+mn-lt"/>
                          <a:ea typeface="+mn-ea"/>
                          <a:cs typeface="+mn-cs"/>
                        </a:rPr>
                        <a:t>10104030</a:t>
                      </a:r>
                    </a:p>
                  </a:txBody>
                  <a:tcPr/>
                </a:tc>
                <a:tc>
                  <a:txBody>
                    <a:bodyPr/>
                    <a:lstStyle/>
                    <a:p>
                      <a:pPr algn="r"/>
                      <a:endParaRPr lang="fil-PH" sz="16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fil-PH" sz="1600" dirty="0" smtClean="0"/>
                    </a:p>
                  </a:txBody>
                  <a:tcPr/>
                </a:tc>
              </a:tr>
              <a:tr h="35988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sz="1600" dirty="0" smtClean="0"/>
                        <a:t>Cash-Collecting</a:t>
                      </a:r>
                      <a:r>
                        <a:rPr lang="fil-PH" sz="1600" baseline="0" dirty="0" smtClean="0"/>
                        <a:t> Officer</a:t>
                      </a:r>
                      <a:endParaRPr lang="fil-PH" sz="1600" dirty="0" smtClean="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600" dirty="0" smtClean="0"/>
                        <a:t>10101010</a:t>
                      </a:r>
                    </a:p>
                  </a:txBody>
                  <a:tcPr/>
                </a:tc>
                <a:tc>
                  <a:txBody>
                    <a:bodyPr/>
                    <a:lstStyle/>
                    <a:p>
                      <a:pPr algn="r"/>
                      <a:endParaRPr lang="fil-PH" sz="1600"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sz="1600" dirty="0" smtClean="0"/>
                        <a:t>100,000.00</a:t>
                      </a:r>
                    </a:p>
                  </a:txBody>
                  <a:tcPr/>
                </a:tc>
              </a:tr>
              <a:tr h="342273">
                <a:tc gridSpan="4">
                  <a:txBody>
                    <a:bodyPr/>
                    <a:lstStyle/>
                    <a:p>
                      <a:pPr lvl="0"/>
                      <a:r>
                        <a:rPr lang="fil-PH" sz="1600" i="1" dirty="0" smtClean="0">
                          <a:solidFill>
                            <a:schemeClr val="tx1"/>
                          </a:solidFill>
                        </a:rPr>
                        <a:t>To recognize remittance of collection </a:t>
                      </a:r>
                      <a:r>
                        <a:rPr lang="fil-PH" sz="1600" i="1" baseline="0" dirty="0" smtClean="0">
                          <a:solidFill>
                            <a:schemeClr val="tx1"/>
                          </a:solidFill>
                        </a:rPr>
                        <a:t>to BTr.</a:t>
                      </a:r>
                      <a:endParaRPr lang="fil-PH" sz="1600" i="1" dirty="0">
                        <a:solidFill>
                          <a:schemeClr val="tx1"/>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fil-PH" sz="2400" dirty="0" smtClean="0"/>
              <a:t>Accounting Entry for Performance Bonds/security deposits</a:t>
            </a:r>
            <a:endParaRPr lang="fil-PH" sz="24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19</a:t>
            </a:fld>
            <a:endParaRPr lang="fil-PH" dirty="0"/>
          </a:p>
        </p:txBody>
      </p:sp>
      <p:graphicFrame>
        <p:nvGraphicFramePr>
          <p:cNvPr id="5" name="Content Placeholder 4"/>
          <p:cNvGraphicFramePr>
            <a:graphicFrameLocks/>
          </p:cNvGraphicFramePr>
          <p:nvPr/>
        </p:nvGraphicFramePr>
        <p:xfrm>
          <a:off x="457200" y="990600"/>
          <a:ext cx="8229600" cy="5364480"/>
        </p:xfrm>
        <a:graphic>
          <a:graphicData uri="http://schemas.openxmlformats.org/drawingml/2006/table">
            <a:tbl>
              <a:tblPr firstRow="1" bandRow="1">
                <a:tableStyleId>{5C22544A-7EE6-4342-B048-85BDC9FD1C3A}</a:tableStyleId>
              </a:tblPr>
              <a:tblGrid>
                <a:gridCol w="3886200"/>
                <a:gridCol w="1524000"/>
                <a:gridCol w="1447800"/>
                <a:gridCol w="1371600"/>
              </a:tblGrid>
              <a:tr h="359880">
                <a:tc>
                  <a:txBody>
                    <a:bodyPr/>
                    <a:lstStyle/>
                    <a:p>
                      <a:pPr algn="ctr"/>
                      <a:r>
                        <a:rPr lang="fil-PH" sz="1800" dirty="0" smtClean="0"/>
                        <a:t>Account Title</a:t>
                      </a:r>
                      <a:endParaRPr lang="fil-PH" sz="1800" dirty="0"/>
                    </a:p>
                  </a:txBody>
                  <a:tcPr/>
                </a:tc>
                <a:tc>
                  <a:txBody>
                    <a:bodyPr/>
                    <a:lstStyle/>
                    <a:p>
                      <a:pPr algn="ctr"/>
                      <a:r>
                        <a:rPr lang="fil-PH" sz="1800" dirty="0" smtClean="0"/>
                        <a:t>UACS</a:t>
                      </a:r>
                      <a:r>
                        <a:rPr lang="fil-PH" sz="1800" baseline="0" dirty="0" smtClean="0"/>
                        <a:t> Code</a:t>
                      </a:r>
                      <a:endParaRPr lang="fil-PH" sz="1800" dirty="0"/>
                    </a:p>
                  </a:txBody>
                  <a:tcPr/>
                </a:tc>
                <a:tc>
                  <a:txBody>
                    <a:bodyPr/>
                    <a:lstStyle/>
                    <a:p>
                      <a:pPr algn="ctr"/>
                      <a:r>
                        <a:rPr lang="fil-PH" sz="1800" dirty="0" smtClean="0"/>
                        <a:t>Debit</a:t>
                      </a:r>
                    </a:p>
                  </a:txBody>
                  <a:tcPr/>
                </a:tc>
                <a:tc>
                  <a:txBody>
                    <a:bodyPr/>
                    <a:lstStyle/>
                    <a:p>
                      <a:pPr algn="ctr"/>
                      <a:r>
                        <a:rPr lang="fil-PH" sz="1800" dirty="0" smtClean="0"/>
                        <a:t>Credit</a:t>
                      </a:r>
                      <a:endParaRPr lang="fil-PH" sz="1800" dirty="0"/>
                    </a:p>
                  </a:txBody>
                  <a:tcPr/>
                </a:tc>
              </a:tr>
              <a:tr h="359880">
                <a:tc>
                  <a:txBody>
                    <a:bodyPr/>
                    <a:lstStyle/>
                    <a:p>
                      <a:r>
                        <a:rPr lang="fil-PH" sz="1800" dirty="0" smtClean="0">
                          <a:solidFill>
                            <a:schemeClr val="tx1"/>
                          </a:solidFill>
                        </a:rPr>
                        <a:t>Cash</a:t>
                      </a:r>
                      <a:r>
                        <a:rPr lang="fil-PH" sz="1800" baseline="0" dirty="0" smtClean="0">
                          <a:solidFill>
                            <a:schemeClr val="tx1"/>
                          </a:solidFill>
                        </a:rPr>
                        <a:t>-Collecting Officers</a:t>
                      </a:r>
                      <a:endParaRPr lang="fil-PH" sz="1800" dirty="0">
                        <a:solidFill>
                          <a:schemeClr val="tx1"/>
                        </a:solidFill>
                      </a:endParaRPr>
                    </a:p>
                  </a:txBody>
                  <a:tcPr/>
                </a:tc>
                <a:tc>
                  <a:txBody>
                    <a:bodyPr/>
                    <a:lstStyle/>
                    <a:p>
                      <a:pPr algn="ctr"/>
                      <a:r>
                        <a:rPr lang="fil-PH" sz="1800" kern="1200" baseline="0" dirty="0" smtClean="0">
                          <a:solidFill>
                            <a:schemeClr val="tx1"/>
                          </a:solidFill>
                          <a:latin typeface="+mn-lt"/>
                          <a:ea typeface="+mn-ea"/>
                          <a:cs typeface="+mn-cs"/>
                        </a:rPr>
                        <a:t>10101010</a:t>
                      </a:r>
                    </a:p>
                  </a:txBody>
                  <a:tcPr/>
                </a:tc>
                <a:tc>
                  <a:txBody>
                    <a:bodyPr/>
                    <a:lstStyle/>
                    <a:p>
                      <a:pPr algn="r"/>
                      <a:r>
                        <a:rPr lang="fil-PH" sz="1800" dirty="0" smtClean="0">
                          <a:solidFill>
                            <a:schemeClr val="tx1"/>
                          </a:solidFill>
                        </a:rPr>
                        <a:t>10,000.00</a:t>
                      </a:r>
                      <a:endParaRPr lang="fil-PH" sz="1800" dirty="0">
                        <a:solidFill>
                          <a:schemeClr val="tx1"/>
                        </a:solidFill>
                      </a:endParaRPr>
                    </a:p>
                  </a:txBody>
                  <a:tcPr/>
                </a:tc>
                <a:tc>
                  <a:txBody>
                    <a:bodyPr/>
                    <a:lstStyle/>
                    <a:p>
                      <a:pPr algn="r"/>
                      <a:endParaRPr lang="fil-PH" sz="1800" dirty="0">
                        <a:solidFill>
                          <a:schemeClr val="tx1"/>
                        </a:solidFill>
                      </a:endParaRPr>
                    </a:p>
                  </a:txBody>
                  <a:tcPr/>
                </a:tc>
              </a:tr>
              <a:tr h="321715">
                <a:tc>
                  <a:txBody>
                    <a:bodyPr/>
                    <a:lstStyle/>
                    <a:p>
                      <a:pPr lvl="1"/>
                      <a:r>
                        <a:rPr lang="fil-PH" sz="1800" kern="1200" baseline="0" dirty="0" smtClean="0">
                          <a:solidFill>
                            <a:schemeClr val="tx1"/>
                          </a:solidFill>
                          <a:latin typeface="+mn-lt"/>
                          <a:ea typeface="+mn-ea"/>
                          <a:cs typeface="+mn-cs"/>
                        </a:rPr>
                        <a:t>Guaranty Security/Deposits Payable</a:t>
                      </a:r>
                      <a:endParaRPr lang="fil-PH" sz="1800"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dk1"/>
                          </a:solidFill>
                          <a:latin typeface="+mn-lt"/>
                          <a:ea typeface="+mn-ea"/>
                          <a:cs typeface="+mn-cs"/>
                        </a:rPr>
                        <a:t>20401040</a:t>
                      </a:r>
                    </a:p>
                  </a:txBody>
                  <a:tcPr/>
                </a:tc>
                <a:tc>
                  <a:txBody>
                    <a:bodyPr/>
                    <a:lstStyle/>
                    <a:p>
                      <a:pPr algn="r"/>
                      <a:endParaRPr lang="fil-PH" sz="1800" dirty="0">
                        <a:solidFill>
                          <a:schemeClr val="tx1"/>
                        </a:solidFill>
                      </a:endParaRPr>
                    </a:p>
                  </a:txBody>
                  <a:tcPr/>
                </a:tc>
                <a:tc>
                  <a:txBody>
                    <a:bodyPr/>
                    <a:lstStyle/>
                    <a:p>
                      <a:pPr algn="r"/>
                      <a:r>
                        <a:rPr lang="fil-PH" sz="1800" dirty="0" smtClean="0">
                          <a:solidFill>
                            <a:schemeClr val="tx1"/>
                          </a:solidFill>
                        </a:rPr>
                        <a:t>10,000.00</a:t>
                      </a:r>
                      <a:endParaRPr lang="fil-PH" sz="1800" dirty="0">
                        <a:solidFill>
                          <a:schemeClr val="tx1"/>
                        </a:solidFill>
                      </a:endParaRPr>
                    </a:p>
                  </a:txBody>
                  <a:tcPr/>
                </a:tc>
              </a:tr>
              <a:tr h="359880">
                <a:tc gridSpan="4">
                  <a:txBody>
                    <a:bodyPr/>
                    <a:lstStyle/>
                    <a:p>
                      <a:pPr algn="just"/>
                      <a:r>
                        <a:rPr lang="fil-PH" sz="1800" i="1" dirty="0" smtClean="0">
                          <a:solidFill>
                            <a:schemeClr val="tx1"/>
                          </a:solidFill>
                        </a:rPr>
                        <a:t>To recognize</a:t>
                      </a:r>
                      <a:r>
                        <a:rPr lang="fil-PH" sz="1800" i="1" baseline="0" dirty="0" smtClean="0">
                          <a:solidFill>
                            <a:schemeClr val="tx1"/>
                          </a:solidFill>
                        </a:rPr>
                        <a:t> collection of performance bond/security deposits</a:t>
                      </a:r>
                      <a:endParaRPr lang="fil-PH" sz="1800" i="1" dirty="0">
                        <a:solidFill>
                          <a:schemeClr val="tx1"/>
                        </a:solidFill>
                      </a:endParaRPr>
                    </a:p>
                  </a:txBody>
                  <a:tcPr/>
                </a:tc>
                <a:tc hMerge="1">
                  <a:txBody>
                    <a:bodyPr/>
                    <a:lstStyle/>
                    <a:p>
                      <a:endParaRPr lang="fil-PH" dirty="0"/>
                    </a:p>
                  </a:txBody>
                  <a:tcPr/>
                </a:tc>
                <a:tc hMerge="1">
                  <a:txBody>
                    <a:bodyPr/>
                    <a:lstStyle/>
                    <a:p>
                      <a:endParaRPr lang="fil-PH" dirty="0"/>
                    </a:p>
                  </a:txBody>
                  <a:tcPr/>
                </a:tc>
                <a:tc hMerge="1">
                  <a:txBody>
                    <a:bodyPr/>
                    <a:lstStyle/>
                    <a:p>
                      <a:endParaRPr lang="fil-PH" dirty="0"/>
                    </a:p>
                  </a:txBody>
                  <a:tcPr/>
                </a:tc>
              </a:tr>
              <a:tr h="243840">
                <a:tc gridSpan="4">
                  <a:txBody>
                    <a:bodyPr/>
                    <a:lstStyle/>
                    <a:p>
                      <a:endParaRPr lang="fil-PH" sz="1400" i="1" dirty="0">
                        <a:solidFill>
                          <a:schemeClr val="tx1"/>
                        </a:solidFill>
                      </a:endParaRPr>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592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l-PH" sz="1800" dirty="0" smtClean="0">
                          <a:solidFill>
                            <a:schemeClr val="tx1"/>
                          </a:solidFill>
                        </a:rPr>
                        <a:t>Cash-Treasury</a:t>
                      </a:r>
                      <a:r>
                        <a:rPr lang="fil-PH" sz="1800" baseline="0" dirty="0" smtClean="0">
                          <a:solidFill>
                            <a:schemeClr val="tx1"/>
                          </a:solidFill>
                        </a:rPr>
                        <a:t>/Agency Deposit, Trust</a:t>
                      </a:r>
                      <a:endParaRPr lang="fil-PH" sz="1800" dirty="0" smtClean="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tx1"/>
                          </a:solidFill>
                          <a:latin typeface="+mn-lt"/>
                          <a:ea typeface="+mn-ea"/>
                          <a:cs typeface="+mn-cs"/>
                        </a:rPr>
                        <a:t>10104030</a:t>
                      </a:r>
                    </a:p>
                  </a:txBody>
                  <a:tcPr/>
                </a:tc>
                <a:tc>
                  <a:txBody>
                    <a:bodyPr/>
                    <a:lstStyle/>
                    <a:p>
                      <a:pPr algn="r"/>
                      <a:r>
                        <a:rPr lang="fil-PH" sz="1800" dirty="0" smtClean="0">
                          <a:solidFill>
                            <a:schemeClr val="tx1"/>
                          </a:solidFill>
                        </a:rPr>
                        <a:t>10,000.00</a:t>
                      </a:r>
                      <a:endParaRPr lang="fil-PH" sz="1800" dirty="0">
                        <a:solidFill>
                          <a:schemeClr val="tx1"/>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fil-PH" sz="1800" dirty="0" smtClean="0">
                        <a:solidFill>
                          <a:schemeClr val="tx1"/>
                        </a:solidFill>
                      </a:endParaRPr>
                    </a:p>
                  </a:txBody>
                  <a:tcPr/>
                </a:tc>
              </a:tr>
              <a:tr h="35988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il-PH" sz="1800" dirty="0" smtClean="0">
                          <a:solidFill>
                            <a:schemeClr val="tx1"/>
                          </a:solidFill>
                        </a:rPr>
                        <a:t>Cash-Collecting</a:t>
                      </a:r>
                      <a:r>
                        <a:rPr lang="fil-PH" sz="1800" baseline="0" dirty="0" smtClean="0">
                          <a:solidFill>
                            <a:schemeClr val="tx1"/>
                          </a:solidFill>
                        </a:rPr>
                        <a:t> Officer</a:t>
                      </a:r>
                      <a:endParaRPr lang="fil-PH" sz="1800" dirty="0" smtClean="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dirty="0" smtClean="0">
                          <a:solidFill>
                            <a:schemeClr val="tx1"/>
                          </a:solidFill>
                        </a:rPr>
                        <a:t>10101010</a:t>
                      </a:r>
                    </a:p>
                  </a:txBody>
                  <a:tcPr/>
                </a:tc>
                <a:tc>
                  <a:txBody>
                    <a:bodyPr/>
                    <a:lstStyle/>
                    <a:p>
                      <a:pPr algn="r"/>
                      <a:endParaRPr lang="fil-PH" sz="1800" dirty="0">
                        <a:solidFill>
                          <a:schemeClr val="tx1"/>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sz="1800" dirty="0" smtClean="0">
                          <a:solidFill>
                            <a:schemeClr val="tx1"/>
                          </a:solidFill>
                        </a:rPr>
                        <a:t>10,000.00</a:t>
                      </a:r>
                    </a:p>
                  </a:txBody>
                  <a:tcPr/>
                </a:tc>
              </a:tr>
              <a:tr h="342273">
                <a:tc gridSpan="4">
                  <a:txBody>
                    <a:bodyPr/>
                    <a:lstStyle/>
                    <a:p>
                      <a:pPr lvl="0" algn="just"/>
                      <a:r>
                        <a:rPr lang="fil-PH" sz="1800" i="1" dirty="0" smtClean="0">
                          <a:solidFill>
                            <a:schemeClr val="tx1"/>
                          </a:solidFill>
                        </a:rPr>
                        <a:t>To recognize remittance of collections </a:t>
                      </a:r>
                      <a:r>
                        <a:rPr lang="fil-PH" sz="1800" i="1" baseline="0" dirty="0" smtClean="0">
                          <a:solidFill>
                            <a:schemeClr val="tx1"/>
                          </a:solidFill>
                        </a:rPr>
                        <a:t>of performance bond/security deposits to BTr.</a:t>
                      </a:r>
                      <a:endParaRPr lang="fil-PH" sz="1800" i="1" dirty="0">
                        <a:solidFill>
                          <a:schemeClr val="tx1"/>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r h="289560">
                <a:tc gridSpan="4">
                  <a:txBody>
                    <a:bodyPr/>
                    <a:lstStyle/>
                    <a:p>
                      <a:pPr lvl="0"/>
                      <a:endParaRPr lang="fil-PH" sz="1400" i="1" dirty="0">
                        <a:solidFill>
                          <a:schemeClr val="tx1"/>
                        </a:solidFill>
                      </a:endParaRPr>
                    </a:p>
                  </a:txBody>
                  <a:tcPr/>
                </a:tc>
                <a:tc hMerge="1">
                  <a:txBody>
                    <a:bodyPr/>
                    <a:lstStyle/>
                    <a:p>
                      <a:endParaRPr lang="fil-PH"/>
                    </a:p>
                  </a:txBody>
                  <a:tcPr/>
                </a:tc>
                <a:tc hMerge="1">
                  <a:txBody>
                    <a:bodyPr/>
                    <a:lstStyle/>
                    <a:p>
                      <a:endParaRPr lang="fil-PH"/>
                    </a:p>
                  </a:txBody>
                  <a:tcPr/>
                </a:tc>
                <a:tc hMerge="1">
                  <a:txBody>
                    <a:bodyPr/>
                    <a:lstStyle/>
                    <a:p>
                      <a:endParaRPr lang="fil-PH"/>
                    </a:p>
                  </a:txBody>
                  <a:tcPr/>
                </a:tc>
              </a:tr>
              <a:tr h="342273">
                <a:tc>
                  <a:txBody>
                    <a:bodyPr/>
                    <a:lstStyle/>
                    <a:p>
                      <a:pPr lvl="0"/>
                      <a:r>
                        <a:rPr lang="fil-PH" dirty="0" smtClean="0">
                          <a:solidFill>
                            <a:schemeClr val="tx1"/>
                          </a:solidFill>
                        </a:rPr>
                        <a:t>Cash-MDS,</a:t>
                      </a:r>
                      <a:r>
                        <a:rPr lang="fil-PH" baseline="0" dirty="0" smtClean="0">
                          <a:solidFill>
                            <a:schemeClr val="tx1"/>
                          </a:solidFill>
                        </a:rPr>
                        <a:t> Trust</a:t>
                      </a:r>
                      <a:endParaRPr lang="fil-PH"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tx1"/>
                          </a:solidFill>
                          <a:latin typeface="+mn-lt"/>
                          <a:ea typeface="+mn-ea"/>
                          <a:cs typeface="+mn-cs"/>
                        </a:rPr>
                        <a:t>10104060</a:t>
                      </a:r>
                    </a:p>
                  </a:txBody>
                  <a:tcPr/>
                </a:tc>
                <a:tc>
                  <a:txBody>
                    <a:bodyPr/>
                    <a:lstStyle/>
                    <a:p>
                      <a:pPr algn="r"/>
                      <a:r>
                        <a:rPr lang="fil-PH" dirty="0" smtClean="0">
                          <a:solidFill>
                            <a:schemeClr val="tx1"/>
                          </a:solidFill>
                        </a:rPr>
                        <a:t>10,000.00</a:t>
                      </a:r>
                      <a:endParaRPr lang="fil-PH" dirty="0">
                        <a:solidFill>
                          <a:schemeClr val="tx1"/>
                        </a:solidFill>
                      </a:endParaRPr>
                    </a:p>
                  </a:txBody>
                  <a:tcPr/>
                </a:tc>
                <a:tc>
                  <a:txBody>
                    <a:bodyPr/>
                    <a:lstStyle/>
                    <a:p>
                      <a:pPr algn="r"/>
                      <a:endParaRPr lang="fil-PH" dirty="0">
                        <a:solidFill>
                          <a:schemeClr val="tx1"/>
                        </a:solidFill>
                      </a:endParaRPr>
                    </a:p>
                  </a:txBody>
                  <a:tcPr/>
                </a:tc>
              </a:tr>
              <a:tr h="342273">
                <a:tc>
                  <a:txBody>
                    <a:bodyPr/>
                    <a:lstStyle/>
                    <a:p>
                      <a:pPr lvl="1"/>
                      <a:r>
                        <a:rPr lang="fil-PH" dirty="0" smtClean="0">
                          <a:solidFill>
                            <a:schemeClr val="tx1"/>
                          </a:solidFill>
                        </a:rPr>
                        <a:t>Cash-Treasury/Agency Deposit,</a:t>
                      </a:r>
                      <a:r>
                        <a:rPr lang="fil-PH" baseline="0" dirty="0" smtClean="0">
                          <a:solidFill>
                            <a:schemeClr val="tx1"/>
                          </a:solidFill>
                        </a:rPr>
                        <a:t> Trust</a:t>
                      </a:r>
                      <a:endParaRPr lang="fil-PH" dirty="0">
                        <a:solidFill>
                          <a:schemeClr val="tx1"/>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l-PH" sz="1800" kern="1200" baseline="0" dirty="0" smtClean="0">
                          <a:solidFill>
                            <a:schemeClr val="tx1"/>
                          </a:solidFill>
                          <a:latin typeface="+mn-lt"/>
                          <a:ea typeface="+mn-ea"/>
                          <a:cs typeface="+mn-cs"/>
                        </a:rPr>
                        <a:t>10104030</a:t>
                      </a:r>
                    </a:p>
                  </a:txBody>
                  <a:tcPr/>
                </a:tc>
                <a:tc>
                  <a:txBody>
                    <a:bodyPr/>
                    <a:lstStyle/>
                    <a:p>
                      <a:pPr algn="r"/>
                      <a:endParaRPr lang="fil-PH" dirty="0">
                        <a:solidFill>
                          <a:schemeClr val="tx1"/>
                        </a:solidFill>
                      </a:endParaRP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fil-PH" dirty="0" smtClean="0">
                          <a:solidFill>
                            <a:schemeClr val="tx1"/>
                          </a:solidFill>
                        </a:rPr>
                        <a:t>10,000.00</a:t>
                      </a:r>
                    </a:p>
                  </a:txBody>
                  <a:tcPr/>
                </a:tc>
              </a:tr>
              <a:tr h="342273">
                <a:tc gridSpan="4">
                  <a:txBody>
                    <a:bodyPr/>
                    <a:lstStyle/>
                    <a:p>
                      <a:pPr lvl="0" algn="just"/>
                      <a:r>
                        <a:rPr lang="fil-PH" i="1" dirty="0" smtClean="0">
                          <a:solidFill>
                            <a:schemeClr val="tx1"/>
                          </a:solidFill>
                        </a:rPr>
                        <a:t>To record receipt</a:t>
                      </a:r>
                      <a:r>
                        <a:rPr lang="fil-PH" i="1" baseline="0" dirty="0" smtClean="0">
                          <a:solidFill>
                            <a:schemeClr val="tx1"/>
                          </a:solidFill>
                        </a:rPr>
                        <a:t> of NCA on .....</a:t>
                      </a:r>
                      <a:endParaRPr lang="fil-PH" i="1" dirty="0">
                        <a:solidFill>
                          <a:schemeClr val="tx1"/>
                        </a:solidFill>
                      </a:endParaRPr>
                    </a:p>
                  </a:txBody>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il-PH" sz="1800" kern="1200" baseline="0" dirty="0" smtClean="0">
                        <a:solidFill>
                          <a:schemeClr val="dk1"/>
                        </a:solidFill>
                        <a:latin typeface="+mn-lt"/>
                        <a:ea typeface="+mn-ea"/>
                        <a:cs typeface="+mn-cs"/>
                      </a:endParaRPr>
                    </a:p>
                  </a:txBody>
                  <a:tcPr/>
                </a:tc>
                <a:tc hMerge="1">
                  <a:txBody>
                    <a:bodyPr/>
                    <a:lstStyle/>
                    <a:p>
                      <a:pPr algn="r"/>
                      <a:endParaRPr lang="fil-PH" dirty="0"/>
                    </a:p>
                  </a:txBody>
                  <a:tcPr/>
                </a:tc>
                <a:tc hMerge="1">
                  <a:txBody>
                    <a:bodyPr/>
                    <a:lstStyle/>
                    <a:p>
                      <a:pPr algn="r"/>
                      <a:endParaRPr lang="fil-PH" dirty="0"/>
                    </a:p>
                  </a:txBody>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55472" y="3810000"/>
            <a:ext cx="3673377" cy="923330"/>
          </a:xfrm>
          <a:prstGeom prst="rect">
            <a:avLst/>
          </a:prstGeom>
          <a:noFill/>
        </p:spPr>
        <p:txBody>
          <a:bodyPr wrap="none" lIns="91440" tIns="45720" rIns="91440" bIns="45720">
            <a:spAutoFit/>
          </a:bodyPr>
          <a:lstStyle/>
          <a:p>
            <a:pPr algn="ctr"/>
            <a:r>
              <a:rPr lang="en-US" sz="5400" i="1" dirty="0" smtClean="0">
                <a:ln w="10160">
                  <a:solidFill>
                    <a:schemeClr val="accent1"/>
                  </a:solidFill>
                  <a:prstDash val="solid"/>
                </a:ln>
                <a:solidFill>
                  <a:srgbClr val="FFFFFF"/>
                </a:solidFill>
                <a:effectLst>
                  <a:outerShdw blurRad="38100" dist="32000" dir="5400000" algn="tl">
                    <a:srgbClr val="000000">
                      <a:alpha val="30000"/>
                    </a:srgbClr>
                  </a:outerShdw>
                </a:effectLst>
              </a:rPr>
              <a:t>Thank You!</a:t>
            </a:r>
            <a:endParaRPr lang="en-US" sz="5400" i="1"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gallery dir="l"/>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Dep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2088</TotalTime>
  <Words>1222</Words>
  <Application>Microsoft Office PowerPoint</Application>
  <PresentationFormat>On-screen Show (4:3)</PresentationFormat>
  <Paragraphs>320</Paragraphs>
  <Slides>20</Slides>
  <Notes>12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DepEd Theme</vt:lpstr>
      <vt:lpstr>PowerPoint Presentation</vt:lpstr>
      <vt:lpstr>Session Overview</vt:lpstr>
      <vt:lpstr>Learning Objective</vt:lpstr>
      <vt:lpstr>Revenue from EXCHANGE TRANSACTIONS</vt:lpstr>
      <vt:lpstr>BUSINESS INCOME</vt:lpstr>
      <vt:lpstr>Accounting Entry for Business Income (i.e. Rent/Lease Income)</vt:lpstr>
      <vt:lpstr>Accounting Entry for Business Income  (i.e. Fines and Penalties – Business Income)</vt:lpstr>
      <vt:lpstr> revenue from NON-EXCHANGE TRANSACTIONS</vt:lpstr>
      <vt:lpstr>Trust Liabilities</vt:lpstr>
      <vt:lpstr>Accounting Entry for Guaranty/Security Deposits Payable (i.e. Forfeiture upon failure to comply with the purpose of the bond)</vt:lpstr>
      <vt:lpstr>Accounting Entry for Non-Exchange Transaction (i.e. Income from Grants and Donations in Cash)</vt:lpstr>
      <vt:lpstr>Accounting Entry for Non-Exchange Transaction  (i.e. Income from Grants and Donations in Kind)</vt:lpstr>
      <vt:lpstr>Other receipts</vt:lpstr>
      <vt:lpstr>Example of Other Receipts</vt:lpstr>
      <vt:lpstr>Accounting Entry for Receipt of NCA</vt:lpstr>
      <vt:lpstr>Accounting Entry for Receipt of Subsidy/Assistance from other NGAs, LGUs, GOCCs and other Funds</vt:lpstr>
      <vt:lpstr>Accounting Entry for Refund of overpayment of expenses</vt:lpstr>
      <vt:lpstr>Accounting Entry for Refund of excess cash advances </vt:lpstr>
      <vt:lpstr>Accounting Entry for Performance Bonds/security deposits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417</cp:revision>
  <dcterms:created xsi:type="dcterms:W3CDTF">2014-04-15T01:40:39Z</dcterms:created>
  <dcterms:modified xsi:type="dcterms:W3CDTF">2016-10-13T06:56:28Z</dcterms:modified>
  <dc:title>Session 1: Revenue and receipts</dc:title>
  <dc:creator>Department of Education</dc:creator>
  <dc:subject>DepEd's Financial Management Operations Manual (DO 60, s. 2016) as a PDF, with its training slides and the GAM forms and instructions in Excel and Word.</dc:subject>
  <cp:keywords>DepEd FMOM (DO 60, s. 2016): PDF, Slides and GAM Forms, Session 1: Revenue and receipts,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