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
  </p:notesMasterIdLst>
  <p:sldIdLst>
    <p:sldId id="256" r:id="rId2"/>
    <p:sldId id="283" r:id="rId3"/>
    <p:sldId id="257" r:id="rId4"/>
    <p:sldId id="258" r:id="rId5"/>
    <p:sldId id="259" r:id="rId6"/>
    <p:sldId id="260" r:id="rId7"/>
    <p:sldId id="261" r:id="rId8"/>
    <p:sldId id="264" r:id="rId9"/>
    <p:sldId id="284" r:id="rId10"/>
    <p:sldId id="285" r:id="rId11"/>
    <p:sldId id="286" r:id="rId12"/>
  </p:sldIdLst>
  <p:sldSz cx="9144000" cy="6858000" type="screen4x3"/>
  <p:notesSz cx="6858000" cy="9144000"/>
  <p:defaultTextStyle>
    <a:defPPr>
      <a:defRPr lang="fil-P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00FF00"/>
    <a:srgbClr val="66CCFF"/>
    <a:srgbClr val="660033"/>
    <a:srgbClr val="99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1" autoAdjust="0"/>
    <p:restoredTop sz="76545" autoAdjust="0"/>
  </p:normalViewPr>
  <p:slideViewPr>
    <p:cSldViewPr>
      <p:cViewPr varScale="1">
        <p:scale>
          <a:sx n="56" d="100"/>
          <a:sy n="56" d="100"/>
        </p:scale>
        <p:origin x="1806"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il-PH"/>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00E0026-DAE1-4AE6-9646-28BE227DD80D}" type="datetimeFigureOut">
              <a:rPr lang="fil-PH" smtClean="0"/>
              <a:pPr/>
              <a:t>12/5/2017</a:t>
            </a:fld>
            <a:endParaRPr lang="fil-PH"/>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il-PH"/>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il-PH"/>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455FC4-FCF0-4C2C-BAAB-81DE7D492E79}" type="slidenum">
              <a:rPr lang="fil-PH" smtClean="0"/>
              <a:pPr/>
              <a:t>‹#›</a:t>
            </a:fld>
            <a:endParaRPr lang="fil-PH"/>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lvl="0"/>
            <a:r>
              <a:rPr lang="en-US" sz="1200" kern="1200" dirty="0" smtClean="0">
                <a:solidFill>
                  <a:schemeClr val="tx1"/>
                </a:solidFill>
                <a:effectLst/>
                <a:latin typeface="+mn-lt"/>
                <a:ea typeface="+mn-ea"/>
                <a:cs typeface="+mn-cs"/>
              </a:rPr>
              <a:t>OBJECTIVES: Apply governing principles, policies and specific procedures and other factors to be considered in the procurement process as stipulated in RA 9184; and,</a:t>
            </a:r>
            <a:endParaRPr lang="en-PH"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PH"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Understand the basic flow of funds to and from different sources (DBM, Bureau of Treasury, Central Office, Regional Offices, Division Offices, and Schools including foreign-assisted projects).</a:t>
            </a:r>
            <a:endParaRPr lang="en-PH" sz="1200" kern="1200" dirty="0" smtClean="0">
              <a:solidFill>
                <a:schemeClr val="tx1"/>
              </a:solidFill>
              <a:effectLst/>
              <a:latin typeface="+mn-lt"/>
              <a:ea typeface="+mn-ea"/>
              <a:cs typeface="+mn-cs"/>
            </a:endParaRPr>
          </a:p>
          <a:p>
            <a:pPr lvl="0"/>
            <a:r>
              <a:rPr lang="fil-PH" sz="1200" kern="1200" dirty="0" smtClean="0">
                <a:solidFill>
                  <a:schemeClr val="tx1"/>
                </a:solidFill>
                <a:effectLst/>
                <a:latin typeface="+mn-lt"/>
                <a:ea typeface="+mn-ea"/>
                <a:cs typeface="+mn-cs"/>
              </a:rPr>
              <a:t>To improve school performance and to equip the school head with at least the minimum knowledge about concepts, methods and procedures of a simplified fund management system</a:t>
            </a:r>
            <a:r>
              <a:rPr lang="en-US" sz="1200" kern="1200" dirty="0" smtClean="0">
                <a:solidFill>
                  <a:schemeClr val="tx1"/>
                </a:solidFill>
                <a:effectLst/>
                <a:latin typeface="+mn-lt"/>
                <a:ea typeface="+mn-ea"/>
                <a:cs typeface="+mn-cs"/>
              </a:rPr>
              <a:t>.</a:t>
            </a:r>
            <a:endParaRPr lang="en-PH"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PH"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Know the basic flow of funds to and from different sources (DBM, Bureau of Treasury, Central Office, Regional Offices, Division Offices, and Schools) and within the </a:t>
            </a:r>
            <a:r>
              <a:rPr lang="en-US" sz="1200" kern="1200" dirty="0" err="1" smtClean="0">
                <a:solidFill>
                  <a:schemeClr val="tx1"/>
                </a:solidFill>
                <a:effectLst/>
                <a:latin typeface="+mn-lt"/>
                <a:ea typeface="+mn-ea"/>
                <a:cs typeface="+mn-cs"/>
              </a:rPr>
              <a:t>DepEd</a:t>
            </a:r>
            <a:r>
              <a:rPr lang="en-US" sz="1200" kern="1200" dirty="0" smtClean="0">
                <a:solidFill>
                  <a:schemeClr val="tx1"/>
                </a:solidFill>
                <a:effectLst/>
                <a:latin typeface="+mn-lt"/>
                <a:ea typeface="+mn-ea"/>
                <a:cs typeface="+mn-cs"/>
              </a:rPr>
              <a:t> governance structure;</a:t>
            </a:r>
            <a:endParaRPr lang="en-PH"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PH"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Broaden participant’s understanding on the Financial Management Operation and the overall processes including the policies, the procedures of accounting/disbursement of government funds;</a:t>
            </a:r>
            <a:endParaRPr lang="en-PH"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PH"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Enhance knowledge and skills on the content and processes on preparation of liquidation reports;</a:t>
            </a:r>
            <a:endParaRPr lang="en-PH"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PH"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Learn other management practices to be applied consistently throughout the department ensuring the quality, the completeness and timeliness in submission of liquidation reports;</a:t>
            </a:r>
            <a:endParaRPr lang="en-PH"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PH"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Encourage community stakeholders at the school level in understanding basic fund management and operations in government.</a:t>
            </a:r>
            <a:endParaRPr lang="en-PH"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PH" sz="1200" kern="1200" dirty="0" smtClean="0">
              <a:solidFill>
                <a:schemeClr val="tx1"/>
              </a:solidFill>
              <a:effectLst/>
              <a:latin typeface="+mn-lt"/>
              <a:ea typeface="+mn-ea"/>
              <a:cs typeface="+mn-cs"/>
            </a:endParaRPr>
          </a:p>
          <a:p>
            <a:endParaRPr lang="en-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3</a:t>
            </a:fld>
            <a:endParaRPr lang="fil-PH"/>
          </a:p>
        </p:txBody>
      </p:sp>
    </p:spTree>
    <p:extLst>
      <p:ext uri="{BB962C8B-B14F-4D97-AF65-F5344CB8AC3E}">
        <p14:creationId xmlns:p14="http://schemas.microsoft.com/office/powerpoint/2010/main" val="14262453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5</a:t>
            </a:fld>
            <a:endParaRPr lang="fil-PH"/>
          </a:p>
        </p:txBody>
      </p:sp>
    </p:spTree>
    <p:extLst>
      <p:ext uri="{BB962C8B-B14F-4D97-AF65-F5344CB8AC3E}">
        <p14:creationId xmlns:p14="http://schemas.microsoft.com/office/powerpoint/2010/main" val="42342438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9</a:t>
            </a:fld>
            <a:endParaRPr lang="fil-PH"/>
          </a:p>
        </p:txBody>
      </p:sp>
    </p:spTree>
    <p:extLst>
      <p:ext uri="{BB962C8B-B14F-4D97-AF65-F5344CB8AC3E}">
        <p14:creationId xmlns:p14="http://schemas.microsoft.com/office/powerpoint/2010/main" val="2632601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10</a:t>
            </a:fld>
            <a:endParaRPr lang="fil-PH"/>
          </a:p>
        </p:txBody>
      </p:sp>
    </p:spTree>
    <p:extLst>
      <p:ext uri="{BB962C8B-B14F-4D97-AF65-F5344CB8AC3E}">
        <p14:creationId xmlns:p14="http://schemas.microsoft.com/office/powerpoint/2010/main" val="3225844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11</a:t>
            </a:fld>
            <a:endParaRPr lang="fil-PH"/>
          </a:p>
        </p:txBody>
      </p:sp>
    </p:spTree>
    <p:extLst>
      <p:ext uri="{BB962C8B-B14F-4D97-AF65-F5344CB8AC3E}">
        <p14:creationId xmlns:p14="http://schemas.microsoft.com/office/powerpoint/2010/main" val="25302966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3733800"/>
            <a:ext cx="7772400" cy="914400"/>
          </a:xfrm>
        </p:spPr>
        <p:txBody>
          <a:bodyPr/>
          <a:lstStyle>
            <a:lvl1pPr>
              <a:defRPr>
                <a:solidFill>
                  <a:schemeClr val="bg1"/>
                </a:solidFill>
              </a:defRPr>
            </a:lvl1pPr>
          </a:lstStyle>
          <a:p>
            <a:r>
              <a:rPr lang="en-US" dirty="0" smtClean="0"/>
              <a:t>Presentation Title</a:t>
            </a:r>
            <a:endParaRPr lang="fil-PH" dirty="0"/>
          </a:p>
        </p:txBody>
      </p:sp>
      <p:sp>
        <p:nvSpPr>
          <p:cNvPr id="3" name="Subtitle 2"/>
          <p:cNvSpPr>
            <a:spLocks noGrp="1"/>
          </p:cNvSpPr>
          <p:nvPr>
            <p:ph type="subTitle" idx="1" hasCustomPrompt="1"/>
          </p:nvPr>
        </p:nvSpPr>
        <p:spPr>
          <a:xfrm>
            <a:off x="1371600" y="4648200"/>
            <a:ext cx="6400800" cy="9144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 (optional)</a:t>
            </a:r>
            <a:endParaRPr lang="fil-PH" dirty="0"/>
          </a:p>
        </p:txBody>
      </p:sp>
      <p:pic>
        <p:nvPicPr>
          <p:cNvPr id="7" name="Picture 2" descr="E:\Abigail Godoy\DepEd Style Guide\DepEd Seal_small.png"/>
          <p:cNvPicPr>
            <a:picLocks noChangeAspect="1" noChangeArrowheads="1"/>
          </p:cNvPicPr>
          <p:nvPr userDrawn="1"/>
        </p:nvPicPr>
        <p:blipFill>
          <a:blip r:embed="rId2" cstate="print"/>
          <a:srcRect/>
          <a:stretch>
            <a:fillRect/>
          </a:stretch>
        </p:blipFill>
        <p:spPr bwMode="auto">
          <a:xfrm>
            <a:off x="3414525" y="1143000"/>
            <a:ext cx="2286000" cy="2286000"/>
          </a:xfrm>
          <a:prstGeom prst="rect">
            <a:avLst/>
          </a:prstGeom>
          <a:noFill/>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11"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2"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5" name="Rectangle 14"/>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tx2"/>
                </a:solidFill>
              </a:defRPr>
            </a:lvl1pPr>
          </a:lstStyle>
          <a:p>
            <a:r>
              <a:rPr lang="en-US" dirty="0" smtClean="0"/>
              <a:t>Click to edit Master title style</a:t>
            </a:r>
            <a:endParaRPr lang="fil-PH"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pic>
        <p:nvPicPr>
          <p:cNvPr id="7" name="Picture 2" descr="E:\Abigail Godoy\DepEd Style Guide\DepEd Seal_small.png"/>
          <p:cNvPicPr>
            <a:picLocks noChangeAspect="1" noChangeArrowheads="1"/>
          </p:cNvPicPr>
          <p:nvPr userDrawn="1"/>
        </p:nvPicPr>
        <p:blipFill>
          <a:blip r:embed="rId2" cstate="print"/>
          <a:srcRect/>
          <a:stretch>
            <a:fillRect/>
          </a:stretch>
        </p:blipFill>
        <p:spPr bwMode="auto">
          <a:xfrm>
            <a:off x="762000" y="609600"/>
            <a:ext cx="2286000" cy="2286000"/>
          </a:xfrm>
          <a:prstGeom prst="rect">
            <a:avLst/>
          </a:prstGeom>
          <a:noFill/>
        </p:spPr>
      </p:pic>
      <p:sp>
        <p:nvSpPr>
          <p:cNvPr id="8"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Content Placeholder 2"/>
          <p:cNvSpPr>
            <a:spLocks noGrp="1"/>
          </p:cNvSpPr>
          <p:nvPr>
            <p:ph sz="half" idx="1"/>
          </p:nvPr>
        </p:nvSpPr>
        <p:spPr>
          <a:xfrm>
            <a:off x="457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4" name="Content Placeholder 3"/>
          <p:cNvSpPr>
            <a:spLocks noGrp="1"/>
          </p:cNvSpPr>
          <p:nvPr>
            <p:ph sz="half" idx="2"/>
          </p:nvPr>
        </p:nvSpPr>
        <p:spPr>
          <a:xfrm>
            <a:off x="4648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9"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0"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3" name="Rectangle 12"/>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Text Placeholder 2"/>
          <p:cNvSpPr>
            <a:spLocks noGrp="1"/>
          </p:cNvSpPr>
          <p:nvPr>
            <p:ph type="body" idx="1"/>
          </p:nvPr>
        </p:nvSpPr>
        <p:spPr>
          <a:xfrm>
            <a:off x="457200" y="1295400"/>
            <a:ext cx="4040188" cy="685800"/>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981200"/>
            <a:ext cx="4040188" cy="4144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5" name="Text Placeholder 4"/>
          <p:cNvSpPr>
            <a:spLocks noGrp="1"/>
          </p:cNvSpPr>
          <p:nvPr>
            <p:ph type="body" sz="quarter" idx="3"/>
          </p:nvPr>
        </p:nvSpPr>
        <p:spPr>
          <a:xfrm>
            <a:off x="4645025" y="1295400"/>
            <a:ext cx="4041775" cy="685800"/>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1981200"/>
            <a:ext cx="4041775" cy="4144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11"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2" name="Slide Number Placeholder 5"/>
          <p:cNvSpPr>
            <a:spLocks noGrp="1"/>
          </p:cNvSpPr>
          <p:nvPr>
            <p:ph type="sldNum" sz="quarter" idx="11"/>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5" name="Rectangle 14"/>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7"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8"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1" name="Rectangle 10"/>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6"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9" name="Rectangle 8"/>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chemeClr val="tx2"/>
                </a:solidFill>
              </a:defRPr>
            </a:lvl1pPr>
          </a:lstStyle>
          <a:p>
            <a:r>
              <a:rPr lang="en-US" smtClean="0"/>
              <a:t>Click to edit Master title style</a:t>
            </a:r>
            <a:endParaRPr lang="fil-P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tx2"/>
                </a:solidFill>
              </a:defRPr>
            </a:lvl1pPr>
          </a:lstStyle>
          <a:p>
            <a:endParaRPr lang="fil-PH"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l-PH"/>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8"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il-PH"/>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7"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8"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1" name="Rectangle 10"/>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6553200"/>
            <a:ext cx="91440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Placeholder 1"/>
          <p:cNvSpPr>
            <a:spLocks noGrp="1"/>
          </p:cNvSpPr>
          <p:nvPr>
            <p:ph type="title"/>
          </p:nvPr>
        </p:nvSpPr>
        <p:spPr>
          <a:xfrm>
            <a:off x="457200" y="0"/>
            <a:ext cx="8229600" cy="914400"/>
          </a:xfrm>
          <a:prstGeom prst="rect">
            <a:avLst/>
          </a:prstGeom>
        </p:spPr>
        <p:txBody>
          <a:bodyPr vert="horz" lIns="91440" tIns="45720" rIns="91440" bIns="45720" rtlCol="0" anchor="ctr">
            <a:normAutofit/>
          </a:bodyPr>
          <a:lstStyle/>
          <a:p>
            <a:r>
              <a:rPr lang="en-US" dirty="0" smtClean="0"/>
              <a:t>Click to edit Master title style</a:t>
            </a:r>
            <a:endParaRPr lang="fil-PH" dirty="0"/>
          </a:p>
        </p:txBody>
      </p:sp>
      <p:sp>
        <p:nvSpPr>
          <p:cNvPr id="3" name="Text Placeholder 2"/>
          <p:cNvSpPr>
            <a:spLocks noGrp="1"/>
          </p:cNvSpPr>
          <p:nvPr>
            <p:ph type="body" idx="1"/>
          </p:nvPr>
        </p:nvSpPr>
        <p:spPr>
          <a:xfrm>
            <a:off x="457200" y="1295400"/>
            <a:ext cx="8229600" cy="48307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4"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6"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9" name="Footer Placeholder 4"/>
          <p:cNvSpPr>
            <a:spLocks noGrp="1"/>
          </p:cNvSpPr>
          <p:nvPr>
            <p:ph type="ftr" sz="quarter" idx="3"/>
          </p:nvPr>
        </p:nvSpPr>
        <p:spPr>
          <a:xfrm>
            <a:off x="3124200" y="6553199"/>
            <a:ext cx="2895600" cy="304801"/>
          </a:xfrm>
          <a:prstGeom prst="rect">
            <a:avLst/>
          </a:prstGeom>
        </p:spPr>
        <p:txBody>
          <a:bodyPr vert="horz" lIns="91440" tIns="45720" rIns="91440" bIns="45720" rtlCol="0" anchor="ctr"/>
          <a:lstStyle>
            <a:lvl1pPr algn="ctr">
              <a:defRPr sz="1200" baseline="0">
                <a:solidFill>
                  <a:schemeClr val="bg1"/>
                </a:solidFill>
                <a:latin typeface="Bookman Old Style" pitchFamily="18" charset="0"/>
              </a:defRPr>
            </a:lvl1pPr>
          </a:lstStyle>
          <a:p>
            <a:r>
              <a:rPr lang="fil-PH" dirty="0" smtClean="0"/>
              <a:t>DEPARTMENT OF EDUCATION</a:t>
            </a:r>
            <a:endParaRPr lang="fil-PH"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il-P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FINANCIAL%20MANAGEMENT%20OPERATIONS%20MANUAL_31%20May%202016%20new.docx" TargetMode="Externa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FMOM_Process%20Matrix%20(2).docx" TargetMode="External"/><Relationship Id="rId2" Type="http://schemas.openxmlformats.org/officeDocument/2006/relationships/hyperlink" Target="FMOM_Process%20Matrix.docx"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Subtitle 2"/>
          <p:cNvSpPr txBox="1">
            <a:spLocks/>
          </p:cNvSpPr>
          <p:nvPr/>
        </p:nvSpPr>
        <p:spPr>
          <a:xfrm>
            <a:off x="304800" y="4953000"/>
            <a:ext cx="8534400" cy="1600200"/>
          </a:xfrm>
          <a:prstGeom prst="rect">
            <a:avLst/>
          </a:prstGeom>
        </p:spPr>
        <p:txBody>
          <a:bodyPr vert="horz" lIns="91440" tIns="45720" rIns="91440" bIns="45720" rtlCol="0">
            <a:normAutofit fontScale="85000" lnSpcReduction="10000"/>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1" i="0" u="none" strike="noStrike" kern="1200" cap="none" spc="0" normalizeH="0" baseline="0" noProof="0" dirty="0" smtClean="0">
              <a:ln>
                <a:noFill/>
              </a:ln>
              <a:solidFill>
                <a:schemeClr val="bg1"/>
              </a:solidFill>
              <a:effectLst/>
              <a:uLnTx/>
              <a:uFillTx/>
              <a:latin typeface="+mn-lt"/>
              <a:ea typeface="+mn-ea"/>
              <a:cs typeface="+mn-cs"/>
            </a:endParaRPr>
          </a:p>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3200" i="0" u="none" strike="noStrike" kern="1200" cap="none" spc="0" normalizeH="0" baseline="0" noProof="0" dirty="0" smtClean="0">
                <a:ln>
                  <a:noFill/>
                </a:ln>
                <a:solidFill>
                  <a:schemeClr val="bg1"/>
                </a:solidFill>
                <a:effectLst/>
                <a:uLnTx/>
                <a:uFillTx/>
                <a:latin typeface="+mn-lt"/>
                <a:ea typeface="+mn-ea"/>
                <a:cs typeface="+mn-cs"/>
              </a:rPr>
              <a:t>A Guide for Officials and Staff Engaged in or Served by the DepEd Financial Management System</a:t>
            </a:r>
          </a:p>
        </p:txBody>
      </p:sp>
      <p:sp>
        <p:nvSpPr>
          <p:cNvPr id="5" name="Title 1"/>
          <p:cNvSpPr txBox="1">
            <a:spLocks/>
          </p:cNvSpPr>
          <p:nvPr/>
        </p:nvSpPr>
        <p:spPr>
          <a:xfrm>
            <a:off x="0" y="3657600"/>
            <a:ext cx="9144000" cy="1470025"/>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
            </a:r>
            <a:br>
              <a:rPr kumimoji="0" lang="en-US" sz="32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br>
            <a:r>
              <a:rPr kumimoji="0" lang="en-US" sz="32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FINANCIAL MANAGEMENT OPERATIONS MANUAL (FMOM)</a:t>
            </a:r>
            <a:endParaRPr kumimoji="0" lang="en-US" sz="3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4"/>
          </p:nvPr>
        </p:nvSpPr>
        <p:spPr/>
        <p:txBody>
          <a:bodyPr/>
          <a:lstStyle/>
          <a:p>
            <a:fld id="{40CEB23D-5D9C-424D-A4B8-74E3F10BC318}" type="slidenum">
              <a:rPr lang="fil-PH" smtClean="0"/>
              <a:pPr/>
              <a:t>2</a:t>
            </a:fld>
            <a:endParaRPr lang="fil-PH" dirty="0"/>
          </a:p>
        </p:txBody>
      </p:sp>
      <p:sp>
        <p:nvSpPr>
          <p:cNvPr id="4" name="TextBox 3"/>
          <p:cNvSpPr txBox="1"/>
          <p:nvPr/>
        </p:nvSpPr>
        <p:spPr>
          <a:xfrm>
            <a:off x="685800" y="838200"/>
            <a:ext cx="7772400" cy="5262979"/>
          </a:xfrm>
          <a:prstGeom prst="rect">
            <a:avLst/>
          </a:prstGeom>
          <a:noFill/>
        </p:spPr>
        <p:txBody>
          <a:bodyPr wrap="square" rtlCol="0">
            <a:spAutoFit/>
          </a:bodyPr>
          <a:lstStyle/>
          <a:p>
            <a:pPr algn="just"/>
            <a:r>
              <a:rPr lang="en-US" sz="2400" dirty="0" smtClean="0">
                <a:latin typeface="Cambria Math" pitchFamily="18" charset="0"/>
                <a:ea typeface="Cambria Math" pitchFamily="18" charset="0"/>
              </a:rPr>
              <a:t>     Development of the Financial Management Operations Manual (</a:t>
            </a:r>
            <a:r>
              <a:rPr lang="en-US" sz="2400" dirty="0" smtClean="0">
                <a:latin typeface="Cambria Math" pitchFamily="18" charset="0"/>
                <a:ea typeface="Cambria Math" pitchFamily="18" charset="0"/>
                <a:hlinkClick r:id="rId2" action="ppaction://hlinkfile"/>
              </a:rPr>
              <a:t>FMOM</a:t>
            </a:r>
            <a:r>
              <a:rPr lang="en-US" sz="2400" dirty="0" smtClean="0">
                <a:latin typeface="Cambria Math" pitchFamily="18" charset="0"/>
                <a:ea typeface="Cambria Math" pitchFamily="18" charset="0"/>
              </a:rPr>
              <a:t>) is a DepEd project with support from the World Bank (WB) that was completed on 31 March 2016. </a:t>
            </a:r>
          </a:p>
          <a:p>
            <a:pPr algn="just"/>
            <a:endParaRPr lang="en-US" sz="2400" dirty="0" smtClean="0">
              <a:latin typeface="Cambria Math" pitchFamily="18" charset="0"/>
              <a:ea typeface="Cambria Math" pitchFamily="18" charset="0"/>
            </a:endParaRPr>
          </a:p>
          <a:p>
            <a:pPr algn="just"/>
            <a:r>
              <a:rPr lang="en-US" sz="2400" dirty="0" smtClean="0">
                <a:latin typeface="Cambria Math" pitchFamily="18" charset="0"/>
                <a:ea typeface="Cambria Math" pitchFamily="18" charset="0"/>
              </a:rPr>
              <a:t>     This manual outlines the systems and procedures of financial operations and other related management practices to be observed by DepEd Implementing Units (Central Office, Regional Offices, Division Offices and Schools). It conforms to existing government standards, rules and regulations as provided for by the Commission on Audit (COA), the Department of Budget and Management (DBM), the Bureau of Treasury (</a:t>
            </a:r>
            <a:r>
              <a:rPr lang="en-US" sz="2400" dirty="0" err="1" smtClean="0">
                <a:latin typeface="Cambria Math" pitchFamily="18" charset="0"/>
                <a:ea typeface="Cambria Math" pitchFamily="18" charset="0"/>
              </a:rPr>
              <a:t>BTr</a:t>
            </a:r>
            <a:r>
              <a:rPr lang="en-US" sz="2400" dirty="0" smtClean="0">
                <a:latin typeface="Cambria Math" pitchFamily="18" charset="0"/>
                <a:ea typeface="Cambria Math" pitchFamily="18" charset="0"/>
              </a:rPr>
              <a:t>) and other government regulatory bodies.</a:t>
            </a:r>
          </a:p>
          <a:p>
            <a:pPr algn="just"/>
            <a:endParaRPr lang="en-US" sz="2400" dirty="0">
              <a:latin typeface="Cambria Math" pitchFamily="18" charset="0"/>
              <a:ea typeface="Cambria Math"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3</a:t>
            </a:fld>
            <a:endParaRPr lang="fil-PH" dirty="0"/>
          </a:p>
        </p:txBody>
      </p:sp>
      <p:sp>
        <p:nvSpPr>
          <p:cNvPr id="5" name="Title 1"/>
          <p:cNvSpPr txBox="1">
            <a:spLocks/>
          </p:cNvSpPr>
          <p:nvPr/>
        </p:nvSpPr>
        <p:spPr>
          <a:xfrm>
            <a:off x="0" y="0"/>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1" u="none" strike="noStrike" kern="1200" cap="none" spc="0" normalizeH="0" baseline="0" noProof="0" dirty="0" smtClean="0">
                <a:ln>
                  <a:noFill/>
                </a:ln>
                <a:solidFill>
                  <a:schemeClr val="bg1"/>
                </a:solidFill>
                <a:effectLst/>
                <a:uLnTx/>
                <a:uFillTx/>
                <a:latin typeface="+mj-lt"/>
                <a:ea typeface="+mj-ea"/>
                <a:cs typeface="+mj-cs"/>
              </a:rPr>
              <a:t>Why is there a need for an FMOM in DepEd?</a:t>
            </a:r>
          </a:p>
        </p:txBody>
      </p:sp>
      <p:sp>
        <p:nvSpPr>
          <p:cNvPr id="6" name="Content Placeholder 2"/>
          <p:cNvSpPr txBox="1">
            <a:spLocks/>
          </p:cNvSpPr>
          <p:nvPr/>
        </p:nvSpPr>
        <p:spPr>
          <a:xfrm>
            <a:off x="228600" y="1143000"/>
            <a:ext cx="8534400" cy="5105400"/>
          </a:xfrm>
          <a:prstGeom prst="rect">
            <a:avLst/>
          </a:prstGeom>
        </p:spPr>
        <p:txBody>
          <a:bodyPr vert="horz" lIns="91440" tIns="45720" rIns="91440" bIns="45720" rtlCol="0">
            <a:normAutofit/>
          </a:bodyPr>
          <a:lstStyle/>
          <a:p>
            <a:pPr marL="457200" marR="0" lvl="1"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To have a guidebook for the uniform and standard interpretation and implementation of FM practice in all operating units of DepEd on the following:</a:t>
            </a:r>
          </a:p>
          <a:p>
            <a:pPr marL="914400" marR="0" lvl="2"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428750" marR="0" lvl="2" indent="-514350" algn="l" defTabSz="914400" rtl="0" eaLnBrk="1" fontAlgn="auto" latinLnBrk="0" hangingPunct="1">
              <a:lnSpc>
                <a:spcPct val="100000"/>
              </a:lnSpc>
              <a:spcBef>
                <a:spcPct val="20000"/>
              </a:spcBef>
              <a:spcAft>
                <a:spcPts val="0"/>
              </a:spcAft>
              <a:buClr>
                <a:schemeClr val="accent2"/>
              </a:buClr>
              <a:buSzTx/>
              <a:buBlip>
                <a:blip r:embed="rId3"/>
              </a:buBlip>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latest issuances on prescribed rules, regulations of DBM, COA, DOF (</a:t>
            </a:r>
            <a:r>
              <a:rPr kumimoji="0" lang="en-US" sz="2800" b="0" i="0" u="none" strike="noStrike" kern="1200" cap="none" spc="0" normalizeH="0" baseline="0" noProof="0" dirty="0" err="1" smtClean="0">
                <a:ln>
                  <a:noFill/>
                </a:ln>
                <a:solidFill>
                  <a:schemeClr val="tx1"/>
                </a:solidFill>
                <a:effectLst/>
                <a:uLnTx/>
                <a:uFillTx/>
                <a:latin typeface="+mn-lt"/>
                <a:ea typeface="+mn-ea"/>
                <a:cs typeface="+mn-cs"/>
              </a:rPr>
              <a:t>BTr</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etc., affecting FM practice;</a:t>
            </a:r>
          </a:p>
          <a:p>
            <a:pPr marL="1428750" lvl="2" indent="-514350">
              <a:spcBef>
                <a:spcPct val="20000"/>
              </a:spcBef>
              <a:buClr>
                <a:schemeClr val="accent2"/>
              </a:buClr>
              <a:buBlip>
                <a:blip r:embed="rId3"/>
              </a:buBlip>
            </a:pPr>
            <a:r>
              <a:rPr lang="en-US" sz="2800" dirty="0" smtClean="0"/>
              <a:t>latest DepEd policies customizing and adapting national guidelines to unique characteristics and circumstances of DepEd concerning FM issues</a:t>
            </a:r>
          </a:p>
          <a:p>
            <a:pPr marL="1428750" marR="0" lvl="2" indent="-514350" algn="l" defTabSz="914400" rtl="0" eaLnBrk="1" fontAlgn="auto" latinLnBrk="0" hangingPunct="1">
              <a:lnSpc>
                <a:spcPct val="100000"/>
              </a:lnSpc>
              <a:spcBef>
                <a:spcPct val="20000"/>
              </a:spcBef>
              <a:spcAft>
                <a:spcPts val="0"/>
              </a:spcAft>
              <a:buClr>
                <a:schemeClr val="accent2"/>
              </a:buClr>
              <a:buSzTx/>
              <a:buFont typeface="+mj-lt"/>
              <a:buAutoNum type="arabicPeriod"/>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428750" marR="0" lvl="2" indent="-514350" algn="l" defTabSz="914400" rtl="0" eaLnBrk="1" fontAlgn="auto" latinLnBrk="0" hangingPunct="1">
              <a:lnSpc>
                <a:spcPct val="100000"/>
              </a:lnSpc>
              <a:spcBef>
                <a:spcPct val="20000"/>
              </a:spcBef>
              <a:spcAft>
                <a:spcPts val="0"/>
              </a:spcAft>
              <a:buClr>
                <a:schemeClr val="accent2"/>
              </a:buClr>
              <a:buSzTx/>
              <a:buFont typeface="+mj-lt"/>
              <a:buAutoNum type="arabicPeriod"/>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914400" marR="0" lvl="2"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4</a:t>
            </a:fld>
            <a:endParaRPr lang="fil-PH" dirty="0"/>
          </a:p>
        </p:txBody>
      </p:sp>
      <p:sp>
        <p:nvSpPr>
          <p:cNvPr id="5" name="Title 1"/>
          <p:cNvSpPr txBox="1">
            <a:spLocks/>
          </p:cNvSpPr>
          <p:nvPr/>
        </p:nvSpPr>
        <p:spPr>
          <a:xfrm>
            <a:off x="0" y="0"/>
            <a:ext cx="9144000" cy="114300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1" u="none" strike="noStrike" kern="1200" cap="none" spc="0" normalizeH="0" baseline="0" noProof="0" dirty="0" smtClean="0">
                <a:ln>
                  <a:noFill/>
                </a:ln>
                <a:solidFill>
                  <a:schemeClr val="bg1"/>
                </a:solidFill>
                <a:effectLst/>
                <a:uLnTx/>
                <a:uFillTx/>
                <a:latin typeface="+mj-lt"/>
                <a:ea typeface="+mj-ea"/>
                <a:cs typeface="+mj-cs"/>
              </a:rPr>
              <a:t>Why is there a need for an FMOM in DepEd?</a:t>
            </a:r>
          </a:p>
        </p:txBody>
      </p:sp>
      <p:sp>
        <p:nvSpPr>
          <p:cNvPr id="6" name="Content Placeholder 2"/>
          <p:cNvSpPr txBox="1">
            <a:spLocks/>
          </p:cNvSpPr>
          <p:nvPr/>
        </p:nvSpPr>
        <p:spPr>
          <a:xfrm>
            <a:off x="381000" y="1219200"/>
            <a:ext cx="8458200" cy="4953000"/>
          </a:xfrm>
          <a:prstGeom prst="rect">
            <a:avLst/>
          </a:prstGeom>
        </p:spPr>
        <p:txBody>
          <a:bodyPr vert="horz" lIns="91440" tIns="45720" rIns="91440" bIns="45720" rtlCol="0">
            <a:noAutofit/>
          </a:bodyPr>
          <a:lstStyle/>
          <a:p>
            <a:pPr marL="457200" marR="0" lvl="1"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428750" marR="0" lvl="2" indent="-514350" algn="l" defTabSz="914400" rtl="0" eaLnBrk="1" fontAlgn="auto" latinLnBrk="0" hangingPunct="1">
              <a:lnSpc>
                <a:spcPct val="100000"/>
              </a:lnSpc>
              <a:spcBef>
                <a:spcPct val="20000"/>
              </a:spcBef>
              <a:spcAft>
                <a:spcPts val="0"/>
              </a:spcAft>
              <a:buClr>
                <a:schemeClr val="accent2"/>
              </a:buClr>
              <a:buSzTx/>
              <a:tabLst/>
              <a:defRPr/>
            </a:pPr>
            <a:endParaRPr lang="en-US" sz="2800" dirty="0" smtClean="0"/>
          </a:p>
          <a:p>
            <a:pPr marL="1146175" marR="0" lvl="2" indent="-347663" algn="l" defTabSz="914400" rtl="0" eaLnBrk="1" fontAlgn="auto" latinLnBrk="0" hangingPunct="1">
              <a:lnSpc>
                <a:spcPct val="100000"/>
              </a:lnSpc>
              <a:spcBef>
                <a:spcPct val="20000"/>
              </a:spcBef>
              <a:spcAft>
                <a:spcPts val="0"/>
              </a:spcAft>
              <a:buClr>
                <a:schemeClr val="accent2"/>
              </a:buClr>
              <a:buSzTx/>
              <a:buBlip>
                <a:blip r:embed="rId2"/>
              </a:buBlip>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financial transactions defining and describing procedures to be followed, forms to be used, signing authorities, recording and reporting and documentary requirements ;</a:t>
            </a:r>
          </a:p>
          <a:p>
            <a:pPr marL="1146175" marR="0" lvl="2" indent="-347663" algn="l" defTabSz="914400" rtl="0" eaLnBrk="1" fontAlgn="auto" latinLnBrk="0" hangingPunct="1">
              <a:lnSpc>
                <a:spcPct val="100000"/>
              </a:lnSpc>
              <a:spcBef>
                <a:spcPct val="20000"/>
              </a:spcBef>
              <a:spcAft>
                <a:spcPts val="0"/>
              </a:spcAft>
              <a:buClr>
                <a:schemeClr val="accent2"/>
              </a:buClr>
              <a:buSzTx/>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914400" marR="0" lvl="2"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1143000" marR="0" lvl="2" indent="-2286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5</a:t>
            </a:fld>
            <a:endParaRPr lang="fil-PH" dirty="0"/>
          </a:p>
        </p:txBody>
      </p:sp>
      <p:sp>
        <p:nvSpPr>
          <p:cNvPr id="5" name="Title 1"/>
          <p:cNvSpPr>
            <a:spLocks noGrp="1"/>
          </p:cNvSpPr>
          <p:nvPr>
            <p:ph type="title"/>
          </p:nvPr>
        </p:nvSpPr>
        <p:spPr>
          <a:xfrm>
            <a:off x="0" y="0"/>
            <a:ext cx="9144000" cy="1143000"/>
          </a:xfrm>
        </p:spPr>
        <p:txBody>
          <a:bodyPr>
            <a:normAutofit/>
          </a:bodyPr>
          <a:lstStyle/>
          <a:p>
            <a:r>
              <a:rPr lang="en-US" sz="3200" i="1" dirty="0" smtClean="0"/>
              <a:t>What are the unique features of the FMOM?</a:t>
            </a:r>
            <a:endParaRPr lang="en-US" sz="3200" i="1" dirty="0"/>
          </a:p>
        </p:txBody>
      </p:sp>
      <p:sp>
        <p:nvSpPr>
          <p:cNvPr id="6" name="Content Placeholder 2"/>
          <p:cNvSpPr>
            <a:spLocks noGrp="1"/>
          </p:cNvSpPr>
          <p:nvPr>
            <p:ph sz="quarter" idx="1"/>
          </p:nvPr>
        </p:nvSpPr>
        <p:spPr>
          <a:xfrm>
            <a:off x="457200" y="1219200"/>
            <a:ext cx="8382000" cy="3505200"/>
          </a:xfrm>
        </p:spPr>
        <p:txBody>
          <a:bodyPr>
            <a:normAutofit lnSpcReduction="10000"/>
          </a:bodyPr>
          <a:lstStyle/>
          <a:p>
            <a:pPr marL="514350" indent="-514350">
              <a:buFont typeface="+mj-lt"/>
              <a:buAutoNum type="arabicPeriod"/>
            </a:pPr>
            <a:r>
              <a:rPr lang="en-US" sz="2800" dirty="0" smtClean="0"/>
              <a:t>It is a living document open to changes and updates on –</a:t>
            </a:r>
          </a:p>
          <a:p>
            <a:pPr marL="514350" indent="-514350">
              <a:buNone/>
            </a:pPr>
            <a:endParaRPr lang="en-US" sz="2800" dirty="0" smtClean="0"/>
          </a:p>
          <a:p>
            <a:pPr lvl="1">
              <a:buBlip>
                <a:blip r:embed="rId3"/>
              </a:buBlip>
            </a:pPr>
            <a:r>
              <a:rPr lang="en-US" dirty="0" smtClean="0"/>
              <a:t>prescribed procedures, rules and regulations by government regulatory bodies</a:t>
            </a:r>
          </a:p>
          <a:p>
            <a:pPr lvl="1">
              <a:buBlip>
                <a:blip r:embed="rId3"/>
              </a:buBlip>
            </a:pPr>
            <a:endParaRPr lang="en-US" dirty="0" smtClean="0"/>
          </a:p>
          <a:p>
            <a:pPr lvl="1">
              <a:buBlip>
                <a:blip r:embed="rId3"/>
              </a:buBlip>
            </a:pPr>
            <a:r>
              <a:rPr lang="en-US" dirty="0" smtClean="0"/>
              <a:t>DepEd policies affecting FM issues and concerns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6</a:t>
            </a:fld>
            <a:endParaRPr lang="fil-PH" dirty="0"/>
          </a:p>
        </p:txBody>
      </p:sp>
      <p:sp>
        <p:nvSpPr>
          <p:cNvPr id="5" name="Title 1"/>
          <p:cNvSpPr>
            <a:spLocks noGrp="1"/>
          </p:cNvSpPr>
          <p:nvPr>
            <p:ph type="title"/>
          </p:nvPr>
        </p:nvSpPr>
        <p:spPr>
          <a:xfrm>
            <a:off x="0" y="0"/>
            <a:ext cx="9144000" cy="1143000"/>
          </a:xfrm>
        </p:spPr>
        <p:txBody>
          <a:bodyPr>
            <a:normAutofit/>
          </a:bodyPr>
          <a:lstStyle/>
          <a:p>
            <a:r>
              <a:rPr lang="en-US" sz="3200" i="1" dirty="0" smtClean="0"/>
              <a:t>What are the unique features of the FMOM?</a:t>
            </a:r>
            <a:endParaRPr lang="en-US" sz="3200" i="1" dirty="0"/>
          </a:p>
        </p:txBody>
      </p:sp>
      <p:sp>
        <p:nvSpPr>
          <p:cNvPr id="8" name="Content Placeholder 2"/>
          <p:cNvSpPr>
            <a:spLocks noGrp="1"/>
          </p:cNvSpPr>
          <p:nvPr>
            <p:ph sz="quarter" idx="1"/>
          </p:nvPr>
        </p:nvSpPr>
        <p:spPr>
          <a:xfrm>
            <a:off x="762000" y="1295400"/>
            <a:ext cx="7807656" cy="3913993"/>
          </a:xfrm>
        </p:spPr>
        <p:txBody>
          <a:bodyPr>
            <a:normAutofit fontScale="92500" lnSpcReduction="10000"/>
          </a:bodyPr>
          <a:lstStyle/>
          <a:p>
            <a:pPr marL="0" indent="0">
              <a:buNone/>
            </a:pPr>
            <a:r>
              <a:rPr lang="en-US" sz="2800" dirty="0" smtClean="0"/>
              <a:t>2. It is customized and adapted to the unique </a:t>
            </a:r>
          </a:p>
          <a:p>
            <a:pPr marL="0" indent="0">
              <a:buNone/>
            </a:pPr>
            <a:r>
              <a:rPr lang="en-US" sz="2800" dirty="0" smtClean="0"/>
              <a:t>    needs of DepEd where possible, and provides </a:t>
            </a:r>
          </a:p>
          <a:p>
            <a:pPr marL="0" indent="0">
              <a:buNone/>
            </a:pPr>
            <a:r>
              <a:rPr lang="en-US" sz="2800" dirty="0" smtClean="0"/>
              <a:t>    sections on the following –</a:t>
            </a:r>
          </a:p>
          <a:p>
            <a:pPr marL="0" indent="0">
              <a:buNone/>
            </a:pPr>
            <a:endParaRPr lang="en-US" sz="2800" dirty="0" smtClean="0"/>
          </a:p>
          <a:p>
            <a:pPr lvl="2"/>
            <a:r>
              <a:rPr lang="en-US" sz="2800" dirty="0" smtClean="0"/>
              <a:t>School-based Financial Management</a:t>
            </a:r>
          </a:p>
          <a:p>
            <a:pPr lvl="2"/>
            <a:r>
              <a:rPr lang="en-US" sz="2800" dirty="0" smtClean="0"/>
              <a:t>Provident Fund</a:t>
            </a:r>
          </a:p>
          <a:p>
            <a:pPr lvl="2"/>
            <a:r>
              <a:rPr lang="en-US" sz="2800" dirty="0" smtClean="0"/>
              <a:t>A </a:t>
            </a:r>
            <a:r>
              <a:rPr lang="en-US" sz="2800" dirty="0" smtClean="0">
                <a:hlinkClick r:id="rId2" action="ppaction://hlinkfile"/>
              </a:rPr>
              <a:t>Matrix of Processes</a:t>
            </a:r>
            <a:r>
              <a:rPr lang="en-US" sz="2800" dirty="0" smtClean="0">
                <a:hlinkClick r:id="rId3" action="ppaction://hlinkfile"/>
              </a:rPr>
              <a:t> </a:t>
            </a:r>
            <a:r>
              <a:rPr lang="en-US" sz="2800" dirty="0" smtClean="0"/>
              <a:t>summarizing all requirements per transaction that serves as a short-cut to the FMOM</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7</a:t>
            </a:fld>
            <a:endParaRPr lang="fil-PH" dirty="0"/>
          </a:p>
        </p:txBody>
      </p:sp>
      <p:sp>
        <p:nvSpPr>
          <p:cNvPr id="13" name="Title 1"/>
          <p:cNvSpPr txBox="1">
            <a:spLocks/>
          </p:cNvSpPr>
          <p:nvPr/>
        </p:nvSpPr>
        <p:spPr>
          <a:xfrm>
            <a:off x="228600" y="0"/>
            <a:ext cx="8915400" cy="838200"/>
          </a:xfrm>
          <a:prstGeom prst="rect">
            <a:avLst/>
          </a:prstGeom>
        </p:spPr>
        <p:txBody>
          <a:bodyPr/>
          <a:lstStyle/>
          <a:p>
            <a:pPr marL="0" marR="0" lvl="0" indent="0" algn="l" defTabSz="914400" rtl="0" eaLnBrk="1" fontAlgn="auto" latinLnBrk="0" hangingPunct="1">
              <a:lnSpc>
                <a:spcPct val="100000"/>
              </a:lnSpc>
              <a:spcBef>
                <a:spcPct val="0"/>
              </a:spcBef>
              <a:spcAft>
                <a:spcPts val="0"/>
              </a:spcAft>
              <a:buClrTx/>
              <a:buSzTx/>
              <a:buFontTx/>
              <a:buNone/>
              <a:tabLst>
                <a:tab pos="1597025" algn="l"/>
              </a:tabLst>
              <a:defRPr/>
            </a:pPr>
            <a:r>
              <a:rPr lang="en-US" sz="3200" i="1" dirty="0" smtClean="0">
                <a:solidFill>
                  <a:schemeClr val="bg1"/>
                </a:solidFill>
                <a:latin typeface="+mj-lt"/>
                <a:ea typeface="+mj-ea"/>
                <a:cs typeface="+mj-cs"/>
              </a:rPr>
              <a:t>What are the major contents of  the FMOM?</a:t>
            </a:r>
            <a:r>
              <a:rPr lang="en-US" sz="3200" i="1" dirty="0" smtClean="0">
                <a:solidFill>
                  <a:schemeClr val="tx2"/>
                </a:solidFill>
                <a:latin typeface="+mj-lt"/>
                <a:ea typeface="+mj-ea"/>
                <a:cs typeface="+mj-cs"/>
              </a:rPr>
              <a:t>?</a:t>
            </a:r>
            <a:endParaRPr kumimoji="0" lang="en-US" sz="3200" b="0" i="1" u="none" strike="noStrike" kern="1200" cap="none" spc="0" normalizeH="0" baseline="0" noProof="0" dirty="0">
              <a:ln>
                <a:noFill/>
              </a:ln>
              <a:solidFill>
                <a:schemeClr val="tx2"/>
              </a:solidFill>
              <a:effectLst/>
              <a:uLnTx/>
              <a:uFillTx/>
              <a:latin typeface="+mj-lt"/>
              <a:ea typeface="+mj-ea"/>
              <a:cs typeface="+mj-cs"/>
            </a:endParaRPr>
          </a:p>
        </p:txBody>
      </p:sp>
      <p:sp>
        <p:nvSpPr>
          <p:cNvPr id="5" name="Action Button: Custom 4">
            <a:hlinkClick r:id="" action="ppaction://noaction" highlightClick="1"/>
          </p:cNvPr>
          <p:cNvSpPr/>
          <p:nvPr/>
        </p:nvSpPr>
        <p:spPr>
          <a:xfrm>
            <a:off x="838200" y="1143000"/>
            <a:ext cx="3581400" cy="1447800"/>
          </a:xfrm>
          <a:prstGeom prst="actionButtonBlank">
            <a:avLst/>
          </a:prstGeom>
          <a:solidFill>
            <a:schemeClr val="bg1">
              <a:lumMod val="65000"/>
              <a:alpha val="67000"/>
            </a:schemeClr>
          </a:solidFill>
          <a:ln w="25400">
            <a:solidFill>
              <a:schemeClr val="tx1">
                <a:alpha val="80000"/>
              </a:schemeClr>
            </a:solidFill>
          </a:ln>
          <a:scene3d>
            <a:camera prst="perspectiveAbove" fov="0">
              <a:rot lat="20399999" lon="0" rev="0"/>
            </a:camera>
            <a:lightRig rig="flood" dir="t"/>
          </a:scene3d>
          <a:sp3d extrusionH="44450" prstMaterial="softEdge">
            <a:bevelT w="196850" prst="angle"/>
            <a:bevelB w="1905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2600" dirty="0" smtClean="0">
                <a:solidFill>
                  <a:srgbClr val="000099"/>
                </a:solidFill>
              </a:rPr>
              <a:t>1. Budget (e.g. Planning linkage, Budget Cycle)</a:t>
            </a:r>
            <a:endParaRPr lang="fil-PH" sz="2600" dirty="0">
              <a:solidFill>
                <a:srgbClr val="000099"/>
              </a:solidFill>
            </a:endParaRPr>
          </a:p>
        </p:txBody>
      </p:sp>
      <p:sp>
        <p:nvSpPr>
          <p:cNvPr id="8" name="Action Button: Custom 7">
            <a:hlinkClick r:id="" action="ppaction://noaction" highlightClick="1"/>
          </p:cNvPr>
          <p:cNvSpPr/>
          <p:nvPr/>
        </p:nvSpPr>
        <p:spPr>
          <a:xfrm>
            <a:off x="4876800" y="1143000"/>
            <a:ext cx="3581400" cy="1447800"/>
          </a:xfrm>
          <a:prstGeom prst="actionButtonBlank">
            <a:avLst/>
          </a:prstGeom>
          <a:solidFill>
            <a:schemeClr val="bg1">
              <a:lumMod val="65000"/>
              <a:alpha val="67000"/>
            </a:schemeClr>
          </a:solidFill>
          <a:ln w="25400">
            <a:solidFill>
              <a:schemeClr val="tx1">
                <a:alpha val="80000"/>
              </a:schemeClr>
            </a:solidFill>
          </a:ln>
          <a:scene3d>
            <a:camera prst="perspectiveAbove" fov="0">
              <a:rot lat="20399999" lon="0" rev="0"/>
            </a:camera>
            <a:lightRig rig="flood" dir="t"/>
          </a:scene3d>
          <a:sp3d extrusionH="44450" prstMaterial="softEdge">
            <a:bevelT w="196850" prst="angle"/>
            <a:bevelB w="1905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2600" dirty="0" smtClean="0">
                <a:solidFill>
                  <a:srgbClr val="000099"/>
                </a:solidFill>
              </a:rPr>
              <a:t>2. Procurement (e.g. Asset Management</a:t>
            </a:r>
            <a:endParaRPr lang="fil-PH" sz="2600" dirty="0">
              <a:solidFill>
                <a:srgbClr val="000099"/>
              </a:solidFill>
            </a:endParaRPr>
          </a:p>
        </p:txBody>
      </p:sp>
      <p:sp>
        <p:nvSpPr>
          <p:cNvPr id="9" name="Action Button: Custom 8">
            <a:hlinkClick r:id="" action="ppaction://noaction" highlightClick="1"/>
          </p:cNvPr>
          <p:cNvSpPr/>
          <p:nvPr/>
        </p:nvSpPr>
        <p:spPr>
          <a:xfrm>
            <a:off x="838200" y="2819400"/>
            <a:ext cx="3581400" cy="1447800"/>
          </a:xfrm>
          <a:prstGeom prst="actionButtonBlank">
            <a:avLst/>
          </a:prstGeom>
          <a:solidFill>
            <a:schemeClr val="bg1">
              <a:lumMod val="65000"/>
              <a:alpha val="67000"/>
            </a:schemeClr>
          </a:solidFill>
          <a:ln w="25400">
            <a:solidFill>
              <a:schemeClr val="tx1">
                <a:alpha val="80000"/>
              </a:schemeClr>
            </a:solidFill>
          </a:ln>
          <a:scene3d>
            <a:camera prst="perspectiveAbove" fov="0">
              <a:rot lat="20399999" lon="0" rev="0"/>
            </a:camera>
            <a:lightRig rig="flood" dir="t"/>
          </a:scene3d>
          <a:sp3d extrusionH="44450" prstMaterial="softEdge">
            <a:bevelT w="196850" prst="angle"/>
            <a:bevelB w="1905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2600" dirty="0" smtClean="0">
                <a:solidFill>
                  <a:srgbClr val="000099"/>
                </a:solidFill>
              </a:rPr>
              <a:t>3. Accounting</a:t>
            </a:r>
          </a:p>
          <a:p>
            <a:pPr algn="ctr"/>
            <a:r>
              <a:rPr lang="fil-PH" sz="2000" dirty="0" smtClean="0">
                <a:solidFill>
                  <a:srgbClr val="000099"/>
                </a:solidFill>
              </a:rPr>
              <a:t>(e.g. Receipts and Deposits Disbursement and Financial Reporting</a:t>
            </a:r>
            <a:endParaRPr lang="fil-PH" sz="2000" dirty="0">
              <a:solidFill>
                <a:srgbClr val="000099"/>
              </a:solidFill>
            </a:endParaRPr>
          </a:p>
        </p:txBody>
      </p:sp>
      <p:sp>
        <p:nvSpPr>
          <p:cNvPr id="10" name="Action Button: Custom 9">
            <a:hlinkClick r:id="" action="ppaction://noaction" highlightClick="1"/>
          </p:cNvPr>
          <p:cNvSpPr/>
          <p:nvPr/>
        </p:nvSpPr>
        <p:spPr>
          <a:xfrm>
            <a:off x="4876800" y="2819400"/>
            <a:ext cx="3581400" cy="1447800"/>
          </a:xfrm>
          <a:prstGeom prst="actionButtonBlank">
            <a:avLst/>
          </a:prstGeom>
          <a:solidFill>
            <a:schemeClr val="bg1">
              <a:lumMod val="65000"/>
              <a:alpha val="67000"/>
            </a:schemeClr>
          </a:solidFill>
          <a:ln w="25400">
            <a:solidFill>
              <a:schemeClr val="tx1">
                <a:alpha val="80000"/>
              </a:schemeClr>
            </a:solidFill>
          </a:ln>
          <a:scene3d>
            <a:camera prst="perspectiveAbove" fov="0">
              <a:rot lat="20399999" lon="0" rev="0"/>
            </a:camera>
            <a:lightRig rig="flood" dir="t"/>
          </a:scene3d>
          <a:sp3d extrusionH="44450" prstMaterial="softEdge">
            <a:bevelT w="196850" prst="angle"/>
            <a:bevelB w="1905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2600" dirty="0" smtClean="0">
                <a:solidFill>
                  <a:srgbClr val="000099"/>
                </a:solidFill>
              </a:rPr>
              <a:t>4. School-Based Financial Manament and Operation</a:t>
            </a:r>
            <a:endParaRPr lang="fil-PH" sz="2600" dirty="0">
              <a:solidFill>
                <a:srgbClr val="000099"/>
              </a:solidFill>
            </a:endParaRPr>
          </a:p>
        </p:txBody>
      </p:sp>
      <p:sp>
        <p:nvSpPr>
          <p:cNvPr id="11" name="Action Button: Custom 10">
            <a:hlinkClick r:id="" action="ppaction://noaction" highlightClick="1"/>
          </p:cNvPr>
          <p:cNvSpPr/>
          <p:nvPr/>
        </p:nvSpPr>
        <p:spPr>
          <a:xfrm>
            <a:off x="838200" y="4495800"/>
            <a:ext cx="3581400" cy="1447800"/>
          </a:xfrm>
          <a:prstGeom prst="actionButtonBlank">
            <a:avLst/>
          </a:prstGeom>
          <a:solidFill>
            <a:schemeClr val="bg1">
              <a:lumMod val="65000"/>
              <a:alpha val="67000"/>
            </a:schemeClr>
          </a:solidFill>
          <a:ln w="25400">
            <a:solidFill>
              <a:schemeClr val="tx1">
                <a:alpha val="80000"/>
              </a:schemeClr>
            </a:solidFill>
          </a:ln>
          <a:scene3d>
            <a:camera prst="perspectiveAbove" fov="0">
              <a:rot lat="20399999" lon="0" rev="0"/>
            </a:camera>
            <a:lightRig rig="flood" dir="t"/>
          </a:scene3d>
          <a:sp3d extrusionH="44450" prstMaterial="softEdge">
            <a:bevelT w="196850" prst="angle"/>
            <a:bevelB w="1905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2600" dirty="0" smtClean="0">
                <a:solidFill>
                  <a:srgbClr val="000099"/>
                </a:solidFill>
              </a:rPr>
              <a:t>5. Provident Fund</a:t>
            </a:r>
            <a:endParaRPr lang="fil-PH" sz="2600" dirty="0">
              <a:solidFill>
                <a:srgbClr val="000099"/>
              </a:solidFill>
            </a:endParaRPr>
          </a:p>
        </p:txBody>
      </p:sp>
      <p:sp>
        <p:nvSpPr>
          <p:cNvPr id="12" name="Action Button: Custom 11">
            <a:hlinkClick r:id="" action="ppaction://noaction" highlightClick="1"/>
          </p:cNvPr>
          <p:cNvSpPr/>
          <p:nvPr/>
        </p:nvSpPr>
        <p:spPr>
          <a:xfrm>
            <a:off x="4876800" y="4495800"/>
            <a:ext cx="3581400" cy="1447800"/>
          </a:xfrm>
          <a:prstGeom prst="actionButtonBlank">
            <a:avLst/>
          </a:prstGeom>
          <a:solidFill>
            <a:schemeClr val="bg1">
              <a:lumMod val="65000"/>
              <a:alpha val="67000"/>
            </a:schemeClr>
          </a:solidFill>
          <a:ln w="25400">
            <a:solidFill>
              <a:schemeClr val="tx1">
                <a:alpha val="80000"/>
              </a:schemeClr>
            </a:solidFill>
          </a:ln>
          <a:scene3d>
            <a:camera prst="perspectiveAbove" fov="0">
              <a:rot lat="20399999" lon="0" rev="0"/>
            </a:camera>
            <a:lightRig rig="flood" dir="t"/>
          </a:scene3d>
          <a:sp3d extrusionH="44450" prstMaterial="softEdge">
            <a:bevelT w="196850" prst="angle"/>
            <a:bevelB w="1905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sz="2600" dirty="0" smtClean="0">
                <a:solidFill>
                  <a:srgbClr val="000099"/>
                </a:solidFill>
              </a:rPr>
              <a:t>6. Other Unique </a:t>
            </a:r>
            <a:r>
              <a:rPr lang="fil-PH" sz="2600" i="1" dirty="0" smtClean="0">
                <a:solidFill>
                  <a:srgbClr val="000099"/>
                </a:solidFill>
              </a:rPr>
              <a:t>features</a:t>
            </a:r>
            <a:r>
              <a:rPr lang="fil-PH" sz="2600" dirty="0" smtClean="0">
                <a:solidFill>
                  <a:srgbClr val="000099"/>
                </a:solidFill>
              </a:rPr>
              <a:t> of FMOM</a:t>
            </a:r>
            <a:endParaRPr lang="fil-PH" sz="2600" dirty="0">
              <a:solidFill>
                <a:srgbClr val="000099"/>
              </a:solidFill>
            </a:endParaRPr>
          </a:p>
        </p:txBody>
      </p:sp>
      <p:sp>
        <p:nvSpPr>
          <p:cNvPr id="14" name="Action Button: Custom 13">
            <a:hlinkClick r:id="" action="ppaction://hlinkshowjump?jump=nextslide" highlightClick="1"/>
          </p:cNvPr>
          <p:cNvSpPr/>
          <p:nvPr/>
        </p:nvSpPr>
        <p:spPr>
          <a:xfrm>
            <a:off x="7620000" y="6096000"/>
            <a:ext cx="838200" cy="381000"/>
          </a:xfrm>
          <a:prstGeom prst="actionButtonBlank">
            <a:avLst/>
          </a:prstGeom>
          <a:solidFill>
            <a:schemeClr val="bg1">
              <a:lumMod val="50000"/>
            </a:schemeClr>
          </a:solidFill>
          <a:ln w="25400">
            <a:solidFill>
              <a:schemeClr val="tx1"/>
            </a:solidFill>
          </a:ln>
          <a:scene3d>
            <a:camera prst="obliqueTopRight">
              <a:rot lat="0" lon="0" rev="0"/>
            </a:camera>
            <a:lightRig rig="threePt" dir="t"/>
          </a:scene3d>
          <a:sp3d prstMaterial="dkEdge">
            <a:bevelT w="133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il-PH" b="1" dirty="0" smtClean="0">
                <a:solidFill>
                  <a:srgbClr val="000099"/>
                </a:solidFill>
              </a:rPr>
              <a:t>NEXT</a:t>
            </a:r>
            <a:endParaRPr lang="fil-PH" b="1" dirty="0">
              <a:solidFill>
                <a:srgbClr val="000099"/>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8</a:t>
            </a:fld>
            <a:endParaRPr lang="fil-PH" dirty="0"/>
          </a:p>
        </p:txBody>
      </p:sp>
      <p:sp>
        <p:nvSpPr>
          <p:cNvPr id="9" name="Title 1"/>
          <p:cNvSpPr>
            <a:spLocks noGrp="1"/>
          </p:cNvSpPr>
          <p:nvPr>
            <p:ph type="title"/>
          </p:nvPr>
        </p:nvSpPr>
        <p:spPr>
          <a:xfrm>
            <a:off x="0" y="0"/>
            <a:ext cx="9144000" cy="914400"/>
          </a:xfrm>
        </p:spPr>
        <p:txBody>
          <a:bodyPr>
            <a:normAutofit/>
          </a:bodyPr>
          <a:lstStyle/>
          <a:p>
            <a:r>
              <a:rPr lang="en-US" sz="3200" i="1" dirty="0" smtClean="0"/>
              <a:t>Who are the intended users of the FMOM?</a:t>
            </a:r>
            <a:endParaRPr lang="en-US" sz="3200" i="1" dirty="0"/>
          </a:p>
        </p:txBody>
      </p:sp>
      <p:sp>
        <p:nvSpPr>
          <p:cNvPr id="10" name="Content Placeholder 2"/>
          <p:cNvSpPr>
            <a:spLocks noGrp="1"/>
          </p:cNvSpPr>
          <p:nvPr>
            <p:ph sz="quarter" idx="1"/>
          </p:nvPr>
        </p:nvSpPr>
        <p:spPr>
          <a:xfrm>
            <a:off x="1219200" y="1922808"/>
            <a:ext cx="7162800" cy="3444834"/>
          </a:xfrm>
        </p:spPr>
        <p:txBody>
          <a:bodyPr>
            <a:normAutofit/>
          </a:bodyPr>
          <a:lstStyle/>
          <a:p>
            <a:pPr lvl="1"/>
            <a:r>
              <a:rPr lang="en-US" dirty="0" smtClean="0"/>
              <a:t>Finance Officers</a:t>
            </a:r>
          </a:p>
          <a:p>
            <a:pPr lvl="1"/>
            <a:r>
              <a:rPr lang="en-US" dirty="0" smtClean="0"/>
              <a:t>Accountants</a:t>
            </a:r>
          </a:p>
          <a:p>
            <a:pPr lvl="1"/>
            <a:r>
              <a:rPr lang="en-US" dirty="0" smtClean="0"/>
              <a:t>Other FM staff and personnel</a:t>
            </a:r>
          </a:p>
          <a:p>
            <a:pPr lvl="1"/>
            <a:r>
              <a:rPr lang="en-US" dirty="0" smtClean="0"/>
              <a:t>Heads of DepEd offices</a:t>
            </a:r>
          </a:p>
          <a:p>
            <a:pPr lvl="1"/>
            <a:r>
              <a:rPr lang="en-US" dirty="0" smtClean="0"/>
              <a:t>School heads</a:t>
            </a:r>
          </a:p>
          <a:p>
            <a:pPr lvl="1"/>
            <a:r>
              <a:rPr lang="en-US" dirty="0" smtClean="0"/>
              <a:t>Other interested parties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9</a:t>
            </a:fld>
            <a:endParaRPr lang="fil-PH" dirty="0"/>
          </a:p>
        </p:txBody>
      </p:sp>
      <p:sp>
        <p:nvSpPr>
          <p:cNvPr id="9" name="Title 1"/>
          <p:cNvSpPr>
            <a:spLocks noGrp="1"/>
          </p:cNvSpPr>
          <p:nvPr>
            <p:ph type="title"/>
          </p:nvPr>
        </p:nvSpPr>
        <p:spPr>
          <a:xfrm>
            <a:off x="0" y="0"/>
            <a:ext cx="9144000" cy="914400"/>
          </a:xfrm>
        </p:spPr>
        <p:txBody>
          <a:bodyPr>
            <a:normAutofit/>
          </a:bodyPr>
          <a:lstStyle/>
          <a:p>
            <a:r>
              <a:rPr lang="en-US" sz="3200" i="1" dirty="0" smtClean="0"/>
              <a:t>OBJECTIVES of </a:t>
            </a:r>
            <a:r>
              <a:rPr lang="en-US" sz="3200" i="1" dirty="0" smtClean="0"/>
              <a:t>the FMOM Seminar?</a:t>
            </a:r>
            <a:endParaRPr lang="en-US" sz="3200" i="1" dirty="0"/>
          </a:p>
        </p:txBody>
      </p:sp>
      <p:sp>
        <p:nvSpPr>
          <p:cNvPr id="10" name="Content Placeholder 2"/>
          <p:cNvSpPr>
            <a:spLocks noGrp="1"/>
          </p:cNvSpPr>
          <p:nvPr>
            <p:ph sz="quarter" idx="1"/>
          </p:nvPr>
        </p:nvSpPr>
        <p:spPr>
          <a:xfrm>
            <a:off x="609600" y="1219200"/>
            <a:ext cx="8001000" cy="5181600"/>
          </a:xfrm>
        </p:spPr>
        <p:txBody>
          <a:bodyPr>
            <a:normAutofit fontScale="92500"/>
          </a:bodyPr>
          <a:lstStyle/>
          <a:p>
            <a:pPr lvl="0"/>
            <a:r>
              <a:rPr lang="en-US" sz="2200" dirty="0"/>
              <a:t>Apply governing principles, policies and specific procedures and other factors to be considered in the procurement process as stipulated in RA 9184; and,</a:t>
            </a:r>
            <a:endParaRPr lang="en-PH" sz="2200" dirty="0"/>
          </a:p>
          <a:p>
            <a:r>
              <a:rPr lang="en-US" sz="2200" dirty="0"/>
              <a:t> </a:t>
            </a:r>
            <a:endParaRPr lang="en-PH" sz="2200" dirty="0"/>
          </a:p>
          <a:p>
            <a:pPr lvl="0"/>
            <a:r>
              <a:rPr lang="en-US" sz="2200" dirty="0"/>
              <a:t>Understand the basic flow of funds to and from different sources (DBM, Bureau of Treasury, Central Office, Regional Offices, Division Offices, and Schools including foreign-assisted projects).</a:t>
            </a:r>
            <a:endParaRPr lang="en-PH" sz="2200" dirty="0"/>
          </a:p>
          <a:p>
            <a:pPr lvl="0"/>
            <a:r>
              <a:rPr lang="fil-PH" sz="2200" dirty="0"/>
              <a:t>To improve school performance and to equip the school head with at least the minimum knowledge about concepts, methods and procedures of a simplified fund management system</a:t>
            </a:r>
            <a:r>
              <a:rPr lang="en-US" sz="2200" dirty="0"/>
              <a:t>.</a:t>
            </a:r>
            <a:endParaRPr lang="en-PH" sz="2200" dirty="0"/>
          </a:p>
          <a:p>
            <a:r>
              <a:rPr lang="en-US" sz="2200" dirty="0"/>
              <a:t> </a:t>
            </a:r>
            <a:endParaRPr lang="en-PH" sz="2200" dirty="0"/>
          </a:p>
          <a:p>
            <a:pPr lvl="0"/>
            <a:r>
              <a:rPr lang="en-US" sz="2200" dirty="0"/>
              <a:t>Know the basic flow of funds to and from different sources (DBM, Bureau of Treasury, Central Office, Regional Offices, Division Offices, and Schools) and within the </a:t>
            </a:r>
            <a:r>
              <a:rPr lang="en-US" sz="2200" dirty="0" err="1"/>
              <a:t>DepEd</a:t>
            </a:r>
            <a:r>
              <a:rPr lang="en-US" sz="2200" dirty="0"/>
              <a:t> governance structure;</a:t>
            </a:r>
            <a:endParaRPr lang="en-PH" sz="2200" dirty="0"/>
          </a:p>
          <a:p>
            <a:endParaRPr lang="en-PH" sz="1200" dirty="0"/>
          </a:p>
          <a:p>
            <a:endParaRPr lang="en-PH" dirty="0"/>
          </a:p>
          <a:p>
            <a:pPr marL="457200" lvl="1" indent="0">
              <a:buNone/>
            </a:pPr>
            <a:endParaRPr lang="en-US" dirty="0" smtClean="0"/>
          </a:p>
        </p:txBody>
      </p:sp>
    </p:spTree>
    <p:extLst>
      <p:ext uri="{BB962C8B-B14F-4D97-AF65-F5344CB8AC3E}">
        <p14:creationId xmlns:p14="http://schemas.microsoft.com/office/powerpoint/2010/main" val="32412501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10</a:t>
            </a:fld>
            <a:endParaRPr lang="fil-PH" dirty="0"/>
          </a:p>
        </p:txBody>
      </p:sp>
      <p:sp>
        <p:nvSpPr>
          <p:cNvPr id="9" name="Title 1"/>
          <p:cNvSpPr>
            <a:spLocks noGrp="1"/>
          </p:cNvSpPr>
          <p:nvPr>
            <p:ph type="title"/>
          </p:nvPr>
        </p:nvSpPr>
        <p:spPr>
          <a:xfrm>
            <a:off x="0" y="0"/>
            <a:ext cx="9144000" cy="914400"/>
          </a:xfrm>
        </p:spPr>
        <p:txBody>
          <a:bodyPr>
            <a:normAutofit/>
          </a:bodyPr>
          <a:lstStyle/>
          <a:p>
            <a:r>
              <a:rPr lang="en-US" sz="3200" i="1" dirty="0" smtClean="0"/>
              <a:t>OBJECTIVES of </a:t>
            </a:r>
            <a:r>
              <a:rPr lang="en-US" sz="3200" i="1" dirty="0" smtClean="0"/>
              <a:t>the FMOM Seminar?</a:t>
            </a:r>
            <a:endParaRPr lang="en-US" sz="3200" i="1" dirty="0"/>
          </a:p>
        </p:txBody>
      </p:sp>
      <p:sp>
        <p:nvSpPr>
          <p:cNvPr id="10" name="Content Placeholder 2"/>
          <p:cNvSpPr>
            <a:spLocks noGrp="1"/>
          </p:cNvSpPr>
          <p:nvPr>
            <p:ph sz="quarter" idx="1"/>
          </p:nvPr>
        </p:nvSpPr>
        <p:spPr>
          <a:xfrm>
            <a:off x="1219200" y="914400"/>
            <a:ext cx="7162800" cy="5486400"/>
          </a:xfrm>
        </p:spPr>
        <p:txBody>
          <a:bodyPr>
            <a:normAutofit lnSpcReduction="10000"/>
          </a:bodyPr>
          <a:lstStyle/>
          <a:p>
            <a:r>
              <a:rPr lang="en-US" sz="1200" dirty="0"/>
              <a:t> </a:t>
            </a:r>
            <a:endParaRPr lang="en-PH" sz="1200" dirty="0"/>
          </a:p>
          <a:p>
            <a:pPr lvl="0"/>
            <a:r>
              <a:rPr lang="en-US" sz="2000" dirty="0"/>
              <a:t>Broaden participant’s understanding on the Financial Management Operation and the overall processes including the policies, the procedures of accounting/disbursement of government funds;</a:t>
            </a:r>
            <a:endParaRPr lang="en-PH" sz="2000" dirty="0"/>
          </a:p>
          <a:p>
            <a:r>
              <a:rPr lang="en-US" sz="2000" dirty="0"/>
              <a:t> </a:t>
            </a:r>
            <a:endParaRPr lang="en-PH" sz="2000" dirty="0"/>
          </a:p>
          <a:p>
            <a:pPr lvl="0"/>
            <a:r>
              <a:rPr lang="en-US" sz="2000" dirty="0"/>
              <a:t>Enhance knowledge and skills on the content and processes on preparation of liquidation reports;</a:t>
            </a:r>
            <a:endParaRPr lang="en-PH" sz="2000" dirty="0"/>
          </a:p>
          <a:p>
            <a:r>
              <a:rPr lang="en-US" sz="2000" dirty="0"/>
              <a:t> </a:t>
            </a:r>
            <a:endParaRPr lang="en-PH" sz="2000" dirty="0"/>
          </a:p>
          <a:p>
            <a:pPr lvl="0"/>
            <a:r>
              <a:rPr lang="en-US" sz="2000" dirty="0"/>
              <a:t>Learn other management practices to be applied consistently throughout the department ensuring the quality, the completeness and timeliness in submission of liquidation reports;</a:t>
            </a:r>
            <a:endParaRPr lang="en-PH" sz="2000" dirty="0"/>
          </a:p>
          <a:p>
            <a:r>
              <a:rPr lang="en-US" sz="2000" dirty="0"/>
              <a:t> </a:t>
            </a:r>
            <a:endParaRPr lang="en-PH" sz="2000" dirty="0"/>
          </a:p>
          <a:p>
            <a:pPr lvl="0"/>
            <a:r>
              <a:rPr lang="en-US" sz="2000" dirty="0"/>
              <a:t>Encourage community stakeholders at the school level in understanding basic fund management and operations in government.</a:t>
            </a:r>
            <a:endParaRPr lang="en-PH" sz="2000" dirty="0"/>
          </a:p>
          <a:p>
            <a:r>
              <a:rPr lang="en-US" sz="1200" dirty="0"/>
              <a:t> </a:t>
            </a:r>
            <a:endParaRPr lang="en-PH" sz="1200" dirty="0"/>
          </a:p>
          <a:p>
            <a:endParaRPr lang="en-PH" dirty="0"/>
          </a:p>
          <a:p>
            <a:pPr marL="457200" lvl="1" indent="0">
              <a:buNone/>
            </a:pPr>
            <a:endParaRPr lang="en-US" dirty="0" smtClean="0"/>
          </a:p>
        </p:txBody>
      </p:sp>
    </p:spTree>
    <p:extLst>
      <p:ext uri="{BB962C8B-B14F-4D97-AF65-F5344CB8AC3E}">
        <p14:creationId xmlns:p14="http://schemas.microsoft.com/office/powerpoint/2010/main" val="31690029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11</a:t>
            </a:fld>
            <a:endParaRPr lang="fil-PH" dirty="0"/>
          </a:p>
        </p:txBody>
      </p:sp>
      <p:sp>
        <p:nvSpPr>
          <p:cNvPr id="9" name="Title 1"/>
          <p:cNvSpPr>
            <a:spLocks noGrp="1"/>
          </p:cNvSpPr>
          <p:nvPr>
            <p:ph type="title"/>
          </p:nvPr>
        </p:nvSpPr>
        <p:spPr>
          <a:xfrm>
            <a:off x="0" y="0"/>
            <a:ext cx="9144000" cy="914400"/>
          </a:xfrm>
        </p:spPr>
        <p:txBody>
          <a:bodyPr>
            <a:normAutofit/>
          </a:bodyPr>
          <a:lstStyle/>
          <a:p>
            <a:endParaRPr lang="en-US" sz="3200" i="1" dirty="0"/>
          </a:p>
        </p:txBody>
      </p:sp>
      <p:sp>
        <p:nvSpPr>
          <p:cNvPr id="10" name="Content Placeholder 2"/>
          <p:cNvSpPr>
            <a:spLocks noGrp="1"/>
          </p:cNvSpPr>
          <p:nvPr>
            <p:ph sz="quarter" idx="1"/>
          </p:nvPr>
        </p:nvSpPr>
        <p:spPr>
          <a:xfrm>
            <a:off x="1219200" y="914400"/>
            <a:ext cx="7162800" cy="5486400"/>
          </a:xfrm>
        </p:spPr>
        <p:txBody>
          <a:bodyPr>
            <a:normAutofit/>
          </a:bodyPr>
          <a:lstStyle/>
          <a:p>
            <a:r>
              <a:rPr lang="en-US" sz="1200" dirty="0"/>
              <a:t> </a:t>
            </a:r>
            <a:endParaRPr lang="en-PH" sz="1200" dirty="0"/>
          </a:p>
          <a:p>
            <a:pPr marL="0" indent="0" algn="ctr">
              <a:buNone/>
            </a:pPr>
            <a:r>
              <a:rPr lang="en-PH" sz="11500" dirty="0" smtClean="0">
                <a:latin typeface="Jokerman" panose="04090605060D06020702" pitchFamily="82" charset="0"/>
              </a:rPr>
              <a:t>THANK YOU</a:t>
            </a:r>
            <a:r>
              <a:rPr lang="en-PH" sz="11500" dirty="0" smtClean="0">
                <a:latin typeface="Jokerman" panose="04090605060D06020702" pitchFamily="82" charset="0"/>
                <a:sym typeface="Wingdings" panose="05000000000000000000" pitchFamily="2" charset="2"/>
              </a:rPr>
              <a:t></a:t>
            </a:r>
            <a:endParaRPr lang="en-PH" sz="11500" dirty="0">
              <a:latin typeface="Jokerman" panose="04090605060D06020702" pitchFamily="82" charset="0"/>
            </a:endParaRPr>
          </a:p>
          <a:p>
            <a:pPr marL="457200" lvl="1" indent="0">
              <a:buNone/>
            </a:pPr>
            <a:endParaRPr lang="en-US" sz="9600" dirty="0" smtClean="0">
              <a:latin typeface="Jokerman" panose="04090605060D06020702" pitchFamily="82" charset="0"/>
            </a:endParaRPr>
          </a:p>
        </p:txBody>
      </p:sp>
    </p:spTree>
    <p:extLst>
      <p:ext uri="{BB962C8B-B14F-4D97-AF65-F5344CB8AC3E}">
        <p14:creationId xmlns:p14="http://schemas.microsoft.com/office/powerpoint/2010/main" val="4162284738"/>
      </p:ext>
    </p:extLst>
  </p:cSld>
  <p:clrMapOvr>
    <a:masterClrMapping/>
  </p:clrMapOvr>
  <p:timing>
    <p:tnLst>
      <p:par>
        <p:cTn id="1" dur="indefinite" restart="never" nodeType="tmRoot"/>
      </p:par>
    </p:tnLst>
  </p:timing>
</p:sld>
</file>

<file path=ppt/theme/theme1.xml><?xml version="1.0" encoding="utf-8"?>
<a:theme xmlns:a="http://schemas.openxmlformats.org/drawingml/2006/main" name="DepEd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pEd Font theme">
      <a:majorFont>
        <a:latin typeface="Bookman Old Style"/>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1159</TotalTime>
  <Words>500</Words>
  <Application>Microsoft Office PowerPoint</Application>
  <PresentationFormat>On-screen Show (4:3)</PresentationFormat>
  <Paragraphs>236</Paragraphs>
  <Slides>11</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Bookman Old Style</vt:lpstr>
      <vt:lpstr>Calibri</vt:lpstr>
      <vt:lpstr>Cambria Math</vt:lpstr>
      <vt:lpstr>Jokerman</vt:lpstr>
      <vt:lpstr>Wingdings</vt:lpstr>
      <vt:lpstr>DepEd Theme</vt:lpstr>
      <vt:lpstr>PowerPoint Presentation</vt:lpstr>
      <vt:lpstr>PowerPoint Presentation</vt:lpstr>
      <vt:lpstr>PowerPoint Presentation</vt:lpstr>
      <vt:lpstr>PowerPoint Presentation</vt:lpstr>
      <vt:lpstr>What are the unique features of the FMOM?</vt:lpstr>
      <vt:lpstr>What are the unique features of the FMOM?</vt:lpstr>
      <vt:lpstr>PowerPoint Presentation</vt:lpstr>
      <vt:lpstr>Who are the intended users of the FMOM?</vt:lpstr>
      <vt:lpstr>OBJECTIVES of the FMOM Seminar?</vt:lpstr>
      <vt:lpstr>OBJECTIVES of the FMOM Seminar?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130</cp:revision>
  <dcterms:created xsi:type="dcterms:W3CDTF">2014-04-15T01:40:39Z</dcterms:created>
  <dcterms:modified xsi:type="dcterms:W3CDTF">2017-12-05T03:38:35Z</dcterms:modified>
  <dc:title>FMOM overview: a guide for officials and staff</dc:title>
  <dc:creator>Department of Education</dc:creator>
  <dc:subject>DepEd's Financial Management Operations Manual (DO 60, s. 2016) as a PDF, with its training slides and the GAM forms and instructions in Excel and Word.</dc:subject>
  <cp:keywords>DepEd FMOM (DO 60, s. 2016): PDF, Slides and GAM Forms, FMOM overview: a guide for officials and staff, School finance, DO 60, s. 2016, Department of Education, NASH Reviewer, aspiring school heads</cp:keywords>
  <dc:description>Shared by NASH Reviewer: https://nash.com.ph/blog/resources/deped-financial-management-operations-manual</dc:description>
  <cp:lastModifiedBy>NASH Reviewer</cp:lastModifiedB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ource">
    <vt:lpwstr>https://nash.com.ph/blog/resources/deped-financial-management-operations-manual</vt:lpwstr>
  </property>
</Properties>
</file>