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colors6.xml" ContentType="application/vnd.openxmlformats-officedocument.drawingml.diagramColors+xml"/>
  <Override PartName="/ppt/notesSlides/notesSlide10.xml" ContentType="application/vnd.openxmlformats-officedocument.presentationml.notesSlide+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6"/>
  </p:notesMasterIdLst>
  <p:handoutMasterIdLst>
    <p:handoutMasterId r:id="rId67"/>
  </p:handoutMasterIdLst>
  <p:sldIdLst>
    <p:sldId id="317" r:id="rId2"/>
    <p:sldId id="257" r:id="rId3"/>
    <p:sldId id="340" r:id="rId4"/>
    <p:sldId id="259" r:id="rId5"/>
    <p:sldId id="306" r:id="rId6"/>
    <p:sldId id="307" r:id="rId7"/>
    <p:sldId id="341" r:id="rId8"/>
    <p:sldId id="334" r:id="rId9"/>
    <p:sldId id="335" r:id="rId10"/>
    <p:sldId id="336" r:id="rId11"/>
    <p:sldId id="337" r:id="rId12"/>
    <p:sldId id="338" r:id="rId13"/>
    <p:sldId id="333" r:id="rId14"/>
    <p:sldId id="325" r:id="rId15"/>
    <p:sldId id="326" r:id="rId16"/>
    <p:sldId id="327" r:id="rId17"/>
    <p:sldId id="330" r:id="rId18"/>
    <p:sldId id="331" r:id="rId19"/>
    <p:sldId id="332" r:id="rId20"/>
    <p:sldId id="312" r:id="rId21"/>
    <p:sldId id="314" r:id="rId22"/>
    <p:sldId id="342" r:id="rId23"/>
    <p:sldId id="316" r:id="rId24"/>
    <p:sldId id="319" r:id="rId25"/>
    <p:sldId id="324" r:id="rId26"/>
    <p:sldId id="382" r:id="rId27"/>
    <p:sldId id="344" r:id="rId28"/>
    <p:sldId id="345" r:id="rId29"/>
    <p:sldId id="346" r:id="rId30"/>
    <p:sldId id="347" r:id="rId31"/>
    <p:sldId id="348" r:id="rId32"/>
    <p:sldId id="349" r:id="rId33"/>
    <p:sldId id="350" r:id="rId34"/>
    <p:sldId id="351" r:id="rId35"/>
    <p:sldId id="352" r:id="rId36"/>
    <p:sldId id="353" r:id="rId37"/>
    <p:sldId id="354" r:id="rId38"/>
    <p:sldId id="355" r:id="rId39"/>
    <p:sldId id="356" r:id="rId40"/>
    <p:sldId id="357" r:id="rId41"/>
    <p:sldId id="358" r:id="rId42"/>
    <p:sldId id="359" r:id="rId43"/>
    <p:sldId id="360" r:id="rId44"/>
    <p:sldId id="361" r:id="rId45"/>
    <p:sldId id="362" r:id="rId46"/>
    <p:sldId id="363" r:id="rId47"/>
    <p:sldId id="364" r:id="rId48"/>
    <p:sldId id="365" r:id="rId49"/>
    <p:sldId id="366" r:id="rId50"/>
    <p:sldId id="367" r:id="rId51"/>
    <p:sldId id="368" r:id="rId52"/>
    <p:sldId id="369" r:id="rId53"/>
    <p:sldId id="370" r:id="rId54"/>
    <p:sldId id="371" r:id="rId55"/>
    <p:sldId id="372" r:id="rId56"/>
    <p:sldId id="373" r:id="rId57"/>
    <p:sldId id="374" r:id="rId58"/>
    <p:sldId id="375" r:id="rId59"/>
    <p:sldId id="383" r:id="rId60"/>
    <p:sldId id="377" r:id="rId61"/>
    <p:sldId id="378" r:id="rId62"/>
    <p:sldId id="379" r:id="rId63"/>
    <p:sldId id="380" r:id="rId64"/>
    <p:sldId id="381" r:id="rId65"/>
  </p:sldIdLst>
  <p:sldSz cx="9144000" cy="6858000" type="screen4x3"/>
  <p:notesSz cx="6858000" cy="9144000"/>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000099"/>
    <a:srgbClr val="FF3399"/>
    <a:srgbClr val="FFFF66"/>
    <a:srgbClr val="009900"/>
    <a:srgbClr val="660033"/>
    <a:srgbClr val="00CC66"/>
    <a:srgbClr val="FF6600"/>
    <a:srgbClr val="9933FF"/>
    <a:srgbClr val="66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129" autoAdjust="0"/>
    <p:restoredTop sz="99824" autoAdjust="0"/>
  </p:normalViewPr>
  <p:slideViewPr>
    <p:cSldViewPr>
      <p:cViewPr>
        <p:scale>
          <a:sx n="70" d="100"/>
          <a:sy n="70" d="100"/>
        </p:scale>
        <p:origin x="96" y="4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CEFEC0-CE28-46CB-8C9D-7BE67CC3341A}" type="doc">
      <dgm:prSet loTypeId="urn:microsoft.com/office/officeart/2005/8/layout/vList5" loCatId="list" qsTypeId="urn:microsoft.com/office/officeart/2005/8/quickstyle/3d1" qsCatId="3D" csTypeId="urn:microsoft.com/office/officeart/2005/8/colors/colorful4" csCatId="colorful" phldr="1"/>
      <dgm:spPr/>
      <dgm:t>
        <a:bodyPr/>
        <a:lstStyle/>
        <a:p>
          <a:endParaRPr lang="en-US"/>
        </a:p>
      </dgm:t>
    </dgm:pt>
    <dgm:pt modelId="{B715622A-222E-4477-ABEA-3ACE1C755D48}">
      <dgm:prSet phldrT="[Text]"/>
      <dgm:spPr/>
      <dgm:t>
        <a:bodyPr/>
        <a:lstStyle/>
        <a:p>
          <a:r>
            <a:rPr lang="en-US" dirty="0" smtClean="0"/>
            <a:t>Budget Preparation and Legislation/ Authorization Phase</a:t>
          </a:r>
          <a:endParaRPr lang="en-US" dirty="0"/>
        </a:p>
      </dgm:t>
    </dgm:pt>
    <dgm:pt modelId="{E07F860B-77DE-4A82-9599-0D0EA43177A8}" type="parTrans" cxnId="{78DEDE14-97A1-4BC1-9F43-F73321F04C84}">
      <dgm:prSet/>
      <dgm:spPr/>
      <dgm:t>
        <a:bodyPr/>
        <a:lstStyle/>
        <a:p>
          <a:endParaRPr lang="en-US"/>
        </a:p>
      </dgm:t>
    </dgm:pt>
    <dgm:pt modelId="{D4D4169C-5DA5-44B2-A140-33C9B9BB6623}" type="sibTrans" cxnId="{78DEDE14-97A1-4BC1-9F43-F73321F04C84}">
      <dgm:prSet/>
      <dgm:spPr/>
      <dgm:t>
        <a:bodyPr/>
        <a:lstStyle/>
        <a:p>
          <a:endParaRPr lang="en-US"/>
        </a:p>
      </dgm:t>
    </dgm:pt>
    <dgm:pt modelId="{A4073EA3-17D4-49BC-89B1-936E400E0A2B}">
      <dgm:prSet phldrT="[Text]"/>
      <dgm:spPr>
        <a:solidFill>
          <a:schemeClr val="bg1">
            <a:lumMod val="95000"/>
            <a:alpha val="90000"/>
          </a:schemeClr>
        </a:solidFill>
      </dgm:spPr>
      <dgm:t>
        <a:bodyPr/>
        <a:lstStyle/>
        <a:p>
          <a:r>
            <a:rPr lang="en-US" dirty="0" smtClean="0"/>
            <a:t>Develop and improve budgetary methods, procedures and justification;</a:t>
          </a:r>
          <a:endParaRPr lang="en-US" dirty="0"/>
        </a:p>
      </dgm:t>
    </dgm:pt>
    <dgm:pt modelId="{A6B45FA3-034E-4B8D-94B3-5B902E20453A}" type="parTrans" cxnId="{72313D26-A58E-4825-9FD4-999395D04FD9}">
      <dgm:prSet/>
      <dgm:spPr/>
      <dgm:t>
        <a:bodyPr/>
        <a:lstStyle/>
        <a:p>
          <a:endParaRPr lang="en-US"/>
        </a:p>
      </dgm:t>
    </dgm:pt>
    <dgm:pt modelId="{9D4FCC99-C448-4452-9C2F-81F4E75ADB4B}" type="sibTrans" cxnId="{72313D26-A58E-4825-9FD4-999395D04FD9}">
      <dgm:prSet/>
      <dgm:spPr/>
      <dgm:t>
        <a:bodyPr/>
        <a:lstStyle/>
        <a:p>
          <a:endParaRPr lang="en-US"/>
        </a:p>
      </dgm:t>
    </dgm:pt>
    <dgm:pt modelId="{FBCE3C0A-6B1E-41FB-A035-ACE956CCAF95}">
      <dgm:prSet phldrT="[Text]"/>
      <dgm:spPr>
        <a:solidFill>
          <a:schemeClr val="bg1">
            <a:lumMod val="95000"/>
            <a:alpha val="90000"/>
          </a:schemeClr>
        </a:solidFill>
      </dgm:spPr>
      <dgm:t>
        <a:bodyPr/>
        <a:lstStyle/>
        <a:p>
          <a:r>
            <a:rPr lang="en-US" dirty="0" smtClean="0"/>
            <a:t>Assist in the preparation of budget documents and ensure its submission to DBM in the ensuing year;</a:t>
          </a:r>
          <a:endParaRPr lang="en-US" dirty="0"/>
        </a:p>
      </dgm:t>
    </dgm:pt>
    <dgm:pt modelId="{7194FF82-7E29-4BB3-9B28-05C723799238}" type="parTrans" cxnId="{1C04D222-49C8-4577-A204-7DBD2F54EC4C}">
      <dgm:prSet/>
      <dgm:spPr/>
      <dgm:t>
        <a:bodyPr/>
        <a:lstStyle/>
        <a:p>
          <a:endParaRPr lang="en-US"/>
        </a:p>
      </dgm:t>
    </dgm:pt>
    <dgm:pt modelId="{A5141FE3-E302-4484-B1C1-20669325428B}" type="sibTrans" cxnId="{1C04D222-49C8-4577-A204-7DBD2F54EC4C}">
      <dgm:prSet/>
      <dgm:spPr/>
      <dgm:t>
        <a:bodyPr/>
        <a:lstStyle/>
        <a:p>
          <a:endParaRPr lang="en-US"/>
        </a:p>
      </dgm:t>
    </dgm:pt>
    <dgm:pt modelId="{18F03BE7-CC2F-44B6-A9A0-53CAB987ACCA}">
      <dgm:prSet phldrT="[Text]"/>
      <dgm:spPr>
        <a:solidFill>
          <a:schemeClr val="bg1">
            <a:lumMod val="95000"/>
            <a:alpha val="90000"/>
          </a:schemeClr>
        </a:solidFill>
      </dgm:spPr>
      <dgm:t>
        <a:bodyPr/>
        <a:lstStyle/>
        <a:p>
          <a:r>
            <a:rPr lang="en-US" dirty="0" smtClean="0"/>
            <a:t>Review/ evaluate/ recommend budget proposals of various </a:t>
          </a:r>
          <a:r>
            <a:rPr lang="en-US" dirty="0" err="1" smtClean="0"/>
            <a:t>DepEd</a:t>
          </a:r>
          <a:r>
            <a:rPr lang="en-US" dirty="0" smtClean="0"/>
            <a:t> units</a:t>
          </a:r>
          <a:endParaRPr lang="en-US" dirty="0"/>
        </a:p>
      </dgm:t>
    </dgm:pt>
    <dgm:pt modelId="{1A71F71E-42F9-4347-AA9B-3667784027FD}" type="parTrans" cxnId="{65A5202D-E354-4B0D-A498-640C2D074B38}">
      <dgm:prSet/>
      <dgm:spPr/>
      <dgm:t>
        <a:bodyPr/>
        <a:lstStyle/>
        <a:p>
          <a:endParaRPr lang="en-US"/>
        </a:p>
      </dgm:t>
    </dgm:pt>
    <dgm:pt modelId="{61127D2A-01C8-4D4B-B3BF-BEA160AF0F1C}" type="sibTrans" cxnId="{65A5202D-E354-4B0D-A498-640C2D074B38}">
      <dgm:prSet/>
      <dgm:spPr/>
      <dgm:t>
        <a:bodyPr/>
        <a:lstStyle/>
        <a:p>
          <a:endParaRPr lang="en-US"/>
        </a:p>
      </dgm:t>
    </dgm:pt>
    <dgm:pt modelId="{A1DD3D8E-07B8-4131-AF4B-4996B98910E7}">
      <dgm:prSet phldrT="[Text]"/>
      <dgm:spPr>
        <a:solidFill>
          <a:schemeClr val="bg1">
            <a:lumMod val="95000"/>
            <a:alpha val="90000"/>
          </a:schemeClr>
        </a:solidFill>
      </dgm:spPr>
      <dgm:t>
        <a:bodyPr/>
        <a:lstStyle/>
        <a:p>
          <a:r>
            <a:rPr lang="en-US" dirty="0" smtClean="0"/>
            <a:t>Fund allocation to </a:t>
          </a:r>
          <a:r>
            <a:rPr lang="en-US" dirty="0" err="1" smtClean="0"/>
            <a:t>DepEd</a:t>
          </a:r>
          <a:r>
            <a:rPr lang="en-US" dirty="0" smtClean="0"/>
            <a:t> units based on indicative budget ceiling</a:t>
          </a:r>
          <a:endParaRPr lang="en-US" dirty="0"/>
        </a:p>
      </dgm:t>
    </dgm:pt>
    <dgm:pt modelId="{23FF05FD-4731-473F-ADC5-81CA1E603356}" type="parTrans" cxnId="{94509546-4367-4978-BEED-B240517B50FF}">
      <dgm:prSet/>
      <dgm:spPr/>
      <dgm:t>
        <a:bodyPr/>
        <a:lstStyle/>
        <a:p>
          <a:endParaRPr lang="en-US"/>
        </a:p>
      </dgm:t>
    </dgm:pt>
    <dgm:pt modelId="{969F74C6-E648-4D2D-8718-1B9909A2F783}" type="sibTrans" cxnId="{94509546-4367-4978-BEED-B240517B50FF}">
      <dgm:prSet/>
      <dgm:spPr/>
      <dgm:t>
        <a:bodyPr/>
        <a:lstStyle/>
        <a:p>
          <a:endParaRPr lang="en-US"/>
        </a:p>
      </dgm:t>
    </dgm:pt>
    <dgm:pt modelId="{707D3EEB-0918-4608-8DD6-BD96BE141807}">
      <dgm:prSet phldrT="[Text]"/>
      <dgm:spPr>
        <a:solidFill>
          <a:schemeClr val="bg1">
            <a:lumMod val="95000"/>
            <a:alpha val="90000"/>
          </a:schemeClr>
        </a:solidFill>
      </dgm:spPr>
      <dgm:t>
        <a:bodyPr/>
        <a:lstStyle/>
        <a:p>
          <a:r>
            <a:rPr lang="en-US" dirty="0" smtClean="0"/>
            <a:t>Oversee the submission of data/ documents in support of the budget proposal</a:t>
          </a:r>
          <a:endParaRPr lang="en-US" dirty="0"/>
        </a:p>
      </dgm:t>
    </dgm:pt>
    <dgm:pt modelId="{23C98A5F-2876-4CF1-A062-3BD03F86CEF9}" type="parTrans" cxnId="{9450BEED-8604-454B-A5D3-685451271C56}">
      <dgm:prSet/>
      <dgm:spPr/>
      <dgm:t>
        <a:bodyPr/>
        <a:lstStyle/>
        <a:p>
          <a:endParaRPr lang="en-US"/>
        </a:p>
      </dgm:t>
    </dgm:pt>
    <dgm:pt modelId="{5A7E6776-CC0F-4923-B559-A4AA25A2AFF1}" type="sibTrans" cxnId="{9450BEED-8604-454B-A5D3-685451271C56}">
      <dgm:prSet/>
      <dgm:spPr/>
      <dgm:t>
        <a:bodyPr/>
        <a:lstStyle/>
        <a:p>
          <a:endParaRPr lang="en-US"/>
        </a:p>
      </dgm:t>
    </dgm:pt>
    <dgm:pt modelId="{E10D7EB3-0D71-4BAA-A1C4-A5524F9D5CF1}">
      <dgm:prSet phldrT="[Text]"/>
      <dgm:spPr>
        <a:solidFill>
          <a:schemeClr val="bg1">
            <a:lumMod val="95000"/>
            <a:alpha val="90000"/>
          </a:schemeClr>
        </a:solidFill>
      </dgm:spPr>
      <dgm:t>
        <a:bodyPr/>
        <a:lstStyle/>
        <a:p>
          <a:r>
            <a:rPr lang="en-US" dirty="0" smtClean="0"/>
            <a:t>Prepare and submit to DBM the consolidated budget proposal</a:t>
          </a:r>
          <a:endParaRPr lang="en-US" dirty="0"/>
        </a:p>
      </dgm:t>
    </dgm:pt>
    <dgm:pt modelId="{C495DC8B-5F63-42BE-8E3B-5F587F2D47B1}" type="parTrans" cxnId="{40052632-D473-4DA4-89ED-63C8A660A581}">
      <dgm:prSet/>
      <dgm:spPr/>
      <dgm:t>
        <a:bodyPr/>
        <a:lstStyle/>
        <a:p>
          <a:endParaRPr lang="en-US"/>
        </a:p>
      </dgm:t>
    </dgm:pt>
    <dgm:pt modelId="{E4F213BC-83E5-4EF9-B731-824EFE641A2A}" type="sibTrans" cxnId="{40052632-D473-4DA4-89ED-63C8A660A581}">
      <dgm:prSet/>
      <dgm:spPr/>
      <dgm:t>
        <a:bodyPr/>
        <a:lstStyle/>
        <a:p>
          <a:endParaRPr lang="en-US"/>
        </a:p>
      </dgm:t>
    </dgm:pt>
    <dgm:pt modelId="{EBBE5CE2-B20C-4FF5-83E3-DF5842D9E441}">
      <dgm:prSet phldrT="[Text]"/>
      <dgm:spPr>
        <a:solidFill>
          <a:schemeClr val="bg1">
            <a:lumMod val="95000"/>
            <a:alpha val="90000"/>
          </a:schemeClr>
        </a:solidFill>
      </dgm:spPr>
      <dgm:t>
        <a:bodyPr/>
        <a:lstStyle/>
        <a:p>
          <a:r>
            <a:rPr lang="en-US" dirty="0" smtClean="0"/>
            <a:t> Provide technical support to management in the presentation and defense on the agency’s budget proposal</a:t>
          </a:r>
          <a:endParaRPr lang="en-US" dirty="0"/>
        </a:p>
      </dgm:t>
    </dgm:pt>
    <dgm:pt modelId="{E5874235-8A02-4A3A-B873-F3A1275031D8}" type="parTrans" cxnId="{5B29BD73-6F16-4068-86AA-27505108FAA2}">
      <dgm:prSet/>
      <dgm:spPr/>
      <dgm:t>
        <a:bodyPr/>
        <a:lstStyle/>
        <a:p>
          <a:endParaRPr lang="en-US"/>
        </a:p>
      </dgm:t>
    </dgm:pt>
    <dgm:pt modelId="{85E1E8CD-A421-4753-89EC-96A0915AE451}" type="sibTrans" cxnId="{5B29BD73-6F16-4068-86AA-27505108FAA2}">
      <dgm:prSet/>
      <dgm:spPr/>
      <dgm:t>
        <a:bodyPr/>
        <a:lstStyle/>
        <a:p>
          <a:endParaRPr lang="en-US"/>
        </a:p>
      </dgm:t>
    </dgm:pt>
    <dgm:pt modelId="{256CD987-8376-42A1-A837-4910D853C80E}" type="pres">
      <dgm:prSet presAssocID="{4FCEFEC0-CE28-46CB-8C9D-7BE67CC3341A}" presName="Name0" presStyleCnt="0">
        <dgm:presLayoutVars>
          <dgm:dir/>
          <dgm:animLvl val="lvl"/>
          <dgm:resizeHandles val="exact"/>
        </dgm:presLayoutVars>
      </dgm:prSet>
      <dgm:spPr/>
      <dgm:t>
        <a:bodyPr/>
        <a:lstStyle/>
        <a:p>
          <a:endParaRPr lang="en-US"/>
        </a:p>
      </dgm:t>
    </dgm:pt>
    <dgm:pt modelId="{3143593F-EB37-4409-B21A-7B4EF8617DE1}" type="pres">
      <dgm:prSet presAssocID="{B715622A-222E-4477-ABEA-3ACE1C755D48}" presName="linNode" presStyleCnt="0"/>
      <dgm:spPr/>
    </dgm:pt>
    <dgm:pt modelId="{6A0C9849-A66D-41DC-A407-D92E8F74D7D9}" type="pres">
      <dgm:prSet presAssocID="{B715622A-222E-4477-ABEA-3ACE1C755D48}" presName="parentText" presStyleLbl="node1" presStyleIdx="0" presStyleCnt="1" custLinFactNeighborX="-91391" custLinFactNeighborY="-1587">
        <dgm:presLayoutVars>
          <dgm:chMax val="1"/>
          <dgm:bulletEnabled val="1"/>
        </dgm:presLayoutVars>
      </dgm:prSet>
      <dgm:spPr/>
      <dgm:t>
        <a:bodyPr/>
        <a:lstStyle/>
        <a:p>
          <a:endParaRPr lang="en-US"/>
        </a:p>
      </dgm:t>
    </dgm:pt>
    <dgm:pt modelId="{E354A6E9-27F3-4656-A7AF-E3C16C8A0B58}" type="pres">
      <dgm:prSet presAssocID="{B715622A-222E-4477-ABEA-3ACE1C755D48}" presName="descendantText" presStyleLbl="alignAccFollowNode1" presStyleIdx="0" presStyleCnt="1" custScaleY="101190">
        <dgm:presLayoutVars>
          <dgm:bulletEnabled val="1"/>
        </dgm:presLayoutVars>
      </dgm:prSet>
      <dgm:spPr/>
      <dgm:t>
        <a:bodyPr/>
        <a:lstStyle/>
        <a:p>
          <a:endParaRPr lang="en-US"/>
        </a:p>
      </dgm:t>
    </dgm:pt>
  </dgm:ptLst>
  <dgm:cxnLst>
    <dgm:cxn modelId="{B27DCD4F-5159-4440-BAED-A6ABBCCA3560}" type="presOf" srcId="{18F03BE7-CC2F-44B6-A9A0-53CAB987ACCA}" destId="{E354A6E9-27F3-4656-A7AF-E3C16C8A0B58}" srcOrd="0" destOrd="2" presId="urn:microsoft.com/office/officeart/2005/8/layout/vList5"/>
    <dgm:cxn modelId="{9450BEED-8604-454B-A5D3-685451271C56}" srcId="{B715622A-222E-4477-ABEA-3ACE1C755D48}" destId="{707D3EEB-0918-4608-8DD6-BD96BE141807}" srcOrd="4" destOrd="0" parTransId="{23C98A5F-2876-4CF1-A062-3BD03F86CEF9}" sibTransId="{5A7E6776-CC0F-4923-B559-A4AA25A2AFF1}"/>
    <dgm:cxn modelId="{700DFFA9-4FCC-48B9-B37D-4A043CE02039}" type="presOf" srcId="{B715622A-222E-4477-ABEA-3ACE1C755D48}" destId="{6A0C9849-A66D-41DC-A407-D92E8F74D7D9}" srcOrd="0" destOrd="0" presId="urn:microsoft.com/office/officeart/2005/8/layout/vList5"/>
    <dgm:cxn modelId="{C16EAFE1-8F39-4663-B357-27FC41785A59}" type="presOf" srcId="{E10D7EB3-0D71-4BAA-A1C4-A5524F9D5CF1}" destId="{E354A6E9-27F3-4656-A7AF-E3C16C8A0B58}" srcOrd="0" destOrd="5" presId="urn:microsoft.com/office/officeart/2005/8/layout/vList5"/>
    <dgm:cxn modelId="{40052632-D473-4DA4-89ED-63C8A660A581}" srcId="{B715622A-222E-4477-ABEA-3ACE1C755D48}" destId="{E10D7EB3-0D71-4BAA-A1C4-A5524F9D5CF1}" srcOrd="5" destOrd="0" parTransId="{C495DC8B-5F63-42BE-8E3B-5F587F2D47B1}" sibTransId="{E4F213BC-83E5-4EF9-B731-824EFE641A2A}"/>
    <dgm:cxn modelId="{65A5202D-E354-4B0D-A498-640C2D074B38}" srcId="{B715622A-222E-4477-ABEA-3ACE1C755D48}" destId="{18F03BE7-CC2F-44B6-A9A0-53CAB987ACCA}" srcOrd="2" destOrd="0" parTransId="{1A71F71E-42F9-4347-AA9B-3667784027FD}" sibTransId="{61127D2A-01C8-4D4B-B3BF-BEA160AF0F1C}"/>
    <dgm:cxn modelId="{1C04D222-49C8-4577-A204-7DBD2F54EC4C}" srcId="{B715622A-222E-4477-ABEA-3ACE1C755D48}" destId="{FBCE3C0A-6B1E-41FB-A035-ACE956CCAF95}" srcOrd="1" destOrd="0" parTransId="{7194FF82-7E29-4BB3-9B28-05C723799238}" sibTransId="{A5141FE3-E302-4484-B1C1-20669325428B}"/>
    <dgm:cxn modelId="{4771A2B0-6A86-4496-916F-CB5223522CCC}" type="presOf" srcId="{A4073EA3-17D4-49BC-89B1-936E400E0A2B}" destId="{E354A6E9-27F3-4656-A7AF-E3C16C8A0B58}" srcOrd="0" destOrd="0" presId="urn:microsoft.com/office/officeart/2005/8/layout/vList5"/>
    <dgm:cxn modelId="{FDB9EC60-466C-457D-B148-7C23319117A0}" type="presOf" srcId="{707D3EEB-0918-4608-8DD6-BD96BE141807}" destId="{E354A6E9-27F3-4656-A7AF-E3C16C8A0B58}" srcOrd="0" destOrd="4" presId="urn:microsoft.com/office/officeart/2005/8/layout/vList5"/>
    <dgm:cxn modelId="{5B29BD73-6F16-4068-86AA-27505108FAA2}" srcId="{B715622A-222E-4477-ABEA-3ACE1C755D48}" destId="{EBBE5CE2-B20C-4FF5-83E3-DF5842D9E441}" srcOrd="6" destOrd="0" parTransId="{E5874235-8A02-4A3A-B873-F3A1275031D8}" sibTransId="{85E1E8CD-A421-4753-89EC-96A0915AE451}"/>
    <dgm:cxn modelId="{94509546-4367-4978-BEED-B240517B50FF}" srcId="{B715622A-222E-4477-ABEA-3ACE1C755D48}" destId="{A1DD3D8E-07B8-4131-AF4B-4996B98910E7}" srcOrd="3" destOrd="0" parTransId="{23FF05FD-4731-473F-ADC5-81CA1E603356}" sibTransId="{969F74C6-E648-4D2D-8718-1B9909A2F783}"/>
    <dgm:cxn modelId="{78DEDE14-97A1-4BC1-9F43-F73321F04C84}" srcId="{4FCEFEC0-CE28-46CB-8C9D-7BE67CC3341A}" destId="{B715622A-222E-4477-ABEA-3ACE1C755D48}" srcOrd="0" destOrd="0" parTransId="{E07F860B-77DE-4A82-9599-0D0EA43177A8}" sibTransId="{D4D4169C-5DA5-44B2-A140-33C9B9BB6623}"/>
    <dgm:cxn modelId="{0730699E-4FBE-4574-8F85-06F99D821514}" type="presOf" srcId="{FBCE3C0A-6B1E-41FB-A035-ACE956CCAF95}" destId="{E354A6E9-27F3-4656-A7AF-E3C16C8A0B58}" srcOrd="0" destOrd="1" presId="urn:microsoft.com/office/officeart/2005/8/layout/vList5"/>
    <dgm:cxn modelId="{72313D26-A58E-4825-9FD4-999395D04FD9}" srcId="{B715622A-222E-4477-ABEA-3ACE1C755D48}" destId="{A4073EA3-17D4-49BC-89B1-936E400E0A2B}" srcOrd="0" destOrd="0" parTransId="{A6B45FA3-034E-4B8D-94B3-5B902E20453A}" sibTransId="{9D4FCC99-C448-4452-9C2F-81F4E75ADB4B}"/>
    <dgm:cxn modelId="{3E444A3E-CA5A-40A5-966F-1DF70C225F44}" type="presOf" srcId="{EBBE5CE2-B20C-4FF5-83E3-DF5842D9E441}" destId="{E354A6E9-27F3-4656-A7AF-E3C16C8A0B58}" srcOrd="0" destOrd="6" presId="urn:microsoft.com/office/officeart/2005/8/layout/vList5"/>
    <dgm:cxn modelId="{6E9FFCF4-422D-416C-AE10-76A34400B82D}" type="presOf" srcId="{A1DD3D8E-07B8-4131-AF4B-4996B98910E7}" destId="{E354A6E9-27F3-4656-A7AF-E3C16C8A0B58}" srcOrd="0" destOrd="3" presId="urn:microsoft.com/office/officeart/2005/8/layout/vList5"/>
    <dgm:cxn modelId="{E1B39CED-7421-458A-BE7C-66D33B597864}" type="presOf" srcId="{4FCEFEC0-CE28-46CB-8C9D-7BE67CC3341A}" destId="{256CD987-8376-42A1-A837-4910D853C80E}" srcOrd="0" destOrd="0" presId="urn:microsoft.com/office/officeart/2005/8/layout/vList5"/>
    <dgm:cxn modelId="{368D38C5-9610-4236-8F2C-AA80BE22C9C5}" type="presParOf" srcId="{256CD987-8376-42A1-A837-4910D853C80E}" destId="{3143593F-EB37-4409-B21A-7B4EF8617DE1}" srcOrd="0" destOrd="0" presId="urn:microsoft.com/office/officeart/2005/8/layout/vList5"/>
    <dgm:cxn modelId="{B8837F4D-B7BD-4A3B-B4C4-146184288DB1}" type="presParOf" srcId="{3143593F-EB37-4409-B21A-7B4EF8617DE1}" destId="{6A0C9849-A66D-41DC-A407-D92E8F74D7D9}" srcOrd="0" destOrd="0" presId="urn:microsoft.com/office/officeart/2005/8/layout/vList5"/>
    <dgm:cxn modelId="{442CF995-2ED2-4567-9D17-C6B636E38D4A}" type="presParOf" srcId="{3143593F-EB37-4409-B21A-7B4EF8617DE1}" destId="{E354A6E9-27F3-4656-A7AF-E3C16C8A0B58}" srcOrd="1" destOrd="0" presId="urn:microsoft.com/office/officeart/2005/8/layout/vList5"/>
  </dgm:cxnLst>
  <dgm:bg/>
  <dgm:whole/>
</dgm:dataModel>
</file>

<file path=ppt/diagrams/data2.xml><?xml version="1.0" encoding="utf-8"?>
<dgm:dataModel xmlns:dgm="http://schemas.openxmlformats.org/drawingml/2006/diagram" xmlns:a="http://schemas.openxmlformats.org/drawingml/2006/main">
  <dgm:ptLst>
    <dgm:pt modelId="{4FCEFEC0-CE28-46CB-8C9D-7BE67CC3341A}" type="doc">
      <dgm:prSet loTypeId="urn:microsoft.com/office/officeart/2005/8/layout/vList5" loCatId="list" qsTypeId="urn:microsoft.com/office/officeart/2005/8/quickstyle/3d1" qsCatId="3D" csTypeId="urn:microsoft.com/office/officeart/2005/8/colors/colorful4" csCatId="colorful" phldr="1"/>
      <dgm:spPr/>
      <dgm:t>
        <a:bodyPr/>
        <a:lstStyle/>
        <a:p>
          <a:endParaRPr lang="en-US"/>
        </a:p>
      </dgm:t>
    </dgm:pt>
    <dgm:pt modelId="{A7ADB995-652E-432D-A5A8-01635915A411}">
      <dgm:prSet phldrT="[Text]"/>
      <dgm:spPr>
        <a:solidFill>
          <a:srgbClr val="C00000"/>
        </a:solidFill>
      </dgm:spPr>
      <dgm:t>
        <a:bodyPr/>
        <a:lstStyle/>
        <a:p>
          <a:r>
            <a:rPr lang="en-US" dirty="0" smtClean="0"/>
            <a:t>Budget Execution Phase</a:t>
          </a:r>
          <a:endParaRPr lang="en-US" dirty="0"/>
        </a:p>
      </dgm:t>
    </dgm:pt>
    <dgm:pt modelId="{CD28CF81-DEC4-4F4A-B53B-54F4643A8DC3}" type="parTrans" cxnId="{D696EFB3-2912-4B70-B8B4-EEA526D65F57}">
      <dgm:prSet/>
      <dgm:spPr/>
      <dgm:t>
        <a:bodyPr/>
        <a:lstStyle/>
        <a:p>
          <a:endParaRPr lang="en-US"/>
        </a:p>
      </dgm:t>
    </dgm:pt>
    <dgm:pt modelId="{1D8CDA48-6F8C-43B7-8685-B402226BBD07}" type="sibTrans" cxnId="{D696EFB3-2912-4B70-B8B4-EEA526D65F57}">
      <dgm:prSet/>
      <dgm:spPr/>
      <dgm:t>
        <a:bodyPr/>
        <a:lstStyle/>
        <a:p>
          <a:endParaRPr lang="en-US"/>
        </a:p>
      </dgm:t>
    </dgm:pt>
    <dgm:pt modelId="{AC7CF172-EA2C-417E-B468-44369EFEDF5B}">
      <dgm:prSet phldrT="[Text]"/>
      <dgm:spPr>
        <a:solidFill>
          <a:schemeClr val="bg1">
            <a:lumMod val="95000"/>
            <a:alpha val="90000"/>
          </a:schemeClr>
        </a:solidFill>
      </dgm:spPr>
      <dgm:t>
        <a:bodyPr/>
        <a:lstStyle/>
        <a:p>
          <a:r>
            <a:rPr lang="en-US" dirty="0" smtClean="0"/>
            <a:t>Prepare Monthly Disbursement Program (MDP) based on GAARD</a:t>
          </a:r>
          <a:endParaRPr lang="en-US" dirty="0"/>
        </a:p>
      </dgm:t>
    </dgm:pt>
    <dgm:pt modelId="{5DA9AC17-24D9-40E1-9418-7E7FE82AF6B0}" type="parTrans" cxnId="{D70E6C7B-291A-4B95-B555-011DA071FA64}">
      <dgm:prSet/>
      <dgm:spPr/>
      <dgm:t>
        <a:bodyPr/>
        <a:lstStyle/>
        <a:p>
          <a:endParaRPr lang="en-US"/>
        </a:p>
      </dgm:t>
    </dgm:pt>
    <dgm:pt modelId="{0BF94FE2-A9BC-4BCA-BC4B-CA54E20B25BD}" type="sibTrans" cxnId="{D70E6C7B-291A-4B95-B555-011DA071FA64}">
      <dgm:prSet/>
      <dgm:spPr/>
      <dgm:t>
        <a:bodyPr/>
        <a:lstStyle/>
        <a:p>
          <a:endParaRPr lang="en-US"/>
        </a:p>
      </dgm:t>
    </dgm:pt>
    <dgm:pt modelId="{F5400473-4EAB-42E0-BE5C-594107A344C9}">
      <dgm:prSet phldrT="[Text]"/>
      <dgm:spPr>
        <a:solidFill>
          <a:schemeClr val="bg1">
            <a:lumMod val="95000"/>
            <a:alpha val="90000"/>
          </a:schemeClr>
        </a:solidFill>
      </dgm:spPr>
      <dgm:t>
        <a:bodyPr/>
        <a:lstStyle/>
        <a:p>
          <a:r>
            <a:rPr lang="en-US" dirty="0" smtClean="0"/>
            <a:t>Provide technical assistance in the application and utilization of budgetary methods and procedures</a:t>
          </a:r>
          <a:endParaRPr lang="en-US" dirty="0"/>
        </a:p>
      </dgm:t>
    </dgm:pt>
    <dgm:pt modelId="{94843BC2-40B2-4841-8300-CEE27FF09FD6}" type="parTrans" cxnId="{DA8BC316-0CFF-4F33-9749-200A7BDC5A0F}">
      <dgm:prSet/>
      <dgm:spPr/>
      <dgm:t>
        <a:bodyPr/>
        <a:lstStyle/>
        <a:p>
          <a:endParaRPr lang="en-US"/>
        </a:p>
      </dgm:t>
    </dgm:pt>
    <dgm:pt modelId="{4322C7DE-4C1F-4E7F-85B7-EC2A3B22B029}" type="sibTrans" cxnId="{DA8BC316-0CFF-4F33-9749-200A7BDC5A0F}">
      <dgm:prSet/>
      <dgm:spPr/>
      <dgm:t>
        <a:bodyPr/>
        <a:lstStyle/>
        <a:p>
          <a:endParaRPr lang="en-US"/>
        </a:p>
      </dgm:t>
    </dgm:pt>
    <dgm:pt modelId="{5912FD41-642E-4E49-BDCD-51C697EF16B1}">
      <dgm:prSet phldrT="[Text]"/>
      <dgm:spPr>
        <a:solidFill>
          <a:schemeClr val="bg1">
            <a:lumMod val="95000"/>
            <a:alpha val="90000"/>
          </a:schemeClr>
        </a:solidFill>
      </dgm:spPr>
      <dgm:t>
        <a:bodyPr/>
        <a:lstStyle/>
        <a:p>
          <a:r>
            <a:rPr lang="en-US" dirty="0" smtClean="0"/>
            <a:t>Prepare special budgets on requests for fund release to implementing units</a:t>
          </a:r>
          <a:endParaRPr lang="en-US" dirty="0"/>
        </a:p>
      </dgm:t>
    </dgm:pt>
    <dgm:pt modelId="{6C442B55-9AF9-4147-B0D1-5EABA6C55D57}" type="parTrans" cxnId="{A4514E39-1490-46B5-945F-D649F5F139E5}">
      <dgm:prSet/>
      <dgm:spPr/>
      <dgm:t>
        <a:bodyPr/>
        <a:lstStyle/>
        <a:p>
          <a:endParaRPr lang="en-US"/>
        </a:p>
      </dgm:t>
    </dgm:pt>
    <dgm:pt modelId="{90AF4B76-3B74-491C-B468-2EAFBCD7FD49}" type="sibTrans" cxnId="{A4514E39-1490-46B5-945F-D649F5F139E5}">
      <dgm:prSet/>
      <dgm:spPr/>
      <dgm:t>
        <a:bodyPr/>
        <a:lstStyle/>
        <a:p>
          <a:endParaRPr lang="en-US"/>
        </a:p>
      </dgm:t>
    </dgm:pt>
    <dgm:pt modelId="{C0999431-4AB9-43A0-BF49-DA554ED55A52}">
      <dgm:prSet phldrT="[Text]"/>
      <dgm:spPr>
        <a:solidFill>
          <a:schemeClr val="bg1">
            <a:lumMod val="95000"/>
            <a:alpha val="90000"/>
          </a:schemeClr>
        </a:solidFill>
      </dgm:spPr>
      <dgm:t>
        <a:bodyPr/>
        <a:lstStyle/>
        <a:p>
          <a:r>
            <a:rPr lang="en-US" dirty="0" smtClean="0"/>
            <a:t>Process obligation of allotments and issuance of sub-AROs</a:t>
          </a:r>
          <a:endParaRPr lang="en-US" dirty="0"/>
        </a:p>
      </dgm:t>
    </dgm:pt>
    <dgm:pt modelId="{8A82435A-076E-4B2F-839E-E994EA0E658D}" type="parTrans" cxnId="{7BB22B52-B5E3-426C-B444-AD1A17809279}">
      <dgm:prSet/>
      <dgm:spPr/>
      <dgm:t>
        <a:bodyPr/>
        <a:lstStyle/>
        <a:p>
          <a:endParaRPr lang="en-US"/>
        </a:p>
      </dgm:t>
    </dgm:pt>
    <dgm:pt modelId="{4DA32396-2790-4B1F-A3A9-70B90E1C9A01}" type="sibTrans" cxnId="{7BB22B52-B5E3-426C-B444-AD1A17809279}">
      <dgm:prSet/>
      <dgm:spPr/>
      <dgm:t>
        <a:bodyPr/>
        <a:lstStyle/>
        <a:p>
          <a:endParaRPr lang="en-US"/>
        </a:p>
      </dgm:t>
    </dgm:pt>
    <dgm:pt modelId="{377DFAC0-412B-421E-BDA0-749A9963ECD4}">
      <dgm:prSet phldrT="[Text]"/>
      <dgm:spPr>
        <a:solidFill>
          <a:schemeClr val="bg1">
            <a:lumMod val="95000"/>
            <a:alpha val="90000"/>
          </a:schemeClr>
        </a:solidFill>
      </dgm:spPr>
      <dgm:t>
        <a:bodyPr/>
        <a:lstStyle/>
        <a:p>
          <a:r>
            <a:rPr lang="en-US" dirty="0" smtClean="0"/>
            <a:t>Manage, record and control fund allocation and utilization</a:t>
          </a:r>
          <a:endParaRPr lang="en-US" dirty="0"/>
        </a:p>
      </dgm:t>
    </dgm:pt>
    <dgm:pt modelId="{07423D6B-212C-4557-9CE5-DF722C749AB0}" type="parTrans" cxnId="{0484612A-4EEB-49F1-8DFC-1AE4185E4259}">
      <dgm:prSet/>
      <dgm:spPr/>
      <dgm:t>
        <a:bodyPr/>
        <a:lstStyle/>
        <a:p>
          <a:endParaRPr lang="en-US"/>
        </a:p>
      </dgm:t>
    </dgm:pt>
    <dgm:pt modelId="{846E0520-078D-41A1-A723-EEB26AEA9992}" type="sibTrans" cxnId="{0484612A-4EEB-49F1-8DFC-1AE4185E4259}">
      <dgm:prSet/>
      <dgm:spPr/>
      <dgm:t>
        <a:bodyPr/>
        <a:lstStyle/>
        <a:p>
          <a:endParaRPr lang="en-US"/>
        </a:p>
      </dgm:t>
    </dgm:pt>
    <dgm:pt modelId="{15DC70C5-5038-4E37-AF6D-CA2B9FECD191}">
      <dgm:prSet phldrT="[Text]"/>
      <dgm:spPr>
        <a:solidFill>
          <a:schemeClr val="bg1">
            <a:lumMod val="95000"/>
            <a:alpha val="90000"/>
          </a:schemeClr>
        </a:solidFill>
      </dgm:spPr>
      <dgm:t>
        <a:bodyPr/>
        <a:lstStyle/>
        <a:p>
          <a:endParaRPr lang="en-US" dirty="0"/>
        </a:p>
      </dgm:t>
    </dgm:pt>
    <dgm:pt modelId="{C1065F94-D8E8-4BDB-8121-B3EA02255FA8}" type="parTrans" cxnId="{A8D5A02D-79B1-4709-9F7D-2E7EC7C809C2}">
      <dgm:prSet/>
      <dgm:spPr/>
      <dgm:t>
        <a:bodyPr/>
        <a:lstStyle/>
        <a:p>
          <a:endParaRPr lang="en-US"/>
        </a:p>
      </dgm:t>
    </dgm:pt>
    <dgm:pt modelId="{1392EEF5-BC69-444C-8F38-759D40AD4532}" type="sibTrans" cxnId="{A8D5A02D-79B1-4709-9F7D-2E7EC7C809C2}">
      <dgm:prSet/>
      <dgm:spPr/>
      <dgm:t>
        <a:bodyPr/>
        <a:lstStyle/>
        <a:p>
          <a:endParaRPr lang="en-US"/>
        </a:p>
      </dgm:t>
    </dgm:pt>
    <dgm:pt modelId="{AA779533-9EC0-4F79-A496-EFD5A79C5271}">
      <dgm:prSet phldrT="[Text]"/>
      <dgm:spPr>
        <a:solidFill>
          <a:schemeClr val="bg1">
            <a:lumMod val="95000"/>
            <a:alpha val="90000"/>
          </a:schemeClr>
        </a:solidFill>
      </dgm:spPr>
      <dgm:t>
        <a:bodyPr/>
        <a:lstStyle/>
        <a:p>
          <a:r>
            <a:rPr lang="en-US" dirty="0" smtClean="0"/>
            <a:t>Process related budget communications</a:t>
          </a:r>
          <a:endParaRPr lang="en-US" dirty="0"/>
        </a:p>
      </dgm:t>
    </dgm:pt>
    <dgm:pt modelId="{5D0DC42C-813E-4B8C-9149-C36D4B0BA783}" type="parTrans" cxnId="{EED0BE91-481C-452E-8CFE-88FBD078B6AB}">
      <dgm:prSet/>
      <dgm:spPr/>
      <dgm:t>
        <a:bodyPr/>
        <a:lstStyle/>
        <a:p>
          <a:endParaRPr lang="en-US"/>
        </a:p>
      </dgm:t>
    </dgm:pt>
    <dgm:pt modelId="{62CFAB6A-2041-44DA-8969-6D0E54E64173}" type="sibTrans" cxnId="{EED0BE91-481C-452E-8CFE-88FBD078B6AB}">
      <dgm:prSet/>
      <dgm:spPr/>
      <dgm:t>
        <a:bodyPr/>
        <a:lstStyle/>
        <a:p>
          <a:endParaRPr lang="en-US"/>
        </a:p>
      </dgm:t>
    </dgm:pt>
    <dgm:pt modelId="{256CD987-8376-42A1-A837-4910D853C80E}" type="pres">
      <dgm:prSet presAssocID="{4FCEFEC0-CE28-46CB-8C9D-7BE67CC3341A}" presName="Name0" presStyleCnt="0">
        <dgm:presLayoutVars>
          <dgm:dir/>
          <dgm:animLvl val="lvl"/>
          <dgm:resizeHandles val="exact"/>
        </dgm:presLayoutVars>
      </dgm:prSet>
      <dgm:spPr/>
      <dgm:t>
        <a:bodyPr/>
        <a:lstStyle/>
        <a:p>
          <a:endParaRPr lang="en-US"/>
        </a:p>
      </dgm:t>
    </dgm:pt>
    <dgm:pt modelId="{225986F1-F760-4A3E-ABC3-EB9AD4884DA9}" type="pres">
      <dgm:prSet presAssocID="{A7ADB995-652E-432D-A5A8-01635915A411}" presName="linNode" presStyleCnt="0"/>
      <dgm:spPr/>
    </dgm:pt>
    <dgm:pt modelId="{ADE067A1-FA4B-42EB-A6B0-3C179634F12F}" type="pres">
      <dgm:prSet presAssocID="{A7ADB995-652E-432D-A5A8-01635915A411}" presName="parentText" presStyleLbl="node1" presStyleIdx="0" presStyleCnt="1">
        <dgm:presLayoutVars>
          <dgm:chMax val="1"/>
          <dgm:bulletEnabled val="1"/>
        </dgm:presLayoutVars>
      </dgm:prSet>
      <dgm:spPr/>
      <dgm:t>
        <a:bodyPr/>
        <a:lstStyle/>
        <a:p>
          <a:endParaRPr lang="en-US"/>
        </a:p>
      </dgm:t>
    </dgm:pt>
    <dgm:pt modelId="{C91B0AF2-9EE3-4C73-8DC1-AB27FA0B9770}" type="pres">
      <dgm:prSet presAssocID="{A7ADB995-652E-432D-A5A8-01635915A411}" presName="descendantText" presStyleLbl="alignAccFollowNode1" presStyleIdx="0" presStyleCnt="1">
        <dgm:presLayoutVars>
          <dgm:bulletEnabled val="1"/>
        </dgm:presLayoutVars>
      </dgm:prSet>
      <dgm:spPr/>
      <dgm:t>
        <a:bodyPr/>
        <a:lstStyle/>
        <a:p>
          <a:endParaRPr lang="en-US"/>
        </a:p>
      </dgm:t>
    </dgm:pt>
  </dgm:ptLst>
  <dgm:cxnLst>
    <dgm:cxn modelId="{0C6EDB0B-E851-4B4A-9E5B-FDF36412D7B9}" type="presOf" srcId="{5912FD41-642E-4E49-BDCD-51C697EF16B1}" destId="{C91B0AF2-9EE3-4C73-8DC1-AB27FA0B9770}" srcOrd="0" destOrd="1" presId="urn:microsoft.com/office/officeart/2005/8/layout/vList5"/>
    <dgm:cxn modelId="{7BB22B52-B5E3-426C-B444-AD1A17809279}" srcId="{A7ADB995-652E-432D-A5A8-01635915A411}" destId="{C0999431-4AB9-43A0-BF49-DA554ED55A52}" srcOrd="2" destOrd="0" parTransId="{8A82435A-076E-4B2F-839E-E994EA0E658D}" sibTransId="{4DA32396-2790-4B1F-A3A9-70B90E1C9A01}"/>
    <dgm:cxn modelId="{D70E6C7B-291A-4B95-B555-011DA071FA64}" srcId="{A7ADB995-652E-432D-A5A8-01635915A411}" destId="{AC7CF172-EA2C-417E-B468-44369EFEDF5B}" srcOrd="0" destOrd="0" parTransId="{5DA9AC17-24D9-40E1-9418-7E7FE82AF6B0}" sibTransId="{0BF94FE2-A9BC-4BCA-BC4B-CA54E20B25BD}"/>
    <dgm:cxn modelId="{A8D5A02D-79B1-4709-9F7D-2E7EC7C809C2}" srcId="{A7ADB995-652E-432D-A5A8-01635915A411}" destId="{15DC70C5-5038-4E37-AF6D-CA2B9FECD191}" srcOrd="6" destOrd="0" parTransId="{C1065F94-D8E8-4BDB-8121-B3EA02255FA8}" sibTransId="{1392EEF5-BC69-444C-8F38-759D40AD4532}"/>
    <dgm:cxn modelId="{3AA979DD-E495-40EA-9330-B27CC5DD8072}" type="presOf" srcId="{AC7CF172-EA2C-417E-B468-44369EFEDF5B}" destId="{C91B0AF2-9EE3-4C73-8DC1-AB27FA0B9770}" srcOrd="0" destOrd="0" presId="urn:microsoft.com/office/officeart/2005/8/layout/vList5"/>
    <dgm:cxn modelId="{C904236A-E875-436F-BC91-05B9839C6773}" type="presOf" srcId="{F5400473-4EAB-42E0-BE5C-594107A344C9}" destId="{C91B0AF2-9EE3-4C73-8DC1-AB27FA0B9770}" srcOrd="0" destOrd="4" presId="urn:microsoft.com/office/officeart/2005/8/layout/vList5"/>
    <dgm:cxn modelId="{975CE8BC-81A6-4391-94C7-FB401663684A}" type="presOf" srcId="{C0999431-4AB9-43A0-BF49-DA554ED55A52}" destId="{C91B0AF2-9EE3-4C73-8DC1-AB27FA0B9770}" srcOrd="0" destOrd="2" presId="urn:microsoft.com/office/officeart/2005/8/layout/vList5"/>
    <dgm:cxn modelId="{22B9EB84-A875-4FAA-B1B0-A4968491D997}" type="presOf" srcId="{4FCEFEC0-CE28-46CB-8C9D-7BE67CC3341A}" destId="{256CD987-8376-42A1-A837-4910D853C80E}" srcOrd="0" destOrd="0" presId="urn:microsoft.com/office/officeart/2005/8/layout/vList5"/>
    <dgm:cxn modelId="{DA8BC316-0CFF-4F33-9749-200A7BDC5A0F}" srcId="{A7ADB995-652E-432D-A5A8-01635915A411}" destId="{F5400473-4EAB-42E0-BE5C-594107A344C9}" srcOrd="4" destOrd="0" parTransId="{94843BC2-40B2-4841-8300-CEE27FF09FD6}" sibTransId="{4322C7DE-4C1F-4E7F-85B7-EC2A3B22B029}"/>
    <dgm:cxn modelId="{0484612A-4EEB-49F1-8DFC-1AE4185E4259}" srcId="{A7ADB995-652E-432D-A5A8-01635915A411}" destId="{377DFAC0-412B-421E-BDA0-749A9963ECD4}" srcOrd="3" destOrd="0" parTransId="{07423D6B-212C-4557-9CE5-DF722C749AB0}" sibTransId="{846E0520-078D-41A1-A723-EEB26AEA9992}"/>
    <dgm:cxn modelId="{A4514E39-1490-46B5-945F-D649F5F139E5}" srcId="{A7ADB995-652E-432D-A5A8-01635915A411}" destId="{5912FD41-642E-4E49-BDCD-51C697EF16B1}" srcOrd="1" destOrd="0" parTransId="{6C442B55-9AF9-4147-B0D1-5EABA6C55D57}" sibTransId="{90AF4B76-3B74-491C-B468-2EAFBCD7FD49}"/>
    <dgm:cxn modelId="{D696EFB3-2912-4B70-B8B4-EEA526D65F57}" srcId="{4FCEFEC0-CE28-46CB-8C9D-7BE67CC3341A}" destId="{A7ADB995-652E-432D-A5A8-01635915A411}" srcOrd="0" destOrd="0" parTransId="{CD28CF81-DEC4-4F4A-B53B-54F4643A8DC3}" sibTransId="{1D8CDA48-6F8C-43B7-8685-B402226BBD07}"/>
    <dgm:cxn modelId="{EED0BE91-481C-452E-8CFE-88FBD078B6AB}" srcId="{A7ADB995-652E-432D-A5A8-01635915A411}" destId="{AA779533-9EC0-4F79-A496-EFD5A79C5271}" srcOrd="5" destOrd="0" parTransId="{5D0DC42C-813E-4B8C-9149-C36D4B0BA783}" sibTransId="{62CFAB6A-2041-44DA-8969-6D0E54E64173}"/>
    <dgm:cxn modelId="{4B2357CA-FFC1-4F87-ADD1-1CF1216144A6}" type="presOf" srcId="{AA779533-9EC0-4F79-A496-EFD5A79C5271}" destId="{C91B0AF2-9EE3-4C73-8DC1-AB27FA0B9770}" srcOrd="0" destOrd="5" presId="urn:microsoft.com/office/officeart/2005/8/layout/vList5"/>
    <dgm:cxn modelId="{C0A7278C-FC96-467E-BB01-9A5A8938005E}" type="presOf" srcId="{15DC70C5-5038-4E37-AF6D-CA2B9FECD191}" destId="{C91B0AF2-9EE3-4C73-8DC1-AB27FA0B9770}" srcOrd="0" destOrd="6" presId="urn:microsoft.com/office/officeart/2005/8/layout/vList5"/>
    <dgm:cxn modelId="{0FC7A0F4-C0E4-4115-8DC7-5D346210A38B}" type="presOf" srcId="{A7ADB995-652E-432D-A5A8-01635915A411}" destId="{ADE067A1-FA4B-42EB-A6B0-3C179634F12F}" srcOrd="0" destOrd="0" presId="urn:microsoft.com/office/officeart/2005/8/layout/vList5"/>
    <dgm:cxn modelId="{AE75C9C8-7A07-4965-A407-A11E29CB5C1E}" type="presOf" srcId="{377DFAC0-412B-421E-BDA0-749A9963ECD4}" destId="{C91B0AF2-9EE3-4C73-8DC1-AB27FA0B9770}" srcOrd="0" destOrd="3" presId="urn:microsoft.com/office/officeart/2005/8/layout/vList5"/>
    <dgm:cxn modelId="{39068E42-FFAE-4D21-993E-721975BCDD49}" type="presParOf" srcId="{256CD987-8376-42A1-A837-4910D853C80E}" destId="{225986F1-F760-4A3E-ABC3-EB9AD4884DA9}" srcOrd="0" destOrd="0" presId="urn:microsoft.com/office/officeart/2005/8/layout/vList5"/>
    <dgm:cxn modelId="{5757B01E-DBAE-40EA-B95A-09C50FDCD335}" type="presParOf" srcId="{225986F1-F760-4A3E-ABC3-EB9AD4884DA9}" destId="{ADE067A1-FA4B-42EB-A6B0-3C179634F12F}" srcOrd="0" destOrd="0" presId="urn:microsoft.com/office/officeart/2005/8/layout/vList5"/>
    <dgm:cxn modelId="{996A14C7-94D2-427B-8301-463EAD69F1E5}" type="presParOf" srcId="{225986F1-F760-4A3E-ABC3-EB9AD4884DA9}" destId="{C91B0AF2-9EE3-4C73-8DC1-AB27FA0B9770}" srcOrd="1" destOrd="0" presId="urn:microsoft.com/office/officeart/2005/8/layout/vList5"/>
  </dgm:cxnLst>
  <dgm:bg/>
  <dgm:whole/>
</dgm:dataModel>
</file>

<file path=ppt/diagrams/data3.xml><?xml version="1.0" encoding="utf-8"?>
<dgm:dataModel xmlns:dgm="http://schemas.openxmlformats.org/drawingml/2006/diagram" xmlns:a="http://schemas.openxmlformats.org/drawingml/2006/main">
  <dgm:ptLst>
    <dgm:pt modelId="{4FCEFEC0-CE28-46CB-8C9D-7BE67CC3341A}" type="doc">
      <dgm:prSet loTypeId="urn:microsoft.com/office/officeart/2005/8/layout/vList5" loCatId="list" qsTypeId="urn:microsoft.com/office/officeart/2005/8/quickstyle/3d1" qsCatId="3D" csTypeId="urn:microsoft.com/office/officeart/2005/8/colors/colorful4" csCatId="colorful" phldr="1"/>
      <dgm:spPr/>
      <dgm:t>
        <a:bodyPr/>
        <a:lstStyle/>
        <a:p>
          <a:endParaRPr lang="en-US"/>
        </a:p>
      </dgm:t>
    </dgm:pt>
    <dgm:pt modelId="{009FA602-0D0B-4553-9391-471E156076F1}">
      <dgm:prSet phldrT="[Text]"/>
      <dgm:spPr>
        <a:solidFill>
          <a:schemeClr val="accent5">
            <a:lumMod val="75000"/>
          </a:schemeClr>
        </a:solidFill>
      </dgm:spPr>
      <dgm:t>
        <a:bodyPr/>
        <a:lstStyle/>
        <a:p>
          <a:r>
            <a:rPr lang="en-US" dirty="0" smtClean="0"/>
            <a:t>Budget Accountability/ Reporting Phase</a:t>
          </a:r>
          <a:endParaRPr lang="en-US" dirty="0"/>
        </a:p>
      </dgm:t>
    </dgm:pt>
    <dgm:pt modelId="{F2DC2D9C-7756-4C26-8BB8-CEC515A3820E}" type="parTrans" cxnId="{E3840440-C6C3-4BD2-95B7-ECC11E194661}">
      <dgm:prSet/>
      <dgm:spPr/>
      <dgm:t>
        <a:bodyPr/>
        <a:lstStyle/>
        <a:p>
          <a:endParaRPr lang="en-US"/>
        </a:p>
      </dgm:t>
    </dgm:pt>
    <dgm:pt modelId="{C879F0F1-C50D-4807-A5C4-F2C31E15E5DB}" type="sibTrans" cxnId="{E3840440-C6C3-4BD2-95B7-ECC11E194661}">
      <dgm:prSet/>
      <dgm:spPr/>
      <dgm:t>
        <a:bodyPr/>
        <a:lstStyle/>
        <a:p>
          <a:endParaRPr lang="en-US"/>
        </a:p>
      </dgm:t>
    </dgm:pt>
    <dgm:pt modelId="{02DC7362-CA0B-4186-BCF1-C68A26D0424A}">
      <dgm:prSet phldrT="[Text]"/>
      <dgm:spPr>
        <a:solidFill>
          <a:schemeClr val="bg1">
            <a:lumMod val="95000"/>
            <a:alpha val="90000"/>
          </a:schemeClr>
        </a:solidFill>
      </dgm:spPr>
      <dgm:t>
        <a:bodyPr/>
        <a:lstStyle/>
        <a:p>
          <a:r>
            <a:rPr lang="en-US" dirty="0" smtClean="0"/>
            <a:t>Oversee the submission and consolidation of BEDs/ BARs and related documents</a:t>
          </a:r>
          <a:endParaRPr lang="en-US" dirty="0"/>
        </a:p>
      </dgm:t>
    </dgm:pt>
    <dgm:pt modelId="{F7FAADB2-13A3-4C24-BB30-9132FDC7BCEA}" type="parTrans" cxnId="{FCC4711D-368C-426D-A59A-56F794753510}">
      <dgm:prSet/>
      <dgm:spPr/>
      <dgm:t>
        <a:bodyPr/>
        <a:lstStyle/>
        <a:p>
          <a:endParaRPr lang="en-US"/>
        </a:p>
      </dgm:t>
    </dgm:pt>
    <dgm:pt modelId="{8A629221-C0F7-4241-82E5-9F8F9D9904DB}" type="sibTrans" cxnId="{FCC4711D-368C-426D-A59A-56F794753510}">
      <dgm:prSet/>
      <dgm:spPr/>
      <dgm:t>
        <a:bodyPr/>
        <a:lstStyle/>
        <a:p>
          <a:endParaRPr lang="en-US"/>
        </a:p>
      </dgm:t>
    </dgm:pt>
    <dgm:pt modelId="{AE256FB7-867E-4DB9-B740-2C7A19D17C1B}">
      <dgm:prSet phldrT="[Text]"/>
      <dgm:spPr>
        <a:solidFill>
          <a:schemeClr val="bg1">
            <a:lumMod val="95000"/>
            <a:alpha val="90000"/>
          </a:schemeClr>
        </a:solidFill>
      </dgm:spPr>
      <dgm:t>
        <a:bodyPr/>
        <a:lstStyle/>
        <a:p>
          <a:r>
            <a:rPr lang="en-US" dirty="0" smtClean="0"/>
            <a:t>Prepare RAODs (PS, MOOE, FE &amp; CO)</a:t>
          </a:r>
          <a:endParaRPr lang="en-US" dirty="0"/>
        </a:p>
      </dgm:t>
    </dgm:pt>
    <dgm:pt modelId="{A19A9426-485B-4A68-B5BF-1E4B827B09F7}" type="parTrans" cxnId="{CF9CFAB9-9C62-4994-BFBE-93F61ED3BF10}">
      <dgm:prSet/>
      <dgm:spPr/>
      <dgm:t>
        <a:bodyPr/>
        <a:lstStyle/>
        <a:p>
          <a:endParaRPr lang="en-US"/>
        </a:p>
      </dgm:t>
    </dgm:pt>
    <dgm:pt modelId="{1DEFDE03-715B-4032-A9B5-5FD22DD3E64B}" type="sibTrans" cxnId="{CF9CFAB9-9C62-4994-BFBE-93F61ED3BF10}">
      <dgm:prSet/>
      <dgm:spPr/>
      <dgm:t>
        <a:bodyPr/>
        <a:lstStyle/>
        <a:p>
          <a:endParaRPr lang="en-US"/>
        </a:p>
      </dgm:t>
    </dgm:pt>
    <dgm:pt modelId="{819F63A4-3274-408B-9E29-71E882937AB9}">
      <dgm:prSet phldrT="[Text]"/>
      <dgm:spPr>
        <a:solidFill>
          <a:schemeClr val="bg1">
            <a:lumMod val="95000"/>
            <a:alpha val="90000"/>
          </a:schemeClr>
        </a:solidFill>
      </dgm:spPr>
      <dgm:t>
        <a:bodyPr/>
        <a:lstStyle/>
        <a:p>
          <a:endParaRPr lang="en-US" dirty="0"/>
        </a:p>
      </dgm:t>
    </dgm:pt>
    <dgm:pt modelId="{43D03C65-B51A-46C4-89EB-8443A84E82E8}" type="parTrans" cxnId="{34C9BEA0-9FCC-4265-B326-797AB2DED119}">
      <dgm:prSet/>
      <dgm:spPr/>
      <dgm:t>
        <a:bodyPr/>
        <a:lstStyle/>
        <a:p>
          <a:endParaRPr lang="en-US"/>
        </a:p>
      </dgm:t>
    </dgm:pt>
    <dgm:pt modelId="{4E69BF95-C2B3-4439-A447-E0AA6E42DC35}" type="sibTrans" cxnId="{34C9BEA0-9FCC-4265-B326-797AB2DED119}">
      <dgm:prSet/>
      <dgm:spPr/>
      <dgm:t>
        <a:bodyPr/>
        <a:lstStyle/>
        <a:p>
          <a:endParaRPr lang="en-US"/>
        </a:p>
      </dgm:t>
    </dgm:pt>
    <dgm:pt modelId="{17E8AE7C-E149-46DF-9FF2-AFF7BCD8BE30}">
      <dgm:prSet phldrT="[Text]"/>
      <dgm:spPr>
        <a:solidFill>
          <a:schemeClr val="bg1">
            <a:lumMod val="95000"/>
            <a:alpha val="90000"/>
          </a:schemeClr>
        </a:solidFill>
      </dgm:spPr>
      <dgm:t>
        <a:bodyPr/>
        <a:lstStyle/>
        <a:p>
          <a:r>
            <a:rPr lang="en-US" dirty="0" smtClean="0"/>
            <a:t>Prepare FARs</a:t>
          </a:r>
          <a:endParaRPr lang="en-US" dirty="0"/>
        </a:p>
      </dgm:t>
    </dgm:pt>
    <dgm:pt modelId="{84F30B7F-3BDC-41F3-BBBB-8B36222B5314}" type="parTrans" cxnId="{2C82FEB4-488A-4A66-9735-7CBDFB68C6FA}">
      <dgm:prSet/>
      <dgm:spPr/>
      <dgm:t>
        <a:bodyPr/>
        <a:lstStyle/>
        <a:p>
          <a:endParaRPr lang="en-US"/>
        </a:p>
      </dgm:t>
    </dgm:pt>
    <dgm:pt modelId="{4BA17068-4861-46ED-B912-C587A68ADA92}" type="sibTrans" cxnId="{2C82FEB4-488A-4A66-9735-7CBDFB68C6FA}">
      <dgm:prSet/>
      <dgm:spPr/>
      <dgm:t>
        <a:bodyPr/>
        <a:lstStyle/>
        <a:p>
          <a:endParaRPr lang="en-US"/>
        </a:p>
      </dgm:t>
    </dgm:pt>
    <dgm:pt modelId="{AF80E933-2478-49B3-B304-333249745747}">
      <dgm:prSet phldrT="[Text]"/>
      <dgm:spPr>
        <a:solidFill>
          <a:schemeClr val="bg1">
            <a:lumMod val="95000"/>
            <a:alpha val="90000"/>
          </a:schemeClr>
        </a:solidFill>
      </dgm:spPr>
      <dgm:t>
        <a:bodyPr/>
        <a:lstStyle/>
        <a:p>
          <a:r>
            <a:rPr lang="en-US" dirty="0" smtClean="0"/>
            <a:t> Assist  </a:t>
          </a:r>
          <a:r>
            <a:rPr lang="en-US" dirty="0" err="1" smtClean="0"/>
            <a:t>DepEd</a:t>
          </a:r>
          <a:r>
            <a:rPr lang="en-US" dirty="0" smtClean="0"/>
            <a:t> units in the agency performance review</a:t>
          </a:r>
          <a:endParaRPr lang="en-US" dirty="0"/>
        </a:p>
      </dgm:t>
    </dgm:pt>
    <dgm:pt modelId="{592060AF-FD79-4785-AFDB-B1F621151D89}" type="parTrans" cxnId="{671E7D29-91B2-44A9-8E78-5C7F867A4CAE}">
      <dgm:prSet/>
      <dgm:spPr/>
      <dgm:t>
        <a:bodyPr/>
        <a:lstStyle/>
        <a:p>
          <a:endParaRPr lang="en-US"/>
        </a:p>
      </dgm:t>
    </dgm:pt>
    <dgm:pt modelId="{07683FD5-F90D-4412-A907-C4CAD3154C8E}" type="sibTrans" cxnId="{671E7D29-91B2-44A9-8E78-5C7F867A4CAE}">
      <dgm:prSet/>
      <dgm:spPr/>
      <dgm:t>
        <a:bodyPr/>
        <a:lstStyle/>
        <a:p>
          <a:endParaRPr lang="en-US"/>
        </a:p>
      </dgm:t>
    </dgm:pt>
    <dgm:pt modelId="{348E7B5F-DC6C-4149-B751-4FADEC936D07}">
      <dgm:prSet phldrT="[Text]"/>
      <dgm:spPr>
        <a:solidFill>
          <a:schemeClr val="bg1">
            <a:lumMod val="95000"/>
            <a:alpha val="90000"/>
          </a:schemeClr>
        </a:solidFill>
      </dgm:spPr>
      <dgm:t>
        <a:bodyPr/>
        <a:lstStyle/>
        <a:p>
          <a:r>
            <a:rPr lang="en-US" dirty="0" smtClean="0"/>
            <a:t> Provide Management with periodic reports and technical advice on Budget</a:t>
          </a:r>
          <a:endParaRPr lang="en-US" dirty="0"/>
        </a:p>
      </dgm:t>
    </dgm:pt>
    <dgm:pt modelId="{B82FCCB7-079B-41F5-B269-F1AACEBBCDE3}" type="parTrans" cxnId="{36EF823A-4975-45B4-9BAE-C1725187152C}">
      <dgm:prSet/>
      <dgm:spPr/>
      <dgm:t>
        <a:bodyPr/>
        <a:lstStyle/>
        <a:p>
          <a:endParaRPr lang="en-US"/>
        </a:p>
      </dgm:t>
    </dgm:pt>
    <dgm:pt modelId="{63E63B3E-7EC6-4DCE-B0E9-3CEB73FDD6CC}" type="sibTrans" cxnId="{36EF823A-4975-45B4-9BAE-C1725187152C}">
      <dgm:prSet/>
      <dgm:spPr/>
      <dgm:t>
        <a:bodyPr/>
        <a:lstStyle/>
        <a:p>
          <a:endParaRPr lang="en-US"/>
        </a:p>
      </dgm:t>
    </dgm:pt>
    <dgm:pt modelId="{256CD987-8376-42A1-A837-4910D853C80E}" type="pres">
      <dgm:prSet presAssocID="{4FCEFEC0-CE28-46CB-8C9D-7BE67CC3341A}" presName="Name0" presStyleCnt="0">
        <dgm:presLayoutVars>
          <dgm:dir/>
          <dgm:animLvl val="lvl"/>
          <dgm:resizeHandles val="exact"/>
        </dgm:presLayoutVars>
      </dgm:prSet>
      <dgm:spPr/>
      <dgm:t>
        <a:bodyPr/>
        <a:lstStyle/>
        <a:p>
          <a:endParaRPr lang="en-US"/>
        </a:p>
      </dgm:t>
    </dgm:pt>
    <dgm:pt modelId="{F84A4DBD-3864-4D29-979A-0BC8858CDE38}" type="pres">
      <dgm:prSet presAssocID="{009FA602-0D0B-4553-9391-471E156076F1}" presName="linNode" presStyleCnt="0"/>
      <dgm:spPr/>
    </dgm:pt>
    <dgm:pt modelId="{73B22B12-F337-4B36-83C5-8F5CCF6AFA55}" type="pres">
      <dgm:prSet presAssocID="{009FA602-0D0B-4553-9391-471E156076F1}" presName="parentText" presStyleLbl="node1" presStyleIdx="0" presStyleCnt="1">
        <dgm:presLayoutVars>
          <dgm:chMax val="1"/>
          <dgm:bulletEnabled val="1"/>
        </dgm:presLayoutVars>
      </dgm:prSet>
      <dgm:spPr/>
      <dgm:t>
        <a:bodyPr/>
        <a:lstStyle/>
        <a:p>
          <a:endParaRPr lang="en-US"/>
        </a:p>
      </dgm:t>
    </dgm:pt>
    <dgm:pt modelId="{5F98B8F7-51FC-4834-81C6-5E3C2AFD6E91}" type="pres">
      <dgm:prSet presAssocID="{009FA602-0D0B-4553-9391-471E156076F1}" presName="descendantText" presStyleLbl="alignAccFollowNode1" presStyleIdx="0" presStyleCnt="1">
        <dgm:presLayoutVars>
          <dgm:bulletEnabled val="1"/>
        </dgm:presLayoutVars>
      </dgm:prSet>
      <dgm:spPr/>
      <dgm:t>
        <a:bodyPr/>
        <a:lstStyle/>
        <a:p>
          <a:endParaRPr lang="en-US"/>
        </a:p>
      </dgm:t>
    </dgm:pt>
  </dgm:ptLst>
  <dgm:cxnLst>
    <dgm:cxn modelId="{E2EA613A-1104-4FBB-9BB6-6499E61DA2B4}" type="presOf" srcId="{17E8AE7C-E149-46DF-9FF2-AFF7BCD8BE30}" destId="{5F98B8F7-51FC-4834-81C6-5E3C2AFD6E91}" srcOrd="0" destOrd="2" presId="urn:microsoft.com/office/officeart/2005/8/layout/vList5"/>
    <dgm:cxn modelId="{42CAAC1E-6744-484D-82DF-6D2C1972C19D}" type="presOf" srcId="{02DC7362-CA0B-4186-BCF1-C68A26D0424A}" destId="{5F98B8F7-51FC-4834-81C6-5E3C2AFD6E91}" srcOrd="0" destOrd="0" presId="urn:microsoft.com/office/officeart/2005/8/layout/vList5"/>
    <dgm:cxn modelId="{36EF823A-4975-45B4-9BAE-C1725187152C}" srcId="{009FA602-0D0B-4553-9391-471E156076F1}" destId="{348E7B5F-DC6C-4149-B751-4FADEC936D07}" srcOrd="4" destOrd="0" parTransId="{B82FCCB7-079B-41F5-B269-F1AACEBBCDE3}" sibTransId="{63E63B3E-7EC6-4DCE-B0E9-3CEB73FDD6CC}"/>
    <dgm:cxn modelId="{1C5D2CEF-CD1F-41A4-BF39-78C40A5BF78C}" type="presOf" srcId="{009FA602-0D0B-4553-9391-471E156076F1}" destId="{73B22B12-F337-4B36-83C5-8F5CCF6AFA55}" srcOrd="0" destOrd="0" presId="urn:microsoft.com/office/officeart/2005/8/layout/vList5"/>
    <dgm:cxn modelId="{34C9BEA0-9FCC-4265-B326-797AB2DED119}" srcId="{009FA602-0D0B-4553-9391-471E156076F1}" destId="{819F63A4-3274-408B-9E29-71E882937AB9}" srcOrd="5" destOrd="0" parTransId="{43D03C65-B51A-46C4-89EB-8443A84E82E8}" sibTransId="{4E69BF95-C2B3-4439-A447-E0AA6E42DC35}"/>
    <dgm:cxn modelId="{E3840440-C6C3-4BD2-95B7-ECC11E194661}" srcId="{4FCEFEC0-CE28-46CB-8C9D-7BE67CC3341A}" destId="{009FA602-0D0B-4553-9391-471E156076F1}" srcOrd="0" destOrd="0" parTransId="{F2DC2D9C-7756-4C26-8BB8-CEC515A3820E}" sibTransId="{C879F0F1-C50D-4807-A5C4-F2C31E15E5DB}"/>
    <dgm:cxn modelId="{2C82FEB4-488A-4A66-9735-7CBDFB68C6FA}" srcId="{009FA602-0D0B-4553-9391-471E156076F1}" destId="{17E8AE7C-E149-46DF-9FF2-AFF7BCD8BE30}" srcOrd="2" destOrd="0" parTransId="{84F30B7F-3BDC-41F3-BBBB-8B36222B5314}" sibTransId="{4BA17068-4861-46ED-B912-C587A68ADA92}"/>
    <dgm:cxn modelId="{FCC4711D-368C-426D-A59A-56F794753510}" srcId="{009FA602-0D0B-4553-9391-471E156076F1}" destId="{02DC7362-CA0B-4186-BCF1-C68A26D0424A}" srcOrd="0" destOrd="0" parTransId="{F7FAADB2-13A3-4C24-BB30-9132FDC7BCEA}" sibTransId="{8A629221-C0F7-4241-82E5-9F8F9D9904DB}"/>
    <dgm:cxn modelId="{49D1BA12-495F-4063-9ADB-8CE7ED4B250E}" type="presOf" srcId="{AF80E933-2478-49B3-B304-333249745747}" destId="{5F98B8F7-51FC-4834-81C6-5E3C2AFD6E91}" srcOrd="0" destOrd="3" presId="urn:microsoft.com/office/officeart/2005/8/layout/vList5"/>
    <dgm:cxn modelId="{AC9AB8DA-7E6E-4DAA-ADDC-130FCEAAB286}" type="presOf" srcId="{348E7B5F-DC6C-4149-B751-4FADEC936D07}" destId="{5F98B8F7-51FC-4834-81C6-5E3C2AFD6E91}" srcOrd="0" destOrd="4" presId="urn:microsoft.com/office/officeart/2005/8/layout/vList5"/>
    <dgm:cxn modelId="{CF9CFAB9-9C62-4994-BFBE-93F61ED3BF10}" srcId="{009FA602-0D0B-4553-9391-471E156076F1}" destId="{AE256FB7-867E-4DB9-B740-2C7A19D17C1B}" srcOrd="1" destOrd="0" parTransId="{A19A9426-485B-4A68-B5BF-1E4B827B09F7}" sibTransId="{1DEFDE03-715B-4032-A9B5-5FD22DD3E64B}"/>
    <dgm:cxn modelId="{671E7D29-91B2-44A9-8E78-5C7F867A4CAE}" srcId="{009FA602-0D0B-4553-9391-471E156076F1}" destId="{AF80E933-2478-49B3-B304-333249745747}" srcOrd="3" destOrd="0" parTransId="{592060AF-FD79-4785-AFDB-B1F621151D89}" sibTransId="{07683FD5-F90D-4412-A907-C4CAD3154C8E}"/>
    <dgm:cxn modelId="{A146EF33-AC9E-4FAE-811E-B138855D25D4}" type="presOf" srcId="{819F63A4-3274-408B-9E29-71E882937AB9}" destId="{5F98B8F7-51FC-4834-81C6-5E3C2AFD6E91}" srcOrd="0" destOrd="5" presId="urn:microsoft.com/office/officeart/2005/8/layout/vList5"/>
    <dgm:cxn modelId="{C2A2B62E-F454-4DB6-85D5-3907F37170F0}" type="presOf" srcId="{AE256FB7-867E-4DB9-B740-2C7A19D17C1B}" destId="{5F98B8F7-51FC-4834-81C6-5E3C2AFD6E91}" srcOrd="0" destOrd="1" presId="urn:microsoft.com/office/officeart/2005/8/layout/vList5"/>
    <dgm:cxn modelId="{31D128EF-2652-4414-97DF-A389F43AC4DF}" type="presOf" srcId="{4FCEFEC0-CE28-46CB-8C9D-7BE67CC3341A}" destId="{256CD987-8376-42A1-A837-4910D853C80E}" srcOrd="0" destOrd="0" presId="urn:microsoft.com/office/officeart/2005/8/layout/vList5"/>
    <dgm:cxn modelId="{859F706B-7192-46C4-85DF-F4FB5EAC1BFB}" type="presParOf" srcId="{256CD987-8376-42A1-A837-4910D853C80E}" destId="{F84A4DBD-3864-4D29-979A-0BC8858CDE38}" srcOrd="0" destOrd="0" presId="urn:microsoft.com/office/officeart/2005/8/layout/vList5"/>
    <dgm:cxn modelId="{8753788C-5E1E-4E7F-9725-CD177CBC20AB}" type="presParOf" srcId="{F84A4DBD-3864-4D29-979A-0BC8858CDE38}" destId="{73B22B12-F337-4B36-83C5-8F5CCF6AFA55}" srcOrd="0" destOrd="0" presId="urn:microsoft.com/office/officeart/2005/8/layout/vList5"/>
    <dgm:cxn modelId="{6BAFF98D-D783-4349-A44C-19888C0C70A0}" type="presParOf" srcId="{F84A4DBD-3864-4D29-979A-0BC8858CDE38}" destId="{5F98B8F7-51FC-4834-81C6-5E3C2AFD6E91}" srcOrd="1" destOrd="0" presId="urn:microsoft.com/office/officeart/2005/8/layout/vList5"/>
  </dgm:cxnLst>
  <dgm:bg/>
  <dgm:whole/>
</dgm:dataModel>
</file>

<file path=ppt/diagrams/data4.xml><?xml version="1.0" encoding="utf-8"?>
<dgm:dataModel xmlns:dgm="http://schemas.openxmlformats.org/drawingml/2006/diagram" xmlns:a="http://schemas.openxmlformats.org/drawingml/2006/main">
  <dgm:ptLst>
    <dgm:pt modelId="{48736E4C-723B-4C9E-852D-50A8C82C4351}" type="doc">
      <dgm:prSet loTypeId="urn:microsoft.com/office/officeart/2005/8/layout/lProcess2" loCatId="relationship" qsTypeId="urn:microsoft.com/office/officeart/2005/8/quickstyle/3d1" qsCatId="3D" csTypeId="urn:microsoft.com/office/officeart/2005/8/colors/colorful3" csCatId="colorful" phldr="1"/>
      <dgm:spPr/>
      <dgm:t>
        <a:bodyPr/>
        <a:lstStyle/>
        <a:p>
          <a:endParaRPr lang="en-US"/>
        </a:p>
      </dgm:t>
    </dgm:pt>
    <dgm:pt modelId="{35726E7D-C9A7-4896-967A-DDC192C68A62}">
      <dgm:prSet phldrT="[Text]"/>
      <dgm:spPr>
        <a:solidFill>
          <a:schemeClr val="accent5">
            <a:lumMod val="40000"/>
            <a:lumOff val="60000"/>
          </a:schemeClr>
        </a:solidFill>
      </dgm:spPr>
      <dgm:t>
        <a:bodyPr/>
        <a:lstStyle/>
        <a:p>
          <a:r>
            <a:rPr lang="en-US" dirty="0" smtClean="0">
              <a:effectLst>
                <a:outerShdw blurRad="38100" dist="38100" dir="2700000" algn="tl">
                  <a:srgbClr val="000000">
                    <a:alpha val="43137"/>
                  </a:srgbClr>
                </a:outerShdw>
              </a:effectLst>
              <a:latin typeface="Arial Rounded MT Bold" pitchFamily="34" charset="0"/>
            </a:rPr>
            <a:t>Learning Guides &amp; Tools</a:t>
          </a:r>
          <a:endParaRPr lang="en-US" dirty="0">
            <a:effectLst>
              <a:outerShdw blurRad="38100" dist="38100" dir="2700000" algn="tl">
                <a:srgbClr val="000000">
                  <a:alpha val="43137"/>
                </a:srgbClr>
              </a:outerShdw>
            </a:effectLst>
            <a:latin typeface="Arial Rounded MT Bold" pitchFamily="34" charset="0"/>
          </a:endParaRPr>
        </a:p>
      </dgm:t>
    </dgm:pt>
    <dgm:pt modelId="{9AD80F1D-FC36-4585-8736-F924830B619B}" type="parTrans" cxnId="{A196A9BB-8F68-48E3-994E-0B39D7F600DC}">
      <dgm:prSet/>
      <dgm:spPr/>
      <dgm:t>
        <a:bodyPr/>
        <a:lstStyle/>
        <a:p>
          <a:endParaRPr lang="en-US"/>
        </a:p>
      </dgm:t>
    </dgm:pt>
    <dgm:pt modelId="{F0335F80-F509-4975-95D2-4E18CC631481}" type="sibTrans" cxnId="{A196A9BB-8F68-48E3-994E-0B39D7F600DC}">
      <dgm:prSet/>
      <dgm:spPr/>
      <dgm:t>
        <a:bodyPr/>
        <a:lstStyle/>
        <a:p>
          <a:endParaRPr lang="en-US"/>
        </a:p>
      </dgm:t>
    </dgm:pt>
    <dgm:pt modelId="{673BD790-F4E6-4FA7-8EC7-7A6724DD864D}">
      <dgm:prSet phldrT="[Text]" custT="1"/>
      <dgm:spPr/>
      <dgm:t>
        <a:bodyPr/>
        <a:lstStyle/>
        <a:p>
          <a:r>
            <a:rPr lang="en-US" sz="2800" b="1" i="0" dirty="0" smtClean="0">
              <a:effectLst>
                <a:outerShdw blurRad="38100" dist="38100" dir="2700000" algn="tl">
                  <a:srgbClr val="000000">
                    <a:alpha val="43137"/>
                  </a:srgbClr>
                </a:outerShdw>
              </a:effectLst>
            </a:rPr>
            <a:t>FMOM</a:t>
          </a:r>
        </a:p>
        <a:p>
          <a:r>
            <a:rPr lang="en-US" sz="2800" b="1" i="0" dirty="0" smtClean="0">
              <a:effectLst>
                <a:outerShdw blurRad="38100" dist="38100" dir="2700000" algn="tl">
                  <a:srgbClr val="000000">
                    <a:alpha val="43137"/>
                  </a:srgbClr>
                </a:outerShdw>
              </a:effectLst>
            </a:rPr>
            <a:t>UACS</a:t>
          </a:r>
        </a:p>
        <a:p>
          <a:r>
            <a:rPr lang="en-US" sz="2800" b="1" i="0" dirty="0" smtClean="0">
              <a:effectLst>
                <a:outerShdw blurRad="38100" dist="38100" dir="2700000" algn="tl">
                  <a:srgbClr val="000000">
                    <a:alpha val="43137"/>
                  </a:srgbClr>
                </a:outerShdw>
              </a:effectLst>
            </a:rPr>
            <a:t>GAM</a:t>
          </a:r>
          <a:endParaRPr lang="en-US" sz="2800" b="1" i="0" dirty="0">
            <a:effectLst>
              <a:outerShdw blurRad="38100" dist="38100" dir="2700000" algn="tl">
                <a:srgbClr val="000000">
                  <a:alpha val="43137"/>
                </a:srgbClr>
              </a:outerShdw>
            </a:effectLst>
          </a:endParaRPr>
        </a:p>
      </dgm:t>
    </dgm:pt>
    <dgm:pt modelId="{17A72F27-E8BC-4FF3-BADB-E9DD719FBD37}" type="parTrans" cxnId="{67F44F3C-4CD0-470E-88E4-49F7EB4C0D24}">
      <dgm:prSet/>
      <dgm:spPr/>
      <dgm:t>
        <a:bodyPr/>
        <a:lstStyle/>
        <a:p>
          <a:endParaRPr lang="en-US"/>
        </a:p>
      </dgm:t>
    </dgm:pt>
    <dgm:pt modelId="{DAF14AAB-74B3-4290-8429-CF9547D009D0}" type="sibTrans" cxnId="{67F44F3C-4CD0-470E-88E4-49F7EB4C0D24}">
      <dgm:prSet/>
      <dgm:spPr/>
      <dgm:t>
        <a:bodyPr/>
        <a:lstStyle/>
        <a:p>
          <a:endParaRPr lang="en-US"/>
        </a:p>
      </dgm:t>
    </dgm:pt>
    <dgm:pt modelId="{2811D0C5-3A40-40D0-92C6-AE459925F372}">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800" b="0" i="1" dirty="0" smtClean="0">
              <a:effectLst>
                <a:outerShdw blurRad="38100" dist="38100" dir="2700000" algn="tl">
                  <a:srgbClr val="000000">
                    <a:alpha val="43137"/>
                  </a:srgbClr>
                </a:outerShdw>
              </a:effectLst>
              <a:latin typeface="Arial Rounded MT Bold" pitchFamily="34" charset="0"/>
            </a:rPr>
            <a:t>e-</a:t>
          </a:r>
          <a:r>
            <a:rPr lang="en-US" sz="2800" b="0" i="0" dirty="0" smtClean="0">
              <a:effectLst>
                <a:outerShdw blurRad="38100" dist="38100" dir="2700000" algn="tl">
                  <a:srgbClr val="000000">
                    <a:alpha val="43137"/>
                  </a:srgbClr>
                </a:outerShdw>
              </a:effectLst>
              <a:latin typeface="Arial Rounded MT Bold" pitchFamily="34" charset="0"/>
            </a:rPr>
            <a:t>BMS</a:t>
          </a:r>
        </a:p>
        <a:p>
          <a:pPr defTabSz="889000">
            <a:lnSpc>
              <a:spcPct val="90000"/>
            </a:lnSpc>
            <a:spcBef>
              <a:spcPct val="0"/>
            </a:spcBef>
            <a:spcAft>
              <a:spcPct val="35000"/>
            </a:spcAft>
          </a:pPr>
          <a:endParaRPr lang="en-US" sz="2800" b="0" dirty="0">
            <a:effectLst>
              <a:outerShdw blurRad="38100" dist="38100" dir="2700000" algn="tl">
                <a:srgbClr val="000000">
                  <a:alpha val="43137"/>
                </a:srgbClr>
              </a:outerShdw>
            </a:effectLst>
            <a:latin typeface="Arial Rounded MT Bold" pitchFamily="34" charset="0"/>
          </a:endParaRPr>
        </a:p>
      </dgm:t>
    </dgm:pt>
    <dgm:pt modelId="{D4B40F50-5801-4399-B657-9F690F71ED99}" type="parTrans" cxnId="{5652E3FB-76A4-42DA-9E82-E1FD6E20E549}">
      <dgm:prSet/>
      <dgm:spPr/>
      <dgm:t>
        <a:bodyPr/>
        <a:lstStyle/>
        <a:p>
          <a:endParaRPr lang="en-US"/>
        </a:p>
      </dgm:t>
    </dgm:pt>
    <dgm:pt modelId="{EB233385-65B0-4623-97A2-939343F059CA}" type="sibTrans" cxnId="{5652E3FB-76A4-42DA-9E82-E1FD6E20E549}">
      <dgm:prSet/>
      <dgm:spPr/>
      <dgm:t>
        <a:bodyPr/>
        <a:lstStyle/>
        <a:p>
          <a:endParaRPr lang="en-US"/>
        </a:p>
      </dgm:t>
    </dgm:pt>
    <dgm:pt modelId="{55CA8DC0-C95C-400C-96AF-F25EAC00CC87}">
      <dgm:prSet phldrT="[Text]"/>
      <dgm:spPr>
        <a:solidFill>
          <a:schemeClr val="accent5">
            <a:lumMod val="40000"/>
            <a:lumOff val="60000"/>
          </a:schemeClr>
        </a:solidFill>
      </dgm:spPr>
      <dgm:t>
        <a:bodyPr/>
        <a:lstStyle/>
        <a:p>
          <a:r>
            <a:rPr lang="en-US" dirty="0" smtClean="0">
              <a:effectLst>
                <a:outerShdw blurRad="38100" dist="38100" dir="2700000" algn="tl">
                  <a:srgbClr val="000000">
                    <a:alpha val="43137"/>
                  </a:srgbClr>
                </a:outerShdw>
              </a:effectLst>
              <a:latin typeface="Arial Rounded MT Bold" pitchFamily="34" charset="0"/>
            </a:rPr>
            <a:t>Process Documents</a:t>
          </a:r>
          <a:endParaRPr lang="en-US" dirty="0">
            <a:effectLst>
              <a:outerShdw blurRad="38100" dist="38100" dir="2700000" algn="tl">
                <a:srgbClr val="000000">
                  <a:alpha val="43137"/>
                </a:srgbClr>
              </a:outerShdw>
            </a:effectLst>
            <a:latin typeface="Arial Rounded MT Bold" pitchFamily="34" charset="0"/>
          </a:endParaRPr>
        </a:p>
      </dgm:t>
    </dgm:pt>
    <dgm:pt modelId="{E7D39BC5-2861-4D78-B951-E799C3D2F396}" type="parTrans" cxnId="{E90E2A68-591C-471B-B6B0-D1E815AA3581}">
      <dgm:prSet/>
      <dgm:spPr/>
      <dgm:t>
        <a:bodyPr/>
        <a:lstStyle/>
        <a:p>
          <a:endParaRPr lang="en-US"/>
        </a:p>
      </dgm:t>
    </dgm:pt>
    <dgm:pt modelId="{010F7F83-2F2A-4EA8-A8D3-665D0284717B}" type="sibTrans" cxnId="{E90E2A68-591C-471B-B6B0-D1E815AA3581}">
      <dgm:prSet/>
      <dgm:spPr/>
      <dgm:t>
        <a:bodyPr/>
        <a:lstStyle/>
        <a:p>
          <a:endParaRPr lang="en-US"/>
        </a:p>
      </dgm:t>
    </dgm:pt>
    <dgm:pt modelId="{FBC14F1F-D81D-4F57-BE36-C44C26F71F7F}">
      <dgm:prSet phldrT="[Text]" custT="1"/>
      <dgm:spPr/>
      <dgm:t>
        <a:bodyPr/>
        <a:lstStyle/>
        <a:p>
          <a:r>
            <a:rPr lang="en-US" sz="1800" b="0" dirty="0" smtClean="0">
              <a:effectLst>
                <a:outerShdw blurRad="38100" dist="38100" dir="2700000" algn="tl">
                  <a:srgbClr val="000000">
                    <a:alpha val="43137"/>
                  </a:srgbClr>
                </a:outerShdw>
              </a:effectLst>
              <a:latin typeface="Arial Rounded MT Bold" pitchFamily="34" charset="0"/>
            </a:rPr>
            <a:t>GAARD &amp; NEP</a:t>
          </a:r>
          <a:endParaRPr lang="en-US" sz="1800" b="0" dirty="0">
            <a:effectLst>
              <a:outerShdw blurRad="38100" dist="38100" dir="2700000" algn="tl">
                <a:srgbClr val="000000">
                  <a:alpha val="43137"/>
                </a:srgbClr>
              </a:outerShdw>
            </a:effectLst>
            <a:latin typeface="Arial Rounded MT Bold" pitchFamily="34" charset="0"/>
          </a:endParaRPr>
        </a:p>
      </dgm:t>
    </dgm:pt>
    <dgm:pt modelId="{D28CBFFC-3FCD-41D0-93CF-DB1595E38355}" type="parTrans" cxnId="{707B9C78-C136-4166-80BB-CFD93783EC8A}">
      <dgm:prSet/>
      <dgm:spPr/>
      <dgm:t>
        <a:bodyPr/>
        <a:lstStyle/>
        <a:p>
          <a:endParaRPr lang="en-US"/>
        </a:p>
      </dgm:t>
    </dgm:pt>
    <dgm:pt modelId="{FB8006D2-A3F4-440C-9150-A6613182866A}" type="sibTrans" cxnId="{707B9C78-C136-4166-80BB-CFD93783EC8A}">
      <dgm:prSet/>
      <dgm:spPr/>
      <dgm:t>
        <a:bodyPr/>
        <a:lstStyle/>
        <a:p>
          <a:endParaRPr lang="en-US"/>
        </a:p>
      </dgm:t>
    </dgm:pt>
    <dgm:pt modelId="{01441045-0C27-45B3-99FB-248000891045}">
      <dgm:prSet phldrT="[Text]" custT="1"/>
      <dgm:spPr/>
      <dgm:t>
        <a:bodyPr/>
        <a:lstStyle/>
        <a:p>
          <a:r>
            <a:rPr lang="en-US" sz="1100" b="0" dirty="0" smtClean="0">
              <a:effectLst>
                <a:outerShdw blurRad="38100" dist="38100" dir="2700000" algn="tl">
                  <a:srgbClr val="000000">
                    <a:alpha val="43137"/>
                  </a:srgbClr>
                </a:outerShdw>
              </a:effectLst>
              <a:latin typeface="Arial Rounded MT Bold" pitchFamily="34" charset="0"/>
            </a:rPr>
            <a:t>ORS: Salary/PS MOOE (incl. Training, Travelling, Supplies/Materials and Cash Advance), CO (ICT, Furniture and Fixtures, Office equipment)</a:t>
          </a:r>
          <a:endParaRPr lang="en-US" sz="1100" b="0" dirty="0">
            <a:effectLst>
              <a:outerShdw blurRad="38100" dist="38100" dir="2700000" algn="tl">
                <a:srgbClr val="000000">
                  <a:alpha val="43137"/>
                </a:srgbClr>
              </a:outerShdw>
            </a:effectLst>
            <a:latin typeface="Arial Rounded MT Bold" pitchFamily="34" charset="0"/>
          </a:endParaRPr>
        </a:p>
      </dgm:t>
    </dgm:pt>
    <dgm:pt modelId="{39C22E66-9BE2-4664-B8B7-0557B8B744C9}" type="parTrans" cxnId="{31C4C551-76D6-4947-BFF5-771F4064024B}">
      <dgm:prSet/>
      <dgm:spPr/>
      <dgm:t>
        <a:bodyPr/>
        <a:lstStyle/>
        <a:p>
          <a:endParaRPr lang="en-US"/>
        </a:p>
      </dgm:t>
    </dgm:pt>
    <dgm:pt modelId="{918A9D1A-D2E1-44C0-9C29-839624195CED}" type="sibTrans" cxnId="{31C4C551-76D6-4947-BFF5-771F4064024B}">
      <dgm:prSet/>
      <dgm:spPr/>
      <dgm:t>
        <a:bodyPr/>
        <a:lstStyle/>
        <a:p>
          <a:endParaRPr lang="en-US"/>
        </a:p>
      </dgm:t>
    </dgm:pt>
    <dgm:pt modelId="{6EDF3E84-CA4B-459D-9494-86DD5E5C7184}">
      <dgm:prSet phldrT="[Text]" custT="1"/>
      <dgm:spPr>
        <a:solidFill>
          <a:schemeClr val="accent5">
            <a:lumMod val="40000"/>
            <a:lumOff val="60000"/>
          </a:schemeClr>
        </a:solidFill>
      </dgm:spPr>
      <dgm:t>
        <a:bodyPr/>
        <a:lstStyle/>
        <a:p>
          <a:r>
            <a:rPr lang="en-US" sz="3000" dirty="0" smtClean="0">
              <a:effectLst>
                <a:outerShdw blurRad="38100" dist="38100" dir="2700000" algn="tl">
                  <a:srgbClr val="000000">
                    <a:alpha val="43137"/>
                  </a:srgbClr>
                </a:outerShdw>
              </a:effectLst>
              <a:latin typeface="Arial Rounded MT Bold" pitchFamily="34" charset="0"/>
            </a:rPr>
            <a:t>Simulation Exercise</a:t>
          </a:r>
        </a:p>
        <a:p>
          <a:r>
            <a:rPr lang="en-US" sz="2400" dirty="0" smtClean="0">
              <a:effectLst>
                <a:outerShdw blurRad="38100" dist="38100" dir="2700000" algn="tl">
                  <a:srgbClr val="000000">
                    <a:alpha val="43137"/>
                  </a:srgbClr>
                </a:outerShdw>
              </a:effectLst>
              <a:latin typeface="Arial Rounded MT Bold" pitchFamily="34" charset="0"/>
            </a:rPr>
            <a:t>(Outputs)</a:t>
          </a:r>
          <a:r>
            <a:rPr lang="en-US" sz="2400" dirty="0" smtClean="0">
              <a:latin typeface="Arial Rounded MT Bold" pitchFamily="34" charset="0"/>
            </a:rPr>
            <a:t> </a:t>
          </a:r>
        </a:p>
      </dgm:t>
    </dgm:pt>
    <dgm:pt modelId="{2F6C4D65-9963-418A-9565-CB9F45DDE792}" type="parTrans" cxnId="{0D3C33EE-68AB-4D95-8C34-CB3774863FC8}">
      <dgm:prSet/>
      <dgm:spPr/>
      <dgm:t>
        <a:bodyPr/>
        <a:lstStyle/>
        <a:p>
          <a:endParaRPr lang="en-US"/>
        </a:p>
      </dgm:t>
    </dgm:pt>
    <dgm:pt modelId="{3A3AF38E-D893-4C46-9D5C-B6D6A439A684}" type="sibTrans" cxnId="{0D3C33EE-68AB-4D95-8C34-CB3774863FC8}">
      <dgm:prSet/>
      <dgm:spPr/>
      <dgm:t>
        <a:bodyPr/>
        <a:lstStyle/>
        <a:p>
          <a:endParaRPr lang="en-US"/>
        </a:p>
      </dgm:t>
    </dgm:pt>
    <dgm:pt modelId="{09823BB9-9266-4DC4-8409-7A28B6A918A5}">
      <dgm:prSet phldrT="[Text]" custT="1"/>
      <dgm:spPr/>
      <dgm:t>
        <a:bodyPr/>
        <a:lstStyle/>
        <a:p>
          <a:r>
            <a:rPr lang="en-US" sz="1800" dirty="0" smtClean="0">
              <a:effectLst>
                <a:outerShdw blurRad="38100" dist="38100" dir="2700000" algn="tl">
                  <a:srgbClr val="000000">
                    <a:alpha val="43137"/>
                  </a:srgbClr>
                </a:outerShdw>
              </a:effectLst>
              <a:latin typeface="Arial Rounded MT Bold" pitchFamily="34" charset="0"/>
            </a:rPr>
            <a:t>DVs, RCI,</a:t>
          </a:r>
        </a:p>
        <a:p>
          <a:r>
            <a:rPr lang="en-US" sz="1800" dirty="0" smtClean="0">
              <a:effectLst>
                <a:outerShdw blurRad="38100" dist="38100" dir="2700000" algn="tl">
                  <a:srgbClr val="000000">
                    <a:alpha val="43137"/>
                  </a:srgbClr>
                </a:outerShdw>
              </a:effectLst>
              <a:latin typeface="Arial Rounded MT Bold" pitchFamily="34" charset="0"/>
            </a:rPr>
            <a:t>ADA, TRA, JEV</a:t>
          </a:r>
          <a:endParaRPr lang="en-US" sz="1800" dirty="0">
            <a:effectLst>
              <a:outerShdw blurRad="38100" dist="38100" dir="2700000" algn="tl">
                <a:srgbClr val="000000">
                  <a:alpha val="43137"/>
                </a:srgbClr>
              </a:outerShdw>
            </a:effectLst>
            <a:latin typeface="Arial Rounded MT Bold" pitchFamily="34" charset="0"/>
          </a:endParaRPr>
        </a:p>
      </dgm:t>
    </dgm:pt>
    <dgm:pt modelId="{91D2B289-CBCA-474B-A449-995037D76B86}" type="parTrans" cxnId="{9ADC0D94-B449-4C04-BD17-14F637BE4A76}">
      <dgm:prSet/>
      <dgm:spPr/>
      <dgm:t>
        <a:bodyPr/>
        <a:lstStyle/>
        <a:p>
          <a:endParaRPr lang="en-US"/>
        </a:p>
      </dgm:t>
    </dgm:pt>
    <dgm:pt modelId="{F02D983D-C4C1-4F6C-9633-10CE4627B690}" type="sibTrans" cxnId="{9ADC0D94-B449-4C04-BD17-14F637BE4A76}">
      <dgm:prSet/>
      <dgm:spPr/>
      <dgm:t>
        <a:bodyPr/>
        <a:lstStyle/>
        <a:p>
          <a:endParaRPr lang="en-US"/>
        </a:p>
      </dgm:t>
    </dgm:pt>
    <dgm:pt modelId="{9811EBEA-9E44-4DD5-AD96-15E3A1331A2F}">
      <dgm:prSet phldrT="[Text]" custT="1"/>
      <dgm:spPr/>
      <dgm:t>
        <a:bodyPr/>
        <a:lstStyle/>
        <a:p>
          <a:r>
            <a:rPr lang="en-US" sz="1800" b="0" dirty="0" smtClean="0">
              <a:effectLst>
                <a:outerShdw blurRad="38100" dist="38100" dir="2700000" algn="tl">
                  <a:srgbClr val="000000">
                    <a:alpha val="43137"/>
                  </a:srgbClr>
                </a:outerShdw>
              </a:effectLst>
              <a:latin typeface="Arial Rounded MT Bold" pitchFamily="34" charset="0"/>
            </a:rPr>
            <a:t>RAOD, PS, MOOE</a:t>
          </a:r>
        </a:p>
        <a:p>
          <a:r>
            <a:rPr lang="en-US" sz="1800" b="0" dirty="0" smtClean="0">
              <a:effectLst>
                <a:outerShdw blurRad="38100" dist="38100" dir="2700000" algn="tl">
                  <a:srgbClr val="000000">
                    <a:alpha val="43137"/>
                  </a:srgbClr>
                </a:outerShdw>
              </a:effectLst>
              <a:latin typeface="Arial Rounded MT Bold" pitchFamily="34" charset="0"/>
            </a:rPr>
            <a:t>FE, CO</a:t>
          </a:r>
        </a:p>
      </dgm:t>
    </dgm:pt>
    <dgm:pt modelId="{12534EBD-AF15-4090-B36F-175146E97457}" type="parTrans" cxnId="{5B19D6AB-9582-40AD-9252-960414DFC13C}">
      <dgm:prSet/>
      <dgm:spPr/>
      <dgm:t>
        <a:bodyPr/>
        <a:lstStyle/>
        <a:p>
          <a:endParaRPr lang="en-US"/>
        </a:p>
      </dgm:t>
    </dgm:pt>
    <dgm:pt modelId="{7364927B-C9CE-49F5-AB6B-67DBB3FF3E62}" type="sibTrans" cxnId="{5B19D6AB-9582-40AD-9252-960414DFC13C}">
      <dgm:prSet/>
      <dgm:spPr/>
      <dgm:t>
        <a:bodyPr/>
        <a:lstStyle/>
        <a:p>
          <a:endParaRPr lang="en-US"/>
        </a:p>
      </dgm:t>
    </dgm:pt>
    <dgm:pt modelId="{C3FA1344-61AF-4989-AE1A-FBAEF191431B}">
      <dgm:prSet phldrT="[Text]" custT="1"/>
      <dgm:spPr/>
      <dgm:t>
        <a:bodyPr/>
        <a:lstStyle/>
        <a:p>
          <a:r>
            <a:rPr lang="en-US" sz="1800" b="0" dirty="0" smtClean="0">
              <a:effectLst>
                <a:outerShdw blurRad="38100" dist="38100" dir="2700000" algn="tl">
                  <a:srgbClr val="000000">
                    <a:alpha val="43137"/>
                  </a:srgbClr>
                </a:outerShdw>
              </a:effectLst>
              <a:latin typeface="Arial Rounded MT Bold" pitchFamily="34" charset="0"/>
            </a:rPr>
            <a:t>FARS:</a:t>
          </a:r>
        </a:p>
        <a:p>
          <a:r>
            <a:rPr lang="en-US" sz="1800" b="0" dirty="0" smtClean="0">
              <a:effectLst>
                <a:outerShdw blurRad="38100" dist="38100" dir="2700000" algn="tl">
                  <a:srgbClr val="000000">
                    <a:alpha val="43137"/>
                  </a:srgbClr>
                </a:outerShdw>
              </a:effectLst>
              <a:latin typeface="Arial Rounded MT Bold" pitchFamily="34" charset="0"/>
            </a:rPr>
            <a:t>1, 1A, 1B</a:t>
          </a:r>
        </a:p>
      </dgm:t>
    </dgm:pt>
    <dgm:pt modelId="{1C3EFE7D-318F-468A-BED1-62248AC663FE}" type="parTrans" cxnId="{A8E86995-72B6-40C1-AB69-4A6EB339D81B}">
      <dgm:prSet/>
      <dgm:spPr/>
      <dgm:t>
        <a:bodyPr/>
        <a:lstStyle/>
        <a:p>
          <a:endParaRPr lang="en-US"/>
        </a:p>
      </dgm:t>
    </dgm:pt>
    <dgm:pt modelId="{C1F62828-B479-45E0-B8D0-82A7211C3130}" type="sibTrans" cxnId="{A8E86995-72B6-40C1-AB69-4A6EB339D81B}">
      <dgm:prSet/>
      <dgm:spPr/>
      <dgm:t>
        <a:bodyPr/>
        <a:lstStyle/>
        <a:p>
          <a:endParaRPr lang="en-US"/>
        </a:p>
      </dgm:t>
    </dgm:pt>
    <dgm:pt modelId="{3EA8E4E4-2990-46D7-9FA6-59ABCD50979F}">
      <dgm:prSet phldrT="[Text]" custT="1"/>
      <dgm:spPr/>
      <dgm:t>
        <a:bodyPr/>
        <a:lstStyle/>
        <a:p>
          <a:r>
            <a:rPr lang="en-US" sz="1800" b="0" dirty="0" smtClean="0">
              <a:effectLst>
                <a:outerShdw blurRad="38100" dist="38100" dir="2700000" algn="tl">
                  <a:srgbClr val="000000">
                    <a:alpha val="43137"/>
                  </a:srgbClr>
                </a:outerShdw>
              </a:effectLst>
              <a:latin typeface="Arial Rounded MT Bold" pitchFamily="34" charset="0"/>
            </a:rPr>
            <a:t>Report Analysis:</a:t>
          </a:r>
        </a:p>
        <a:p>
          <a:r>
            <a:rPr lang="en-US" sz="1800" b="0" dirty="0" smtClean="0">
              <a:effectLst>
                <a:outerShdw blurRad="38100" dist="38100" dir="2700000" algn="tl">
                  <a:srgbClr val="000000">
                    <a:alpha val="43137"/>
                  </a:srgbClr>
                </a:outerShdw>
              </a:effectLst>
              <a:latin typeface="Arial Rounded MT Bold" pitchFamily="34" charset="0"/>
            </a:rPr>
            <a:t>Utilization Rate</a:t>
          </a:r>
          <a:endParaRPr lang="en-US" sz="1800" b="0" dirty="0">
            <a:effectLst>
              <a:outerShdw blurRad="38100" dist="38100" dir="2700000" algn="tl">
                <a:srgbClr val="000000">
                  <a:alpha val="43137"/>
                </a:srgbClr>
              </a:outerShdw>
            </a:effectLst>
            <a:latin typeface="Arial Rounded MT Bold" pitchFamily="34" charset="0"/>
          </a:endParaRPr>
        </a:p>
      </dgm:t>
    </dgm:pt>
    <dgm:pt modelId="{E6A7D483-1FE2-43BA-9917-698133D95C2A}" type="parTrans" cxnId="{2C82ED53-6E38-4C0D-A480-9598C8970235}">
      <dgm:prSet/>
      <dgm:spPr/>
      <dgm:t>
        <a:bodyPr/>
        <a:lstStyle/>
        <a:p>
          <a:endParaRPr lang="en-US"/>
        </a:p>
      </dgm:t>
    </dgm:pt>
    <dgm:pt modelId="{84E24F5A-7824-4D6D-B7DF-A6FEFA1789D5}" type="sibTrans" cxnId="{2C82ED53-6E38-4C0D-A480-9598C8970235}">
      <dgm:prSet/>
      <dgm:spPr/>
      <dgm:t>
        <a:bodyPr/>
        <a:lstStyle/>
        <a:p>
          <a:endParaRPr lang="en-US"/>
        </a:p>
      </dgm:t>
    </dgm:pt>
    <dgm:pt modelId="{0DF99405-36F2-462D-82D6-9D58EBB9E5B7}" type="pres">
      <dgm:prSet presAssocID="{48736E4C-723B-4C9E-852D-50A8C82C4351}" presName="theList" presStyleCnt="0">
        <dgm:presLayoutVars>
          <dgm:dir/>
          <dgm:animLvl val="lvl"/>
          <dgm:resizeHandles val="exact"/>
        </dgm:presLayoutVars>
      </dgm:prSet>
      <dgm:spPr/>
      <dgm:t>
        <a:bodyPr/>
        <a:lstStyle/>
        <a:p>
          <a:endParaRPr lang="en-US"/>
        </a:p>
      </dgm:t>
    </dgm:pt>
    <dgm:pt modelId="{86A2DD60-FBC7-4A56-83A4-DD7E69DA8798}" type="pres">
      <dgm:prSet presAssocID="{35726E7D-C9A7-4896-967A-DDC192C68A62}" presName="compNode" presStyleCnt="0"/>
      <dgm:spPr/>
      <dgm:t>
        <a:bodyPr/>
        <a:lstStyle/>
        <a:p>
          <a:endParaRPr lang="en-US"/>
        </a:p>
      </dgm:t>
    </dgm:pt>
    <dgm:pt modelId="{3BBFC43A-B206-448A-AA6D-413BBF0B8635}" type="pres">
      <dgm:prSet presAssocID="{35726E7D-C9A7-4896-967A-DDC192C68A62}" presName="aNode" presStyleLbl="bgShp" presStyleIdx="0" presStyleCnt="3"/>
      <dgm:spPr/>
      <dgm:t>
        <a:bodyPr/>
        <a:lstStyle/>
        <a:p>
          <a:endParaRPr lang="en-US"/>
        </a:p>
      </dgm:t>
    </dgm:pt>
    <dgm:pt modelId="{E340A332-4A04-4FA0-9212-8488AD249101}" type="pres">
      <dgm:prSet presAssocID="{35726E7D-C9A7-4896-967A-DDC192C68A62}" presName="textNode" presStyleLbl="bgShp" presStyleIdx="0" presStyleCnt="3"/>
      <dgm:spPr/>
      <dgm:t>
        <a:bodyPr/>
        <a:lstStyle/>
        <a:p>
          <a:endParaRPr lang="en-US"/>
        </a:p>
      </dgm:t>
    </dgm:pt>
    <dgm:pt modelId="{33141DBD-E8D6-4E0F-B7E6-532D3D76527C}" type="pres">
      <dgm:prSet presAssocID="{35726E7D-C9A7-4896-967A-DDC192C68A62}" presName="compChildNode" presStyleCnt="0"/>
      <dgm:spPr/>
      <dgm:t>
        <a:bodyPr/>
        <a:lstStyle/>
        <a:p>
          <a:endParaRPr lang="en-US"/>
        </a:p>
      </dgm:t>
    </dgm:pt>
    <dgm:pt modelId="{E7AB371A-11B3-4ECF-A490-1FA67CF11372}" type="pres">
      <dgm:prSet presAssocID="{35726E7D-C9A7-4896-967A-DDC192C68A62}" presName="theInnerList" presStyleCnt="0"/>
      <dgm:spPr/>
      <dgm:t>
        <a:bodyPr/>
        <a:lstStyle/>
        <a:p>
          <a:endParaRPr lang="en-US"/>
        </a:p>
      </dgm:t>
    </dgm:pt>
    <dgm:pt modelId="{A64CA1F7-3BC5-4400-B6EE-BFCE279B0289}" type="pres">
      <dgm:prSet presAssocID="{673BD790-F4E6-4FA7-8EC7-7A6724DD864D}" presName="childNode" presStyleLbl="node1" presStyleIdx="0" presStyleCnt="8">
        <dgm:presLayoutVars>
          <dgm:bulletEnabled val="1"/>
        </dgm:presLayoutVars>
      </dgm:prSet>
      <dgm:spPr/>
      <dgm:t>
        <a:bodyPr/>
        <a:lstStyle/>
        <a:p>
          <a:endParaRPr lang="en-US"/>
        </a:p>
      </dgm:t>
    </dgm:pt>
    <dgm:pt modelId="{75EF96FA-B948-4173-B51D-BFAFB36C4BC0}" type="pres">
      <dgm:prSet presAssocID="{673BD790-F4E6-4FA7-8EC7-7A6724DD864D}" presName="aSpace2" presStyleCnt="0"/>
      <dgm:spPr/>
      <dgm:t>
        <a:bodyPr/>
        <a:lstStyle/>
        <a:p>
          <a:endParaRPr lang="en-US"/>
        </a:p>
      </dgm:t>
    </dgm:pt>
    <dgm:pt modelId="{07FC4886-A9A2-4674-B355-50B1449C8DC2}" type="pres">
      <dgm:prSet presAssocID="{2811D0C5-3A40-40D0-92C6-AE459925F372}" presName="childNode" presStyleLbl="node1" presStyleIdx="1" presStyleCnt="8">
        <dgm:presLayoutVars>
          <dgm:bulletEnabled val="1"/>
        </dgm:presLayoutVars>
      </dgm:prSet>
      <dgm:spPr/>
      <dgm:t>
        <a:bodyPr/>
        <a:lstStyle/>
        <a:p>
          <a:endParaRPr lang="en-US"/>
        </a:p>
      </dgm:t>
    </dgm:pt>
    <dgm:pt modelId="{F399A995-1518-41E7-98D7-A85390575DEA}" type="pres">
      <dgm:prSet presAssocID="{35726E7D-C9A7-4896-967A-DDC192C68A62}" presName="aSpace" presStyleCnt="0"/>
      <dgm:spPr/>
      <dgm:t>
        <a:bodyPr/>
        <a:lstStyle/>
        <a:p>
          <a:endParaRPr lang="en-US"/>
        </a:p>
      </dgm:t>
    </dgm:pt>
    <dgm:pt modelId="{5A259096-2479-4C89-B968-CF6F5AA43A04}" type="pres">
      <dgm:prSet presAssocID="{55CA8DC0-C95C-400C-96AF-F25EAC00CC87}" presName="compNode" presStyleCnt="0"/>
      <dgm:spPr/>
      <dgm:t>
        <a:bodyPr/>
        <a:lstStyle/>
        <a:p>
          <a:endParaRPr lang="en-US"/>
        </a:p>
      </dgm:t>
    </dgm:pt>
    <dgm:pt modelId="{D00C7117-A7CE-4C16-A822-E09611E96972}" type="pres">
      <dgm:prSet presAssocID="{55CA8DC0-C95C-400C-96AF-F25EAC00CC87}" presName="aNode" presStyleLbl="bgShp" presStyleIdx="1" presStyleCnt="3"/>
      <dgm:spPr/>
      <dgm:t>
        <a:bodyPr/>
        <a:lstStyle/>
        <a:p>
          <a:endParaRPr lang="en-US"/>
        </a:p>
      </dgm:t>
    </dgm:pt>
    <dgm:pt modelId="{DC3072DB-2080-4234-96DA-FC7FA18B6790}" type="pres">
      <dgm:prSet presAssocID="{55CA8DC0-C95C-400C-96AF-F25EAC00CC87}" presName="textNode" presStyleLbl="bgShp" presStyleIdx="1" presStyleCnt="3"/>
      <dgm:spPr/>
      <dgm:t>
        <a:bodyPr/>
        <a:lstStyle/>
        <a:p>
          <a:endParaRPr lang="en-US"/>
        </a:p>
      </dgm:t>
    </dgm:pt>
    <dgm:pt modelId="{A4D1C373-5712-4993-AD85-9EBA8A719150}" type="pres">
      <dgm:prSet presAssocID="{55CA8DC0-C95C-400C-96AF-F25EAC00CC87}" presName="compChildNode" presStyleCnt="0"/>
      <dgm:spPr/>
      <dgm:t>
        <a:bodyPr/>
        <a:lstStyle/>
        <a:p>
          <a:endParaRPr lang="en-US"/>
        </a:p>
      </dgm:t>
    </dgm:pt>
    <dgm:pt modelId="{1C2FDA62-56CC-4D57-A75C-CF4A0AF872DC}" type="pres">
      <dgm:prSet presAssocID="{55CA8DC0-C95C-400C-96AF-F25EAC00CC87}" presName="theInnerList" presStyleCnt="0"/>
      <dgm:spPr/>
      <dgm:t>
        <a:bodyPr/>
        <a:lstStyle/>
        <a:p>
          <a:endParaRPr lang="en-US"/>
        </a:p>
      </dgm:t>
    </dgm:pt>
    <dgm:pt modelId="{74402A76-9092-48A9-B8BA-D11D3A67FA90}" type="pres">
      <dgm:prSet presAssocID="{FBC14F1F-D81D-4F57-BE36-C44C26F71F7F}" presName="childNode" presStyleLbl="node1" presStyleIdx="2" presStyleCnt="8">
        <dgm:presLayoutVars>
          <dgm:bulletEnabled val="1"/>
        </dgm:presLayoutVars>
      </dgm:prSet>
      <dgm:spPr/>
      <dgm:t>
        <a:bodyPr/>
        <a:lstStyle/>
        <a:p>
          <a:endParaRPr lang="en-US"/>
        </a:p>
      </dgm:t>
    </dgm:pt>
    <dgm:pt modelId="{D7CA31C5-DE78-427E-B32B-D7BF7F2FFD8A}" type="pres">
      <dgm:prSet presAssocID="{FBC14F1F-D81D-4F57-BE36-C44C26F71F7F}" presName="aSpace2" presStyleCnt="0"/>
      <dgm:spPr/>
      <dgm:t>
        <a:bodyPr/>
        <a:lstStyle/>
        <a:p>
          <a:endParaRPr lang="en-US"/>
        </a:p>
      </dgm:t>
    </dgm:pt>
    <dgm:pt modelId="{B3F989A7-703E-4602-8784-A7F4B0FF3AA3}" type="pres">
      <dgm:prSet presAssocID="{01441045-0C27-45B3-99FB-248000891045}" presName="childNode" presStyleLbl="node1" presStyleIdx="3" presStyleCnt="8">
        <dgm:presLayoutVars>
          <dgm:bulletEnabled val="1"/>
        </dgm:presLayoutVars>
      </dgm:prSet>
      <dgm:spPr/>
      <dgm:t>
        <a:bodyPr/>
        <a:lstStyle/>
        <a:p>
          <a:endParaRPr lang="en-US"/>
        </a:p>
      </dgm:t>
    </dgm:pt>
    <dgm:pt modelId="{D57FB0D3-9BB0-4E55-BC89-B5FAE43FEEC5}" type="pres">
      <dgm:prSet presAssocID="{01441045-0C27-45B3-99FB-248000891045}" presName="aSpace2" presStyleCnt="0"/>
      <dgm:spPr/>
      <dgm:t>
        <a:bodyPr/>
        <a:lstStyle/>
        <a:p>
          <a:endParaRPr lang="en-US"/>
        </a:p>
      </dgm:t>
    </dgm:pt>
    <dgm:pt modelId="{D8441D71-243C-4306-9714-18B43D29B976}" type="pres">
      <dgm:prSet presAssocID="{09823BB9-9266-4DC4-8409-7A28B6A918A5}" presName="childNode" presStyleLbl="node1" presStyleIdx="4" presStyleCnt="8">
        <dgm:presLayoutVars>
          <dgm:bulletEnabled val="1"/>
        </dgm:presLayoutVars>
      </dgm:prSet>
      <dgm:spPr/>
      <dgm:t>
        <a:bodyPr/>
        <a:lstStyle/>
        <a:p>
          <a:endParaRPr lang="en-US"/>
        </a:p>
      </dgm:t>
    </dgm:pt>
    <dgm:pt modelId="{66E5CB93-036F-48DD-985D-F744793D18B2}" type="pres">
      <dgm:prSet presAssocID="{55CA8DC0-C95C-400C-96AF-F25EAC00CC87}" presName="aSpace" presStyleCnt="0"/>
      <dgm:spPr/>
      <dgm:t>
        <a:bodyPr/>
        <a:lstStyle/>
        <a:p>
          <a:endParaRPr lang="en-US"/>
        </a:p>
      </dgm:t>
    </dgm:pt>
    <dgm:pt modelId="{D00C3BF9-4ADF-4438-BC2B-D39498CF4D08}" type="pres">
      <dgm:prSet presAssocID="{6EDF3E84-CA4B-459D-9494-86DD5E5C7184}" presName="compNode" presStyleCnt="0"/>
      <dgm:spPr/>
      <dgm:t>
        <a:bodyPr/>
        <a:lstStyle/>
        <a:p>
          <a:endParaRPr lang="en-US"/>
        </a:p>
      </dgm:t>
    </dgm:pt>
    <dgm:pt modelId="{F6C9833E-5B83-434B-B179-94DBD9016EA2}" type="pres">
      <dgm:prSet presAssocID="{6EDF3E84-CA4B-459D-9494-86DD5E5C7184}" presName="aNode" presStyleLbl="bgShp" presStyleIdx="2" presStyleCnt="3"/>
      <dgm:spPr/>
      <dgm:t>
        <a:bodyPr/>
        <a:lstStyle/>
        <a:p>
          <a:endParaRPr lang="en-US"/>
        </a:p>
      </dgm:t>
    </dgm:pt>
    <dgm:pt modelId="{7E89D76D-C8EE-44B3-A148-B8F38ED37714}" type="pres">
      <dgm:prSet presAssocID="{6EDF3E84-CA4B-459D-9494-86DD5E5C7184}" presName="textNode" presStyleLbl="bgShp" presStyleIdx="2" presStyleCnt="3"/>
      <dgm:spPr/>
      <dgm:t>
        <a:bodyPr/>
        <a:lstStyle/>
        <a:p>
          <a:endParaRPr lang="en-US"/>
        </a:p>
      </dgm:t>
    </dgm:pt>
    <dgm:pt modelId="{A57CBF89-F3AB-43DC-9861-BF6987590FC9}" type="pres">
      <dgm:prSet presAssocID="{6EDF3E84-CA4B-459D-9494-86DD5E5C7184}" presName="compChildNode" presStyleCnt="0"/>
      <dgm:spPr/>
      <dgm:t>
        <a:bodyPr/>
        <a:lstStyle/>
        <a:p>
          <a:endParaRPr lang="en-US"/>
        </a:p>
      </dgm:t>
    </dgm:pt>
    <dgm:pt modelId="{77A8F76A-C392-469B-9093-D2DF3E78A4F9}" type="pres">
      <dgm:prSet presAssocID="{6EDF3E84-CA4B-459D-9494-86DD5E5C7184}" presName="theInnerList" presStyleCnt="0"/>
      <dgm:spPr/>
      <dgm:t>
        <a:bodyPr/>
        <a:lstStyle/>
        <a:p>
          <a:endParaRPr lang="en-US"/>
        </a:p>
      </dgm:t>
    </dgm:pt>
    <dgm:pt modelId="{137E0ADD-851E-4E29-B0BD-0098865FE9A5}" type="pres">
      <dgm:prSet presAssocID="{9811EBEA-9E44-4DD5-AD96-15E3A1331A2F}" presName="childNode" presStyleLbl="node1" presStyleIdx="5" presStyleCnt="8">
        <dgm:presLayoutVars>
          <dgm:bulletEnabled val="1"/>
        </dgm:presLayoutVars>
      </dgm:prSet>
      <dgm:spPr/>
      <dgm:t>
        <a:bodyPr/>
        <a:lstStyle/>
        <a:p>
          <a:endParaRPr lang="en-US"/>
        </a:p>
      </dgm:t>
    </dgm:pt>
    <dgm:pt modelId="{6EEA717D-F888-496C-91AF-451BD5C1A975}" type="pres">
      <dgm:prSet presAssocID="{9811EBEA-9E44-4DD5-AD96-15E3A1331A2F}" presName="aSpace2" presStyleCnt="0"/>
      <dgm:spPr/>
      <dgm:t>
        <a:bodyPr/>
        <a:lstStyle/>
        <a:p>
          <a:endParaRPr lang="en-US"/>
        </a:p>
      </dgm:t>
    </dgm:pt>
    <dgm:pt modelId="{0FB21BC1-EFF5-45C3-827F-5D128F5CB80E}" type="pres">
      <dgm:prSet presAssocID="{C3FA1344-61AF-4989-AE1A-FBAEF191431B}" presName="childNode" presStyleLbl="node1" presStyleIdx="6" presStyleCnt="8">
        <dgm:presLayoutVars>
          <dgm:bulletEnabled val="1"/>
        </dgm:presLayoutVars>
      </dgm:prSet>
      <dgm:spPr/>
      <dgm:t>
        <a:bodyPr/>
        <a:lstStyle/>
        <a:p>
          <a:endParaRPr lang="en-US"/>
        </a:p>
      </dgm:t>
    </dgm:pt>
    <dgm:pt modelId="{9FBAE375-EE5B-475C-B529-02AA7E4E15F0}" type="pres">
      <dgm:prSet presAssocID="{C3FA1344-61AF-4989-AE1A-FBAEF191431B}" presName="aSpace2" presStyleCnt="0"/>
      <dgm:spPr/>
      <dgm:t>
        <a:bodyPr/>
        <a:lstStyle/>
        <a:p>
          <a:endParaRPr lang="en-US"/>
        </a:p>
      </dgm:t>
    </dgm:pt>
    <dgm:pt modelId="{29F243A5-0B78-425D-B1F1-8627DDDA334A}" type="pres">
      <dgm:prSet presAssocID="{3EA8E4E4-2990-46D7-9FA6-59ABCD50979F}" presName="childNode" presStyleLbl="node1" presStyleIdx="7" presStyleCnt="8">
        <dgm:presLayoutVars>
          <dgm:bulletEnabled val="1"/>
        </dgm:presLayoutVars>
      </dgm:prSet>
      <dgm:spPr/>
      <dgm:t>
        <a:bodyPr/>
        <a:lstStyle/>
        <a:p>
          <a:endParaRPr lang="en-US"/>
        </a:p>
      </dgm:t>
    </dgm:pt>
  </dgm:ptLst>
  <dgm:cxnLst>
    <dgm:cxn modelId="{31C4C551-76D6-4947-BFF5-771F4064024B}" srcId="{55CA8DC0-C95C-400C-96AF-F25EAC00CC87}" destId="{01441045-0C27-45B3-99FB-248000891045}" srcOrd="1" destOrd="0" parTransId="{39C22E66-9BE2-4664-B8B7-0557B8B744C9}" sibTransId="{918A9D1A-D2E1-44C0-9C29-839624195CED}"/>
    <dgm:cxn modelId="{67F44F3C-4CD0-470E-88E4-49F7EB4C0D24}" srcId="{35726E7D-C9A7-4896-967A-DDC192C68A62}" destId="{673BD790-F4E6-4FA7-8EC7-7A6724DD864D}" srcOrd="0" destOrd="0" parTransId="{17A72F27-E8BC-4FF3-BADB-E9DD719FBD37}" sibTransId="{DAF14AAB-74B3-4290-8429-CF9547D009D0}"/>
    <dgm:cxn modelId="{E90E2A68-591C-471B-B6B0-D1E815AA3581}" srcId="{48736E4C-723B-4C9E-852D-50A8C82C4351}" destId="{55CA8DC0-C95C-400C-96AF-F25EAC00CC87}" srcOrd="1" destOrd="0" parTransId="{E7D39BC5-2861-4D78-B951-E799C3D2F396}" sibTransId="{010F7F83-2F2A-4EA8-A8D3-665D0284717B}"/>
    <dgm:cxn modelId="{5652E3FB-76A4-42DA-9E82-E1FD6E20E549}" srcId="{35726E7D-C9A7-4896-967A-DDC192C68A62}" destId="{2811D0C5-3A40-40D0-92C6-AE459925F372}" srcOrd="1" destOrd="0" parTransId="{D4B40F50-5801-4399-B657-9F690F71ED99}" sibTransId="{EB233385-65B0-4623-97A2-939343F059CA}"/>
    <dgm:cxn modelId="{6FEEB4A3-CFD1-4C90-B1AD-D0994C38B34C}" type="presOf" srcId="{6EDF3E84-CA4B-459D-9494-86DD5E5C7184}" destId="{F6C9833E-5B83-434B-B179-94DBD9016EA2}" srcOrd="0" destOrd="0" presId="urn:microsoft.com/office/officeart/2005/8/layout/lProcess2"/>
    <dgm:cxn modelId="{2C82ED53-6E38-4C0D-A480-9598C8970235}" srcId="{6EDF3E84-CA4B-459D-9494-86DD5E5C7184}" destId="{3EA8E4E4-2990-46D7-9FA6-59ABCD50979F}" srcOrd="2" destOrd="0" parTransId="{E6A7D483-1FE2-43BA-9917-698133D95C2A}" sibTransId="{84E24F5A-7824-4D6D-B7DF-A6FEFA1789D5}"/>
    <dgm:cxn modelId="{2A099C55-860C-4B43-ACFD-87F216966D52}" type="presOf" srcId="{673BD790-F4E6-4FA7-8EC7-7A6724DD864D}" destId="{A64CA1F7-3BC5-4400-B6EE-BFCE279B0289}" srcOrd="0" destOrd="0" presId="urn:microsoft.com/office/officeart/2005/8/layout/lProcess2"/>
    <dgm:cxn modelId="{707B9C78-C136-4166-80BB-CFD93783EC8A}" srcId="{55CA8DC0-C95C-400C-96AF-F25EAC00CC87}" destId="{FBC14F1F-D81D-4F57-BE36-C44C26F71F7F}" srcOrd="0" destOrd="0" parTransId="{D28CBFFC-3FCD-41D0-93CF-DB1595E38355}" sibTransId="{FB8006D2-A3F4-440C-9150-A6613182866A}"/>
    <dgm:cxn modelId="{48883C10-B6F6-4C3D-801D-9A7681F32007}" type="presOf" srcId="{6EDF3E84-CA4B-459D-9494-86DD5E5C7184}" destId="{7E89D76D-C8EE-44B3-A148-B8F38ED37714}" srcOrd="1" destOrd="0" presId="urn:microsoft.com/office/officeart/2005/8/layout/lProcess2"/>
    <dgm:cxn modelId="{E8BE14A7-39EE-483C-8F43-A5DB7B65BC15}" type="presOf" srcId="{55CA8DC0-C95C-400C-96AF-F25EAC00CC87}" destId="{D00C7117-A7CE-4C16-A822-E09611E96972}" srcOrd="0" destOrd="0" presId="urn:microsoft.com/office/officeart/2005/8/layout/lProcess2"/>
    <dgm:cxn modelId="{8AAACE0E-8F67-4119-941C-A00965297968}" type="presOf" srcId="{48736E4C-723B-4C9E-852D-50A8C82C4351}" destId="{0DF99405-36F2-462D-82D6-9D58EBB9E5B7}" srcOrd="0" destOrd="0" presId="urn:microsoft.com/office/officeart/2005/8/layout/lProcess2"/>
    <dgm:cxn modelId="{5EFF8E2E-3BF7-4DBB-9B91-0B0436CB21AD}" type="presOf" srcId="{FBC14F1F-D81D-4F57-BE36-C44C26F71F7F}" destId="{74402A76-9092-48A9-B8BA-D11D3A67FA90}" srcOrd="0" destOrd="0" presId="urn:microsoft.com/office/officeart/2005/8/layout/lProcess2"/>
    <dgm:cxn modelId="{71A141AC-2EA7-43F5-B0AD-1B4FFD6DC84E}" type="presOf" srcId="{01441045-0C27-45B3-99FB-248000891045}" destId="{B3F989A7-703E-4602-8784-A7F4B0FF3AA3}" srcOrd="0" destOrd="0" presId="urn:microsoft.com/office/officeart/2005/8/layout/lProcess2"/>
    <dgm:cxn modelId="{B8B6FDA0-8EBE-4EDB-AA82-FCB291167164}" type="presOf" srcId="{9811EBEA-9E44-4DD5-AD96-15E3A1331A2F}" destId="{137E0ADD-851E-4E29-B0BD-0098865FE9A5}" srcOrd="0" destOrd="0" presId="urn:microsoft.com/office/officeart/2005/8/layout/lProcess2"/>
    <dgm:cxn modelId="{173FF6CA-E2C4-4C12-BA64-02394BB0CA56}" type="presOf" srcId="{C3FA1344-61AF-4989-AE1A-FBAEF191431B}" destId="{0FB21BC1-EFF5-45C3-827F-5D128F5CB80E}" srcOrd="0" destOrd="0" presId="urn:microsoft.com/office/officeart/2005/8/layout/lProcess2"/>
    <dgm:cxn modelId="{A8E86995-72B6-40C1-AB69-4A6EB339D81B}" srcId="{6EDF3E84-CA4B-459D-9494-86DD5E5C7184}" destId="{C3FA1344-61AF-4989-AE1A-FBAEF191431B}" srcOrd="1" destOrd="0" parTransId="{1C3EFE7D-318F-468A-BED1-62248AC663FE}" sibTransId="{C1F62828-B479-45E0-B8D0-82A7211C3130}"/>
    <dgm:cxn modelId="{9ADC0D94-B449-4C04-BD17-14F637BE4A76}" srcId="{55CA8DC0-C95C-400C-96AF-F25EAC00CC87}" destId="{09823BB9-9266-4DC4-8409-7A28B6A918A5}" srcOrd="2" destOrd="0" parTransId="{91D2B289-CBCA-474B-A449-995037D76B86}" sibTransId="{F02D983D-C4C1-4F6C-9633-10CE4627B690}"/>
    <dgm:cxn modelId="{BCD30418-2450-4EC7-9047-723C96582CB6}" type="presOf" srcId="{35726E7D-C9A7-4896-967A-DDC192C68A62}" destId="{3BBFC43A-B206-448A-AA6D-413BBF0B8635}" srcOrd="0" destOrd="0" presId="urn:microsoft.com/office/officeart/2005/8/layout/lProcess2"/>
    <dgm:cxn modelId="{BD45DE60-CAF5-468E-B9FB-D882A6DB3629}" type="presOf" srcId="{55CA8DC0-C95C-400C-96AF-F25EAC00CC87}" destId="{DC3072DB-2080-4234-96DA-FC7FA18B6790}" srcOrd="1" destOrd="0" presId="urn:microsoft.com/office/officeart/2005/8/layout/lProcess2"/>
    <dgm:cxn modelId="{0D3C33EE-68AB-4D95-8C34-CB3774863FC8}" srcId="{48736E4C-723B-4C9E-852D-50A8C82C4351}" destId="{6EDF3E84-CA4B-459D-9494-86DD5E5C7184}" srcOrd="2" destOrd="0" parTransId="{2F6C4D65-9963-418A-9565-CB9F45DDE792}" sibTransId="{3A3AF38E-D893-4C46-9D5C-B6D6A439A684}"/>
    <dgm:cxn modelId="{4C4D7417-768D-4FC2-9BE7-B7FC3B201116}" type="presOf" srcId="{35726E7D-C9A7-4896-967A-DDC192C68A62}" destId="{E340A332-4A04-4FA0-9212-8488AD249101}" srcOrd="1" destOrd="0" presId="urn:microsoft.com/office/officeart/2005/8/layout/lProcess2"/>
    <dgm:cxn modelId="{A196A9BB-8F68-48E3-994E-0B39D7F600DC}" srcId="{48736E4C-723B-4C9E-852D-50A8C82C4351}" destId="{35726E7D-C9A7-4896-967A-DDC192C68A62}" srcOrd="0" destOrd="0" parTransId="{9AD80F1D-FC36-4585-8736-F924830B619B}" sibTransId="{F0335F80-F509-4975-95D2-4E18CC631481}"/>
    <dgm:cxn modelId="{5B19D6AB-9582-40AD-9252-960414DFC13C}" srcId="{6EDF3E84-CA4B-459D-9494-86DD5E5C7184}" destId="{9811EBEA-9E44-4DD5-AD96-15E3A1331A2F}" srcOrd="0" destOrd="0" parTransId="{12534EBD-AF15-4090-B36F-175146E97457}" sibTransId="{7364927B-C9CE-49F5-AB6B-67DBB3FF3E62}"/>
    <dgm:cxn modelId="{0BC2DBAC-2C3C-48BC-AE32-19CC3845A2C7}" type="presOf" srcId="{3EA8E4E4-2990-46D7-9FA6-59ABCD50979F}" destId="{29F243A5-0B78-425D-B1F1-8627DDDA334A}" srcOrd="0" destOrd="0" presId="urn:microsoft.com/office/officeart/2005/8/layout/lProcess2"/>
    <dgm:cxn modelId="{19DDAF93-FB79-4172-B126-E4D969147C22}" type="presOf" srcId="{2811D0C5-3A40-40D0-92C6-AE459925F372}" destId="{07FC4886-A9A2-4674-B355-50B1449C8DC2}" srcOrd="0" destOrd="0" presId="urn:microsoft.com/office/officeart/2005/8/layout/lProcess2"/>
    <dgm:cxn modelId="{00035A7C-FBB2-458E-9E70-C871B912F85D}" type="presOf" srcId="{09823BB9-9266-4DC4-8409-7A28B6A918A5}" destId="{D8441D71-243C-4306-9714-18B43D29B976}" srcOrd="0" destOrd="0" presId="urn:microsoft.com/office/officeart/2005/8/layout/lProcess2"/>
    <dgm:cxn modelId="{1538EF66-095C-4751-AB57-D946E079C583}" type="presParOf" srcId="{0DF99405-36F2-462D-82D6-9D58EBB9E5B7}" destId="{86A2DD60-FBC7-4A56-83A4-DD7E69DA8798}" srcOrd="0" destOrd="0" presId="urn:microsoft.com/office/officeart/2005/8/layout/lProcess2"/>
    <dgm:cxn modelId="{57C1E35D-7530-4177-A75F-467969CCD710}" type="presParOf" srcId="{86A2DD60-FBC7-4A56-83A4-DD7E69DA8798}" destId="{3BBFC43A-B206-448A-AA6D-413BBF0B8635}" srcOrd="0" destOrd="0" presId="urn:microsoft.com/office/officeart/2005/8/layout/lProcess2"/>
    <dgm:cxn modelId="{8348AE99-CD87-41A4-88E5-10C9D682FFEF}" type="presParOf" srcId="{86A2DD60-FBC7-4A56-83A4-DD7E69DA8798}" destId="{E340A332-4A04-4FA0-9212-8488AD249101}" srcOrd="1" destOrd="0" presId="urn:microsoft.com/office/officeart/2005/8/layout/lProcess2"/>
    <dgm:cxn modelId="{8BF63A13-0A69-4C24-AC97-E73A05E6A6A7}" type="presParOf" srcId="{86A2DD60-FBC7-4A56-83A4-DD7E69DA8798}" destId="{33141DBD-E8D6-4E0F-B7E6-532D3D76527C}" srcOrd="2" destOrd="0" presId="urn:microsoft.com/office/officeart/2005/8/layout/lProcess2"/>
    <dgm:cxn modelId="{50D8887E-91DC-4EB6-85BC-EF6290DBC01E}" type="presParOf" srcId="{33141DBD-E8D6-4E0F-B7E6-532D3D76527C}" destId="{E7AB371A-11B3-4ECF-A490-1FA67CF11372}" srcOrd="0" destOrd="0" presId="urn:microsoft.com/office/officeart/2005/8/layout/lProcess2"/>
    <dgm:cxn modelId="{65ABEBC7-A125-4B16-93C6-ADDEE335E779}" type="presParOf" srcId="{E7AB371A-11B3-4ECF-A490-1FA67CF11372}" destId="{A64CA1F7-3BC5-4400-B6EE-BFCE279B0289}" srcOrd="0" destOrd="0" presId="urn:microsoft.com/office/officeart/2005/8/layout/lProcess2"/>
    <dgm:cxn modelId="{8BB928EE-5862-4A07-B9CC-A48216C2CD8C}" type="presParOf" srcId="{E7AB371A-11B3-4ECF-A490-1FA67CF11372}" destId="{75EF96FA-B948-4173-B51D-BFAFB36C4BC0}" srcOrd="1" destOrd="0" presId="urn:microsoft.com/office/officeart/2005/8/layout/lProcess2"/>
    <dgm:cxn modelId="{AC29F359-F65D-4D18-BAB0-5182C6C6C379}" type="presParOf" srcId="{E7AB371A-11B3-4ECF-A490-1FA67CF11372}" destId="{07FC4886-A9A2-4674-B355-50B1449C8DC2}" srcOrd="2" destOrd="0" presId="urn:microsoft.com/office/officeart/2005/8/layout/lProcess2"/>
    <dgm:cxn modelId="{CF48AE12-3DDC-4CAB-8C99-54D4AAE1C8BC}" type="presParOf" srcId="{0DF99405-36F2-462D-82D6-9D58EBB9E5B7}" destId="{F399A995-1518-41E7-98D7-A85390575DEA}" srcOrd="1" destOrd="0" presId="urn:microsoft.com/office/officeart/2005/8/layout/lProcess2"/>
    <dgm:cxn modelId="{5D4E4ED2-1855-49BF-A8C6-0700CF24E44E}" type="presParOf" srcId="{0DF99405-36F2-462D-82D6-9D58EBB9E5B7}" destId="{5A259096-2479-4C89-B968-CF6F5AA43A04}" srcOrd="2" destOrd="0" presId="urn:microsoft.com/office/officeart/2005/8/layout/lProcess2"/>
    <dgm:cxn modelId="{D2C19D2F-BBE2-4032-8F0E-C9A4CB12594E}" type="presParOf" srcId="{5A259096-2479-4C89-B968-CF6F5AA43A04}" destId="{D00C7117-A7CE-4C16-A822-E09611E96972}" srcOrd="0" destOrd="0" presId="urn:microsoft.com/office/officeart/2005/8/layout/lProcess2"/>
    <dgm:cxn modelId="{19C6D48C-2480-4E5F-8250-A3E944137F0E}" type="presParOf" srcId="{5A259096-2479-4C89-B968-CF6F5AA43A04}" destId="{DC3072DB-2080-4234-96DA-FC7FA18B6790}" srcOrd="1" destOrd="0" presId="urn:microsoft.com/office/officeart/2005/8/layout/lProcess2"/>
    <dgm:cxn modelId="{510A1528-BC82-455F-9B02-519363BAF9FF}" type="presParOf" srcId="{5A259096-2479-4C89-B968-CF6F5AA43A04}" destId="{A4D1C373-5712-4993-AD85-9EBA8A719150}" srcOrd="2" destOrd="0" presId="urn:microsoft.com/office/officeart/2005/8/layout/lProcess2"/>
    <dgm:cxn modelId="{3CC7B8D5-D296-447C-A665-C4A5D2961EF1}" type="presParOf" srcId="{A4D1C373-5712-4993-AD85-9EBA8A719150}" destId="{1C2FDA62-56CC-4D57-A75C-CF4A0AF872DC}" srcOrd="0" destOrd="0" presId="urn:microsoft.com/office/officeart/2005/8/layout/lProcess2"/>
    <dgm:cxn modelId="{23020020-9B29-49E4-95F0-050B904F87D1}" type="presParOf" srcId="{1C2FDA62-56CC-4D57-A75C-CF4A0AF872DC}" destId="{74402A76-9092-48A9-B8BA-D11D3A67FA90}" srcOrd="0" destOrd="0" presId="urn:microsoft.com/office/officeart/2005/8/layout/lProcess2"/>
    <dgm:cxn modelId="{62014B10-00A1-4C45-9340-60911D972F96}" type="presParOf" srcId="{1C2FDA62-56CC-4D57-A75C-CF4A0AF872DC}" destId="{D7CA31C5-DE78-427E-B32B-D7BF7F2FFD8A}" srcOrd="1" destOrd="0" presId="urn:microsoft.com/office/officeart/2005/8/layout/lProcess2"/>
    <dgm:cxn modelId="{39B58E3D-F07A-4F9C-874E-12FD93D5BBFC}" type="presParOf" srcId="{1C2FDA62-56CC-4D57-A75C-CF4A0AF872DC}" destId="{B3F989A7-703E-4602-8784-A7F4B0FF3AA3}" srcOrd="2" destOrd="0" presId="urn:microsoft.com/office/officeart/2005/8/layout/lProcess2"/>
    <dgm:cxn modelId="{19C68DFF-8A29-441A-9873-AC9E7B5060CC}" type="presParOf" srcId="{1C2FDA62-56CC-4D57-A75C-CF4A0AF872DC}" destId="{D57FB0D3-9BB0-4E55-BC89-B5FAE43FEEC5}" srcOrd="3" destOrd="0" presId="urn:microsoft.com/office/officeart/2005/8/layout/lProcess2"/>
    <dgm:cxn modelId="{471F5F30-50AA-40B4-8FDD-8C99DFB1ACCD}" type="presParOf" srcId="{1C2FDA62-56CC-4D57-A75C-CF4A0AF872DC}" destId="{D8441D71-243C-4306-9714-18B43D29B976}" srcOrd="4" destOrd="0" presId="urn:microsoft.com/office/officeart/2005/8/layout/lProcess2"/>
    <dgm:cxn modelId="{F946B0F9-2AFC-4192-A25B-517128165577}" type="presParOf" srcId="{0DF99405-36F2-462D-82D6-9D58EBB9E5B7}" destId="{66E5CB93-036F-48DD-985D-F744793D18B2}" srcOrd="3" destOrd="0" presId="urn:microsoft.com/office/officeart/2005/8/layout/lProcess2"/>
    <dgm:cxn modelId="{CAD38EBF-9241-46C3-8F54-59BF48E85185}" type="presParOf" srcId="{0DF99405-36F2-462D-82D6-9D58EBB9E5B7}" destId="{D00C3BF9-4ADF-4438-BC2B-D39498CF4D08}" srcOrd="4" destOrd="0" presId="urn:microsoft.com/office/officeart/2005/8/layout/lProcess2"/>
    <dgm:cxn modelId="{A85607E1-6153-4133-A677-36F0803BE117}" type="presParOf" srcId="{D00C3BF9-4ADF-4438-BC2B-D39498CF4D08}" destId="{F6C9833E-5B83-434B-B179-94DBD9016EA2}" srcOrd="0" destOrd="0" presId="urn:microsoft.com/office/officeart/2005/8/layout/lProcess2"/>
    <dgm:cxn modelId="{D198712C-0495-4312-B76C-30BA17473A58}" type="presParOf" srcId="{D00C3BF9-4ADF-4438-BC2B-D39498CF4D08}" destId="{7E89D76D-C8EE-44B3-A148-B8F38ED37714}" srcOrd="1" destOrd="0" presId="urn:microsoft.com/office/officeart/2005/8/layout/lProcess2"/>
    <dgm:cxn modelId="{776BD396-F414-4F1F-96BA-286615AB164B}" type="presParOf" srcId="{D00C3BF9-4ADF-4438-BC2B-D39498CF4D08}" destId="{A57CBF89-F3AB-43DC-9861-BF6987590FC9}" srcOrd="2" destOrd="0" presId="urn:microsoft.com/office/officeart/2005/8/layout/lProcess2"/>
    <dgm:cxn modelId="{F22CF9F8-F41A-499B-ABC0-9BD7707B4142}" type="presParOf" srcId="{A57CBF89-F3AB-43DC-9861-BF6987590FC9}" destId="{77A8F76A-C392-469B-9093-D2DF3E78A4F9}" srcOrd="0" destOrd="0" presId="urn:microsoft.com/office/officeart/2005/8/layout/lProcess2"/>
    <dgm:cxn modelId="{DC7913FF-349F-4D12-8771-8C7F9A07E191}" type="presParOf" srcId="{77A8F76A-C392-469B-9093-D2DF3E78A4F9}" destId="{137E0ADD-851E-4E29-B0BD-0098865FE9A5}" srcOrd="0" destOrd="0" presId="urn:microsoft.com/office/officeart/2005/8/layout/lProcess2"/>
    <dgm:cxn modelId="{A63332FD-7EA1-4E36-B455-E7159C119F1E}" type="presParOf" srcId="{77A8F76A-C392-469B-9093-D2DF3E78A4F9}" destId="{6EEA717D-F888-496C-91AF-451BD5C1A975}" srcOrd="1" destOrd="0" presId="urn:microsoft.com/office/officeart/2005/8/layout/lProcess2"/>
    <dgm:cxn modelId="{F7191C8F-5023-4342-B881-23412BC1700A}" type="presParOf" srcId="{77A8F76A-C392-469B-9093-D2DF3E78A4F9}" destId="{0FB21BC1-EFF5-45C3-827F-5D128F5CB80E}" srcOrd="2" destOrd="0" presId="urn:microsoft.com/office/officeart/2005/8/layout/lProcess2"/>
    <dgm:cxn modelId="{08943704-7991-4849-BA6B-96D8B0D1D499}" type="presParOf" srcId="{77A8F76A-C392-469B-9093-D2DF3E78A4F9}" destId="{9FBAE375-EE5B-475C-B529-02AA7E4E15F0}" srcOrd="3" destOrd="0" presId="urn:microsoft.com/office/officeart/2005/8/layout/lProcess2"/>
    <dgm:cxn modelId="{32DC6416-D930-42EF-878C-4DD847A7CCFC}" type="presParOf" srcId="{77A8F76A-C392-469B-9093-D2DF3E78A4F9}" destId="{29F243A5-0B78-425D-B1F1-8627DDDA334A}" srcOrd="4" destOrd="0" presId="urn:microsoft.com/office/officeart/2005/8/layout/lProcess2"/>
  </dgm:cxnLst>
  <dgm:bg/>
  <dgm:whole/>
</dgm:dataModel>
</file>

<file path=ppt/diagrams/data5.xml><?xml version="1.0" encoding="utf-8"?>
<dgm:dataModel xmlns:dgm="http://schemas.openxmlformats.org/drawingml/2006/diagram" xmlns:a="http://schemas.openxmlformats.org/drawingml/2006/main">
  <dgm:ptLst>
    <dgm:pt modelId="{1571E3B3-0177-4E66-80F1-D9D69AF6ABFD}" type="doc">
      <dgm:prSet loTypeId="urn:microsoft.com/office/officeart/2005/8/layout/list1" loCatId="list" qsTypeId="urn:microsoft.com/office/officeart/2005/8/quickstyle/3d1" qsCatId="3D" csTypeId="urn:microsoft.com/office/officeart/2005/8/colors/colorful1" csCatId="colorful" phldr="1"/>
      <dgm:spPr/>
      <dgm:t>
        <a:bodyPr/>
        <a:lstStyle/>
        <a:p>
          <a:endParaRPr lang="en-US"/>
        </a:p>
      </dgm:t>
    </dgm:pt>
    <dgm:pt modelId="{F6215367-4268-4738-A374-B072BDB2F9CC}">
      <dgm:prSet phldrT="[Text]"/>
      <dgm:spPr/>
      <dgm:t>
        <a:bodyPr/>
        <a:lstStyle/>
        <a:p>
          <a:r>
            <a:rPr lang="en-US" b="1" dirty="0" smtClean="0">
              <a:effectLst>
                <a:outerShdw blurRad="38100" dist="38100" dir="2700000" algn="tl">
                  <a:srgbClr val="000000">
                    <a:alpha val="43137"/>
                  </a:srgbClr>
                </a:outerShdw>
              </a:effectLst>
            </a:rPr>
            <a:t>Module Overview</a:t>
          </a:r>
          <a:endParaRPr lang="en-US" b="1" dirty="0">
            <a:effectLst>
              <a:outerShdw blurRad="38100" dist="38100" dir="2700000" algn="tl">
                <a:srgbClr val="000000">
                  <a:alpha val="43137"/>
                </a:srgbClr>
              </a:outerShdw>
            </a:effectLst>
          </a:endParaRPr>
        </a:p>
      </dgm:t>
    </dgm:pt>
    <dgm:pt modelId="{71C5F8D4-1A3B-4D63-ACF4-FBD15C3F7A5C}" type="parTrans" cxnId="{4C32D1F2-A9FE-4DCA-A62F-CD654B99282A}">
      <dgm:prSet/>
      <dgm:spPr/>
      <dgm:t>
        <a:bodyPr/>
        <a:lstStyle/>
        <a:p>
          <a:endParaRPr lang="en-US" b="1">
            <a:effectLst>
              <a:outerShdw blurRad="38100" dist="38100" dir="2700000" algn="tl">
                <a:srgbClr val="000000">
                  <a:alpha val="43137"/>
                </a:srgbClr>
              </a:outerShdw>
            </a:effectLst>
          </a:endParaRPr>
        </a:p>
      </dgm:t>
    </dgm:pt>
    <dgm:pt modelId="{AEA03779-9A84-45DF-9E11-A522E266FDC4}" type="sibTrans" cxnId="{4C32D1F2-A9FE-4DCA-A62F-CD654B99282A}">
      <dgm:prSet/>
      <dgm:spPr/>
      <dgm:t>
        <a:bodyPr/>
        <a:lstStyle/>
        <a:p>
          <a:endParaRPr lang="en-US" b="1">
            <a:effectLst>
              <a:outerShdw blurRad="38100" dist="38100" dir="2700000" algn="tl">
                <a:srgbClr val="000000">
                  <a:alpha val="43137"/>
                </a:srgbClr>
              </a:outerShdw>
            </a:effectLst>
          </a:endParaRPr>
        </a:p>
      </dgm:t>
    </dgm:pt>
    <dgm:pt modelId="{7595DFF9-C1F4-48DA-A51E-D78C0850F8D3}">
      <dgm:prSet phldrT="[Text]"/>
      <dgm:spPr/>
      <dgm:t>
        <a:bodyPr/>
        <a:lstStyle/>
        <a:p>
          <a:r>
            <a:rPr lang="en-US" b="1" dirty="0" smtClean="0">
              <a:effectLst>
                <a:outerShdw blurRad="38100" dist="38100" dir="2700000" algn="tl">
                  <a:srgbClr val="000000">
                    <a:alpha val="43137"/>
                  </a:srgbClr>
                </a:outerShdw>
              </a:effectLst>
            </a:rPr>
            <a:t>Objectives</a:t>
          </a:r>
          <a:endParaRPr lang="en-US" b="1" dirty="0">
            <a:effectLst>
              <a:outerShdw blurRad="38100" dist="38100" dir="2700000" algn="tl">
                <a:srgbClr val="000000">
                  <a:alpha val="43137"/>
                </a:srgbClr>
              </a:outerShdw>
            </a:effectLst>
          </a:endParaRPr>
        </a:p>
      </dgm:t>
    </dgm:pt>
    <dgm:pt modelId="{8A1E052D-70FD-4E94-80D1-694831DE3F1F}" type="parTrans" cxnId="{5AE414F7-34C6-43F6-ACE5-5C324C6DA5FE}">
      <dgm:prSet/>
      <dgm:spPr/>
      <dgm:t>
        <a:bodyPr/>
        <a:lstStyle/>
        <a:p>
          <a:endParaRPr lang="en-US" b="1">
            <a:effectLst>
              <a:outerShdw blurRad="38100" dist="38100" dir="2700000" algn="tl">
                <a:srgbClr val="000000">
                  <a:alpha val="43137"/>
                </a:srgbClr>
              </a:outerShdw>
            </a:effectLst>
          </a:endParaRPr>
        </a:p>
      </dgm:t>
    </dgm:pt>
    <dgm:pt modelId="{BEB9B3B0-C803-46C1-B26F-535DEA7721C4}" type="sibTrans" cxnId="{5AE414F7-34C6-43F6-ACE5-5C324C6DA5FE}">
      <dgm:prSet/>
      <dgm:spPr/>
      <dgm:t>
        <a:bodyPr/>
        <a:lstStyle/>
        <a:p>
          <a:endParaRPr lang="en-US" b="1">
            <a:effectLst>
              <a:outerShdw blurRad="38100" dist="38100" dir="2700000" algn="tl">
                <a:srgbClr val="000000">
                  <a:alpha val="43137"/>
                </a:srgbClr>
              </a:outerShdw>
            </a:effectLst>
          </a:endParaRPr>
        </a:p>
      </dgm:t>
    </dgm:pt>
    <dgm:pt modelId="{02566EBB-DBDF-45AB-A014-11DE58DD79AC}">
      <dgm:prSet phldrT="[Text]"/>
      <dgm:spPr/>
      <dgm:t>
        <a:bodyPr/>
        <a:lstStyle/>
        <a:p>
          <a:r>
            <a:rPr lang="en-US" b="1" dirty="0" smtClean="0">
              <a:effectLst>
                <a:outerShdw blurRad="38100" dist="38100" dir="2700000" algn="tl">
                  <a:srgbClr val="000000">
                    <a:alpha val="43137"/>
                  </a:srgbClr>
                </a:outerShdw>
              </a:effectLst>
            </a:rPr>
            <a:t>Activities/ Strategies / Methods</a:t>
          </a:r>
          <a:endParaRPr lang="en-US" b="1" dirty="0">
            <a:effectLst>
              <a:outerShdw blurRad="38100" dist="38100" dir="2700000" algn="tl">
                <a:srgbClr val="000000">
                  <a:alpha val="43137"/>
                </a:srgbClr>
              </a:outerShdw>
            </a:effectLst>
          </a:endParaRPr>
        </a:p>
      </dgm:t>
    </dgm:pt>
    <dgm:pt modelId="{37CF471B-25A3-41BD-B7F4-FDF3DC9DC0C5}" type="parTrans" cxnId="{8A348BA0-B61D-43D1-9144-59D3255D82EA}">
      <dgm:prSet/>
      <dgm:spPr/>
      <dgm:t>
        <a:bodyPr/>
        <a:lstStyle/>
        <a:p>
          <a:endParaRPr lang="en-US" b="1">
            <a:effectLst>
              <a:outerShdw blurRad="38100" dist="38100" dir="2700000" algn="tl">
                <a:srgbClr val="000000">
                  <a:alpha val="43137"/>
                </a:srgbClr>
              </a:outerShdw>
            </a:effectLst>
          </a:endParaRPr>
        </a:p>
      </dgm:t>
    </dgm:pt>
    <dgm:pt modelId="{F79AFC0A-DBC4-4390-A19D-C9BA98E9EB4A}" type="sibTrans" cxnId="{8A348BA0-B61D-43D1-9144-59D3255D82EA}">
      <dgm:prSet/>
      <dgm:spPr/>
      <dgm:t>
        <a:bodyPr/>
        <a:lstStyle/>
        <a:p>
          <a:endParaRPr lang="en-US" b="1">
            <a:effectLst>
              <a:outerShdw blurRad="38100" dist="38100" dir="2700000" algn="tl">
                <a:srgbClr val="000000">
                  <a:alpha val="43137"/>
                </a:srgbClr>
              </a:outerShdw>
            </a:effectLst>
          </a:endParaRPr>
        </a:p>
      </dgm:t>
    </dgm:pt>
    <dgm:pt modelId="{C9ECDF64-DD27-459B-AD6B-088047BDCFA6}">
      <dgm:prSet phldrT="[Text]"/>
      <dgm:spPr/>
      <dgm:t>
        <a:bodyPr/>
        <a:lstStyle/>
        <a:p>
          <a:r>
            <a:rPr lang="en-US" b="1" dirty="0" smtClean="0">
              <a:effectLst>
                <a:outerShdw blurRad="38100" dist="38100" dir="2700000" algn="tl">
                  <a:srgbClr val="000000">
                    <a:alpha val="43137"/>
                  </a:srgbClr>
                </a:outerShdw>
              </a:effectLst>
            </a:rPr>
            <a:t>Practice Sets</a:t>
          </a:r>
          <a:endParaRPr lang="en-US" b="1" dirty="0">
            <a:effectLst>
              <a:outerShdw blurRad="38100" dist="38100" dir="2700000" algn="tl">
                <a:srgbClr val="000000">
                  <a:alpha val="43137"/>
                </a:srgbClr>
              </a:outerShdw>
            </a:effectLst>
          </a:endParaRPr>
        </a:p>
      </dgm:t>
    </dgm:pt>
    <dgm:pt modelId="{FA24A76E-C3D5-4949-91C7-B25C80D7C1A6}" type="parTrans" cxnId="{D80FA2BC-93D9-4F49-BC58-9D42D1524354}">
      <dgm:prSet/>
      <dgm:spPr/>
      <dgm:t>
        <a:bodyPr/>
        <a:lstStyle/>
        <a:p>
          <a:endParaRPr lang="en-US" b="1">
            <a:effectLst>
              <a:outerShdw blurRad="38100" dist="38100" dir="2700000" algn="tl">
                <a:srgbClr val="000000">
                  <a:alpha val="43137"/>
                </a:srgbClr>
              </a:outerShdw>
            </a:effectLst>
          </a:endParaRPr>
        </a:p>
      </dgm:t>
    </dgm:pt>
    <dgm:pt modelId="{A57C67D9-D8B8-48C4-8ADE-73EB9959B7F1}" type="sibTrans" cxnId="{D80FA2BC-93D9-4F49-BC58-9D42D1524354}">
      <dgm:prSet/>
      <dgm:spPr/>
      <dgm:t>
        <a:bodyPr/>
        <a:lstStyle/>
        <a:p>
          <a:endParaRPr lang="en-US" b="1">
            <a:effectLst>
              <a:outerShdw blurRad="38100" dist="38100" dir="2700000" algn="tl">
                <a:srgbClr val="000000">
                  <a:alpha val="43137"/>
                </a:srgbClr>
              </a:outerShdw>
            </a:effectLst>
          </a:endParaRPr>
        </a:p>
      </dgm:t>
    </dgm:pt>
    <dgm:pt modelId="{C41E057F-6C6B-4829-A9FA-C6A02616F4D7}">
      <dgm:prSet phldrT="[Text]"/>
      <dgm:spPr/>
      <dgm:t>
        <a:bodyPr/>
        <a:lstStyle/>
        <a:p>
          <a:r>
            <a:rPr lang="en-US" b="1" dirty="0" smtClean="0">
              <a:effectLst>
                <a:outerShdw blurRad="38100" dist="38100" dir="2700000" algn="tl">
                  <a:srgbClr val="000000">
                    <a:alpha val="43137"/>
                  </a:srgbClr>
                </a:outerShdw>
              </a:effectLst>
            </a:rPr>
            <a:t>Learning Objectives</a:t>
          </a:r>
          <a:endParaRPr lang="en-US" b="1" dirty="0">
            <a:effectLst>
              <a:outerShdw blurRad="38100" dist="38100" dir="2700000" algn="tl">
                <a:srgbClr val="000000">
                  <a:alpha val="43137"/>
                </a:srgbClr>
              </a:outerShdw>
            </a:effectLst>
          </a:endParaRPr>
        </a:p>
      </dgm:t>
    </dgm:pt>
    <dgm:pt modelId="{279B92FC-647C-4CB4-9227-DED0CC3C75AE}" type="parTrans" cxnId="{02D651D7-F6FE-4047-93F4-74FAC613A525}">
      <dgm:prSet/>
      <dgm:spPr/>
      <dgm:t>
        <a:bodyPr/>
        <a:lstStyle/>
        <a:p>
          <a:endParaRPr lang="en-US" b="1">
            <a:effectLst>
              <a:outerShdw blurRad="38100" dist="38100" dir="2700000" algn="tl">
                <a:srgbClr val="000000">
                  <a:alpha val="43137"/>
                </a:srgbClr>
              </a:outerShdw>
            </a:effectLst>
          </a:endParaRPr>
        </a:p>
      </dgm:t>
    </dgm:pt>
    <dgm:pt modelId="{D67B87E7-A654-4A28-B351-360ADA7C8D4B}" type="sibTrans" cxnId="{02D651D7-F6FE-4047-93F4-74FAC613A525}">
      <dgm:prSet/>
      <dgm:spPr/>
      <dgm:t>
        <a:bodyPr/>
        <a:lstStyle/>
        <a:p>
          <a:endParaRPr lang="en-US" b="1">
            <a:effectLst>
              <a:outerShdw blurRad="38100" dist="38100" dir="2700000" algn="tl">
                <a:srgbClr val="000000">
                  <a:alpha val="43137"/>
                </a:srgbClr>
              </a:outerShdw>
            </a:effectLst>
          </a:endParaRPr>
        </a:p>
      </dgm:t>
    </dgm:pt>
    <dgm:pt modelId="{7157E1B5-D25B-4677-8F7A-D6A7B284A48B}">
      <dgm:prSet phldrT="[Text]"/>
      <dgm:spPr/>
      <dgm:t>
        <a:bodyPr/>
        <a:lstStyle/>
        <a:p>
          <a:r>
            <a:rPr lang="en-US" b="1" dirty="0" smtClean="0">
              <a:effectLst>
                <a:outerShdw blurRad="38100" dist="38100" dir="2700000" algn="tl">
                  <a:srgbClr val="000000">
                    <a:alpha val="43137"/>
                  </a:srgbClr>
                </a:outerShdw>
              </a:effectLst>
            </a:rPr>
            <a:t>Learning Results</a:t>
          </a:r>
          <a:endParaRPr lang="en-US" b="1" dirty="0">
            <a:effectLst>
              <a:outerShdw blurRad="38100" dist="38100" dir="2700000" algn="tl">
                <a:srgbClr val="000000">
                  <a:alpha val="43137"/>
                </a:srgbClr>
              </a:outerShdw>
            </a:effectLst>
          </a:endParaRPr>
        </a:p>
      </dgm:t>
    </dgm:pt>
    <dgm:pt modelId="{912A55BB-E1D3-4891-BCF7-B07530F1FBAF}" type="parTrans" cxnId="{6C7BDFD4-7569-44DC-9D00-F7DBEE28757B}">
      <dgm:prSet/>
      <dgm:spPr/>
      <dgm:t>
        <a:bodyPr/>
        <a:lstStyle/>
        <a:p>
          <a:endParaRPr lang="en-US" b="1">
            <a:effectLst>
              <a:outerShdw blurRad="38100" dist="38100" dir="2700000" algn="tl">
                <a:srgbClr val="000000">
                  <a:alpha val="43137"/>
                </a:srgbClr>
              </a:outerShdw>
            </a:effectLst>
          </a:endParaRPr>
        </a:p>
      </dgm:t>
    </dgm:pt>
    <dgm:pt modelId="{BBC67D20-2528-4A78-A418-D0FB129DD6CD}" type="sibTrans" cxnId="{6C7BDFD4-7569-44DC-9D00-F7DBEE28757B}">
      <dgm:prSet/>
      <dgm:spPr/>
      <dgm:t>
        <a:bodyPr/>
        <a:lstStyle/>
        <a:p>
          <a:endParaRPr lang="en-US" b="1">
            <a:effectLst>
              <a:outerShdw blurRad="38100" dist="38100" dir="2700000" algn="tl">
                <a:srgbClr val="000000">
                  <a:alpha val="43137"/>
                </a:srgbClr>
              </a:outerShdw>
            </a:effectLst>
          </a:endParaRPr>
        </a:p>
      </dgm:t>
    </dgm:pt>
    <dgm:pt modelId="{9689C4BE-5689-4FF8-A415-9D3EEBFEFC95}">
      <dgm:prSet phldrT="[Text]"/>
      <dgm:spPr/>
      <dgm:t>
        <a:bodyPr/>
        <a:lstStyle/>
        <a:p>
          <a:r>
            <a:rPr lang="en-US" b="1" dirty="0" smtClean="0">
              <a:effectLst>
                <a:outerShdw blurRad="38100" dist="38100" dir="2700000" algn="tl">
                  <a:srgbClr val="000000">
                    <a:alpha val="43137"/>
                  </a:srgbClr>
                </a:outerShdw>
              </a:effectLst>
            </a:rPr>
            <a:t>Simulation Exercise</a:t>
          </a:r>
          <a:endParaRPr lang="en-US" b="1" dirty="0">
            <a:effectLst>
              <a:outerShdw blurRad="38100" dist="38100" dir="2700000" algn="tl">
                <a:srgbClr val="000000">
                  <a:alpha val="43137"/>
                </a:srgbClr>
              </a:outerShdw>
            </a:effectLst>
          </a:endParaRPr>
        </a:p>
      </dgm:t>
    </dgm:pt>
    <dgm:pt modelId="{89F8D038-F3B3-4312-AF3E-5689DEE2A130}" type="parTrans" cxnId="{159A558D-BE75-44C9-80EE-6E4FED1CF712}">
      <dgm:prSet/>
      <dgm:spPr/>
      <dgm:t>
        <a:bodyPr/>
        <a:lstStyle/>
        <a:p>
          <a:endParaRPr lang="en-US" b="1">
            <a:effectLst>
              <a:outerShdw blurRad="38100" dist="38100" dir="2700000" algn="tl">
                <a:srgbClr val="000000">
                  <a:alpha val="43137"/>
                </a:srgbClr>
              </a:outerShdw>
            </a:effectLst>
          </a:endParaRPr>
        </a:p>
      </dgm:t>
    </dgm:pt>
    <dgm:pt modelId="{E5601595-3F6E-4854-A41F-FB8ADA27A23C}" type="sibTrans" cxnId="{159A558D-BE75-44C9-80EE-6E4FED1CF712}">
      <dgm:prSet/>
      <dgm:spPr/>
      <dgm:t>
        <a:bodyPr/>
        <a:lstStyle/>
        <a:p>
          <a:endParaRPr lang="en-US" b="1">
            <a:effectLst>
              <a:outerShdw blurRad="38100" dist="38100" dir="2700000" algn="tl">
                <a:srgbClr val="000000">
                  <a:alpha val="43137"/>
                </a:srgbClr>
              </a:outerShdw>
            </a:effectLst>
          </a:endParaRPr>
        </a:p>
      </dgm:t>
    </dgm:pt>
    <dgm:pt modelId="{4F2087C2-E0BA-471E-A47B-D3CA1F6A4966}">
      <dgm:prSet phldrT="[Text]"/>
      <dgm:spPr/>
      <dgm:t>
        <a:bodyPr/>
        <a:lstStyle/>
        <a:p>
          <a:r>
            <a:rPr lang="en-US" b="1" dirty="0" smtClean="0">
              <a:effectLst>
                <a:outerShdw blurRad="38100" dist="38100" dir="2700000" algn="tl">
                  <a:srgbClr val="000000">
                    <a:alpha val="43137"/>
                  </a:srgbClr>
                </a:outerShdw>
              </a:effectLst>
            </a:rPr>
            <a:t>Training Module for  DO </a:t>
          </a:r>
          <a:r>
            <a:rPr lang="en-US" b="1" dirty="0" smtClean="0">
              <a:effectLst>
                <a:outerShdw blurRad="38100" dist="38100" dir="2700000" algn="tl">
                  <a:srgbClr val="000000">
                    <a:alpha val="43137"/>
                  </a:srgbClr>
                </a:outerShdw>
              </a:effectLst>
              <a:sym typeface="Wingdings" pitchFamily="2" charset="2"/>
            </a:rPr>
            <a:t> Schools</a:t>
          </a:r>
          <a:endParaRPr lang="en-US" b="1" dirty="0">
            <a:effectLst>
              <a:outerShdw blurRad="38100" dist="38100" dir="2700000" algn="tl">
                <a:srgbClr val="000000">
                  <a:alpha val="43137"/>
                </a:srgbClr>
              </a:outerShdw>
            </a:effectLst>
          </a:endParaRPr>
        </a:p>
      </dgm:t>
    </dgm:pt>
    <dgm:pt modelId="{5E775D92-9FC6-4F01-A550-0BB967F1F162}" type="parTrans" cxnId="{230A4128-A52A-4C2E-8BCD-DE85D08F4302}">
      <dgm:prSet/>
      <dgm:spPr/>
      <dgm:t>
        <a:bodyPr/>
        <a:lstStyle/>
        <a:p>
          <a:endParaRPr lang="en-US" b="1">
            <a:effectLst>
              <a:outerShdw blurRad="38100" dist="38100" dir="2700000" algn="tl">
                <a:srgbClr val="000000">
                  <a:alpha val="43137"/>
                </a:srgbClr>
              </a:outerShdw>
            </a:effectLst>
          </a:endParaRPr>
        </a:p>
      </dgm:t>
    </dgm:pt>
    <dgm:pt modelId="{0271020F-F502-491B-A727-8DBF759DCED0}" type="sibTrans" cxnId="{230A4128-A52A-4C2E-8BCD-DE85D08F4302}">
      <dgm:prSet/>
      <dgm:spPr/>
      <dgm:t>
        <a:bodyPr/>
        <a:lstStyle/>
        <a:p>
          <a:endParaRPr lang="en-US" b="1">
            <a:effectLst>
              <a:outerShdw blurRad="38100" dist="38100" dir="2700000" algn="tl">
                <a:srgbClr val="000000">
                  <a:alpha val="43137"/>
                </a:srgbClr>
              </a:outerShdw>
            </a:effectLst>
          </a:endParaRPr>
        </a:p>
      </dgm:t>
    </dgm:pt>
    <dgm:pt modelId="{95437432-001D-4021-B7AC-202481D2946A}" type="pres">
      <dgm:prSet presAssocID="{1571E3B3-0177-4E66-80F1-D9D69AF6ABFD}" presName="linear" presStyleCnt="0">
        <dgm:presLayoutVars>
          <dgm:dir/>
          <dgm:animLvl val="lvl"/>
          <dgm:resizeHandles val="exact"/>
        </dgm:presLayoutVars>
      </dgm:prSet>
      <dgm:spPr/>
      <dgm:t>
        <a:bodyPr/>
        <a:lstStyle/>
        <a:p>
          <a:endParaRPr lang="en-US"/>
        </a:p>
      </dgm:t>
    </dgm:pt>
    <dgm:pt modelId="{58F75E77-87A8-4998-8850-81E57561D5DA}" type="pres">
      <dgm:prSet presAssocID="{F6215367-4268-4738-A374-B072BDB2F9CC}" presName="parentLin" presStyleCnt="0"/>
      <dgm:spPr/>
      <dgm:t>
        <a:bodyPr/>
        <a:lstStyle/>
        <a:p>
          <a:endParaRPr lang="en-US"/>
        </a:p>
      </dgm:t>
    </dgm:pt>
    <dgm:pt modelId="{BE09A7B4-92F8-429A-BACD-2E61A76CC092}" type="pres">
      <dgm:prSet presAssocID="{F6215367-4268-4738-A374-B072BDB2F9CC}" presName="parentLeftMargin" presStyleLbl="node1" presStyleIdx="0" presStyleCnt="4"/>
      <dgm:spPr/>
      <dgm:t>
        <a:bodyPr/>
        <a:lstStyle/>
        <a:p>
          <a:endParaRPr lang="en-US"/>
        </a:p>
      </dgm:t>
    </dgm:pt>
    <dgm:pt modelId="{A5880C46-9370-48BF-A4B9-57C8CF2FABD6}" type="pres">
      <dgm:prSet presAssocID="{F6215367-4268-4738-A374-B072BDB2F9CC}" presName="parentText" presStyleLbl="node1" presStyleIdx="0" presStyleCnt="4">
        <dgm:presLayoutVars>
          <dgm:chMax val="0"/>
          <dgm:bulletEnabled val="1"/>
        </dgm:presLayoutVars>
      </dgm:prSet>
      <dgm:spPr/>
      <dgm:t>
        <a:bodyPr/>
        <a:lstStyle/>
        <a:p>
          <a:endParaRPr lang="en-US"/>
        </a:p>
      </dgm:t>
    </dgm:pt>
    <dgm:pt modelId="{02169C12-5225-4837-86CD-5749A0AEEB99}" type="pres">
      <dgm:prSet presAssocID="{F6215367-4268-4738-A374-B072BDB2F9CC}" presName="negativeSpace" presStyleCnt="0"/>
      <dgm:spPr/>
      <dgm:t>
        <a:bodyPr/>
        <a:lstStyle/>
        <a:p>
          <a:endParaRPr lang="en-US"/>
        </a:p>
      </dgm:t>
    </dgm:pt>
    <dgm:pt modelId="{5C0FBBBC-0910-4EAA-8AE7-E706DA199DD5}" type="pres">
      <dgm:prSet presAssocID="{F6215367-4268-4738-A374-B072BDB2F9CC}" presName="childText" presStyleLbl="conFgAcc1" presStyleIdx="0" presStyleCnt="4">
        <dgm:presLayoutVars>
          <dgm:bulletEnabled val="1"/>
        </dgm:presLayoutVars>
      </dgm:prSet>
      <dgm:spPr/>
      <dgm:t>
        <a:bodyPr/>
        <a:lstStyle/>
        <a:p>
          <a:endParaRPr lang="en-US"/>
        </a:p>
      </dgm:t>
    </dgm:pt>
    <dgm:pt modelId="{08732055-47A5-4FDF-ABBE-BB7BF5FD762F}" type="pres">
      <dgm:prSet presAssocID="{AEA03779-9A84-45DF-9E11-A522E266FDC4}" presName="spaceBetweenRectangles" presStyleCnt="0"/>
      <dgm:spPr/>
      <dgm:t>
        <a:bodyPr/>
        <a:lstStyle/>
        <a:p>
          <a:endParaRPr lang="en-US"/>
        </a:p>
      </dgm:t>
    </dgm:pt>
    <dgm:pt modelId="{8B58B274-7933-4506-9B46-2DFFC5D82511}" type="pres">
      <dgm:prSet presAssocID="{7595DFF9-C1F4-48DA-A51E-D78C0850F8D3}" presName="parentLin" presStyleCnt="0"/>
      <dgm:spPr/>
      <dgm:t>
        <a:bodyPr/>
        <a:lstStyle/>
        <a:p>
          <a:endParaRPr lang="en-US"/>
        </a:p>
      </dgm:t>
    </dgm:pt>
    <dgm:pt modelId="{550AE5EB-149A-4766-8A36-C18B6FA7B877}" type="pres">
      <dgm:prSet presAssocID="{7595DFF9-C1F4-48DA-A51E-D78C0850F8D3}" presName="parentLeftMargin" presStyleLbl="node1" presStyleIdx="0" presStyleCnt="4"/>
      <dgm:spPr/>
      <dgm:t>
        <a:bodyPr/>
        <a:lstStyle/>
        <a:p>
          <a:endParaRPr lang="en-US"/>
        </a:p>
      </dgm:t>
    </dgm:pt>
    <dgm:pt modelId="{BB57CC5D-6831-46D5-9CD0-B24E76303B0F}" type="pres">
      <dgm:prSet presAssocID="{7595DFF9-C1F4-48DA-A51E-D78C0850F8D3}" presName="parentText" presStyleLbl="node1" presStyleIdx="1" presStyleCnt="4">
        <dgm:presLayoutVars>
          <dgm:chMax val="0"/>
          <dgm:bulletEnabled val="1"/>
        </dgm:presLayoutVars>
      </dgm:prSet>
      <dgm:spPr/>
      <dgm:t>
        <a:bodyPr/>
        <a:lstStyle/>
        <a:p>
          <a:endParaRPr lang="en-US"/>
        </a:p>
      </dgm:t>
    </dgm:pt>
    <dgm:pt modelId="{D9E95F95-577F-4F1B-AFE7-211B745E6B2E}" type="pres">
      <dgm:prSet presAssocID="{7595DFF9-C1F4-48DA-A51E-D78C0850F8D3}" presName="negativeSpace" presStyleCnt="0"/>
      <dgm:spPr/>
      <dgm:t>
        <a:bodyPr/>
        <a:lstStyle/>
        <a:p>
          <a:endParaRPr lang="en-US"/>
        </a:p>
      </dgm:t>
    </dgm:pt>
    <dgm:pt modelId="{425BE308-039A-4CA5-A9E9-C472CA368508}" type="pres">
      <dgm:prSet presAssocID="{7595DFF9-C1F4-48DA-A51E-D78C0850F8D3}" presName="childText" presStyleLbl="conFgAcc1" presStyleIdx="1" presStyleCnt="4">
        <dgm:presLayoutVars>
          <dgm:bulletEnabled val="1"/>
        </dgm:presLayoutVars>
      </dgm:prSet>
      <dgm:spPr/>
      <dgm:t>
        <a:bodyPr/>
        <a:lstStyle/>
        <a:p>
          <a:endParaRPr lang="en-US"/>
        </a:p>
      </dgm:t>
    </dgm:pt>
    <dgm:pt modelId="{FD6C5588-F527-44B6-9EFD-B91EACB9D419}" type="pres">
      <dgm:prSet presAssocID="{BEB9B3B0-C803-46C1-B26F-535DEA7721C4}" presName="spaceBetweenRectangles" presStyleCnt="0"/>
      <dgm:spPr/>
      <dgm:t>
        <a:bodyPr/>
        <a:lstStyle/>
        <a:p>
          <a:endParaRPr lang="en-US"/>
        </a:p>
      </dgm:t>
    </dgm:pt>
    <dgm:pt modelId="{CB19368C-4601-430C-9F21-2BEA2FC463EA}" type="pres">
      <dgm:prSet presAssocID="{02566EBB-DBDF-45AB-A014-11DE58DD79AC}" presName="parentLin" presStyleCnt="0"/>
      <dgm:spPr/>
      <dgm:t>
        <a:bodyPr/>
        <a:lstStyle/>
        <a:p>
          <a:endParaRPr lang="en-US"/>
        </a:p>
      </dgm:t>
    </dgm:pt>
    <dgm:pt modelId="{9249A47F-D39E-4534-9ADA-CA50175C0034}" type="pres">
      <dgm:prSet presAssocID="{02566EBB-DBDF-45AB-A014-11DE58DD79AC}" presName="parentLeftMargin" presStyleLbl="node1" presStyleIdx="1" presStyleCnt="4"/>
      <dgm:spPr/>
      <dgm:t>
        <a:bodyPr/>
        <a:lstStyle/>
        <a:p>
          <a:endParaRPr lang="en-US"/>
        </a:p>
      </dgm:t>
    </dgm:pt>
    <dgm:pt modelId="{83EDED23-AE23-4958-861A-3ED42381A8EF}" type="pres">
      <dgm:prSet presAssocID="{02566EBB-DBDF-45AB-A014-11DE58DD79AC}" presName="parentText" presStyleLbl="node1" presStyleIdx="2" presStyleCnt="4">
        <dgm:presLayoutVars>
          <dgm:chMax val="0"/>
          <dgm:bulletEnabled val="1"/>
        </dgm:presLayoutVars>
      </dgm:prSet>
      <dgm:spPr/>
      <dgm:t>
        <a:bodyPr/>
        <a:lstStyle/>
        <a:p>
          <a:endParaRPr lang="en-US"/>
        </a:p>
      </dgm:t>
    </dgm:pt>
    <dgm:pt modelId="{346BA978-08E4-45C0-BCA9-6C4DC28840A9}" type="pres">
      <dgm:prSet presAssocID="{02566EBB-DBDF-45AB-A014-11DE58DD79AC}" presName="negativeSpace" presStyleCnt="0"/>
      <dgm:spPr/>
      <dgm:t>
        <a:bodyPr/>
        <a:lstStyle/>
        <a:p>
          <a:endParaRPr lang="en-US"/>
        </a:p>
      </dgm:t>
    </dgm:pt>
    <dgm:pt modelId="{C98DE0C7-D4D3-46D6-94DD-EC17CF6E5A7A}" type="pres">
      <dgm:prSet presAssocID="{02566EBB-DBDF-45AB-A014-11DE58DD79AC}" presName="childText" presStyleLbl="conFgAcc1" presStyleIdx="2" presStyleCnt="4">
        <dgm:presLayoutVars>
          <dgm:bulletEnabled val="1"/>
        </dgm:presLayoutVars>
      </dgm:prSet>
      <dgm:spPr/>
      <dgm:t>
        <a:bodyPr/>
        <a:lstStyle/>
        <a:p>
          <a:endParaRPr lang="en-US"/>
        </a:p>
      </dgm:t>
    </dgm:pt>
    <dgm:pt modelId="{4F0C079B-AF49-4405-B402-7F8B7732DFA3}" type="pres">
      <dgm:prSet presAssocID="{F79AFC0A-DBC4-4390-A19D-C9BA98E9EB4A}" presName="spaceBetweenRectangles" presStyleCnt="0"/>
      <dgm:spPr/>
      <dgm:t>
        <a:bodyPr/>
        <a:lstStyle/>
        <a:p>
          <a:endParaRPr lang="en-US"/>
        </a:p>
      </dgm:t>
    </dgm:pt>
    <dgm:pt modelId="{87520BDF-2C0A-40CE-92F2-D9FBCC936D03}" type="pres">
      <dgm:prSet presAssocID="{4F2087C2-E0BA-471E-A47B-D3CA1F6A4966}" presName="parentLin" presStyleCnt="0"/>
      <dgm:spPr/>
      <dgm:t>
        <a:bodyPr/>
        <a:lstStyle/>
        <a:p>
          <a:endParaRPr lang="en-US"/>
        </a:p>
      </dgm:t>
    </dgm:pt>
    <dgm:pt modelId="{F4B27B95-5977-4E9E-ABA0-EFCFC4703748}" type="pres">
      <dgm:prSet presAssocID="{4F2087C2-E0BA-471E-A47B-D3CA1F6A4966}" presName="parentLeftMargin" presStyleLbl="node1" presStyleIdx="2" presStyleCnt="4"/>
      <dgm:spPr/>
      <dgm:t>
        <a:bodyPr/>
        <a:lstStyle/>
        <a:p>
          <a:endParaRPr lang="en-US"/>
        </a:p>
      </dgm:t>
    </dgm:pt>
    <dgm:pt modelId="{E0E7E2F0-0D50-4BE3-B866-E1EFED9B6501}" type="pres">
      <dgm:prSet presAssocID="{4F2087C2-E0BA-471E-A47B-D3CA1F6A4966}" presName="parentText" presStyleLbl="node1" presStyleIdx="3" presStyleCnt="4" custScaleX="125170">
        <dgm:presLayoutVars>
          <dgm:chMax val="0"/>
          <dgm:bulletEnabled val="1"/>
        </dgm:presLayoutVars>
      </dgm:prSet>
      <dgm:spPr/>
      <dgm:t>
        <a:bodyPr/>
        <a:lstStyle/>
        <a:p>
          <a:endParaRPr lang="en-US"/>
        </a:p>
      </dgm:t>
    </dgm:pt>
    <dgm:pt modelId="{910720BC-410C-4E9D-8D8D-0E908B31BFB8}" type="pres">
      <dgm:prSet presAssocID="{4F2087C2-E0BA-471E-A47B-D3CA1F6A4966}" presName="negativeSpace" presStyleCnt="0"/>
      <dgm:spPr/>
      <dgm:t>
        <a:bodyPr/>
        <a:lstStyle/>
        <a:p>
          <a:endParaRPr lang="en-US"/>
        </a:p>
      </dgm:t>
    </dgm:pt>
    <dgm:pt modelId="{78A1687F-F27E-481C-816A-BD88B47D81F0}" type="pres">
      <dgm:prSet presAssocID="{4F2087C2-E0BA-471E-A47B-D3CA1F6A4966}" presName="childText" presStyleLbl="conFgAcc1" presStyleIdx="3" presStyleCnt="4">
        <dgm:presLayoutVars>
          <dgm:bulletEnabled val="1"/>
        </dgm:presLayoutVars>
      </dgm:prSet>
      <dgm:spPr/>
      <dgm:t>
        <a:bodyPr/>
        <a:lstStyle/>
        <a:p>
          <a:endParaRPr lang="en-US"/>
        </a:p>
      </dgm:t>
    </dgm:pt>
  </dgm:ptLst>
  <dgm:cxnLst>
    <dgm:cxn modelId="{D9FAC5E6-1973-4AFB-83EB-EC5ECF649E01}" type="presOf" srcId="{7157E1B5-D25B-4677-8F7A-D6A7B284A48B}" destId="{425BE308-039A-4CA5-A9E9-C472CA368508}" srcOrd="0" destOrd="1" presId="urn:microsoft.com/office/officeart/2005/8/layout/list1"/>
    <dgm:cxn modelId="{5AE414F7-34C6-43F6-ACE5-5C324C6DA5FE}" srcId="{1571E3B3-0177-4E66-80F1-D9D69AF6ABFD}" destId="{7595DFF9-C1F4-48DA-A51E-D78C0850F8D3}" srcOrd="1" destOrd="0" parTransId="{8A1E052D-70FD-4E94-80D1-694831DE3F1F}" sibTransId="{BEB9B3B0-C803-46C1-B26F-535DEA7721C4}"/>
    <dgm:cxn modelId="{946DB7F5-6DC6-4634-8C11-7A0E57B8880A}" type="presOf" srcId="{02566EBB-DBDF-45AB-A014-11DE58DD79AC}" destId="{9249A47F-D39E-4534-9ADA-CA50175C0034}" srcOrd="0" destOrd="0" presId="urn:microsoft.com/office/officeart/2005/8/layout/list1"/>
    <dgm:cxn modelId="{20161647-CD40-47E2-9582-38E3692C8413}" type="presOf" srcId="{7595DFF9-C1F4-48DA-A51E-D78C0850F8D3}" destId="{550AE5EB-149A-4766-8A36-C18B6FA7B877}" srcOrd="0" destOrd="0" presId="urn:microsoft.com/office/officeart/2005/8/layout/list1"/>
    <dgm:cxn modelId="{96032189-F9EA-4B1C-8988-06C4D2BB824C}" type="presOf" srcId="{1571E3B3-0177-4E66-80F1-D9D69AF6ABFD}" destId="{95437432-001D-4021-B7AC-202481D2946A}" srcOrd="0" destOrd="0" presId="urn:microsoft.com/office/officeart/2005/8/layout/list1"/>
    <dgm:cxn modelId="{ADFE560A-0FC0-40C5-B76E-F236EC931736}" type="presOf" srcId="{C41E057F-6C6B-4829-A9FA-C6A02616F4D7}" destId="{425BE308-039A-4CA5-A9E9-C472CA368508}" srcOrd="0" destOrd="0" presId="urn:microsoft.com/office/officeart/2005/8/layout/list1"/>
    <dgm:cxn modelId="{F10CDC89-FD2F-4A38-AD8E-D66A14AFC8E0}" type="presOf" srcId="{C9ECDF64-DD27-459B-AD6B-088047BDCFA6}" destId="{C98DE0C7-D4D3-46D6-94DD-EC17CF6E5A7A}" srcOrd="0" destOrd="0" presId="urn:microsoft.com/office/officeart/2005/8/layout/list1"/>
    <dgm:cxn modelId="{DADF8900-6717-4E6B-870C-7BC12D5FFB20}" type="presOf" srcId="{7595DFF9-C1F4-48DA-A51E-D78C0850F8D3}" destId="{BB57CC5D-6831-46D5-9CD0-B24E76303B0F}" srcOrd="1" destOrd="0" presId="urn:microsoft.com/office/officeart/2005/8/layout/list1"/>
    <dgm:cxn modelId="{4C32D1F2-A9FE-4DCA-A62F-CD654B99282A}" srcId="{1571E3B3-0177-4E66-80F1-D9D69AF6ABFD}" destId="{F6215367-4268-4738-A374-B072BDB2F9CC}" srcOrd="0" destOrd="0" parTransId="{71C5F8D4-1A3B-4D63-ACF4-FBD15C3F7A5C}" sibTransId="{AEA03779-9A84-45DF-9E11-A522E266FDC4}"/>
    <dgm:cxn modelId="{8A348BA0-B61D-43D1-9144-59D3255D82EA}" srcId="{1571E3B3-0177-4E66-80F1-D9D69AF6ABFD}" destId="{02566EBB-DBDF-45AB-A014-11DE58DD79AC}" srcOrd="2" destOrd="0" parTransId="{37CF471B-25A3-41BD-B7F4-FDF3DC9DC0C5}" sibTransId="{F79AFC0A-DBC4-4390-A19D-C9BA98E9EB4A}"/>
    <dgm:cxn modelId="{70161A72-EB04-468F-81F0-105C24C78963}" type="presOf" srcId="{4F2087C2-E0BA-471E-A47B-D3CA1F6A4966}" destId="{E0E7E2F0-0D50-4BE3-B866-E1EFED9B6501}" srcOrd="1" destOrd="0" presId="urn:microsoft.com/office/officeart/2005/8/layout/list1"/>
    <dgm:cxn modelId="{4C48E3A3-6701-42E5-817F-562179676355}" type="presOf" srcId="{9689C4BE-5689-4FF8-A415-9D3EEBFEFC95}" destId="{C98DE0C7-D4D3-46D6-94DD-EC17CF6E5A7A}" srcOrd="0" destOrd="1" presId="urn:microsoft.com/office/officeart/2005/8/layout/list1"/>
    <dgm:cxn modelId="{DDC99D25-B195-4C29-9979-3C6630CCE5FF}" type="presOf" srcId="{F6215367-4268-4738-A374-B072BDB2F9CC}" destId="{A5880C46-9370-48BF-A4B9-57C8CF2FABD6}" srcOrd="1" destOrd="0" presId="urn:microsoft.com/office/officeart/2005/8/layout/list1"/>
    <dgm:cxn modelId="{6C7BDFD4-7569-44DC-9D00-F7DBEE28757B}" srcId="{7595DFF9-C1F4-48DA-A51E-D78C0850F8D3}" destId="{7157E1B5-D25B-4677-8F7A-D6A7B284A48B}" srcOrd="1" destOrd="0" parTransId="{912A55BB-E1D3-4891-BCF7-B07530F1FBAF}" sibTransId="{BBC67D20-2528-4A78-A418-D0FB129DD6CD}"/>
    <dgm:cxn modelId="{02D651D7-F6FE-4047-93F4-74FAC613A525}" srcId="{7595DFF9-C1F4-48DA-A51E-D78C0850F8D3}" destId="{C41E057F-6C6B-4829-A9FA-C6A02616F4D7}" srcOrd="0" destOrd="0" parTransId="{279B92FC-647C-4CB4-9227-DED0CC3C75AE}" sibTransId="{D67B87E7-A654-4A28-B351-360ADA7C8D4B}"/>
    <dgm:cxn modelId="{F5B4ACB0-248D-4395-8D41-1579EED720BF}" type="presOf" srcId="{F6215367-4268-4738-A374-B072BDB2F9CC}" destId="{BE09A7B4-92F8-429A-BACD-2E61A76CC092}" srcOrd="0" destOrd="0" presId="urn:microsoft.com/office/officeart/2005/8/layout/list1"/>
    <dgm:cxn modelId="{230A4128-A52A-4C2E-8BCD-DE85D08F4302}" srcId="{1571E3B3-0177-4E66-80F1-D9D69AF6ABFD}" destId="{4F2087C2-E0BA-471E-A47B-D3CA1F6A4966}" srcOrd="3" destOrd="0" parTransId="{5E775D92-9FC6-4F01-A550-0BB967F1F162}" sibTransId="{0271020F-F502-491B-A727-8DBF759DCED0}"/>
    <dgm:cxn modelId="{0BE0379F-FA59-44AF-96DB-571299C5A8AF}" type="presOf" srcId="{02566EBB-DBDF-45AB-A014-11DE58DD79AC}" destId="{83EDED23-AE23-4958-861A-3ED42381A8EF}" srcOrd="1" destOrd="0" presId="urn:microsoft.com/office/officeart/2005/8/layout/list1"/>
    <dgm:cxn modelId="{BC6E74A4-BC97-4FC2-A5BD-5C365AB25153}" type="presOf" srcId="{4F2087C2-E0BA-471E-A47B-D3CA1F6A4966}" destId="{F4B27B95-5977-4E9E-ABA0-EFCFC4703748}" srcOrd="0" destOrd="0" presId="urn:microsoft.com/office/officeart/2005/8/layout/list1"/>
    <dgm:cxn modelId="{159A558D-BE75-44C9-80EE-6E4FED1CF712}" srcId="{02566EBB-DBDF-45AB-A014-11DE58DD79AC}" destId="{9689C4BE-5689-4FF8-A415-9D3EEBFEFC95}" srcOrd="1" destOrd="0" parTransId="{89F8D038-F3B3-4312-AF3E-5689DEE2A130}" sibTransId="{E5601595-3F6E-4854-A41F-FB8ADA27A23C}"/>
    <dgm:cxn modelId="{D80FA2BC-93D9-4F49-BC58-9D42D1524354}" srcId="{02566EBB-DBDF-45AB-A014-11DE58DD79AC}" destId="{C9ECDF64-DD27-459B-AD6B-088047BDCFA6}" srcOrd="0" destOrd="0" parTransId="{FA24A76E-C3D5-4949-91C7-B25C80D7C1A6}" sibTransId="{A57C67D9-D8B8-48C4-8ADE-73EB9959B7F1}"/>
    <dgm:cxn modelId="{EAE5D391-E42E-40B0-991A-CD0F166E00EE}" type="presParOf" srcId="{95437432-001D-4021-B7AC-202481D2946A}" destId="{58F75E77-87A8-4998-8850-81E57561D5DA}" srcOrd="0" destOrd="0" presId="urn:microsoft.com/office/officeart/2005/8/layout/list1"/>
    <dgm:cxn modelId="{8147F799-306C-455A-B71D-B536E81CE568}" type="presParOf" srcId="{58F75E77-87A8-4998-8850-81E57561D5DA}" destId="{BE09A7B4-92F8-429A-BACD-2E61A76CC092}" srcOrd="0" destOrd="0" presId="urn:microsoft.com/office/officeart/2005/8/layout/list1"/>
    <dgm:cxn modelId="{59D9840D-8DF1-4BB8-B941-8BC1D277DB24}" type="presParOf" srcId="{58F75E77-87A8-4998-8850-81E57561D5DA}" destId="{A5880C46-9370-48BF-A4B9-57C8CF2FABD6}" srcOrd="1" destOrd="0" presId="urn:microsoft.com/office/officeart/2005/8/layout/list1"/>
    <dgm:cxn modelId="{DAF630EF-0BBA-4824-906B-BB009C29F130}" type="presParOf" srcId="{95437432-001D-4021-B7AC-202481D2946A}" destId="{02169C12-5225-4837-86CD-5749A0AEEB99}" srcOrd="1" destOrd="0" presId="urn:microsoft.com/office/officeart/2005/8/layout/list1"/>
    <dgm:cxn modelId="{93112428-2499-4231-9369-6A1E94F8EB26}" type="presParOf" srcId="{95437432-001D-4021-B7AC-202481D2946A}" destId="{5C0FBBBC-0910-4EAA-8AE7-E706DA199DD5}" srcOrd="2" destOrd="0" presId="urn:microsoft.com/office/officeart/2005/8/layout/list1"/>
    <dgm:cxn modelId="{3E8A10BD-B845-4273-A1EC-C3A81DBB9059}" type="presParOf" srcId="{95437432-001D-4021-B7AC-202481D2946A}" destId="{08732055-47A5-4FDF-ABBE-BB7BF5FD762F}" srcOrd="3" destOrd="0" presId="urn:microsoft.com/office/officeart/2005/8/layout/list1"/>
    <dgm:cxn modelId="{9C97982A-86F5-4155-843C-D62999C08F84}" type="presParOf" srcId="{95437432-001D-4021-B7AC-202481D2946A}" destId="{8B58B274-7933-4506-9B46-2DFFC5D82511}" srcOrd="4" destOrd="0" presId="urn:microsoft.com/office/officeart/2005/8/layout/list1"/>
    <dgm:cxn modelId="{9D7A94BD-B71D-46CC-9BEF-BADF4D2E05AF}" type="presParOf" srcId="{8B58B274-7933-4506-9B46-2DFFC5D82511}" destId="{550AE5EB-149A-4766-8A36-C18B6FA7B877}" srcOrd="0" destOrd="0" presId="urn:microsoft.com/office/officeart/2005/8/layout/list1"/>
    <dgm:cxn modelId="{3ACDFEFE-8B0B-4DFF-9912-B6823A18DF5C}" type="presParOf" srcId="{8B58B274-7933-4506-9B46-2DFFC5D82511}" destId="{BB57CC5D-6831-46D5-9CD0-B24E76303B0F}" srcOrd="1" destOrd="0" presId="urn:microsoft.com/office/officeart/2005/8/layout/list1"/>
    <dgm:cxn modelId="{F452D44C-6A52-4E5D-BE06-5A2FCA33C605}" type="presParOf" srcId="{95437432-001D-4021-B7AC-202481D2946A}" destId="{D9E95F95-577F-4F1B-AFE7-211B745E6B2E}" srcOrd="5" destOrd="0" presId="urn:microsoft.com/office/officeart/2005/8/layout/list1"/>
    <dgm:cxn modelId="{CC4EAD31-03D1-43C2-A8F2-9D05E0AD3E05}" type="presParOf" srcId="{95437432-001D-4021-B7AC-202481D2946A}" destId="{425BE308-039A-4CA5-A9E9-C472CA368508}" srcOrd="6" destOrd="0" presId="urn:microsoft.com/office/officeart/2005/8/layout/list1"/>
    <dgm:cxn modelId="{06033A89-BFCC-4FC7-AC98-8DD6D0DDCB4D}" type="presParOf" srcId="{95437432-001D-4021-B7AC-202481D2946A}" destId="{FD6C5588-F527-44B6-9EFD-B91EACB9D419}" srcOrd="7" destOrd="0" presId="urn:microsoft.com/office/officeart/2005/8/layout/list1"/>
    <dgm:cxn modelId="{8FF0467F-28A5-4B70-B1C4-84C02233BA28}" type="presParOf" srcId="{95437432-001D-4021-B7AC-202481D2946A}" destId="{CB19368C-4601-430C-9F21-2BEA2FC463EA}" srcOrd="8" destOrd="0" presId="urn:microsoft.com/office/officeart/2005/8/layout/list1"/>
    <dgm:cxn modelId="{9F84AD60-5242-42B7-9ABC-6C8C11E2458D}" type="presParOf" srcId="{CB19368C-4601-430C-9F21-2BEA2FC463EA}" destId="{9249A47F-D39E-4534-9ADA-CA50175C0034}" srcOrd="0" destOrd="0" presId="urn:microsoft.com/office/officeart/2005/8/layout/list1"/>
    <dgm:cxn modelId="{E22EB80F-8B82-4F44-824D-9CE115CAD5F6}" type="presParOf" srcId="{CB19368C-4601-430C-9F21-2BEA2FC463EA}" destId="{83EDED23-AE23-4958-861A-3ED42381A8EF}" srcOrd="1" destOrd="0" presId="urn:microsoft.com/office/officeart/2005/8/layout/list1"/>
    <dgm:cxn modelId="{276B9655-07DC-434F-97D8-A55B49477171}" type="presParOf" srcId="{95437432-001D-4021-B7AC-202481D2946A}" destId="{346BA978-08E4-45C0-BCA9-6C4DC28840A9}" srcOrd="9" destOrd="0" presId="urn:microsoft.com/office/officeart/2005/8/layout/list1"/>
    <dgm:cxn modelId="{C644D9CA-7EEF-4C4D-9645-5A3A58D348E2}" type="presParOf" srcId="{95437432-001D-4021-B7AC-202481D2946A}" destId="{C98DE0C7-D4D3-46D6-94DD-EC17CF6E5A7A}" srcOrd="10" destOrd="0" presId="urn:microsoft.com/office/officeart/2005/8/layout/list1"/>
    <dgm:cxn modelId="{8CABBFD3-9DBF-474C-80C4-A363AA3034F5}" type="presParOf" srcId="{95437432-001D-4021-B7AC-202481D2946A}" destId="{4F0C079B-AF49-4405-B402-7F8B7732DFA3}" srcOrd="11" destOrd="0" presId="urn:microsoft.com/office/officeart/2005/8/layout/list1"/>
    <dgm:cxn modelId="{BD1C59B4-9BE9-4D29-94B0-18ED9F479516}" type="presParOf" srcId="{95437432-001D-4021-B7AC-202481D2946A}" destId="{87520BDF-2C0A-40CE-92F2-D9FBCC936D03}" srcOrd="12" destOrd="0" presId="urn:microsoft.com/office/officeart/2005/8/layout/list1"/>
    <dgm:cxn modelId="{88F2EA2D-989C-470A-B759-F378E06AA62A}" type="presParOf" srcId="{87520BDF-2C0A-40CE-92F2-D9FBCC936D03}" destId="{F4B27B95-5977-4E9E-ABA0-EFCFC4703748}" srcOrd="0" destOrd="0" presId="urn:microsoft.com/office/officeart/2005/8/layout/list1"/>
    <dgm:cxn modelId="{90637308-06C9-4464-9EDE-C274AE20B1F4}" type="presParOf" srcId="{87520BDF-2C0A-40CE-92F2-D9FBCC936D03}" destId="{E0E7E2F0-0D50-4BE3-B866-E1EFED9B6501}" srcOrd="1" destOrd="0" presId="urn:microsoft.com/office/officeart/2005/8/layout/list1"/>
    <dgm:cxn modelId="{BC300AC1-774E-4CA4-8F9B-DD143430A08D}" type="presParOf" srcId="{95437432-001D-4021-B7AC-202481D2946A}" destId="{910720BC-410C-4E9D-8D8D-0E908B31BFB8}" srcOrd="13" destOrd="0" presId="urn:microsoft.com/office/officeart/2005/8/layout/list1"/>
    <dgm:cxn modelId="{3E6F001E-3636-476B-9FFE-B977FEA1C9EA}" type="presParOf" srcId="{95437432-001D-4021-B7AC-202481D2946A}" destId="{78A1687F-F27E-481C-816A-BD88B47D81F0}" srcOrd="14" destOrd="0" presId="urn:microsoft.com/office/officeart/2005/8/layout/list1"/>
  </dgm:cxnLst>
  <dgm:bg/>
  <dgm:whole/>
</dgm:dataModel>
</file>

<file path=ppt/diagrams/data6.xml><?xml version="1.0" encoding="utf-8"?>
<dgm:dataModel xmlns:dgm="http://schemas.openxmlformats.org/drawingml/2006/diagram" xmlns:a="http://schemas.openxmlformats.org/drawingml/2006/main">
  <dgm:ptLst>
    <dgm:pt modelId="{B9C70977-F698-4676-8DA7-D10DB29724EF}" type="doc">
      <dgm:prSet loTypeId="urn:microsoft.com/office/officeart/2005/8/layout/target2" loCatId="relationship" qsTypeId="urn:microsoft.com/office/officeart/2005/8/quickstyle/simple5" qsCatId="simple" csTypeId="urn:microsoft.com/office/officeart/2005/8/colors/colorful2" csCatId="colorful" phldr="1"/>
      <dgm:spPr/>
      <dgm:t>
        <a:bodyPr/>
        <a:lstStyle/>
        <a:p>
          <a:endParaRPr lang="en-US"/>
        </a:p>
      </dgm:t>
    </dgm:pt>
    <dgm:pt modelId="{9707080F-6AB4-49B7-A8FA-1B95E99CF7AA}">
      <dgm:prSet phldrT="[Text]"/>
      <dgm:spPr/>
      <dgm:t>
        <a:bodyPr/>
        <a:lstStyle/>
        <a:p>
          <a:r>
            <a:rPr lang="en-US" dirty="0" smtClean="0">
              <a:latin typeface="Arial Rounded MT Bold" pitchFamily="34" charset="0"/>
            </a:rPr>
            <a:t>Purpose/ Rationale</a:t>
          </a:r>
          <a:endParaRPr lang="en-US" dirty="0">
            <a:latin typeface="Arial Rounded MT Bold" pitchFamily="34" charset="0"/>
          </a:endParaRPr>
        </a:p>
      </dgm:t>
    </dgm:pt>
    <dgm:pt modelId="{3F1F8EF7-4DEC-4E35-9366-B1F4DE0AEEC8}" type="parTrans" cxnId="{8A67C3A6-DCCD-4B81-936F-DCAA89BDD1C7}">
      <dgm:prSet/>
      <dgm:spPr/>
      <dgm:t>
        <a:bodyPr/>
        <a:lstStyle/>
        <a:p>
          <a:endParaRPr lang="en-US"/>
        </a:p>
      </dgm:t>
    </dgm:pt>
    <dgm:pt modelId="{B4D0813F-0956-441B-92A4-A68C0E84EA3B}" type="sibTrans" cxnId="{8A67C3A6-DCCD-4B81-936F-DCAA89BDD1C7}">
      <dgm:prSet/>
      <dgm:spPr/>
      <dgm:t>
        <a:bodyPr/>
        <a:lstStyle/>
        <a:p>
          <a:endParaRPr lang="en-US"/>
        </a:p>
      </dgm:t>
    </dgm:pt>
    <dgm:pt modelId="{6B74CB9A-7F8D-4942-8A28-3F587C533268}">
      <dgm:prSet phldrT="[Text]"/>
      <dgm:spPr/>
      <dgm:t>
        <a:bodyPr/>
        <a:lstStyle/>
        <a:p>
          <a:r>
            <a:rPr lang="en-US" dirty="0" smtClean="0">
              <a:latin typeface="Arial Rounded MT Bold" pitchFamily="34" charset="0"/>
            </a:rPr>
            <a:t>Overview</a:t>
          </a:r>
          <a:endParaRPr lang="en-US" dirty="0">
            <a:latin typeface="Arial Rounded MT Bold" pitchFamily="34" charset="0"/>
          </a:endParaRPr>
        </a:p>
      </dgm:t>
    </dgm:pt>
    <dgm:pt modelId="{8EBF4448-9168-4577-A829-33AEDC44A652}" type="parTrans" cxnId="{72417BFD-2BC7-439F-97F0-51EF8742241E}">
      <dgm:prSet/>
      <dgm:spPr/>
      <dgm:t>
        <a:bodyPr/>
        <a:lstStyle/>
        <a:p>
          <a:endParaRPr lang="en-US"/>
        </a:p>
      </dgm:t>
    </dgm:pt>
    <dgm:pt modelId="{0006E99F-1697-4F18-BE81-D1D08CACFEEF}" type="sibTrans" cxnId="{72417BFD-2BC7-439F-97F0-51EF8742241E}">
      <dgm:prSet/>
      <dgm:spPr/>
      <dgm:t>
        <a:bodyPr/>
        <a:lstStyle/>
        <a:p>
          <a:endParaRPr lang="en-US"/>
        </a:p>
      </dgm:t>
    </dgm:pt>
    <dgm:pt modelId="{2E761635-D108-4769-827F-AF1403B94D50}">
      <dgm:prSet phldrT="[Text]"/>
      <dgm:spPr/>
      <dgm:t>
        <a:bodyPr/>
        <a:lstStyle/>
        <a:p>
          <a:r>
            <a:rPr lang="en-US" dirty="0" smtClean="0">
              <a:latin typeface="Arial Rounded MT Bold" pitchFamily="34" charset="0"/>
            </a:rPr>
            <a:t>Objectives</a:t>
          </a:r>
          <a:endParaRPr lang="en-US" dirty="0">
            <a:latin typeface="Arial Rounded MT Bold" pitchFamily="34" charset="0"/>
          </a:endParaRPr>
        </a:p>
      </dgm:t>
    </dgm:pt>
    <dgm:pt modelId="{ECA4EF28-ED0E-4143-943C-CB813E8B3758}" type="parTrans" cxnId="{BA990540-3FEE-4770-A35D-A2F7C15D765D}">
      <dgm:prSet/>
      <dgm:spPr/>
      <dgm:t>
        <a:bodyPr/>
        <a:lstStyle/>
        <a:p>
          <a:endParaRPr lang="en-US"/>
        </a:p>
      </dgm:t>
    </dgm:pt>
    <dgm:pt modelId="{20020B17-3D5E-4FA5-853B-1C58038573B1}" type="sibTrans" cxnId="{BA990540-3FEE-4770-A35D-A2F7C15D765D}">
      <dgm:prSet/>
      <dgm:spPr/>
      <dgm:t>
        <a:bodyPr/>
        <a:lstStyle/>
        <a:p>
          <a:endParaRPr lang="en-US"/>
        </a:p>
      </dgm:t>
    </dgm:pt>
    <dgm:pt modelId="{CC125BF1-8D87-4274-918B-369925C5B151}">
      <dgm:prSet phldrT="[Text]">
        <dgm:style>
          <a:lnRef idx="0">
            <a:schemeClr val="accent5"/>
          </a:lnRef>
          <a:fillRef idx="3">
            <a:schemeClr val="accent5"/>
          </a:fillRef>
          <a:effectRef idx="3">
            <a:schemeClr val="accent5"/>
          </a:effectRef>
          <a:fontRef idx="minor">
            <a:schemeClr val="lt1"/>
          </a:fontRef>
        </dgm:style>
      </dgm:prSet>
      <dgm:spPr/>
      <dgm:t>
        <a:bodyPr/>
        <a:lstStyle/>
        <a:p>
          <a:r>
            <a:rPr lang="en-US" dirty="0" smtClean="0">
              <a:latin typeface="Arial Rounded MT Bold" pitchFamily="34" charset="0"/>
            </a:rPr>
            <a:t>Linkage with Office Function (OPCRF)</a:t>
          </a:r>
          <a:endParaRPr lang="en-US" dirty="0">
            <a:latin typeface="Arial Rounded MT Bold" pitchFamily="34" charset="0"/>
          </a:endParaRPr>
        </a:p>
      </dgm:t>
    </dgm:pt>
    <dgm:pt modelId="{8F65033A-F8C4-4841-8A25-D7F20575A5AD}" type="parTrans" cxnId="{5562D928-A297-4BA8-98C3-C107C6988163}">
      <dgm:prSet/>
      <dgm:spPr/>
      <dgm:t>
        <a:bodyPr/>
        <a:lstStyle/>
        <a:p>
          <a:endParaRPr lang="en-US"/>
        </a:p>
      </dgm:t>
    </dgm:pt>
    <dgm:pt modelId="{3374CE05-7A90-4A67-A0C1-9AC2A8A57295}" type="sibTrans" cxnId="{5562D928-A297-4BA8-98C3-C107C6988163}">
      <dgm:prSet/>
      <dgm:spPr/>
      <dgm:t>
        <a:bodyPr/>
        <a:lstStyle/>
        <a:p>
          <a:endParaRPr lang="en-US"/>
        </a:p>
      </dgm:t>
    </dgm:pt>
    <dgm:pt modelId="{FE622AE7-43A9-40A6-86E7-67E8DF26B138}">
      <dgm:prSet phldrT="[Text]"/>
      <dgm:spPr/>
      <dgm:t>
        <a:bodyPr/>
        <a:lstStyle/>
        <a:p>
          <a:r>
            <a:rPr lang="en-US" dirty="0" smtClean="0">
              <a:latin typeface="Arial Rounded MT Bold" pitchFamily="34" charset="0"/>
            </a:rPr>
            <a:t>Skills requirement</a:t>
          </a:r>
          <a:endParaRPr lang="en-US" dirty="0">
            <a:latin typeface="Arial Rounded MT Bold" pitchFamily="34" charset="0"/>
          </a:endParaRPr>
        </a:p>
      </dgm:t>
    </dgm:pt>
    <dgm:pt modelId="{34923AAA-C173-4CC8-8017-686D202A4AA2}" type="parTrans" cxnId="{32B00008-FECD-4267-9DE1-67E9F7A8513D}">
      <dgm:prSet/>
      <dgm:spPr/>
      <dgm:t>
        <a:bodyPr/>
        <a:lstStyle/>
        <a:p>
          <a:endParaRPr lang="en-US"/>
        </a:p>
      </dgm:t>
    </dgm:pt>
    <dgm:pt modelId="{923DD223-26FE-48BE-953C-E33BCFA9D472}" type="sibTrans" cxnId="{32B00008-FECD-4267-9DE1-67E9F7A8513D}">
      <dgm:prSet/>
      <dgm:spPr/>
      <dgm:t>
        <a:bodyPr/>
        <a:lstStyle/>
        <a:p>
          <a:endParaRPr lang="en-US"/>
        </a:p>
      </dgm:t>
    </dgm:pt>
    <dgm:pt modelId="{030809DA-979A-42B9-BD58-09D1C1A7B1BC}">
      <dgm:prSet phldrT="[Text]"/>
      <dgm:spPr/>
      <dgm:t>
        <a:bodyPr/>
        <a:lstStyle/>
        <a:p>
          <a:r>
            <a:rPr lang="en-US" dirty="0" smtClean="0">
              <a:latin typeface="Arial Rounded MT Bold" pitchFamily="34" charset="0"/>
            </a:rPr>
            <a:t>Staff Competency Profile</a:t>
          </a:r>
          <a:endParaRPr lang="en-US" dirty="0">
            <a:latin typeface="Arial Rounded MT Bold" pitchFamily="34" charset="0"/>
          </a:endParaRPr>
        </a:p>
      </dgm:t>
    </dgm:pt>
    <dgm:pt modelId="{316B5AB1-4C10-4C91-B3AA-EBA60E1F1933}" type="parTrans" cxnId="{7B51831C-ECA6-465E-ADFF-D5DF6344A36A}">
      <dgm:prSet/>
      <dgm:spPr/>
      <dgm:t>
        <a:bodyPr/>
        <a:lstStyle/>
        <a:p>
          <a:endParaRPr lang="en-US"/>
        </a:p>
      </dgm:t>
    </dgm:pt>
    <dgm:pt modelId="{67C100D0-FA41-45F0-A0A4-6F1B55FA0768}" type="sibTrans" cxnId="{7B51831C-ECA6-465E-ADFF-D5DF6344A36A}">
      <dgm:prSet/>
      <dgm:spPr/>
      <dgm:t>
        <a:bodyPr/>
        <a:lstStyle/>
        <a:p>
          <a:endParaRPr lang="en-US"/>
        </a:p>
      </dgm:t>
    </dgm:pt>
    <dgm:pt modelId="{06298EBC-D672-4D0A-96D5-A1F6C6A67877}">
      <dgm:prSet phldrT="[Text]"/>
      <dgm:spPr/>
      <dgm:t>
        <a:bodyPr/>
        <a:lstStyle/>
        <a:p>
          <a:r>
            <a:rPr lang="en-US" dirty="0" smtClean="0"/>
            <a:t>List of Trainings</a:t>
          </a:r>
          <a:endParaRPr lang="en-US" dirty="0"/>
        </a:p>
      </dgm:t>
    </dgm:pt>
    <dgm:pt modelId="{A8EC5F03-4408-4658-8DAA-15F482ECBAFF}" type="parTrans" cxnId="{0ED5B015-D9EA-4EC7-AAF6-FAB70BA0B51F}">
      <dgm:prSet/>
      <dgm:spPr/>
      <dgm:t>
        <a:bodyPr/>
        <a:lstStyle/>
        <a:p>
          <a:endParaRPr lang="en-US"/>
        </a:p>
      </dgm:t>
    </dgm:pt>
    <dgm:pt modelId="{6A7F2B00-C953-4712-B3D3-934E4DB8420E}" type="sibTrans" cxnId="{0ED5B015-D9EA-4EC7-AAF6-FAB70BA0B51F}">
      <dgm:prSet/>
      <dgm:spPr/>
      <dgm:t>
        <a:bodyPr/>
        <a:lstStyle/>
        <a:p>
          <a:endParaRPr lang="en-US"/>
        </a:p>
      </dgm:t>
    </dgm:pt>
    <dgm:pt modelId="{0234A4F5-0042-43AC-A7D7-FEC0FFE00E7E}">
      <dgm:prSet phldrT="[Text]"/>
      <dgm:spPr/>
      <dgm:t>
        <a:bodyPr/>
        <a:lstStyle/>
        <a:p>
          <a:r>
            <a:rPr lang="en-US" dirty="0" smtClean="0">
              <a:latin typeface="Arial Rounded MT Bold" pitchFamily="34" charset="0"/>
            </a:rPr>
            <a:t>e.g. Financial Analysis</a:t>
          </a:r>
          <a:endParaRPr lang="en-US" dirty="0">
            <a:latin typeface="Arial Rounded MT Bold" pitchFamily="34" charset="0"/>
          </a:endParaRPr>
        </a:p>
      </dgm:t>
    </dgm:pt>
    <dgm:pt modelId="{D4CC1CB3-8128-4ABA-82BD-C190348D7FBD}" type="parTrans" cxnId="{70F74F0E-67F2-4ACE-B1D1-EBBC3A961662}">
      <dgm:prSet/>
      <dgm:spPr/>
      <dgm:t>
        <a:bodyPr/>
        <a:lstStyle/>
        <a:p>
          <a:endParaRPr lang="en-US"/>
        </a:p>
      </dgm:t>
    </dgm:pt>
    <dgm:pt modelId="{26A33F6D-8545-441F-B36C-96ACD930A9A5}" type="sibTrans" cxnId="{70F74F0E-67F2-4ACE-B1D1-EBBC3A961662}">
      <dgm:prSet/>
      <dgm:spPr/>
      <dgm:t>
        <a:bodyPr/>
        <a:lstStyle/>
        <a:p>
          <a:endParaRPr lang="en-US"/>
        </a:p>
      </dgm:t>
    </dgm:pt>
    <dgm:pt modelId="{72745756-D07C-4939-96F8-F0A378A7A5DA}">
      <dgm:prSet phldrT="[Text]"/>
      <dgm:spPr/>
      <dgm:t>
        <a:bodyPr/>
        <a:lstStyle/>
        <a:p>
          <a:r>
            <a:rPr lang="en-US" dirty="0" smtClean="0">
              <a:latin typeface="Arial Rounded MT Bold" pitchFamily="34" charset="0"/>
            </a:rPr>
            <a:t>e.g. Statistical Analysis</a:t>
          </a:r>
          <a:endParaRPr lang="en-US" dirty="0">
            <a:latin typeface="Arial Rounded MT Bold" pitchFamily="34" charset="0"/>
          </a:endParaRPr>
        </a:p>
      </dgm:t>
    </dgm:pt>
    <dgm:pt modelId="{53821253-3CBC-4593-996C-D212D8C8D9E9}" type="parTrans" cxnId="{D51AB395-6B96-4896-B944-937DAE57EE50}">
      <dgm:prSet/>
      <dgm:spPr/>
      <dgm:t>
        <a:bodyPr/>
        <a:lstStyle/>
        <a:p>
          <a:endParaRPr lang="en-US"/>
        </a:p>
      </dgm:t>
    </dgm:pt>
    <dgm:pt modelId="{AD56AA4B-A0B7-4AE8-B3E4-76D221277DF3}" type="sibTrans" cxnId="{D51AB395-6B96-4896-B944-937DAE57EE50}">
      <dgm:prSet/>
      <dgm:spPr/>
      <dgm:t>
        <a:bodyPr/>
        <a:lstStyle/>
        <a:p>
          <a:endParaRPr lang="en-US"/>
        </a:p>
      </dgm:t>
    </dgm:pt>
    <dgm:pt modelId="{CEE19260-68B9-432F-B146-06EC0590A49C}">
      <dgm:prSet phldrT="[Text]"/>
      <dgm:spPr/>
      <dgm:t>
        <a:bodyPr/>
        <a:lstStyle/>
        <a:p>
          <a:r>
            <a:rPr lang="en-US" dirty="0" smtClean="0">
              <a:latin typeface="Arial Rounded MT Bold" pitchFamily="34" charset="0"/>
            </a:rPr>
            <a:t>e.g. Computer Applications</a:t>
          </a:r>
          <a:endParaRPr lang="en-US" dirty="0">
            <a:latin typeface="Arial Rounded MT Bold" pitchFamily="34" charset="0"/>
          </a:endParaRPr>
        </a:p>
      </dgm:t>
    </dgm:pt>
    <dgm:pt modelId="{E82EC01D-7A7B-4296-9258-136C7E59D4F5}" type="parTrans" cxnId="{1C869042-D3D5-40E6-B145-72B2B91783C1}">
      <dgm:prSet/>
      <dgm:spPr/>
      <dgm:t>
        <a:bodyPr/>
        <a:lstStyle/>
        <a:p>
          <a:endParaRPr lang="en-US"/>
        </a:p>
      </dgm:t>
    </dgm:pt>
    <dgm:pt modelId="{949A4B47-BF9E-4A5C-8688-773050523A7F}" type="sibTrans" cxnId="{1C869042-D3D5-40E6-B145-72B2B91783C1}">
      <dgm:prSet/>
      <dgm:spPr/>
      <dgm:t>
        <a:bodyPr/>
        <a:lstStyle/>
        <a:p>
          <a:endParaRPr lang="en-US"/>
        </a:p>
      </dgm:t>
    </dgm:pt>
    <dgm:pt modelId="{EDFB0A5B-F959-4BB4-988F-F62144E5F66E}" type="pres">
      <dgm:prSet presAssocID="{B9C70977-F698-4676-8DA7-D10DB29724EF}" presName="Name0" presStyleCnt="0">
        <dgm:presLayoutVars>
          <dgm:chMax val="3"/>
          <dgm:chPref val="1"/>
          <dgm:dir/>
          <dgm:animLvl val="lvl"/>
          <dgm:resizeHandles/>
        </dgm:presLayoutVars>
      </dgm:prSet>
      <dgm:spPr/>
      <dgm:t>
        <a:bodyPr/>
        <a:lstStyle/>
        <a:p>
          <a:endParaRPr lang="en-US"/>
        </a:p>
      </dgm:t>
    </dgm:pt>
    <dgm:pt modelId="{9E3BB56F-7501-4787-91F9-A0451EB4CB66}" type="pres">
      <dgm:prSet presAssocID="{B9C70977-F698-4676-8DA7-D10DB29724EF}" presName="outerBox" presStyleCnt="0"/>
      <dgm:spPr/>
    </dgm:pt>
    <dgm:pt modelId="{5A51D71E-435E-4FB9-9758-4DCB49BDE1A7}" type="pres">
      <dgm:prSet presAssocID="{B9C70977-F698-4676-8DA7-D10DB29724EF}" presName="outerBoxParent" presStyleLbl="node1" presStyleIdx="0" presStyleCnt="3"/>
      <dgm:spPr/>
      <dgm:t>
        <a:bodyPr/>
        <a:lstStyle/>
        <a:p>
          <a:endParaRPr lang="en-US"/>
        </a:p>
      </dgm:t>
    </dgm:pt>
    <dgm:pt modelId="{7BFAD643-7565-4230-AA32-2FC5DF85226B}" type="pres">
      <dgm:prSet presAssocID="{B9C70977-F698-4676-8DA7-D10DB29724EF}" presName="outerBoxChildren" presStyleCnt="0"/>
      <dgm:spPr/>
    </dgm:pt>
    <dgm:pt modelId="{04D8122C-44C4-41AD-9237-962CF055E689}" type="pres">
      <dgm:prSet presAssocID="{6B74CB9A-7F8D-4942-8A28-3F587C533268}" presName="oChild" presStyleLbl="fgAcc1" presStyleIdx="0" presStyleCnt="7">
        <dgm:presLayoutVars>
          <dgm:bulletEnabled val="1"/>
        </dgm:presLayoutVars>
      </dgm:prSet>
      <dgm:spPr/>
      <dgm:t>
        <a:bodyPr/>
        <a:lstStyle/>
        <a:p>
          <a:endParaRPr lang="en-US"/>
        </a:p>
      </dgm:t>
    </dgm:pt>
    <dgm:pt modelId="{7C5A806D-6F3D-438F-8882-C48B5247D236}" type="pres">
      <dgm:prSet presAssocID="{0006E99F-1697-4F18-BE81-D1D08CACFEEF}" presName="outerSibTrans" presStyleCnt="0"/>
      <dgm:spPr/>
    </dgm:pt>
    <dgm:pt modelId="{EF8C88C2-00EC-41BF-8FA8-896CD811AEA1}" type="pres">
      <dgm:prSet presAssocID="{2E761635-D108-4769-827F-AF1403B94D50}" presName="oChild" presStyleLbl="fgAcc1" presStyleIdx="1" presStyleCnt="7">
        <dgm:presLayoutVars>
          <dgm:bulletEnabled val="1"/>
        </dgm:presLayoutVars>
      </dgm:prSet>
      <dgm:spPr/>
      <dgm:t>
        <a:bodyPr/>
        <a:lstStyle/>
        <a:p>
          <a:endParaRPr lang="en-US"/>
        </a:p>
      </dgm:t>
    </dgm:pt>
    <dgm:pt modelId="{279C89D1-2C0B-44E0-B0B8-AFDB3F5FCFB2}" type="pres">
      <dgm:prSet presAssocID="{B9C70977-F698-4676-8DA7-D10DB29724EF}" presName="middleBox" presStyleCnt="0"/>
      <dgm:spPr/>
    </dgm:pt>
    <dgm:pt modelId="{E2348588-9991-44DB-B8B9-D7BD0A55EBEF}" type="pres">
      <dgm:prSet presAssocID="{B9C70977-F698-4676-8DA7-D10DB29724EF}" presName="middleBoxParent" presStyleLbl="node1" presStyleIdx="1" presStyleCnt="3"/>
      <dgm:spPr/>
      <dgm:t>
        <a:bodyPr/>
        <a:lstStyle/>
        <a:p>
          <a:endParaRPr lang="en-US"/>
        </a:p>
      </dgm:t>
    </dgm:pt>
    <dgm:pt modelId="{D5716936-8743-410C-AED9-9BBDE0C677AC}" type="pres">
      <dgm:prSet presAssocID="{B9C70977-F698-4676-8DA7-D10DB29724EF}" presName="middleBoxChildren" presStyleCnt="0"/>
      <dgm:spPr/>
    </dgm:pt>
    <dgm:pt modelId="{651BB7B4-6A4B-40F1-B8AE-D8228A474658}" type="pres">
      <dgm:prSet presAssocID="{FE622AE7-43A9-40A6-86E7-67E8DF26B138}" presName="mChild" presStyleLbl="fgAcc1" presStyleIdx="2" presStyleCnt="7">
        <dgm:presLayoutVars>
          <dgm:bulletEnabled val="1"/>
        </dgm:presLayoutVars>
      </dgm:prSet>
      <dgm:spPr/>
      <dgm:t>
        <a:bodyPr/>
        <a:lstStyle/>
        <a:p>
          <a:endParaRPr lang="en-US"/>
        </a:p>
      </dgm:t>
    </dgm:pt>
    <dgm:pt modelId="{109546CF-E801-45BA-B432-639AF6B7D722}" type="pres">
      <dgm:prSet presAssocID="{923DD223-26FE-48BE-953C-E33BCFA9D472}" presName="middleSibTrans" presStyleCnt="0"/>
      <dgm:spPr/>
    </dgm:pt>
    <dgm:pt modelId="{BD8FC739-07F1-461B-B1F6-4713F9C1EC3C}" type="pres">
      <dgm:prSet presAssocID="{030809DA-979A-42B9-BD58-09D1C1A7B1BC}" presName="mChild" presStyleLbl="fgAcc1" presStyleIdx="3" presStyleCnt="7">
        <dgm:presLayoutVars>
          <dgm:bulletEnabled val="1"/>
        </dgm:presLayoutVars>
      </dgm:prSet>
      <dgm:spPr/>
      <dgm:t>
        <a:bodyPr/>
        <a:lstStyle/>
        <a:p>
          <a:endParaRPr lang="en-US"/>
        </a:p>
      </dgm:t>
    </dgm:pt>
    <dgm:pt modelId="{DAF5C57D-884F-4C3B-A28E-8E78B4A966CB}" type="pres">
      <dgm:prSet presAssocID="{B9C70977-F698-4676-8DA7-D10DB29724EF}" presName="centerBox" presStyleCnt="0"/>
      <dgm:spPr/>
    </dgm:pt>
    <dgm:pt modelId="{B2050855-5A30-4DAB-8A78-609E2860C30D}" type="pres">
      <dgm:prSet presAssocID="{B9C70977-F698-4676-8DA7-D10DB29724EF}" presName="centerBoxParent" presStyleLbl="node1" presStyleIdx="2" presStyleCnt="3"/>
      <dgm:spPr/>
      <dgm:t>
        <a:bodyPr/>
        <a:lstStyle/>
        <a:p>
          <a:endParaRPr lang="en-US"/>
        </a:p>
      </dgm:t>
    </dgm:pt>
    <dgm:pt modelId="{48CCD9B5-37FA-4D02-9B85-FE2964547EB2}" type="pres">
      <dgm:prSet presAssocID="{B9C70977-F698-4676-8DA7-D10DB29724EF}" presName="centerBoxChildren" presStyleCnt="0"/>
      <dgm:spPr/>
    </dgm:pt>
    <dgm:pt modelId="{922EF180-0989-4A1F-A429-604242B2B786}" type="pres">
      <dgm:prSet presAssocID="{0234A4F5-0042-43AC-A7D7-FEC0FFE00E7E}" presName="cChild" presStyleLbl="fgAcc1" presStyleIdx="4" presStyleCnt="7">
        <dgm:presLayoutVars>
          <dgm:bulletEnabled val="1"/>
        </dgm:presLayoutVars>
      </dgm:prSet>
      <dgm:spPr/>
      <dgm:t>
        <a:bodyPr/>
        <a:lstStyle/>
        <a:p>
          <a:endParaRPr lang="en-US"/>
        </a:p>
      </dgm:t>
    </dgm:pt>
    <dgm:pt modelId="{5C63ED49-D6CE-4D4D-9785-2D9D4A32EECF}" type="pres">
      <dgm:prSet presAssocID="{26A33F6D-8545-441F-B36C-96ACD930A9A5}" presName="centerSibTrans" presStyleCnt="0"/>
      <dgm:spPr/>
    </dgm:pt>
    <dgm:pt modelId="{FD9AC793-4A00-485C-9980-43C2227CD937}" type="pres">
      <dgm:prSet presAssocID="{72745756-D07C-4939-96F8-F0A378A7A5DA}" presName="cChild" presStyleLbl="fgAcc1" presStyleIdx="5" presStyleCnt="7">
        <dgm:presLayoutVars>
          <dgm:bulletEnabled val="1"/>
        </dgm:presLayoutVars>
      </dgm:prSet>
      <dgm:spPr/>
      <dgm:t>
        <a:bodyPr/>
        <a:lstStyle/>
        <a:p>
          <a:endParaRPr lang="en-US"/>
        </a:p>
      </dgm:t>
    </dgm:pt>
    <dgm:pt modelId="{7E7E6A42-1CAF-415B-ADF8-E1267FBC9BFF}" type="pres">
      <dgm:prSet presAssocID="{AD56AA4B-A0B7-4AE8-B3E4-76D221277DF3}" presName="centerSibTrans" presStyleCnt="0"/>
      <dgm:spPr/>
    </dgm:pt>
    <dgm:pt modelId="{EB2BCF71-148D-40BF-942B-CB87418B5FD4}" type="pres">
      <dgm:prSet presAssocID="{CEE19260-68B9-432F-B146-06EC0590A49C}" presName="cChild" presStyleLbl="fgAcc1" presStyleIdx="6" presStyleCnt="7">
        <dgm:presLayoutVars>
          <dgm:bulletEnabled val="1"/>
        </dgm:presLayoutVars>
      </dgm:prSet>
      <dgm:spPr/>
      <dgm:t>
        <a:bodyPr/>
        <a:lstStyle/>
        <a:p>
          <a:endParaRPr lang="en-US"/>
        </a:p>
      </dgm:t>
    </dgm:pt>
  </dgm:ptLst>
  <dgm:cxnLst>
    <dgm:cxn modelId="{58FC0D23-205A-428D-A581-E9CA82CC7B06}" type="presOf" srcId="{B9C70977-F698-4676-8DA7-D10DB29724EF}" destId="{EDFB0A5B-F959-4BB4-988F-F62144E5F66E}" srcOrd="0" destOrd="0" presId="urn:microsoft.com/office/officeart/2005/8/layout/target2"/>
    <dgm:cxn modelId="{0670E0C8-4453-4DF0-A4E8-226B19CF8C45}" type="presOf" srcId="{0234A4F5-0042-43AC-A7D7-FEC0FFE00E7E}" destId="{922EF180-0989-4A1F-A429-604242B2B786}" srcOrd="0" destOrd="0" presId="urn:microsoft.com/office/officeart/2005/8/layout/target2"/>
    <dgm:cxn modelId="{5562D928-A297-4BA8-98C3-C107C6988163}" srcId="{B9C70977-F698-4676-8DA7-D10DB29724EF}" destId="{CC125BF1-8D87-4274-918B-369925C5B151}" srcOrd="1" destOrd="0" parTransId="{8F65033A-F8C4-4841-8A25-D7F20575A5AD}" sibTransId="{3374CE05-7A90-4A67-A0C1-9AC2A8A57295}"/>
    <dgm:cxn modelId="{6DCF9CE9-66B9-41AD-A931-D751425A57C6}" type="presOf" srcId="{FE622AE7-43A9-40A6-86E7-67E8DF26B138}" destId="{651BB7B4-6A4B-40F1-B8AE-D8228A474658}" srcOrd="0" destOrd="0" presId="urn:microsoft.com/office/officeart/2005/8/layout/target2"/>
    <dgm:cxn modelId="{72417BFD-2BC7-439F-97F0-51EF8742241E}" srcId="{9707080F-6AB4-49B7-A8FA-1B95E99CF7AA}" destId="{6B74CB9A-7F8D-4942-8A28-3F587C533268}" srcOrd="0" destOrd="0" parTransId="{8EBF4448-9168-4577-A829-33AEDC44A652}" sibTransId="{0006E99F-1697-4F18-BE81-D1D08CACFEEF}"/>
    <dgm:cxn modelId="{7B51831C-ECA6-465E-ADFF-D5DF6344A36A}" srcId="{CC125BF1-8D87-4274-918B-369925C5B151}" destId="{030809DA-979A-42B9-BD58-09D1C1A7B1BC}" srcOrd="1" destOrd="0" parTransId="{316B5AB1-4C10-4C91-B3AA-EBA60E1F1933}" sibTransId="{67C100D0-FA41-45F0-A0A4-6F1B55FA0768}"/>
    <dgm:cxn modelId="{D083A160-837E-41CE-BB81-6A64E8D8FDF2}" type="presOf" srcId="{030809DA-979A-42B9-BD58-09D1C1A7B1BC}" destId="{BD8FC739-07F1-461B-B1F6-4713F9C1EC3C}" srcOrd="0" destOrd="0" presId="urn:microsoft.com/office/officeart/2005/8/layout/target2"/>
    <dgm:cxn modelId="{B4D692BB-5B46-4AF9-A10C-2BFD14686CD3}" type="presOf" srcId="{06298EBC-D672-4D0A-96D5-A1F6C6A67877}" destId="{B2050855-5A30-4DAB-8A78-609E2860C30D}" srcOrd="0" destOrd="0" presId="urn:microsoft.com/office/officeart/2005/8/layout/target2"/>
    <dgm:cxn modelId="{B34334DE-DF8A-494F-B947-9F4667D66C7D}" type="presOf" srcId="{9707080F-6AB4-49B7-A8FA-1B95E99CF7AA}" destId="{5A51D71E-435E-4FB9-9758-4DCB49BDE1A7}" srcOrd="0" destOrd="0" presId="urn:microsoft.com/office/officeart/2005/8/layout/target2"/>
    <dgm:cxn modelId="{624EAA11-EEBD-4EDC-879D-140E91B24E4E}" type="presOf" srcId="{CEE19260-68B9-432F-B146-06EC0590A49C}" destId="{EB2BCF71-148D-40BF-942B-CB87418B5FD4}" srcOrd="0" destOrd="0" presId="urn:microsoft.com/office/officeart/2005/8/layout/target2"/>
    <dgm:cxn modelId="{0ED5B015-D9EA-4EC7-AAF6-FAB70BA0B51F}" srcId="{B9C70977-F698-4676-8DA7-D10DB29724EF}" destId="{06298EBC-D672-4D0A-96D5-A1F6C6A67877}" srcOrd="2" destOrd="0" parTransId="{A8EC5F03-4408-4658-8DAA-15F482ECBAFF}" sibTransId="{6A7F2B00-C953-4712-B3D3-934E4DB8420E}"/>
    <dgm:cxn modelId="{1C869042-D3D5-40E6-B145-72B2B91783C1}" srcId="{06298EBC-D672-4D0A-96D5-A1F6C6A67877}" destId="{CEE19260-68B9-432F-B146-06EC0590A49C}" srcOrd="2" destOrd="0" parTransId="{E82EC01D-7A7B-4296-9258-136C7E59D4F5}" sibTransId="{949A4B47-BF9E-4A5C-8688-773050523A7F}"/>
    <dgm:cxn modelId="{BA990540-3FEE-4770-A35D-A2F7C15D765D}" srcId="{9707080F-6AB4-49B7-A8FA-1B95E99CF7AA}" destId="{2E761635-D108-4769-827F-AF1403B94D50}" srcOrd="1" destOrd="0" parTransId="{ECA4EF28-ED0E-4143-943C-CB813E8B3758}" sibTransId="{20020B17-3D5E-4FA5-853B-1C58038573B1}"/>
    <dgm:cxn modelId="{06AA5E6D-DFB1-438F-B1C6-13BF25EEFDB6}" type="presOf" srcId="{6B74CB9A-7F8D-4942-8A28-3F587C533268}" destId="{04D8122C-44C4-41AD-9237-962CF055E689}" srcOrd="0" destOrd="0" presId="urn:microsoft.com/office/officeart/2005/8/layout/target2"/>
    <dgm:cxn modelId="{8A67C3A6-DCCD-4B81-936F-DCAA89BDD1C7}" srcId="{B9C70977-F698-4676-8DA7-D10DB29724EF}" destId="{9707080F-6AB4-49B7-A8FA-1B95E99CF7AA}" srcOrd="0" destOrd="0" parTransId="{3F1F8EF7-4DEC-4E35-9366-B1F4DE0AEEC8}" sibTransId="{B4D0813F-0956-441B-92A4-A68C0E84EA3B}"/>
    <dgm:cxn modelId="{4E47DE79-6219-414D-A415-5412107DE11E}" type="presOf" srcId="{2E761635-D108-4769-827F-AF1403B94D50}" destId="{EF8C88C2-00EC-41BF-8FA8-896CD811AEA1}" srcOrd="0" destOrd="0" presId="urn:microsoft.com/office/officeart/2005/8/layout/target2"/>
    <dgm:cxn modelId="{70F74F0E-67F2-4ACE-B1D1-EBBC3A961662}" srcId="{06298EBC-D672-4D0A-96D5-A1F6C6A67877}" destId="{0234A4F5-0042-43AC-A7D7-FEC0FFE00E7E}" srcOrd="0" destOrd="0" parTransId="{D4CC1CB3-8128-4ABA-82BD-C190348D7FBD}" sibTransId="{26A33F6D-8545-441F-B36C-96ACD930A9A5}"/>
    <dgm:cxn modelId="{D51AB395-6B96-4896-B944-937DAE57EE50}" srcId="{06298EBC-D672-4D0A-96D5-A1F6C6A67877}" destId="{72745756-D07C-4939-96F8-F0A378A7A5DA}" srcOrd="1" destOrd="0" parTransId="{53821253-3CBC-4593-996C-D212D8C8D9E9}" sibTransId="{AD56AA4B-A0B7-4AE8-B3E4-76D221277DF3}"/>
    <dgm:cxn modelId="{630C27B8-9827-409A-B392-9239F74EE233}" type="presOf" srcId="{72745756-D07C-4939-96F8-F0A378A7A5DA}" destId="{FD9AC793-4A00-485C-9980-43C2227CD937}" srcOrd="0" destOrd="0" presId="urn:microsoft.com/office/officeart/2005/8/layout/target2"/>
    <dgm:cxn modelId="{32B00008-FECD-4267-9DE1-67E9F7A8513D}" srcId="{CC125BF1-8D87-4274-918B-369925C5B151}" destId="{FE622AE7-43A9-40A6-86E7-67E8DF26B138}" srcOrd="0" destOrd="0" parTransId="{34923AAA-C173-4CC8-8017-686D202A4AA2}" sibTransId="{923DD223-26FE-48BE-953C-E33BCFA9D472}"/>
    <dgm:cxn modelId="{D1486EA3-1A0A-48B5-929B-742D1E543C33}" type="presOf" srcId="{CC125BF1-8D87-4274-918B-369925C5B151}" destId="{E2348588-9991-44DB-B8B9-D7BD0A55EBEF}" srcOrd="0" destOrd="0" presId="urn:microsoft.com/office/officeart/2005/8/layout/target2"/>
    <dgm:cxn modelId="{92F9BEDA-0E0A-49DB-BB71-81E424C70666}" type="presParOf" srcId="{EDFB0A5B-F959-4BB4-988F-F62144E5F66E}" destId="{9E3BB56F-7501-4787-91F9-A0451EB4CB66}" srcOrd="0" destOrd="0" presId="urn:microsoft.com/office/officeart/2005/8/layout/target2"/>
    <dgm:cxn modelId="{96A54D0C-D8BC-44E5-9D51-C7F2F3ED22D4}" type="presParOf" srcId="{9E3BB56F-7501-4787-91F9-A0451EB4CB66}" destId="{5A51D71E-435E-4FB9-9758-4DCB49BDE1A7}" srcOrd="0" destOrd="0" presId="urn:microsoft.com/office/officeart/2005/8/layout/target2"/>
    <dgm:cxn modelId="{106BC791-8547-48DA-9DA1-376A5D573048}" type="presParOf" srcId="{9E3BB56F-7501-4787-91F9-A0451EB4CB66}" destId="{7BFAD643-7565-4230-AA32-2FC5DF85226B}" srcOrd="1" destOrd="0" presId="urn:microsoft.com/office/officeart/2005/8/layout/target2"/>
    <dgm:cxn modelId="{EE44B88C-F54E-4D80-A72C-B445407D23C6}" type="presParOf" srcId="{7BFAD643-7565-4230-AA32-2FC5DF85226B}" destId="{04D8122C-44C4-41AD-9237-962CF055E689}" srcOrd="0" destOrd="0" presId="urn:microsoft.com/office/officeart/2005/8/layout/target2"/>
    <dgm:cxn modelId="{96837E47-AF1F-43A2-8AF2-31743822EF2A}" type="presParOf" srcId="{7BFAD643-7565-4230-AA32-2FC5DF85226B}" destId="{7C5A806D-6F3D-438F-8882-C48B5247D236}" srcOrd="1" destOrd="0" presId="urn:microsoft.com/office/officeart/2005/8/layout/target2"/>
    <dgm:cxn modelId="{E89ED015-E1C6-4DE0-8C9E-B488DA1A1866}" type="presParOf" srcId="{7BFAD643-7565-4230-AA32-2FC5DF85226B}" destId="{EF8C88C2-00EC-41BF-8FA8-896CD811AEA1}" srcOrd="2" destOrd="0" presId="urn:microsoft.com/office/officeart/2005/8/layout/target2"/>
    <dgm:cxn modelId="{5444A654-988C-4C18-BE15-692A5DEC2E05}" type="presParOf" srcId="{EDFB0A5B-F959-4BB4-988F-F62144E5F66E}" destId="{279C89D1-2C0B-44E0-B0B8-AFDB3F5FCFB2}" srcOrd="1" destOrd="0" presId="urn:microsoft.com/office/officeart/2005/8/layout/target2"/>
    <dgm:cxn modelId="{DC155087-D5F9-4C46-B515-4073E4F5D3A0}" type="presParOf" srcId="{279C89D1-2C0B-44E0-B0B8-AFDB3F5FCFB2}" destId="{E2348588-9991-44DB-B8B9-D7BD0A55EBEF}" srcOrd="0" destOrd="0" presId="urn:microsoft.com/office/officeart/2005/8/layout/target2"/>
    <dgm:cxn modelId="{351CE7C2-9FA5-4DBF-8861-C170776D165F}" type="presParOf" srcId="{279C89D1-2C0B-44E0-B0B8-AFDB3F5FCFB2}" destId="{D5716936-8743-410C-AED9-9BBDE0C677AC}" srcOrd="1" destOrd="0" presId="urn:microsoft.com/office/officeart/2005/8/layout/target2"/>
    <dgm:cxn modelId="{138BE186-F1A5-4373-B4BD-A443CCB4CCEC}" type="presParOf" srcId="{D5716936-8743-410C-AED9-9BBDE0C677AC}" destId="{651BB7B4-6A4B-40F1-B8AE-D8228A474658}" srcOrd="0" destOrd="0" presId="urn:microsoft.com/office/officeart/2005/8/layout/target2"/>
    <dgm:cxn modelId="{F5E11A21-0672-4C3D-8B73-812BC5B719E9}" type="presParOf" srcId="{D5716936-8743-410C-AED9-9BBDE0C677AC}" destId="{109546CF-E801-45BA-B432-639AF6B7D722}" srcOrd="1" destOrd="0" presId="urn:microsoft.com/office/officeart/2005/8/layout/target2"/>
    <dgm:cxn modelId="{283CC8B6-C6A1-404B-98DE-750C5297A4F4}" type="presParOf" srcId="{D5716936-8743-410C-AED9-9BBDE0C677AC}" destId="{BD8FC739-07F1-461B-B1F6-4713F9C1EC3C}" srcOrd="2" destOrd="0" presId="urn:microsoft.com/office/officeart/2005/8/layout/target2"/>
    <dgm:cxn modelId="{B78C9871-E964-441A-9862-FC08DE2B1F19}" type="presParOf" srcId="{EDFB0A5B-F959-4BB4-988F-F62144E5F66E}" destId="{DAF5C57D-884F-4C3B-A28E-8E78B4A966CB}" srcOrd="2" destOrd="0" presId="urn:microsoft.com/office/officeart/2005/8/layout/target2"/>
    <dgm:cxn modelId="{EB6DDA81-5792-4ED1-9747-742EBE837182}" type="presParOf" srcId="{DAF5C57D-884F-4C3B-A28E-8E78B4A966CB}" destId="{B2050855-5A30-4DAB-8A78-609E2860C30D}" srcOrd="0" destOrd="0" presId="urn:microsoft.com/office/officeart/2005/8/layout/target2"/>
    <dgm:cxn modelId="{AFF48E5D-BB06-423E-BC82-6D663A9BE9E6}" type="presParOf" srcId="{DAF5C57D-884F-4C3B-A28E-8E78B4A966CB}" destId="{48CCD9B5-37FA-4D02-9B85-FE2964547EB2}" srcOrd="1" destOrd="0" presId="urn:microsoft.com/office/officeart/2005/8/layout/target2"/>
    <dgm:cxn modelId="{53E63C16-716B-4467-997D-F4BF1DC6302E}" type="presParOf" srcId="{48CCD9B5-37FA-4D02-9B85-FE2964547EB2}" destId="{922EF180-0989-4A1F-A429-604242B2B786}" srcOrd="0" destOrd="0" presId="urn:microsoft.com/office/officeart/2005/8/layout/target2"/>
    <dgm:cxn modelId="{B629072C-4523-46BB-9C06-BC4E5AE4D227}" type="presParOf" srcId="{48CCD9B5-37FA-4D02-9B85-FE2964547EB2}" destId="{5C63ED49-D6CE-4D4D-9785-2D9D4A32EECF}" srcOrd="1" destOrd="0" presId="urn:microsoft.com/office/officeart/2005/8/layout/target2"/>
    <dgm:cxn modelId="{7C5C6F81-1F0B-475A-AD2C-251B5FB64193}" type="presParOf" srcId="{48CCD9B5-37FA-4D02-9B85-FE2964547EB2}" destId="{FD9AC793-4A00-485C-9980-43C2227CD937}" srcOrd="2" destOrd="0" presId="urn:microsoft.com/office/officeart/2005/8/layout/target2"/>
    <dgm:cxn modelId="{F96E5C6E-0B74-4990-BE0D-B19BC93AA0D9}" type="presParOf" srcId="{48CCD9B5-37FA-4D02-9B85-FE2964547EB2}" destId="{7E7E6A42-1CAF-415B-ADF8-E1267FBC9BFF}" srcOrd="3" destOrd="0" presId="urn:microsoft.com/office/officeart/2005/8/layout/target2"/>
    <dgm:cxn modelId="{1077137F-4364-4A23-899C-294340391228}" type="presParOf" srcId="{48CCD9B5-37FA-4D02-9B85-FE2964547EB2}" destId="{EB2BCF71-148D-40BF-942B-CB87418B5FD4}" srcOrd="4" destOrd="0" presId="urn:microsoft.com/office/officeart/2005/8/layout/target2"/>
  </dgm:cxnLst>
  <dgm:bg/>
  <dgm:whole/>
</dgm:dataModel>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F0F5FE9-3622-48A5-BC52-67C192DFCCB8}" type="datetimeFigureOut">
              <a:rPr lang="fil-PH" smtClean="0"/>
              <a:pPr/>
              <a:t>8/24/2016</a:t>
            </a:fld>
            <a:endParaRPr lang="fil-PH"/>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l-PH"/>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F140E0F-C178-466F-A61A-FF6C51547C3F}" type="slidenum">
              <a:rPr lang="fil-PH" smtClean="0"/>
              <a:pPr/>
              <a:t>‹#›</a:t>
            </a:fld>
            <a:endParaRPr lang="fil-PH"/>
          </a:p>
        </p:txBody>
      </p:sp>
    </p:spTree>
    <p:extLst>
      <p:ext uri="{BB962C8B-B14F-4D97-AF65-F5344CB8AC3E}">
        <p14:creationId xmlns:p14="http://schemas.microsoft.com/office/powerpoint/2010/main" xmlns="" val="2618301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0E0026-DAE1-4AE6-9646-28BE227DD80D}" type="datetimeFigureOut">
              <a:rPr lang="fil-PH" smtClean="0"/>
              <a:pPr/>
              <a:t>8/24/2016</a:t>
            </a:fld>
            <a:endParaRPr lang="fil-P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l-P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l-P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455FC4-FCF0-4C2C-BAAB-81DE7D492E79}" type="slidenum">
              <a:rPr lang="fil-PH" smtClean="0"/>
              <a:pPr/>
              <a:t>‹#›</a:t>
            </a:fld>
            <a:endParaRPr lang="fil-PH"/>
          </a:p>
        </p:txBody>
      </p:sp>
    </p:spTree>
    <p:extLst>
      <p:ext uri="{BB962C8B-B14F-4D97-AF65-F5344CB8AC3E}">
        <p14:creationId xmlns:p14="http://schemas.microsoft.com/office/powerpoint/2010/main" xmlns="" val="801508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2</a:t>
            </a:fld>
            <a:endParaRPr lang="fil-P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3</a:t>
            </a:fld>
            <a:endParaRPr lang="fil-PH"/>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93E0A5-C087-4973-9337-33D033306F5C}" type="slidenum">
              <a:rPr lang="en-US" smtClean="0"/>
              <a:pPr/>
              <a:t>30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4DA4C9-DE28-4F46-B73B-2DB78EFB8696}" type="slidenum">
              <a:rPr lang="en-US"/>
              <a:pPr/>
              <a:t>31</a:t>
            </a:fld>
            <a:endParaRPr lang="en-US"/>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93E0A5-C087-4973-9337-33D033306F5C}" type="slidenum">
              <a:rPr lang="en-US" smtClean="0"/>
              <a:pPr/>
              <a:t>32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93E0A5-C087-4973-9337-33D033306F5C}" type="slidenum">
              <a:rPr lang="en-US" smtClean="0"/>
              <a:pPr/>
              <a:t>33</a:t>
            </a:fld>
            <a:endParaRPr lang="en-US"/>
          </a:p>
        </p:txBody>
      </p:sp>
    </p:spTree>
    <p:extLst>
      <p:ext uri="{BB962C8B-B14F-4D97-AF65-F5344CB8AC3E}">
        <p14:creationId xmlns:p14="http://schemas.microsoft.com/office/powerpoint/2010/main" xmlns="" val="3747763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93E0A5-C087-4973-9337-33D033306F5C}" type="slidenum">
              <a:rPr lang="en-US" smtClean="0"/>
              <a:pPr/>
              <a:t>39</a:t>
            </a:fld>
            <a:endParaRPr lang="en-US"/>
          </a:p>
        </p:txBody>
      </p:sp>
    </p:spTree>
    <p:extLst>
      <p:ext uri="{BB962C8B-B14F-4D97-AF65-F5344CB8AC3E}">
        <p14:creationId xmlns:p14="http://schemas.microsoft.com/office/powerpoint/2010/main" xmlns="" val="3005134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93E0A5-C087-4973-9337-33D033306F5C}" type="slidenum">
              <a:rPr lang="en-US" smtClean="0"/>
              <a:pPr/>
              <a:t>46</a:t>
            </a:fld>
            <a:endParaRPr lang="en-US"/>
          </a:p>
        </p:txBody>
      </p:sp>
    </p:spTree>
    <p:extLst>
      <p:ext uri="{BB962C8B-B14F-4D97-AF65-F5344CB8AC3E}">
        <p14:creationId xmlns:p14="http://schemas.microsoft.com/office/powerpoint/2010/main" xmlns="" val="2790540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93E0A5-C087-4973-9337-33D033306F5C}" type="slidenum">
              <a:rPr lang="en-US" smtClean="0"/>
              <a:pPr/>
              <a:t>48</a:t>
            </a:fld>
            <a:endParaRPr lang="en-US"/>
          </a:p>
        </p:txBody>
      </p:sp>
    </p:spTree>
    <p:extLst>
      <p:ext uri="{BB962C8B-B14F-4D97-AF65-F5344CB8AC3E}">
        <p14:creationId xmlns:p14="http://schemas.microsoft.com/office/powerpoint/2010/main" xmlns="" val="2288867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93E0A5-C087-4973-9337-33D033306F5C}" type="slidenum">
              <a:rPr lang="en-US" smtClean="0"/>
              <a:pPr/>
              <a:t>49</a:t>
            </a:fld>
            <a:endParaRPr lang="en-US"/>
          </a:p>
        </p:txBody>
      </p:sp>
    </p:spTree>
    <p:extLst>
      <p:ext uri="{BB962C8B-B14F-4D97-AF65-F5344CB8AC3E}">
        <p14:creationId xmlns:p14="http://schemas.microsoft.com/office/powerpoint/2010/main" xmlns="" val="1026963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93E0A5-C087-4973-9337-33D033306F5C}" type="slidenum">
              <a:rPr lang="en-US" smtClean="0"/>
              <a:pPr/>
              <a:t>51</a:t>
            </a:fld>
            <a:endParaRPr lang="en-US"/>
          </a:p>
        </p:txBody>
      </p:sp>
    </p:spTree>
    <p:extLst>
      <p:ext uri="{BB962C8B-B14F-4D97-AF65-F5344CB8AC3E}">
        <p14:creationId xmlns:p14="http://schemas.microsoft.com/office/powerpoint/2010/main" xmlns="" val="1843712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93E0A5-C087-4973-9337-33D033306F5C}" type="slidenum">
              <a:rPr lang="en-US" smtClean="0"/>
              <a:pPr/>
              <a:t>52</a:t>
            </a:fld>
            <a:endParaRPr lang="en-US"/>
          </a:p>
        </p:txBody>
      </p:sp>
    </p:spTree>
    <p:extLst>
      <p:ext uri="{BB962C8B-B14F-4D97-AF65-F5344CB8AC3E}">
        <p14:creationId xmlns:p14="http://schemas.microsoft.com/office/powerpoint/2010/main" xmlns="" val="1695761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A93E0A5-C087-4973-9337-33D033306F5C}" type="slidenum">
              <a:rPr lang="en-US" smtClean="0"/>
              <a:pPr/>
              <a:t>53</a:t>
            </a:fld>
            <a:endParaRPr lang="en-US"/>
          </a:p>
        </p:txBody>
      </p:sp>
    </p:spTree>
    <p:extLst>
      <p:ext uri="{BB962C8B-B14F-4D97-AF65-F5344CB8AC3E}">
        <p14:creationId xmlns:p14="http://schemas.microsoft.com/office/powerpoint/2010/main" xmlns="" val="16158120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733800"/>
            <a:ext cx="7772400" cy="914400"/>
          </a:xfrm>
        </p:spPr>
        <p:txBody>
          <a:bodyPr/>
          <a:lstStyle>
            <a:lvl1pPr>
              <a:defRPr>
                <a:solidFill>
                  <a:schemeClr val="bg1"/>
                </a:solidFill>
              </a:defRPr>
            </a:lvl1pPr>
          </a:lstStyle>
          <a:p>
            <a:r>
              <a:rPr lang="en-US" dirty="0" smtClean="0"/>
              <a:t>Presentation Title</a:t>
            </a:r>
            <a:endParaRPr lang="fil-PH" dirty="0"/>
          </a:p>
        </p:txBody>
      </p:sp>
      <p:sp>
        <p:nvSpPr>
          <p:cNvPr id="3" name="Subtitle 2"/>
          <p:cNvSpPr>
            <a:spLocks noGrp="1"/>
          </p:cNvSpPr>
          <p:nvPr>
            <p:ph type="subTitle" idx="1" hasCustomPrompt="1"/>
          </p:nvPr>
        </p:nvSpPr>
        <p:spPr>
          <a:xfrm>
            <a:off x="1371600" y="4648200"/>
            <a:ext cx="6400800" cy="9144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(optional)</a:t>
            </a:r>
            <a:endParaRPr lang="fil-PH" dirty="0"/>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3414525" y="1143000"/>
            <a:ext cx="2286000" cy="2286000"/>
          </a:xfrm>
          <a:prstGeom prst="rect">
            <a:avLst/>
          </a:prstGeom>
          <a:noFill/>
        </p:spPr>
      </p:pic>
    </p:spTree>
  </p:cSld>
  <p:clrMapOvr>
    <a:masterClrMapping/>
  </p:clrMapOvr>
  <p:transition spd="slow" advClick="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advClick="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dirty="0" smtClean="0"/>
              <a:t>Click to edit Master title style</a:t>
            </a:r>
            <a:endParaRPr lang="fil-PH"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762000" y="609600"/>
            <a:ext cx="2286000" cy="2286000"/>
          </a:xfrm>
          <a:prstGeom prst="rect">
            <a:avLst/>
          </a:prstGeom>
          <a:noFill/>
        </p:spPr>
      </p:pic>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advClick="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9"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0"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3" name="Rectangle 12"/>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advClick="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Text Placeholder 2"/>
          <p:cNvSpPr>
            <a:spLocks noGrp="1"/>
          </p:cNvSpPr>
          <p:nvPr>
            <p:ph type="body" idx="1"/>
          </p:nvPr>
        </p:nvSpPr>
        <p:spPr>
          <a:xfrm>
            <a:off x="457200" y="1295400"/>
            <a:ext cx="4040188"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81200"/>
            <a:ext cx="4040188"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5" name="Text Placeholder 4"/>
          <p:cNvSpPr>
            <a:spLocks noGrp="1"/>
          </p:cNvSpPr>
          <p:nvPr>
            <p:ph type="body" sz="quarter" idx="3"/>
          </p:nvPr>
        </p:nvSpPr>
        <p:spPr>
          <a:xfrm>
            <a:off x="4645025" y="1295400"/>
            <a:ext cx="4041775"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981200"/>
            <a:ext cx="4041775"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11"/>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advClick="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advClick="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Rectangle 8"/>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advClick="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2"/>
                </a:solidFill>
              </a:defRPr>
            </a:lvl1pPr>
          </a:lstStyle>
          <a:p>
            <a:r>
              <a:rPr lang="en-US" smtClean="0"/>
              <a:t>Click to edit Master title style</a:t>
            </a:r>
            <a:endParaRPr lang="fil-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advClick="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solidFill>
              </a:defRPr>
            </a:lvl1pPr>
          </a:lstStyle>
          <a:p>
            <a:endParaRPr lang="fil-PH"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l-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advClick="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advClick="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il-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advClick="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23825"/>
            <a:ext cx="7162800" cy="8382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76325"/>
            <a:ext cx="4038600" cy="5248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076325"/>
            <a:ext cx="4038600" cy="25479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76663"/>
            <a:ext cx="4038600" cy="25479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dt" sz="half" idx="10"/>
          </p:nvPr>
        </p:nvSpPr>
        <p:spPr>
          <a:ln/>
        </p:spPr>
        <p:txBody>
          <a:bodyPr/>
          <a:lstStyle>
            <a:lvl1pPr>
              <a:defRPr/>
            </a:lvl1pPr>
          </a:lstStyle>
          <a:p>
            <a:pPr>
              <a:defRPr/>
            </a:pPr>
            <a:endParaRPr lang="en-US"/>
          </a:p>
        </p:txBody>
      </p:sp>
      <p:sp>
        <p:nvSpPr>
          <p:cNvPr id="7" name="Rectangle 6"/>
          <p:cNvSpPr>
            <a:spLocks noGrp="1" noChangeArrowheads="1"/>
          </p:cNvSpPr>
          <p:nvPr>
            <p:ph type="ftr" sz="quarter" idx="11"/>
          </p:nvPr>
        </p:nvSpPr>
        <p:spPr>
          <a:ln/>
        </p:spPr>
        <p:txBody>
          <a:bodyPr/>
          <a:lstStyle>
            <a:lvl1pPr>
              <a:defRPr/>
            </a:lvl1pPr>
          </a:lstStyle>
          <a:p>
            <a:pPr>
              <a:defRPr/>
            </a:pPr>
            <a:endParaRPr lang="en-US"/>
          </a:p>
        </p:txBody>
      </p:sp>
      <p:sp>
        <p:nvSpPr>
          <p:cNvPr id="8" name="Rectangle 7"/>
          <p:cNvSpPr>
            <a:spLocks noGrp="1" noChangeArrowheads="1"/>
          </p:cNvSpPr>
          <p:nvPr>
            <p:ph type="sldNum" sz="quarter" idx="12"/>
          </p:nvPr>
        </p:nvSpPr>
        <p:spPr>
          <a:ln/>
        </p:spPr>
        <p:txBody>
          <a:bodyPr/>
          <a:lstStyle>
            <a:lvl1pPr>
              <a:defRPr/>
            </a:lvl1pPr>
          </a:lstStyle>
          <a:p>
            <a:pPr>
              <a:defRPr/>
            </a:pPr>
            <a:fld id="{777A581B-8C40-40D0-B660-145567E2384C}" type="slidenum">
              <a:rPr lang="en-US"/>
              <a:pPr>
                <a:defRPr/>
              </a:pPr>
              <a:t>‹#›</a:t>
            </a:fld>
            <a:endParaRPr lang="en-US"/>
          </a:p>
        </p:txBody>
      </p:sp>
    </p:spTree>
    <p:extLst>
      <p:ext uri="{BB962C8B-B14F-4D97-AF65-F5344CB8AC3E}">
        <p14:creationId xmlns:p14="http://schemas.microsoft.com/office/powerpoint/2010/main" xmlns="" val="2597835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23825"/>
            <a:ext cx="7162800" cy="838200"/>
          </a:xfrm>
        </p:spPr>
        <p:txBody>
          <a:bodyPr/>
          <a:lstStyle/>
          <a:p>
            <a:r>
              <a:rPr lang="en-US" smtClean="0"/>
              <a:t>Click to edit Master title style</a:t>
            </a:r>
            <a:endParaRPr lang="en-PH"/>
          </a:p>
        </p:txBody>
      </p:sp>
      <p:sp>
        <p:nvSpPr>
          <p:cNvPr id="3" name="Text Placeholder 2"/>
          <p:cNvSpPr>
            <a:spLocks noGrp="1"/>
          </p:cNvSpPr>
          <p:nvPr>
            <p:ph type="body" sz="half" idx="1"/>
          </p:nvPr>
        </p:nvSpPr>
        <p:spPr>
          <a:xfrm>
            <a:off x="457200" y="1076325"/>
            <a:ext cx="4038600" cy="5248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4648200" y="1076325"/>
            <a:ext cx="4038600" cy="5248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32EE14D4-CFF9-4FD5-A6E2-CDE8B9330285}" type="slidenum">
              <a:rPr lang="en-US"/>
              <a:pPr>
                <a:defRPr/>
              </a:pPr>
              <a:t>‹#›</a:t>
            </a:fld>
            <a:endParaRPr lang="en-US"/>
          </a:p>
        </p:txBody>
      </p:sp>
    </p:spTree>
    <p:extLst>
      <p:ext uri="{BB962C8B-B14F-4D97-AF65-F5344CB8AC3E}">
        <p14:creationId xmlns:p14="http://schemas.microsoft.com/office/powerpoint/2010/main" xmlns="" val="3791555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553200"/>
            <a:ext cx="91440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Placeholder 1"/>
          <p:cNvSpPr>
            <a:spLocks noGrp="1"/>
          </p:cNvSpPr>
          <p:nvPr>
            <p:ph type="title"/>
          </p:nvPr>
        </p:nvSpPr>
        <p:spPr>
          <a:xfrm>
            <a:off x="457200" y="0"/>
            <a:ext cx="8229600" cy="914400"/>
          </a:xfrm>
          <a:prstGeom prst="rect">
            <a:avLst/>
          </a:prstGeom>
        </p:spPr>
        <p:txBody>
          <a:bodyPr vert="horz" lIns="91440" tIns="45720" rIns="91440" bIns="45720" rtlCol="0" anchor="ctr">
            <a:normAutofit/>
          </a:bodyPr>
          <a:lstStyle/>
          <a:p>
            <a:r>
              <a:rPr lang="en-US" dirty="0" smtClean="0"/>
              <a:t>Click to edit Master title style</a:t>
            </a:r>
            <a:endParaRPr lang="fil-PH"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Footer Placeholder 4"/>
          <p:cNvSpPr>
            <a:spLocks noGrp="1"/>
          </p:cNvSpPr>
          <p:nvPr>
            <p:ph type="ftr" sz="quarter" idx="3"/>
          </p:nvPr>
        </p:nvSpPr>
        <p:spPr>
          <a:xfrm>
            <a:off x="3124200" y="6553199"/>
            <a:ext cx="2895600" cy="304801"/>
          </a:xfrm>
          <a:prstGeom prst="rect">
            <a:avLst/>
          </a:prstGeom>
        </p:spPr>
        <p:txBody>
          <a:bodyPr vert="horz" lIns="91440" tIns="45720" rIns="91440" bIns="45720" rtlCol="0" anchor="ctr"/>
          <a:lstStyle>
            <a:lvl1pPr algn="ctr">
              <a:defRPr sz="1200" baseline="0">
                <a:solidFill>
                  <a:schemeClr val="bg1"/>
                </a:solidFill>
                <a:latin typeface="Bookman Old Style" pitchFamily="18" charset="0"/>
              </a:defRPr>
            </a:lvl1pPr>
          </a:lstStyle>
          <a:p>
            <a:r>
              <a:rPr lang="fil-PH" dirty="0" smtClean="0"/>
              <a:t>DEPARTMENT OF EDUCATION</a:t>
            </a:r>
            <a:endParaRPr lang="fil-PH"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advClick="0">
    <p:fade/>
  </p:transition>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gif"/><Relationship Id="rId4" Type="http://schemas.openxmlformats.org/officeDocument/2006/relationships/image" Target="../media/image5.pn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gif"/><Relationship Id="rId5" Type="http://schemas.openxmlformats.org/officeDocument/2006/relationships/image" Target="../media/image15.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gif"/><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4.gif"/></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gif"/><Relationship Id="rId5" Type="http://schemas.openxmlformats.org/officeDocument/2006/relationships/image" Target="../media/image28.gif"/><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2" Type="http://schemas.openxmlformats.org/officeDocument/2006/relationships/hyperlink" Target="BudgetDivisionFunctionSlide.ppt"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image" Target="../media/image30.gi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image" Target="../media/image30.gif"/><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image" Target="../media/image30.gif"/><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hyperlink" Target="5%20BMS%20Module%20Presentation.pptx" TargetMode="External"/><Relationship Id="rId2" Type="http://schemas.openxmlformats.org/officeDocument/2006/relationships/image" Target="../media/image30.gif"/><Relationship Id="rId1" Type="http://schemas.openxmlformats.org/officeDocument/2006/relationships/slideLayout" Target="../slideLayouts/slideLayout2.xml"/><Relationship Id="rId4" Type="http://schemas.openxmlformats.org/officeDocument/2006/relationships/hyperlink" Target="6%20BMS%20ppt%20overview.ppt"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Practice%20Set_NToT_Budget%20(1).xlsx"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image" Target="../media/image30.gif"/><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image" Target="../media/image30.gif"/><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4.gif"/><Relationship Id="rId4" Type="http://schemas.openxmlformats.org/officeDocument/2006/relationships/image" Target="../media/image33.gif"/></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slideLayout" Target="../slideLayouts/slideLayout7.xml"/><Relationship Id="rId4" Type="http://schemas.openxmlformats.org/officeDocument/2006/relationships/image" Target="../media/image42.wmf"/></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w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0.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hyperlink" Target="Appendix%2062%20-%20IAR%20Scanned.jpg"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hyperlink" Target="Appendix%2062%20-%20IAR%20Scanned.jpg"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hyperlink" Target="Appendix%2069%20-%20Property%20Card.xls"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Appendix%2058%20-%20Stock%20Card.xls"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RIS%20Scanned.jp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RSMI.xls" TargetMode="External"/></Relationships>
</file>

<file path=ppt/slides/_rels/slide53.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hyperlink" Target="Property%20Acknowledgement%20Receipt.xls" TargetMode="External"/><Relationship Id="rId7" Type="http://schemas.openxmlformats.org/officeDocument/2006/relationships/image" Target="../media/image57.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hyperlink" Target="ICS%20Scanned.jpg" TargetMode="External"/><Relationship Id="rId9" Type="http://schemas.openxmlformats.org/officeDocument/2006/relationships/image" Target="../media/image59.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7.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1</a:t>
            </a:fld>
            <a:endParaRPr lang="fil-PH" dirty="0"/>
          </a:p>
        </p:txBody>
      </p:sp>
      <p:sp>
        <p:nvSpPr>
          <p:cNvPr id="6" name="TextBox 5"/>
          <p:cNvSpPr txBox="1"/>
          <p:nvPr/>
        </p:nvSpPr>
        <p:spPr>
          <a:xfrm>
            <a:off x="0" y="4800600"/>
            <a:ext cx="9144000" cy="1446550"/>
          </a:xfrm>
          <a:prstGeom prst="rect">
            <a:avLst/>
          </a:prstGeom>
          <a:noFill/>
        </p:spPr>
        <p:txBody>
          <a:bodyPr wrap="square" rtlCol="0">
            <a:spAutoFit/>
          </a:bodyPr>
          <a:lstStyle/>
          <a:p>
            <a:pPr algn="ctr"/>
            <a:r>
              <a:rPr lang="fil-PH" sz="4400" b="1" dirty="0" smtClean="0">
                <a:solidFill>
                  <a:schemeClr val="tx2">
                    <a:lumMod val="75000"/>
                  </a:schemeClr>
                </a:solidFill>
                <a:effectLst>
                  <a:outerShdw blurRad="38100" dist="38100" dir="2700000" algn="tl">
                    <a:srgbClr val="000000">
                      <a:alpha val="43137"/>
                    </a:srgbClr>
                  </a:outerShdw>
                </a:effectLst>
                <a:latin typeface="+mj-lt"/>
                <a:ea typeface="+mj-ea"/>
                <a:cs typeface="+mj-cs"/>
              </a:rPr>
              <a:t>FMOM Training Module on Budget Processes</a:t>
            </a:r>
          </a:p>
        </p:txBody>
      </p:sp>
      <p:sp>
        <p:nvSpPr>
          <p:cNvPr id="7" name="TextBox 6"/>
          <p:cNvSpPr txBox="1"/>
          <p:nvPr/>
        </p:nvSpPr>
        <p:spPr>
          <a:xfrm>
            <a:off x="0" y="3733800"/>
            <a:ext cx="9144000" cy="769441"/>
          </a:xfrm>
          <a:prstGeom prst="rect">
            <a:avLst/>
          </a:prstGeom>
          <a:noFill/>
        </p:spPr>
        <p:txBody>
          <a:bodyPr wrap="square" rtlCol="0">
            <a:spAutoFit/>
          </a:bodyPr>
          <a:lstStyle/>
          <a:p>
            <a:pPr algn="ctr"/>
            <a:r>
              <a:rPr lang="fil-PH" sz="4400" b="1" dirty="0" smtClean="0">
                <a:solidFill>
                  <a:schemeClr val="tx2">
                    <a:lumMod val="75000"/>
                  </a:schemeClr>
                </a:solidFill>
                <a:effectLst>
                  <a:outerShdw blurRad="38100" dist="38100" dir="2700000" algn="tl">
                    <a:srgbClr val="000000">
                      <a:alpha val="43137"/>
                    </a:srgbClr>
                  </a:outerShdw>
                </a:effectLst>
                <a:latin typeface="+mj-lt"/>
                <a:ea typeface="+mj-ea"/>
                <a:cs typeface="+mj-cs"/>
              </a:rPr>
              <a:t>Session 1.0 </a:t>
            </a:r>
          </a:p>
        </p:txBody>
      </p:sp>
    </p:spTree>
  </p:cSld>
  <p:clrMapOvr>
    <a:masterClrMapping/>
  </p:clrMapOvr>
  <p:transition spd="slow"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7"/>
          <p:cNvSpPr/>
          <p:nvPr/>
        </p:nvSpPr>
        <p:spPr>
          <a:xfrm>
            <a:off x="228600" y="1295400"/>
            <a:ext cx="8686800" cy="1219200"/>
          </a:xfrm>
          <a:prstGeom prst="flowChartProcess">
            <a:avLst/>
          </a:prstGeom>
          <a:solidFill>
            <a:schemeClr val="accent3">
              <a:lumMod val="50000"/>
            </a:schemeClr>
          </a:solidFill>
          <a:scene3d>
            <a:camera prst="orthographicFront"/>
            <a:lightRig rig="threePt" dir="t"/>
          </a:scene3d>
          <a:sp3d>
            <a:bevelT/>
          </a:sp3d>
        </p:spPr>
        <p:style>
          <a:lnRef idx="3">
            <a:schemeClr val="lt1"/>
          </a:lnRef>
          <a:fillRef idx="1">
            <a:schemeClr val="accent6"/>
          </a:fillRef>
          <a:effectRef idx="1">
            <a:schemeClr val="accent6"/>
          </a:effectRef>
          <a:fontRef idx="minor">
            <a:schemeClr val="lt1"/>
          </a:fontRef>
        </p:style>
        <p:txBody>
          <a:bodyPr rtlCol="0" anchor="t"/>
          <a:lstStyle/>
          <a:p>
            <a:r>
              <a:rPr lang="en-US" dirty="0" smtClean="0">
                <a:latin typeface="Arial Rounded MT Bold" pitchFamily="34" charset="0"/>
              </a:rPr>
              <a:t>                      Overview of Government Budget Cycle, Processes &amp; Functions  </a:t>
            </a:r>
          </a:p>
          <a:p>
            <a:pPr algn="ctr"/>
            <a:r>
              <a:rPr lang="en-US" sz="1600" dirty="0" smtClean="0">
                <a:latin typeface="Arial Rounded MT Bold" pitchFamily="34" charset="0"/>
              </a:rPr>
              <a:t>                          (1 hour/A. Ruiz)</a:t>
            </a:r>
          </a:p>
          <a:p>
            <a:r>
              <a:rPr lang="en-US" dirty="0" smtClean="0">
                <a:latin typeface="Arial Rounded MT Bold" pitchFamily="34" charset="0"/>
              </a:rPr>
              <a:t>                       - Processes (Preparation, Legislation, Execution,  Accountability)</a:t>
            </a:r>
          </a:p>
          <a:p>
            <a:r>
              <a:rPr lang="en-US" dirty="0" smtClean="0">
                <a:latin typeface="Arial Rounded MT Bold" pitchFamily="34" charset="0"/>
              </a:rPr>
              <a:t>                       - Functions/ Roles of Budget Units and Budget Officer            </a:t>
            </a:r>
          </a:p>
          <a:p>
            <a:r>
              <a:rPr lang="en-US" dirty="0" smtClean="0"/>
              <a:t>                      </a:t>
            </a:r>
            <a:endParaRPr lang="en-US" dirty="0"/>
          </a:p>
        </p:txBody>
      </p:sp>
      <p:sp>
        <p:nvSpPr>
          <p:cNvPr id="2" name="Title 1"/>
          <p:cNvSpPr>
            <a:spLocks noGrp="1"/>
          </p:cNvSpPr>
          <p:nvPr>
            <p:ph type="title"/>
          </p:nvPr>
        </p:nvSpPr>
        <p:spPr/>
        <p:txBody>
          <a:bodyPr/>
          <a:lstStyle/>
          <a:p>
            <a:r>
              <a:rPr lang="fil-PH" dirty="0" smtClean="0"/>
              <a:t>Session Overview</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a:t>
            </a:fld>
            <a:endParaRPr lang="fil-PH" dirty="0"/>
          </a:p>
        </p:txBody>
      </p:sp>
      <p:sp>
        <p:nvSpPr>
          <p:cNvPr id="6" name="Flowchart: Connector 5"/>
          <p:cNvSpPr/>
          <p:nvPr/>
        </p:nvSpPr>
        <p:spPr>
          <a:xfrm>
            <a:off x="381000" y="1371600"/>
            <a:ext cx="990600" cy="990600"/>
          </a:xfrm>
          <a:prstGeom prst="flowChartConnector">
            <a:avLst/>
          </a:prstGeom>
          <a:gradFill flip="none" rotWithShape="1">
            <a:gsLst>
              <a:gs pos="0">
                <a:srgbClr val="D6B19C"/>
              </a:gs>
              <a:gs pos="30000">
                <a:srgbClr val="D49E6C"/>
              </a:gs>
              <a:gs pos="70000">
                <a:srgbClr val="A65528"/>
              </a:gs>
              <a:gs pos="100000">
                <a:srgbClr val="663012"/>
              </a:gs>
            </a:gsLst>
            <a:path path="circle">
              <a:fillToRect l="100000" t="100000"/>
            </a:path>
            <a:tileRect r="-100000" b="-100000"/>
          </a:gradFill>
        </p:spPr>
        <p:style>
          <a:lnRef idx="3">
            <a:schemeClr val="lt1"/>
          </a:lnRef>
          <a:fillRef idx="1">
            <a:schemeClr val="accent5"/>
          </a:fillRef>
          <a:effectRef idx="1">
            <a:schemeClr val="accent5"/>
          </a:effectRef>
          <a:fontRef idx="minor">
            <a:schemeClr val="lt1"/>
          </a:fontRef>
        </p:style>
        <p:txBody>
          <a:bodyPr rtlCol="0" anchor="ctr"/>
          <a:lstStyle/>
          <a:p>
            <a:pPr algn="ctr"/>
            <a:r>
              <a:rPr lang="en-US" sz="3200" dirty="0" smtClean="0">
                <a:latin typeface="Arial Rounded MT Bold" pitchFamily="34" charset="0"/>
              </a:rPr>
              <a:t>1</a:t>
            </a:r>
            <a:endParaRPr lang="en-US" sz="3200" dirty="0">
              <a:latin typeface="Arial Rounded MT Bold" pitchFamily="34" charset="0"/>
            </a:endParaRPr>
          </a:p>
        </p:txBody>
      </p:sp>
      <p:sp>
        <p:nvSpPr>
          <p:cNvPr id="9" name="Flowchart: Process 8"/>
          <p:cNvSpPr/>
          <p:nvPr/>
        </p:nvSpPr>
        <p:spPr>
          <a:xfrm>
            <a:off x="228600" y="2971800"/>
            <a:ext cx="8686800" cy="1219200"/>
          </a:xfrm>
          <a:prstGeom prst="flowChartProcess">
            <a:avLst/>
          </a:prstGeom>
          <a:solidFill>
            <a:srgbClr val="C00000"/>
          </a:solidFill>
          <a:scene3d>
            <a:camera prst="orthographicFront"/>
            <a:lightRig rig="threePt" dir="t"/>
          </a:scene3d>
          <a:sp3d>
            <a:bevelT/>
          </a:sp3d>
        </p:spPr>
        <p:style>
          <a:lnRef idx="3">
            <a:schemeClr val="lt1"/>
          </a:lnRef>
          <a:fillRef idx="1">
            <a:schemeClr val="accent6"/>
          </a:fillRef>
          <a:effectRef idx="1">
            <a:schemeClr val="accent6"/>
          </a:effectRef>
          <a:fontRef idx="minor">
            <a:schemeClr val="lt1"/>
          </a:fontRef>
        </p:style>
        <p:txBody>
          <a:bodyPr rtlCol="0" anchor="t"/>
          <a:lstStyle/>
          <a:p>
            <a:r>
              <a:rPr lang="en-US" dirty="0" smtClean="0">
                <a:solidFill>
                  <a:schemeClr val="bg1"/>
                </a:solidFill>
                <a:latin typeface="Arial Rounded MT Bold" pitchFamily="34" charset="0"/>
              </a:rPr>
              <a:t>                        Learning Guides and Tools </a:t>
            </a:r>
          </a:p>
          <a:p>
            <a:r>
              <a:rPr lang="en-US" sz="1600" dirty="0" smtClean="0">
                <a:solidFill>
                  <a:schemeClr val="bg1"/>
                </a:solidFill>
                <a:latin typeface="Arial Rounded MT Bold" pitchFamily="34" charset="0"/>
              </a:rPr>
              <a:t>                                (1 hour/G. </a:t>
            </a:r>
            <a:r>
              <a:rPr lang="en-US" sz="1600" dirty="0" err="1" smtClean="0">
                <a:solidFill>
                  <a:schemeClr val="bg1"/>
                </a:solidFill>
                <a:latin typeface="Arial Rounded MT Bold" pitchFamily="34" charset="0"/>
              </a:rPr>
              <a:t>Morong</a:t>
            </a:r>
            <a:r>
              <a:rPr lang="en-US" sz="1600" dirty="0" smtClean="0">
                <a:solidFill>
                  <a:schemeClr val="bg1"/>
                </a:solidFill>
                <a:latin typeface="Arial Rounded MT Bold" pitchFamily="34" charset="0"/>
              </a:rPr>
              <a:t>)</a:t>
            </a:r>
          </a:p>
          <a:p>
            <a:r>
              <a:rPr lang="en-US" dirty="0" smtClean="0">
                <a:solidFill>
                  <a:schemeClr val="bg1"/>
                </a:solidFill>
                <a:latin typeface="Arial Rounded MT Bold" pitchFamily="34" charset="0"/>
              </a:rPr>
              <a:t>                           - Tools (</a:t>
            </a:r>
            <a:r>
              <a:rPr lang="en-US" i="1" dirty="0" smtClean="0">
                <a:solidFill>
                  <a:schemeClr val="bg1"/>
                </a:solidFill>
                <a:latin typeface="Arial Rounded MT Bold" pitchFamily="34" charset="0"/>
              </a:rPr>
              <a:t>e-</a:t>
            </a:r>
            <a:r>
              <a:rPr lang="en-US" dirty="0" smtClean="0">
                <a:solidFill>
                  <a:schemeClr val="bg1"/>
                </a:solidFill>
                <a:latin typeface="Arial Rounded MT Bold" pitchFamily="34" charset="0"/>
              </a:rPr>
              <a:t>BMS, Spreadsheets)</a:t>
            </a:r>
          </a:p>
          <a:p>
            <a:r>
              <a:rPr lang="en-US" dirty="0" smtClean="0">
                <a:solidFill>
                  <a:schemeClr val="bg1"/>
                </a:solidFill>
                <a:latin typeface="Arial Rounded MT Bold" pitchFamily="34" charset="0"/>
              </a:rPr>
              <a:t>                           - Guides</a:t>
            </a:r>
          </a:p>
          <a:p>
            <a:r>
              <a:rPr lang="en-US" dirty="0" smtClean="0">
                <a:solidFill>
                  <a:schemeClr val="bg1"/>
                </a:solidFill>
              </a:rPr>
              <a:t>                      </a:t>
            </a:r>
            <a:endParaRPr lang="en-US" dirty="0">
              <a:solidFill>
                <a:schemeClr val="bg1"/>
              </a:solidFill>
            </a:endParaRPr>
          </a:p>
        </p:txBody>
      </p:sp>
      <p:sp>
        <p:nvSpPr>
          <p:cNvPr id="10" name="Flowchart: Connector 9"/>
          <p:cNvSpPr/>
          <p:nvPr/>
        </p:nvSpPr>
        <p:spPr>
          <a:xfrm>
            <a:off x="381000" y="3048000"/>
            <a:ext cx="990600" cy="990600"/>
          </a:xfrm>
          <a:prstGeom prst="flowChartConnector">
            <a:avLst/>
          </a:prstGeom>
          <a:gradFill flip="none" rotWithShape="1">
            <a:gsLst>
              <a:gs pos="0">
                <a:srgbClr val="000099"/>
              </a:gs>
              <a:gs pos="25000">
                <a:srgbClr val="21D6E0"/>
              </a:gs>
              <a:gs pos="75000">
                <a:srgbClr val="0087E6"/>
              </a:gs>
              <a:gs pos="100000">
                <a:srgbClr val="005CBF"/>
              </a:gs>
            </a:gsLst>
            <a:path path="circle">
              <a:fillToRect l="100000" t="100000"/>
            </a:path>
            <a:tileRect r="-100000" b="-100000"/>
          </a:gradFill>
        </p:spPr>
        <p:style>
          <a:lnRef idx="3">
            <a:schemeClr val="lt1"/>
          </a:lnRef>
          <a:fillRef idx="1">
            <a:schemeClr val="accent5"/>
          </a:fillRef>
          <a:effectRef idx="1">
            <a:schemeClr val="accent5"/>
          </a:effectRef>
          <a:fontRef idx="minor">
            <a:schemeClr val="lt1"/>
          </a:fontRef>
        </p:style>
        <p:txBody>
          <a:bodyPr rtlCol="0" anchor="ctr"/>
          <a:lstStyle/>
          <a:p>
            <a:pPr algn="ctr"/>
            <a:r>
              <a:rPr lang="en-US" sz="3200" dirty="0" smtClean="0">
                <a:latin typeface="Arial Rounded MT Bold" pitchFamily="34" charset="0"/>
              </a:rPr>
              <a:t>2</a:t>
            </a:r>
            <a:endParaRPr lang="en-US" sz="3200" dirty="0">
              <a:latin typeface="Arial Rounded MT Bold" pitchFamily="34" charset="0"/>
            </a:endParaRPr>
          </a:p>
        </p:txBody>
      </p:sp>
      <p:sp>
        <p:nvSpPr>
          <p:cNvPr id="11" name="Flowchart: Process 10"/>
          <p:cNvSpPr/>
          <p:nvPr/>
        </p:nvSpPr>
        <p:spPr>
          <a:xfrm>
            <a:off x="228600" y="4648200"/>
            <a:ext cx="8686800" cy="1295400"/>
          </a:xfrm>
          <a:prstGeom prst="flowChartProcess">
            <a:avLst/>
          </a:prstGeom>
          <a:solidFill>
            <a:srgbClr val="0070C0"/>
          </a:solidFill>
          <a:scene3d>
            <a:camera prst="orthographicFront"/>
            <a:lightRig rig="threePt" dir="t"/>
          </a:scene3d>
          <a:sp3d>
            <a:bevelT/>
          </a:sp3d>
        </p:spPr>
        <p:style>
          <a:lnRef idx="3">
            <a:schemeClr val="lt1"/>
          </a:lnRef>
          <a:fillRef idx="1">
            <a:schemeClr val="accent6"/>
          </a:fillRef>
          <a:effectRef idx="1">
            <a:schemeClr val="accent6"/>
          </a:effectRef>
          <a:fontRef idx="minor">
            <a:schemeClr val="lt1"/>
          </a:fontRef>
        </p:style>
        <p:txBody>
          <a:bodyPr rtlCol="0" anchor="t"/>
          <a:lstStyle/>
          <a:p>
            <a:r>
              <a:rPr lang="en-US" dirty="0" smtClean="0">
                <a:solidFill>
                  <a:schemeClr val="bg1"/>
                </a:solidFill>
                <a:latin typeface="Arial Rounded MT Bold" pitchFamily="34" charset="0"/>
              </a:rPr>
              <a:t>                         Simulation Exercise (Practice Sets)</a:t>
            </a:r>
          </a:p>
          <a:p>
            <a:r>
              <a:rPr lang="en-US" sz="1600" dirty="0" smtClean="0">
                <a:solidFill>
                  <a:schemeClr val="bg1"/>
                </a:solidFill>
                <a:latin typeface="Arial Rounded MT Bold" pitchFamily="34" charset="0"/>
              </a:rPr>
              <a:t>                                 (1 hour &amp; 30 minutes/G. </a:t>
            </a:r>
            <a:r>
              <a:rPr lang="en-US" sz="1600" dirty="0" err="1" smtClean="0">
                <a:solidFill>
                  <a:schemeClr val="bg1"/>
                </a:solidFill>
                <a:latin typeface="Arial Rounded MT Bold" pitchFamily="34" charset="0"/>
              </a:rPr>
              <a:t>Morong</a:t>
            </a:r>
            <a:r>
              <a:rPr lang="en-US" sz="1600" dirty="0" smtClean="0">
                <a:solidFill>
                  <a:schemeClr val="bg1"/>
                </a:solidFill>
                <a:latin typeface="Arial Rounded MT Bold" pitchFamily="34" charset="0"/>
              </a:rPr>
              <a:t> &amp; G. </a:t>
            </a:r>
            <a:r>
              <a:rPr lang="en-US" sz="1600" dirty="0" err="1" smtClean="0">
                <a:solidFill>
                  <a:schemeClr val="bg1"/>
                </a:solidFill>
                <a:latin typeface="Arial Rounded MT Bold" pitchFamily="34" charset="0"/>
              </a:rPr>
              <a:t>Guledew</a:t>
            </a:r>
            <a:r>
              <a:rPr lang="en-US" sz="1600" dirty="0" smtClean="0">
                <a:solidFill>
                  <a:schemeClr val="bg1"/>
                </a:solidFill>
                <a:latin typeface="Arial Rounded MT Bold" pitchFamily="34" charset="0"/>
              </a:rPr>
              <a:t>)</a:t>
            </a:r>
          </a:p>
          <a:p>
            <a:r>
              <a:rPr lang="en-US" sz="1600" dirty="0" smtClean="0">
                <a:solidFill>
                  <a:schemeClr val="bg1"/>
                </a:solidFill>
                <a:latin typeface="Arial Rounded MT Bold" pitchFamily="34" charset="0"/>
              </a:rPr>
              <a:t>                             </a:t>
            </a:r>
            <a:r>
              <a:rPr lang="en-US" dirty="0" smtClean="0">
                <a:solidFill>
                  <a:schemeClr val="bg1"/>
                </a:solidFill>
                <a:latin typeface="Arial Rounded MT Bold" pitchFamily="34" charset="0"/>
              </a:rPr>
              <a:t>- Financial Analysis</a:t>
            </a:r>
          </a:p>
          <a:p>
            <a:r>
              <a:rPr lang="en-US" dirty="0" smtClean="0">
                <a:solidFill>
                  <a:schemeClr val="bg1"/>
                </a:solidFill>
                <a:latin typeface="Arial Rounded MT Bold" pitchFamily="34" charset="0"/>
              </a:rPr>
              <a:t>                          - Report Generation using the </a:t>
            </a:r>
            <a:r>
              <a:rPr lang="en-US" i="1" dirty="0" smtClean="0">
                <a:solidFill>
                  <a:schemeClr val="bg1"/>
                </a:solidFill>
                <a:latin typeface="Arial Rounded MT Bold" pitchFamily="34" charset="0"/>
              </a:rPr>
              <a:t>e-</a:t>
            </a:r>
            <a:r>
              <a:rPr lang="en-US" dirty="0" smtClean="0">
                <a:solidFill>
                  <a:schemeClr val="bg1"/>
                </a:solidFill>
                <a:latin typeface="Arial Rounded MT Bold" pitchFamily="34" charset="0"/>
              </a:rPr>
              <a:t>BMS</a:t>
            </a:r>
          </a:p>
          <a:p>
            <a:r>
              <a:rPr lang="en-US" dirty="0" smtClean="0">
                <a:solidFill>
                  <a:schemeClr val="bg1"/>
                </a:solidFill>
              </a:rPr>
              <a:t>                      </a:t>
            </a:r>
            <a:endParaRPr lang="en-US" dirty="0">
              <a:solidFill>
                <a:schemeClr val="bg1"/>
              </a:solidFill>
            </a:endParaRPr>
          </a:p>
        </p:txBody>
      </p:sp>
      <p:sp>
        <p:nvSpPr>
          <p:cNvPr id="12" name="Flowchart: Connector 11"/>
          <p:cNvSpPr/>
          <p:nvPr/>
        </p:nvSpPr>
        <p:spPr>
          <a:xfrm>
            <a:off x="381000" y="4724399"/>
            <a:ext cx="990600" cy="1052513"/>
          </a:xfrm>
          <a:prstGeom prst="flowChartConnector">
            <a:avLst/>
          </a:prstGeom>
          <a:gradFill flip="none" rotWithShape="1">
            <a:gsLst>
              <a:gs pos="0">
                <a:srgbClr val="FF0000"/>
              </a:gs>
              <a:gs pos="45000">
                <a:srgbClr val="FF7A00"/>
              </a:gs>
              <a:gs pos="70000">
                <a:srgbClr val="FF0300"/>
              </a:gs>
              <a:gs pos="100000">
                <a:srgbClr val="4D0808"/>
              </a:gs>
            </a:gsLst>
            <a:path path="circle">
              <a:fillToRect l="100000" t="100000"/>
            </a:path>
            <a:tileRect r="-100000" b="-100000"/>
          </a:gradFill>
        </p:spPr>
        <p:style>
          <a:lnRef idx="3">
            <a:schemeClr val="lt1"/>
          </a:lnRef>
          <a:fillRef idx="1">
            <a:schemeClr val="accent5"/>
          </a:fillRef>
          <a:effectRef idx="1">
            <a:schemeClr val="accent5"/>
          </a:effectRef>
          <a:fontRef idx="minor">
            <a:schemeClr val="lt1"/>
          </a:fontRef>
        </p:style>
        <p:txBody>
          <a:bodyPr rtlCol="0" anchor="ctr"/>
          <a:lstStyle/>
          <a:p>
            <a:pPr algn="ctr"/>
            <a:r>
              <a:rPr lang="en-US" sz="3200" dirty="0" smtClean="0">
                <a:latin typeface="Arial Rounded MT Bold" pitchFamily="34" charset="0"/>
              </a:rPr>
              <a:t>3</a:t>
            </a:r>
            <a:endParaRPr lang="en-US" sz="3200" dirty="0">
              <a:latin typeface="Arial Rounded MT Bold" pitchFamily="34" charset="0"/>
            </a:endParaRPr>
          </a:p>
        </p:txBody>
      </p:sp>
    </p:spTree>
  </p:cSld>
  <p:clrMapOvr>
    <a:masterClrMapping/>
  </p:clrMapOvr>
  <p:transition spd="slow" advClick="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Process 7"/>
          <p:cNvSpPr/>
          <p:nvPr/>
        </p:nvSpPr>
        <p:spPr>
          <a:xfrm>
            <a:off x="228600" y="1676400"/>
            <a:ext cx="8686800" cy="1219200"/>
          </a:xfrm>
          <a:prstGeom prst="flowChartProcess">
            <a:avLst/>
          </a:prstGeom>
          <a:solidFill>
            <a:srgbClr val="9933FF"/>
          </a:solidFill>
          <a:scene3d>
            <a:camera prst="orthographicFront"/>
            <a:lightRig rig="threePt" dir="t"/>
          </a:scene3d>
          <a:sp3d>
            <a:bevelT/>
          </a:sp3d>
        </p:spPr>
        <p:style>
          <a:lnRef idx="3">
            <a:schemeClr val="lt1"/>
          </a:lnRef>
          <a:fillRef idx="1">
            <a:schemeClr val="accent6"/>
          </a:fillRef>
          <a:effectRef idx="1">
            <a:schemeClr val="accent6"/>
          </a:effectRef>
          <a:fontRef idx="minor">
            <a:schemeClr val="lt1"/>
          </a:fontRef>
        </p:style>
        <p:txBody>
          <a:bodyPr rtlCol="0" anchor="t"/>
          <a:lstStyle/>
          <a:p>
            <a:pPr algn="ctr"/>
            <a:r>
              <a:rPr lang="en-US" sz="2000" dirty="0" smtClean="0">
                <a:latin typeface="Arial Rounded MT Bold" pitchFamily="34" charset="0"/>
              </a:rPr>
              <a:t>                      Development of an FMOM Training Module for DO Budget		</a:t>
            </a:r>
            <a:r>
              <a:rPr lang="en-US" dirty="0" smtClean="0">
                <a:latin typeface="Arial Rounded MT Bold" pitchFamily="34" charset="0"/>
              </a:rPr>
              <a:t>(1 hour/S. </a:t>
            </a:r>
            <a:r>
              <a:rPr lang="en-US" dirty="0" err="1" smtClean="0">
                <a:latin typeface="Arial Rounded MT Bold" pitchFamily="34" charset="0"/>
              </a:rPr>
              <a:t>Briones</a:t>
            </a:r>
            <a:r>
              <a:rPr lang="en-US" dirty="0" smtClean="0">
                <a:latin typeface="Arial Rounded MT Bold" pitchFamily="34" charset="0"/>
              </a:rPr>
              <a:t>)</a:t>
            </a:r>
          </a:p>
          <a:p>
            <a:r>
              <a:rPr lang="en-US" sz="2000" dirty="0" smtClean="0">
                <a:latin typeface="Arial Rounded MT Bold" pitchFamily="34" charset="0"/>
              </a:rPr>
              <a:t>                       - Presentation of Outputs (RO Budget Officers)</a:t>
            </a:r>
          </a:p>
          <a:p>
            <a:r>
              <a:rPr lang="en-US" sz="2000" dirty="0" smtClean="0"/>
              <a:t>                      </a:t>
            </a:r>
            <a:endParaRPr lang="en-US" sz="2000" dirty="0"/>
          </a:p>
        </p:txBody>
      </p:sp>
      <p:sp>
        <p:nvSpPr>
          <p:cNvPr id="2" name="Title 1"/>
          <p:cNvSpPr>
            <a:spLocks noGrp="1"/>
          </p:cNvSpPr>
          <p:nvPr>
            <p:ph type="title"/>
          </p:nvPr>
        </p:nvSpPr>
        <p:spPr/>
        <p:txBody>
          <a:bodyPr/>
          <a:lstStyle/>
          <a:p>
            <a:r>
              <a:rPr lang="fil-PH" dirty="0" smtClean="0"/>
              <a:t>Session Overview</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a:t>
            </a:fld>
            <a:endParaRPr lang="fil-PH" dirty="0"/>
          </a:p>
        </p:txBody>
      </p:sp>
      <p:sp>
        <p:nvSpPr>
          <p:cNvPr id="6" name="Flowchart: Connector 5"/>
          <p:cNvSpPr/>
          <p:nvPr/>
        </p:nvSpPr>
        <p:spPr>
          <a:xfrm>
            <a:off x="381000" y="1752600"/>
            <a:ext cx="990600" cy="990600"/>
          </a:xfrm>
          <a:prstGeom prst="flowChartConnector">
            <a:avLst/>
          </a:prstGeom>
          <a:gradFill flip="none" rotWithShape="1">
            <a:gsLst>
              <a:gs pos="0">
                <a:srgbClr val="000099"/>
              </a:gs>
              <a:gs pos="16000">
                <a:srgbClr val="000099"/>
              </a:gs>
              <a:gs pos="47000">
                <a:srgbClr val="9999FF"/>
              </a:gs>
              <a:gs pos="60001">
                <a:srgbClr val="2E6792"/>
              </a:gs>
              <a:gs pos="71001">
                <a:srgbClr val="3333CC">
                  <a:alpha val="76000"/>
                </a:srgbClr>
              </a:gs>
              <a:gs pos="81000">
                <a:srgbClr val="1170FF"/>
              </a:gs>
              <a:gs pos="100000">
                <a:srgbClr val="006699"/>
              </a:gs>
            </a:gsLst>
            <a:lin ang="2700000" scaled="1"/>
            <a:tileRect/>
          </a:gradFill>
        </p:spPr>
        <p:style>
          <a:lnRef idx="3">
            <a:schemeClr val="lt1"/>
          </a:lnRef>
          <a:fillRef idx="1">
            <a:schemeClr val="accent5"/>
          </a:fillRef>
          <a:effectRef idx="1">
            <a:schemeClr val="accent5"/>
          </a:effectRef>
          <a:fontRef idx="minor">
            <a:schemeClr val="lt1"/>
          </a:fontRef>
        </p:style>
        <p:txBody>
          <a:bodyPr rtlCol="0" anchor="ctr"/>
          <a:lstStyle/>
          <a:p>
            <a:pPr algn="ctr"/>
            <a:r>
              <a:rPr lang="en-US" sz="3200" dirty="0" smtClean="0">
                <a:latin typeface="Arial Rounded MT Bold" pitchFamily="34" charset="0"/>
              </a:rPr>
              <a:t>4</a:t>
            </a:r>
            <a:endParaRPr lang="en-US" sz="3200" dirty="0">
              <a:latin typeface="Arial Rounded MT Bold" pitchFamily="34" charset="0"/>
            </a:endParaRPr>
          </a:p>
        </p:txBody>
      </p:sp>
      <p:sp>
        <p:nvSpPr>
          <p:cNvPr id="11" name="Flowchart: Process 10"/>
          <p:cNvSpPr/>
          <p:nvPr/>
        </p:nvSpPr>
        <p:spPr>
          <a:xfrm>
            <a:off x="228600" y="3429000"/>
            <a:ext cx="8686800" cy="1219200"/>
          </a:xfrm>
          <a:prstGeom prst="flowChartProcess">
            <a:avLst/>
          </a:prstGeom>
          <a:gradFill flip="none" rotWithShape="1">
            <a:gsLst>
              <a:gs pos="0">
                <a:schemeClr val="accent6">
                  <a:lumMod val="75000"/>
                </a:schemeClr>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100000" t="100000"/>
            </a:path>
            <a:tileRect r="-100000" b="-100000"/>
          </a:gradFill>
          <a:scene3d>
            <a:camera prst="orthographicFront"/>
            <a:lightRig rig="threePt" dir="t"/>
          </a:scene3d>
          <a:sp3d>
            <a:bevelT/>
          </a:sp3d>
        </p:spPr>
        <p:style>
          <a:lnRef idx="3">
            <a:schemeClr val="lt1"/>
          </a:lnRef>
          <a:fillRef idx="1">
            <a:schemeClr val="accent6"/>
          </a:fillRef>
          <a:effectRef idx="1">
            <a:schemeClr val="accent6"/>
          </a:effectRef>
          <a:fontRef idx="minor">
            <a:schemeClr val="lt1"/>
          </a:fontRef>
        </p:style>
        <p:txBody>
          <a:bodyPr rtlCol="0" anchor="t"/>
          <a:lstStyle/>
          <a:p>
            <a:r>
              <a:rPr lang="en-US" sz="2000" dirty="0" smtClean="0">
                <a:solidFill>
                  <a:schemeClr val="bg1"/>
                </a:solidFill>
                <a:latin typeface="Arial Rounded MT Bold" pitchFamily="34" charset="0"/>
              </a:rPr>
              <a:t>                         Development of Training/CB Plan for  DO Budget Staff</a:t>
            </a:r>
          </a:p>
          <a:p>
            <a:pPr algn="ctr"/>
            <a:r>
              <a:rPr lang="en-US" sz="2000" dirty="0" smtClean="0">
                <a:solidFill>
                  <a:schemeClr val="bg1"/>
                </a:solidFill>
                <a:latin typeface="Arial Rounded MT Bold" pitchFamily="34" charset="0"/>
              </a:rPr>
              <a:t>                                 </a:t>
            </a:r>
            <a:r>
              <a:rPr lang="en-US" dirty="0" smtClean="0">
                <a:solidFill>
                  <a:schemeClr val="bg1"/>
                </a:solidFill>
                <a:latin typeface="Arial Rounded MT Bold" pitchFamily="34" charset="0"/>
              </a:rPr>
              <a:t>(45 minutes/A. Ruiz)</a:t>
            </a:r>
          </a:p>
          <a:p>
            <a:pPr algn="ctr"/>
            <a:r>
              <a:rPr lang="en-US" sz="2000" dirty="0" smtClean="0">
                <a:latin typeface="Arial Rounded MT Bold" pitchFamily="34" charset="0"/>
              </a:rPr>
              <a:t> - Presentation of Outputs (RO Budget Officers)</a:t>
            </a:r>
            <a:endParaRPr lang="en-US" sz="2000" dirty="0" smtClean="0">
              <a:solidFill>
                <a:schemeClr val="bg1"/>
              </a:solidFill>
              <a:latin typeface="Arial Rounded MT Bold" pitchFamily="34" charset="0"/>
            </a:endParaRPr>
          </a:p>
          <a:p>
            <a:r>
              <a:rPr lang="en-US" sz="2000" dirty="0" smtClean="0">
                <a:solidFill>
                  <a:schemeClr val="bg1"/>
                </a:solidFill>
                <a:latin typeface="Arial Rounded MT Bold" pitchFamily="34" charset="0"/>
              </a:rPr>
              <a:t>                             </a:t>
            </a:r>
            <a:r>
              <a:rPr lang="en-US" sz="2000" dirty="0" smtClean="0">
                <a:solidFill>
                  <a:schemeClr val="bg1"/>
                </a:solidFill>
              </a:rPr>
              <a:t>                      </a:t>
            </a:r>
            <a:endParaRPr lang="en-US" sz="2000" dirty="0">
              <a:solidFill>
                <a:schemeClr val="bg1"/>
              </a:solidFill>
            </a:endParaRPr>
          </a:p>
        </p:txBody>
      </p:sp>
      <p:sp>
        <p:nvSpPr>
          <p:cNvPr id="12" name="Flowchart: Connector 11"/>
          <p:cNvSpPr/>
          <p:nvPr/>
        </p:nvSpPr>
        <p:spPr>
          <a:xfrm>
            <a:off x="381000" y="3505200"/>
            <a:ext cx="990600" cy="990600"/>
          </a:xfrm>
          <a:prstGeom prst="flowChartConnector">
            <a:avLst/>
          </a:prstGeom>
          <a:gradFill flip="none" rotWithShape="1">
            <a:gsLst>
              <a:gs pos="0">
                <a:srgbClr val="FF0000"/>
              </a:gs>
              <a:gs pos="45000">
                <a:srgbClr val="FF7A00"/>
              </a:gs>
              <a:gs pos="70000">
                <a:srgbClr val="FF0300"/>
              </a:gs>
              <a:gs pos="100000">
                <a:srgbClr val="4D0808"/>
              </a:gs>
            </a:gsLst>
            <a:path path="circle">
              <a:fillToRect l="100000" t="100000"/>
            </a:path>
            <a:tileRect r="-100000" b="-100000"/>
          </a:gradFill>
        </p:spPr>
        <p:style>
          <a:lnRef idx="3">
            <a:schemeClr val="lt1"/>
          </a:lnRef>
          <a:fillRef idx="1">
            <a:schemeClr val="accent5"/>
          </a:fillRef>
          <a:effectRef idx="1">
            <a:schemeClr val="accent5"/>
          </a:effectRef>
          <a:fontRef idx="minor">
            <a:schemeClr val="lt1"/>
          </a:fontRef>
        </p:style>
        <p:txBody>
          <a:bodyPr rtlCol="0" anchor="ctr"/>
          <a:lstStyle/>
          <a:p>
            <a:pPr algn="ctr"/>
            <a:r>
              <a:rPr lang="en-US" sz="3200" dirty="0" smtClean="0">
                <a:latin typeface="Arial Rounded MT Bold" pitchFamily="34" charset="0"/>
              </a:rPr>
              <a:t>5</a:t>
            </a:r>
            <a:endParaRPr lang="en-US" sz="3200" dirty="0">
              <a:latin typeface="Arial Rounded MT Bold" pitchFamily="34" charset="0"/>
            </a:endParaRPr>
          </a:p>
        </p:txBody>
      </p:sp>
    </p:spTree>
  </p:cSld>
  <p:clrMapOvr>
    <a:masterClrMapping/>
  </p:clrMapOvr>
  <p:transition spd="slow" advClick="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b="1" dirty="0" smtClean="0"/>
              <a:t>Learning Objective</a:t>
            </a:r>
            <a:endParaRPr lang="fil-PH" b="1"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a:t>
            </a:fld>
            <a:endParaRPr lang="fil-PH" dirty="0"/>
          </a:p>
        </p:txBody>
      </p:sp>
      <p:sp>
        <p:nvSpPr>
          <p:cNvPr id="5" name="Pentagon 4"/>
          <p:cNvSpPr/>
          <p:nvPr/>
        </p:nvSpPr>
        <p:spPr>
          <a:xfrm>
            <a:off x="304800" y="1219200"/>
            <a:ext cx="8458200" cy="1981200"/>
          </a:xfrm>
          <a:prstGeom prst="homePlate">
            <a:avLst/>
          </a:prstGeom>
        </p:spPr>
        <p:style>
          <a:lnRef idx="0">
            <a:schemeClr val="accent5"/>
          </a:lnRef>
          <a:fillRef idx="3">
            <a:schemeClr val="accent5"/>
          </a:fillRef>
          <a:effectRef idx="3">
            <a:schemeClr val="accent5"/>
          </a:effectRef>
          <a:fontRef idx="minor">
            <a:schemeClr val="lt1"/>
          </a:fontRef>
        </p:style>
        <p:txBody>
          <a:bodyPr rtlCol="0" anchor="ctr"/>
          <a:lstStyle/>
          <a:p>
            <a:pPr marL="514350" indent="-514350" algn="just">
              <a:buFont typeface="+mj-lt"/>
              <a:buAutoNum type="arabicPeriod"/>
            </a:pPr>
            <a:r>
              <a:rPr lang="fil-PH" sz="2800" dirty="0" smtClean="0">
                <a:latin typeface="Arial Rounded MT Bold" pitchFamily="34" charset="0"/>
              </a:rPr>
              <a:t>To improve and establish a strong linkage between the processes of planning, budgeting and procurement.</a:t>
            </a:r>
          </a:p>
        </p:txBody>
      </p:sp>
      <p:sp>
        <p:nvSpPr>
          <p:cNvPr id="6" name="Pentagon 5"/>
          <p:cNvSpPr/>
          <p:nvPr/>
        </p:nvSpPr>
        <p:spPr>
          <a:xfrm>
            <a:off x="304800" y="3733800"/>
            <a:ext cx="8458200" cy="2209800"/>
          </a:xfrm>
          <a:prstGeom prst="homePlate">
            <a:avLst/>
          </a:prstGeom>
          <a:solidFill>
            <a:srgbClr val="FF0000"/>
          </a:solidFill>
        </p:spPr>
        <p:style>
          <a:lnRef idx="0">
            <a:schemeClr val="accent6"/>
          </a:lnRef>
          <a:fillRef idx="3">
            <a:schemeClr val="accent6"/>
          </a:fillRef>
          <a:effectRef idx="3">
            <a:schemeClr val="accent6"/>
          </a:effectRef>
          <a:fontRef idx="minor">
            <a:schemeClr val="lt1"/>
          </a:fontRef>
        </p:style>
        <p:txBody>
          <a:bodyPr rtlCol="0" anchor="ctr"/>
          <a:lstStyle/>
          <a:p>
            <a:pPr marL="514350" indent="-514350" algn="just">
              <a:buFont typeface="+mj-lt"/>
              <a:buAutoNum type="arabicPeriod" startAt="2"/>
            </a:pPr>
            <a:r>
              <a:rPr lang="fil-PH" sz="2600" dirty="0" smtClean="0">
                <a:latin typeface="Arial Rounded MT Bold" pitchFamily="34" charset="0"/>
              </a:rPr>
              <a:t>Ensure that all levels of the organization understands the basic principles, standards, policies and guidelines in planning, budgeting and procurement processes.</a:t>
            </a:r>
            <a:endParaRPr lang="fil-PH" sz="2600" dirty="0">
              <a:latin typeface="Arial Rounded MT Bold" pitchFamily="34" charset="0"/>
            </a:endParaRPr>
          </a:p>
        </p:txBody>
      </p:sp>
    </p:spTree>
  </p:cSld>
  <p:clrMapOvr>
    <a:masterClrMapping/>
  </p:clrMapOvr>
  <p:transition spd="slow" advClick="0">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b="1" dirty="0" smtClean="0"/>
              <a:t>Learning Results</a:t>
            </a:r>
            <a:endParaRPr lang="fil-PH" b="1" dirty="0"/>
          </a:p>
        </p:txBody>
      </p:sp>
      <p:graphicFrame>
        <p:nvGraphicFramePr>
          <p:cNvPr id="5" name="Content Placeholder 4"/>
          <p:cNvGraphicFramePr>
            <a:graphicFrameLocks noGrp="1"/>
          </p:cNvGraphicFramePr>
          <p:nvPr>
            <p:ph idx="1"/>
          </p:nvPr>
        </p:nvGraphicFramePr>
        <p:xfrm>
          <a:off x="76200" y="990600"/>
          <a:ext cx="8915400" cy="4632960"/>
        </p:xfrm>
        <a:graphic>
          <a:graphicData uri="http://schemas.openxmlformats.org/drawingml/2006/table">
            <a:tbl>
              <a:tblPr firstRow="1" bandRow="1">
                <a:tableStyleId>{74C1A8A3-306A-4EB7-A6B1-4F7E0EB9C5D6}</a:tableStyleId>
              </a:tblPr>
              <a:tblGrid>
                <a:gridCol w="8915400"/>
              </a:tblGrid>
              <a:tr h="370840">
                <a:tc>
                  <a:txBody>
                    <a:bodyPr/>
                    <a:lstStyle/>
                    <a:p>
                      <a:pPr marL="457200" marR="0" indent="-457200" algn="just" defTabSz="914400" rtl="0" eaLnBrk="1" fontAlgn="auto" latinLnBrk="0" hangingPunct="1">
                        <a:lnSpc>
                          <a:spcPct val="100000"/>
                        </a:lnSpc>
                        <a:spcBef>
                          <a:spcPts val="0"/>
                        </a:spcBef>
                        <a:spcAft>
                          <a:spcPts val="0"/>
                        </a:spcAft>
                        <a:buClrTx/>
                        <a:buSzTx/>
                        <a:buFont typeface="+mj-lt"/>
                        <a:buAutoNum type="arabicPeriod"/>
                        <a:tabLst/>
                        <a:defRPr/>
                      </a:pPr>
                      <a:r>
                        <a:rPr lang="en-US" sz="2800" dirty="0" smtClean="0"/>
                        <a:t>Understand the basic concepts and fundamentals of  financial management  and  budget processes.</a:t>
                      </a:r>
                      <a:endParaRPr lang="en-US" sz="2800" b="0" dirty="0" smtClean="0">
                        <a:solidFill>
                          <a:schemeClr val="bg1"/>
                        </a:solidFill>
                        <a:latin typeface="Arial Rounded MT Bold" pitchFamily="34" charset="0"/>
                      </a:endParaRPr>
                    </a:p>
                  </a:txBody>
                  <a:tcPr>
                    <a:solidFill>
                      <a:schemeClr val="accent5">
                        <a:lumMod val="75000"/>
                      </a:schemeClr>
                    </a:solidFill>
                  </a:tcPr>
                </a:tc>
              </a:tr>
              <a:tr h="370840">
                <a:tc>
                  <a:txBody>
                    <a:bodyPr/>
                    <a:lstStyle/>
                    <a:p>
                      <a:pPr marL="457200" marR="0" indent="-457200" algn="just" defTabSz="914400" rtl="0" eaLnBrk="1" fontAlgn="auto" latinLnBrk="0" hangingPunct="1">
                        <a:lnSpc>
                          <a:spcPct val="100000"/>
                        </a:lnSpc>
                        <a:spcBef>
                          <a:spcPts val="0"/>
                        </a:spcBef>
                        <a:spcAft>
                          <a:spcPts val="0"/>
                        </a:spcAft>
                        <a:buClrTx/>
                        <a:buSzTx/>
                        <a:buFont typeface="+mj-lt"/>
                        <a:buAutoNum type="arabicPeriod" startAt="2"/>
                        <a:tabLst/>
                        <a:defRPr/>
                      </a:pPr>
                      <a:r>
                        <a:rPr lang="en-US" sz="2800" dirty="0" smtClean="0">
                          <a:latin typeface="Arial Rounded MT Bold" pitchFamily="34" charset="0"/>
                        </a:rPr>
                        <a:t>Understand the functions/roles of the Budget Officers.</a:t>
                      </a:r>
                      <a:endParaRPr lang="en-US" sz="2800" dirty="0" smtClean="0">
                        <a:solidFill>
                          <a:schemeClr val="tx1"/>
                        </a:solidFill>
                        <a:latin typeface="Arial Rounded MT Bold" pitchFamily="34" charset="0"/>
                      </a:endParaRPr>
                    </a:p>
                  </a:txBody>
                  <a:tcPr>
                    <a:lnB w="12700" cap="flat" cmpd="sng" algn="ctr">
                      <a:solidFill>
                        <a:schemeClr val="tx1"/>
                      </a:solidFill>
                      <a:prstDash val="solid"/>
                      <a:round/>
                      <a:headEnd type="none" w="med" len="med"/>
                      <a:tailEnd type="none" w="med" len="med"/>
                    </a:lnB>
                    <a:solidFill>
                      <a:schemeClr val="bg1">
                        <a:lumMod val="85000"/>
                      </a:schemeClr>
                    </a:solidFill>
                  </a:tcPr>
                </a:tc>
              </a:tr>
              <a:tr h="370840">
                <a:tc>
                  <a:txBody>
                    <a:bodyPr/>
                    <a:lstStyle/>
                    <a:p>
                      <a:pPr marL="457200" marR="0" indent="-457200" algn="just" defTabSz="914400" rtl="0" eaLnBrk="1" fontAlgn="auto" latinLnBrk="0" hangingPunct="1">
                        <a:lnSpc>
                          <a:spcPct val="100000"/>
                        </a:lnSpc>
                        <a:spcBef>
                          <a:spcPts val="0"/>
                        </a:spcBef>
                        <a:spcAft>
                          <a:spcPts val="0"/>
                        </a:spcAft>
                        <a:buClrTx/>
                        <a:buSzTx/>
                        <a:buFont typeface="+mj-lt"/>
                        <a:buAutoNum type="arabicPeriod" startAt="3"/>
                        <a:tabLst/>
                        <a:defRPr/>
                      </a:pPr>
                      <a:r>
                        <a:rPr lang="en-US" sz="2800" dirty="0" smtClean="0">
                          <a:solidFill>
                            <a:schemeClr val="bg1"/>
                          </a:solidFill>
                          <a:latin typeface="Arial Rounded MT Bold" pitchFamily="34" charset="0"/>
                        </a:rPr>
                        <a:t>Strict compliance with current/existing policies and guidelines on budget processes.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370840">
                <a:tc>
                  <a:txBody>
                    <a:bodyPr/>
                    <a:lstStyle/>
                    <a:p>
                      <a:pPr marL="457200" marR="0" indent="-457200" algn="just" defTabSz="914400" rtl="0" eaLnBrk="1" fontAlgn="auto" latinLnBrk="0" hangingPunct="1">
                        <a:lnSpc>
                          <a:spcPct val="100000"/>
                        </a:lnSpc>
                        <a:spcBef>
                          <a:spcPts val="0"/>
                        </a:spcBef>
                        <a:spcAft>
                          <a:spcPts val="0"/>
                        </a:spcAft>
                        <a:buClrTx/>
                        <a:buSzTx/>
                        <a:buFont typeface="+mj-lt"/>
                        <a:buAutoNum type="arabicPeriod" startAt="4"/>
                        <a:tabLst/>
                        <a:defRPr/>
                      </a:pPr>
                      <a:r>
                        <a:rPr lang="en-US" sz="2800" dirty="0" smtClean="0">
                          <a:latin typeface="Arial Rounded MT Bold" pitchFamily="34" charset="0"/>
                        </a:rPr>
                        <a:t>Familiarity on various Budgetary Forms as prescribed in the Budget Call and the Government Accounting Manual (GAM).</a:t>
                      </a:r>
                      <a:endParaRPr lang="en-US" sz="2800" dirty="0" smtClean="0">
                        <a:solidFill>
                          <a:schemeClr val="tx1"/>
                        </a:solidFill>
                        <a:latin typeface="Arial Rounded MT Bold" pitchFamily="34" charset="0"/>
                      </a:endParaRPr>
                    </a:p>
                  </a:txBody>
                  <a:tcPr>
                    <a:lnT w="12700" cap="flat" cmpd="sng" algn="ctr">
                      <a:solidFill>
                        <a:schemeClr val="tx1"/>
                      </a:solidFill>
                      <a:prstDash val="solid"/>
                      <a:round/>
                      <a:headEnd type="none" w="med" len="med"/>
                      <a:tailEnd type="none" w="med" len="med"/>
                    </a:lnT>
                  </a:tcPr>
                </a:tc>
              </a:tr>
            </a:tbl>
          </a:graphicData>
        </a:graphic>
      </p:graphicFrame>
      <p:sp>
        <p:nvSpPr>
          <p:cNvPr id="4" name="Slide Number Placeholder 3"/>
          <p:cNvSpPr>
            <a:spLocks noGrp="1"/>
          </p:cNvSpPr>
          <p:nvPr>
            <p:ph type="sldNum" sz="quarter" idx="4"/>
          </p:nvPr>
        </p:nvSpPr>
        <p:spPr/>
        <p:txBody>
          <a:bodyPr/>
          <a:lstStyle/>
          <a:p>
            <a:fld id="{40CEB23D-5D9C-424D-A4B8-74E3F10BC318}" type="slidenum">
              <a:rPr lang="fil-PH" smtClean="0"/>
              <a:pPr/>
              <a:t>5</a:t>
            </a:fld>
            <a:endParaRPr lang="fil-PH" dirty="0"/>
          </a:p>
        </p:txBody>
      </p:sp>
    </p:spTree>
  </p:cSld>
  <p:clrMapOvr>
    <a:masterClrMapping/>
  </p:clrMapOvr>
  <p:transition spd="slow" advClick="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b="1" dirty="0" smtClean="0"/>
              <a:t>Learning Results</a:t>
            </a:r>
            <a:endParaRPr lang="fil-PH" b="1"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6</a:t>
            </a:fld>
            <a:endParaRPr lang="fil-PH" dirty="0"/>
          </a:p>
        </p:txBody>
      </p:sp>
      <p:graphicFrame>
        <p:nvGraphicFramePr>
          <p:cNvPr id="6" name="Content Placeholder 4"/>
          <p:cNvGraphicFramePr>
            <a:graphicFrameLocks noGrp="1"/>
          </p:cNvGraphicFramePr>
          <p:nvPr>
            <p:ph idx="1"/>
          </p:nvPr>
        </p:nvGraphicFramePr>
        <p:xfrm>
          <a:off x="76200" y="1066801"/>
          <a:ext cx="8915400" cy="5333998"/>
        </p:xfrm>
        <a:graphic>
          <a:graphicData uri="http://schemas.openxmlformats.org/drawingml/2006/table">
            <a:tbl>
              <a:tblPr firstRow="1" bandRow="1">
                <a:tableStyleId>{93296810-A885-4BE3-A3E7-6D5BEEA58F35}</a:tableStyleId>
              </a:tblPr>
              <a:tblGrid>
                <a:gridCol w="8915400"/>
              </a:tblGrid>
              <a:tr h="1739347">
                <a:tc>
                  <a:txBody>
                    <a:bodyPr/>
                    <a:lstStyle/>
                    <a:p>
                      <a:pPr marL="514350" indent="-514350" algn="just">
                        <a:buFont typeface="+mj-lt"/>
                        <a:buAutoNum type="arabicPeriod" startAt="5"/>
                      </a:pPr>
                      <a:r>
                        <a:rPr lang="en-US" sz="2800" b="0" dirty="0" smtClean="0">
                          <a:latin typeface="Arial Rounded MT Bold" pitchFamily="34" charset="0"/>
                        </a:rPr>
                        <a:t>Develop an effective training module using the FMOM responsive to the financial operations of the DOs </a:t>
                      </a:r>
                      <a:r>
                        <a:rPr lang="en-US" sz="2800" b="0" dirty="0" smtClean="0">
                          <a:latin typeface="Arial Rounded MT Bold" pitchFamily="34" charset="0"/>
                          <a:sym typeface="Wingdings" pitchFamily="2" charset="2"/>
                        </a:rPr>
                        <a:t> schools</a:t>
                      </a:r>
                      <a:endParaRPr lang="en-US" sz="2800" b="0" dirty="0" smtClean="0">
                        <a:latin typeface="Arial Rounded MT Bold" pitchFamily="34" charset="0"/>
                      </a:endParaRPr>
                    </a:p>
                  </a:txBody>
                  <a:tcPr>
                    <a:lnB w="12700" cap="flat" cmpd="sng" algn="ctr">
                      <a:solidFill>
                        <a:schemeClr val="tx1"/>
                      </a:solidFill>
                      <a:prstDash val="solid"/>
                      <a:round/>
                      <a:headEnd type="none" w="med" len="med"/>
                      <a:tailEnd type="none" w="med" len="med"/>
                    </a:lnB>
                    <a:solidFill>
                      <a:schemeClr val="accent5">
                        <a:lumMod val="75000"/>
                      </a:schemeClr>
                    </a:solidFill>
                  </a:tcPr>
                </a:tc>
              </a:tr>
              <a:tr h="1198217">
                <a:tc>
                  <a:txBody>
                    <a:bodyPr/>
                    <a:lstStyle/>
                    <a:p>
                      <a:pPr marL="514350" indent="-514350" algn="just">
                        <a:buFont typeface="+mj-lt"/>
                        <a:buAutoNum type="arabicPeriod" startAt="6"/>
                      </a:pPr>
                      <a:r>
                        <a:rPr lang="en-US" sz="2800" dirty="0" smtClean="0">
                          <a:latin typeface="Arial Rounded MT Bold" pitchFamily="34" charset="0"/>
                        </a:rPr>
                        <a:t>Develop a monitoring tool/ instrument  on the implementation or use of the FMOM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1198217">
                <a:tc>
                  <a:txBody>
                    <a:bodyPr/>
                    <a:lstStyle/>
                    <a:p>
                      <a:pPr marL="514350" indent="-514350" algn="just">
                        <a:buFont typeface="+mj-lt"/>
                        <a:buAutoNum type="arabicPeriod" startAt="7"/>
                      </a:pPr>
                      <a:r>
                        <a:rPr lang="en-US" sz="2800" dirty="0" smtClean="0">
                          <a:solidFill>
                            <a:schemeClr val="bg1"/>
                          </a:solidFill>
                          <a:latin typeface="Arial Rounded MT Bold" pitchFamily="34" charset="0"/>
                        </a:rPr>
                        <a:t>Identify technical assistance/support requirement of DO</a:t>
                      </a:r>
                      <a:r>
                        <a:rPr lang="en-US" sz="2800" baseline="0" dirty="0" smtClean="0">
                          <a:solidFill>
                            <a:schemeClr val="bg1"/>
                          </a:solidFill>
                          <a:latin typeface="Arial Rounded MT Bold" pitchFamily="34" charset="0"/>
                        </a:rPr>
                        <a:t> Budget Units</a:t>
                      </a:r>
                      <a:endParaRPr lang="en-US" sz="2800" dirty="0" smtClean="0">
                        <a:solidFill>
                          <a:schemeClr val="bg1"/>
                        </a:solidFill>
                        <a:latin typeface="Arial Rounded MT Bold"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1198217">
                <a:tc>
                  <a:txBody>
                    <a:bodyPr/>
                    <a:lstStyle/>
                    <a:p>
                      <a:pPr marL="514350" indent="-514350" algn="just">
                        <a:buFont typeface="+mj-lt"/>
                        <a:buAutoNum type="arabicPeriod" startAt="8"/>
                      </a:pPr>
                      <a:r>
                        <a:rPr lang="en-US" sz="2800" dirty="0" smtClean="0">
                          <a:latin typeface="Arial Rounded MT Bold" pitchFamily="34" charset="0"/>
                        </a:rPr>
                        <a:t>Develop training/capacity-building plan for Budget Officers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spTree>
  </p:cSld>
  <p:clrMapOvr>
    <a:masterClrMapping/>
  </p:clrMapOvr>
  <p:transition spd="slow" advClick="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b="1" dirty="0" smtClean="0"/>
              <a:t>Learning Results</a:t>
            </a:r>
            <a:endParaRPr lang="fil-PH" b="1"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7</a:t>
            </a:fld>
            <a:endParaRPr lang="fil-PH" dirty="0"/>
          </a:p>
        </p:txBody>
      </p:sp>
      <p:graphicFrame>
        <p:nvGraphicFramePr>
          <p:cNvPr id="6" name="Content Placeholder 4"/>
          <p:cNvGraphicFramePr>
            <a:graphicFrameLocks noGrp="1"/>
          </p:cNvGraphicFramePr>
          <p:nvPr>
            <p:ph idx="1"/>
          </p:nvPr>
        </p:nvGraphicFramePr>
        <p:xfrm>
          <a:off x="76200" y="990599"/>
          <a:ext cx="8991600" cy="5443954"/>
        </p:xfrm>
        <a:graphic>
          <a:graphicData uri="http://schemas.openxmlformats.org/drawingml/2006/table">
            <a:tbl>
              <a:tblPr firstRow="1" bandRow="1">
                <a:tableStyleId>{93296810-A885-4BE3-A3E7-6D5BEEA58F35}</a:tableStyleId>
              </a:tblPr>
              <a:tblGrid>
                <a:gridCol w="8991600"/>
              </a:tblGrid>
              <a:tr h="1524001">
                <a:tc>
                  <a:txBody>
                    <a:bodyPr/>
                    <a:lstStyle/>
                    <a:p>
                      <a:pPr marL="514350" marR="0" indent="-514350" algn="just" defTabSz="914400" rtl="0" eaLnBrk="1" fontAlgn="auto" latinLnBrk="0" hangingPunct="1">
                        <a:lnSpc>
                          <a:spcPct val="100000"/>
                        </a:lnSpc>
                        <a:spcBef>
                          <a:spcPts val="0"/>
                        </a:spcBef>
                        <a:spcAft>
                          <a:spcPts val="0"/>
                        </a:spcAft>
                        <a:buClrTx/>
                        <a:buSzTx/>
                        <a:buFont typeface="+mj-lt"/>
                        <a:buAutoNum type="arabicPeriod" startAt="9"/>
                        <a:tabLst/>
                        <a:defRPr/>
                      </a:pPr>
                      <a:r>
                        <a:rPr lang="fil-PH" sz="2800" dirty="0" smtClean="0"/>
                        <a:t>Develop a realistic work and financial plan at all levels of the organization.</a:t>
                      </a:r>
                      <a:endParaRPr lang="en-US" sz="2800" dirty="0" smtClean="0"/>
                    </a:p>
                  </a:txBody>
                  <a:tcPr>
                    <a:lnB w="12700" cap="flat" cmpd="sng" algn="ctr">
                      <a:solidFill>
                        <a:schemeClr val="tx1"/>
                      </a:solidFill>
                      <a:prstDash val="solid"/>
                      <a:round/>
                      <a:headEnd type="none" w="med" len="med"/>
                      <a:tailEnd type="none" w="med" len="med"/>
                    </a:lnB>
                    <a:solidFill>
                      <a:schemeClr val="accent5">
                        <a:lumMod val="75000"/>
                      </a:schemeClr>
                    </a:solidFill>
                  </a:tcPr>
                </a:tc>
              </a:tr>
              <a:tr h="2286000">
                <a:tc>
                  <a:txBody>
                    <a:bodyPr/>
                    <a:lstStyle/>
                    <a:p>
                      <a:pPr marL="514350" indent="-514350" algn="just">
                        <a:buFont typeface="+mj-lt"/>
                        <a:buAutoNum type="arabicPeriod" startAt="10"/>
                      </a:pPr>
                      <a:r>
                        <a:rPr lang="en-US" sz="2800" dirty="0" smtClean="0">
                          <a:solidFill>
                            <a:schemeClr val="tx1"/>
                          </a:solidFill>
                          <a:latin typeface="Arial Rounded MT Bold" pitchFamily="34" charset="0"/>
                        </a:rPr>
                        <a:t>Improve timely submission of budget accountability reports (BFARs and Monthly </a:t>
                      </a:r>
                      <a:r>
                        <a:rPr lang="en-US" sz="2800" b="1" i="1" cap="all"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Arial Rounded MT Bold" pitchFamily="34" charset="0"/>
                        </a:rPr>
                        <a:t>F</a:t>
                      </a:r>
                      <a:r>
                        <a:rPr lang="en-US" sz="2800" b="1" i="1" cap="none" spc="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Arial Rounded MT Bold" pitchFamily="34" charset="0"/>
                        </a:rPr>
                        <a:t>lash</a:t>
                      </a:r>
                      <a:r>
                        <a:rPr lang="en-US" sz="2800" i="1" dirty="0" smtClean="0">
                          <a:solidFill>
                            <a:schemeClr val="tx1"/>
                          </a:solidFill>
                          <a:latin typeface="Arial Rounded MT Bold" pitchFamily="34" charset="0"/>
                        </a:rPr>
                        <a:t> </a:t>
                      </a:r>
                      <a:r>
                        <a:rPr lang="en-US" sz="2800" dirty="0" smtClean="0">
                          <a:solidFill>
                            <a:schemeClr val="tx1"/>
                          </a:solidFill>
                          <a:latin typeface="Arial Rounded MT Bold" pitchFamily="34" charset="0"/>
                        </a:rPr>
                        <a:t>reports) by maximizing the use of existing tools, e.g. Budget Monitoring System (BMS).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1633953">
                <a:tc>
                  <a:txBody>
                    <a:bodyPr/>
                    <a:lstStyle/>
                    <a:p>
                      <a:pPr marL="514350" indent="-514350" algn="just">
                        <a:buFont typeface="+mj-lt"/>
                        <a:buAutoNum type="arabicPeriod" startAt="11"/>
                      </a:pPr>
                      <a:r>
                        <a:rPr lang="en-US" sz="2800" dirty="0" smtClean="0">
                          <a:solidFill>
                            <a:schemeClr val="bg1"/>
                          </a:solidFill>
                          <a:latin typeface="Arial Rounded MT Bold" pitchFamily="34" charset="0"/>
                        </a:rPr>
                        <a:t>Compliance to the application of UACS in all financial transactions as prescribed in the GAM.</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bl>
          </a:graphicData>
        </a:graphic>
      </p:graphicFrame>
    </p:spTree>
  </p:cSld>
  <p:clrMapOvr>
    <a:masterClrMapping/>
  </p:clrMapOvr>
  <p:transition spd="slow" advClick="0">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8400" y="373559"/>
            <a:ext cx="3860800" cy="76944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4400" b="1" dirty="0" smtClean="0">
                <a:effectLst>
                  <a:outerShdw blurRad="38100" dist="38100" dir="2700000" algn="tl">
                    <a:srgbClr val="000000">
                      <a:alpha val="43137"/>
                    </a:srgbClr>
                  </a:outerShdw>
                </a:effectLst>
                <a:latin typeface="Angsana New" pitchFamily="18" charset="-34"/>
                <a:cs typeface="Angsana New" pitchFamily="18" charset="-34"/>
              </a:rPr>
              <a:t>BUDGET CYCLE</a:t>
            </a:r>
            <a:endParaRPr lang="en-US" sz="4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3" name="TextBox 2"/>
          <p:cNvSpPr txBox="1"/>
          <p:nvPr/>
        </p:nvSpPr>
        <p:spPr>
          <a:xfrm>
            <a:off x="228600" y="1524000"/>
            <a:ext cx="8636000" cy="378565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en-US" sz="2000" dirty="0" smtClean="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These four phases of the budget cycle overlap in continuing cycles every year. For instance, while the Executive implements the budget for the current year, it also prepares the budget for the next fiscal year or defends it before Congress. Meanwhile, the execution and accountability phases are implemented  simultaneously year-round.</a:t>
            </a:r>
          </a:p>
          <a:p>
            <a:pPr algn="just"/>
            <a:endParaRPr lang="en-US" sz="2000" dirty="0" smtClean="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lvl="5" algn="just">
              <a:buBlip>
                <a:blip r:embed="rId2"/>
              </a:buBlip>
            </a:pPr>
            <a:r>
              <a:rPr lang="en-US" sz="2000" dirty="0" smtClean="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Preparation</a:t>
            </a:r>
          </a:p>
          <a:p>
            <a:pPr lvl="5" algn="just">
              <a:buBlip>
                <a:blip r:embed="rId2"/>
              </a:buBlip>
            </a:pPr>
            <a:r>
              <a:rPr lang="en-US" sz="2000" dirty="0" smtClean="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Legislation </a:t>
            </a:r>
          </a:p>
          <a:p>
            <a:pPr lvl="5" algn="just">
              <a:buBlip>
                <a:blip r:embed="rId2"/>
              </a:buBlip>
            </a:pPr>
            <a:r>
              <a:rPr lang="en-US" sz="2000" dirty="0" smtClean="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Execution</a:t>
            </a:r>
          </a:p>
          <a:p>
            <a:pPr lvl="5" algn="just">
              <a:buBlip>
                <a:blip r:embed="rId2"/>
              </a:buBlip>
            </a:pPr>
            <a:r>
              <a:rPr lang="en-US" sz="2000" dirty="0" smtClean="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Accountability</a:t>
            </a:r>
          </a:p>
          <a:p>
            <a:pPr lvl="3" algn="just">
              <a:buFont typeface="Wingdings" pitchFamily="2" charset="2"/>
              <a:buChar char="v"/>
            </a:pPr>
            <a:endParaRPr lang="en-US" sz="2000" dirty="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Tree>
  </p:cSld>
  <p:clrMapOvr>
    <a:masterClrMapping/>
  </p:clrMapOvr>
  <p:transition spd="slow"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2"/>
          <p:cNvGrpSpPr/>
          <p:nvPr/>
        </p:nvGrpSpPr>
        <p:grpSpPr>
          <a:xfrm>
            <a:off x="192672" y="152400"/>
            <a:ext cx="8646528" cy="6172200"/>
            <a:chOff x="0" y="152400"/>
            <a:chExt cx="8646528" cy="6172200"/>
          </a:xfrm>
        </p:grpSpPr>
        <p:pic>
          <p:nvPicPr>
            <p:cNvPr id="1026" name="Picture 2" descr="https://thumbs.dreamstime.com/t/vector-calendar-clock-illustration-icon-white-background-44562823.jpg"/>
            <p:cNvPicPr>
              <a:picLocks noChangeAspect="1" noChangeArrowheads="1"/>
            </p:cNvPicPr>
            <p:nvPr/>
          </p:nvPicPr>
          <p:blipFill>
            <a:blip r:embed="rId2"/>
            <a:srcRect/>
            <a:stretch>
              <a:fillRect/>
            </a:stretch>
          </p:blipFill>
          <p:spPr bwMode="auto">
            <a:xfrm>
              <a:off x="1676400" y="762000"/>
              <a:ext cx="1143000" cy="909976"/>
            </a:xfrm>
            <a:prstGeom prst="rect">
              <a:avLst/>
            </a:prstGeom>
            <a:noFill/>
          </p:spPr>
        </p:pic>
        <p:sp>
          <p:nvSpPr>
            <p:cNvPr id="7" name="TextBox 6"/>
            <p:cNvSpPr txBox="1"/>
            <p:nvPr/>
          </p:nvSpPr>
          <p:spPr>
            <a:xfrm>
              <a:off x="1524000" y="1519535"/>
              <a:ext cx="1295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Budget Call</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pic>
          <p:nvPicPr>
            <p:cNvPr id="1028" name="Picture 4" descr="http://previews.123rf.com/images/glopphy/glopphy1410/glopphy141000085/33059332-Teamwork-unity-workers-people-logo-design-vector-Stock-Photo.jpg"/>
            <p:cNvPicPr>
              <a:picLocks noChangeAspect="1" noChangeArrowheads="1"/>
            </p:cNvPicPr>
            <p:nvPr/>
          </p:nvPicPr>
          <p:blipFill>
            <a:blip r:embed="rId3" cstate="print"/>
            <a:stretch>
              <a:fillRect/>
            </a:stretch>
          </p:blipFill>
          <p:spPr bwMode="auto">
            <a:xfrm flipV="1">
              <a:off x="3352800" y="685800"/>
              <a:ext cx="1234439" cy="1299411"/>
            </a:xfrm>
            <a:prstGeom prst="rect">
              <a:avLst/>
            </a:prstGeom>
            <a:noFill/>
          </p:spPr>
        </p:pic>
        <p:sp>
          <p:nvSpPr>
            <p:cNvPr id="9" name="TextBox 8"/>
            <p:cNvSpPr txBox="1"/>
            <p:nvPr/>
          </p:nvSpPr>
          <p:spPr>
            <a:xfrm>
              <a:off x="3352800" y="1748135"/>
              <a:ext cx="1295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Stakeholder</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0" name="Rectangle 9"/>
            <p:cNvSpPr/>
            <p:nvPr/>
          </p:nvSpPr>
          <p:spPr>
            <a:xfrm>
              <a:off x="3379904" y="1976735"/>
              <a:ext cx="1268296" cy="461665"/>
            </a:xfrm>
            <a:prstGeom prst="rect">
              <a:avLst/>
            </a:prstGeom>
          </p:spPr>
          <p:txBody>
            <a:bodyPr wrap="none">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Engagement</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2" name="TextBox 11"/>
            <p:cNvSpPr txBox="1"/>
            <p:nvPr/>
          </p:nvSpPr>
          <p:spPr>
            <a:xfrm>
              <a:off x="3160128" y="152400"/>
              <a:ext cx="2514600" cy="523220"/>
            </a:xfrm>
            <a:prstGeom prst="rect">
              <a:avLst/>
            </a:prstGeom>
            <a:solidFill>
              <a:srgbClr val="92D050"/>
            </a:solidFill>
            <a:effectLst>
              <a:softEdge rad="127000"/>
            </a:effectLst>
          </p:spPr>
          <p:txBody>
            <a:bodyPr wrap="square" rtlCol="0">
              <a:spAutoFit/>
            </a:bodyPr>
            <a:lstStyle/>
            <a:p>
              <a:pPr algn="ctr"/>
              <a:r>
                <a:rPr lang="en-US" sz="2800" b="1" dirty="0" smtClean="0">
                  <a:effectLst>
                    <a:outerShdw blurRad="38100" dist="38100" dir="2700000" algn="tl">
                      <a:srgbClr val="000000">
                        <a:alpha val="43137"/>
                      </a:srgbClr>
                    </a:outerShdw>
                  </a:effectLst>
                  <a:latin typeface="Andalus" pitchFamily="18" charset="-78"/>
                  <a:cs typeface="Andalus" pitchFamily="18" charset="-78"/>
                </a:rPr>
                <a:t>Preparation </a:t>
              </a:r>
              <a:endParaRPr lang="en-US" sz="2800" b="1" dirty="0">
                <a:effectLst>
                  <a:outerShdw blurRad="38100" dist="38100" dir="2700000" algn="tl">
                    <a:srgbClr val="000000">
                      <a:alpha val="43137"/>
                    </a:srgbClr>
                  </a:outerShdw>
                </a:effectLst>
                <a:latin typeface="Andalus" pitchFamily="18" charset="-78"/>
                <a:cs typeface="Andalus" pitchFamily="18" charset="-78"/>
              </a:endParaRPr>
            </a:p>
          </p:txBody>
        </p:sp>
        <p:pic>
          <p:nvPicPr>
            <p:cNvPr id="1030" name="Picture 6" descr="Graph Bar - Office and Business People Cartoon Character Vector Illustration Concept"/>
            <p:cNvPicPr>
              <a:picLocks noChangeAspect="1" noChangeArrowheads="1"/>
            </p:cNvPicPr>
            <p:nvPr/>
          </p:nvPicPr>
          <p:blipFill>
            <a:blip r:embed="rId4"/>
            <a:stretch>
              <a:fillRect/>
            </a:stretch>
          </p:blipFill>
          <p:spPr bwMode="auto">
            <a:xfrm>
              <a:off x="5410200" y="990600"/>
              <a:ext cx="1371600" cy="1318845"/>
            </a:xfrm>
            <a:prstGeom prst="rect">
              <a:avLst/>
            </a:prstGeom>
            <a:noFill/>
          </p:spPr>
        </p:pic>
        <p:sp>
          <p:nvSpPr>
            <p:cNvPr id="14" name="Rectangle 13"/>
            <p:cNvSpPr/>
            <p:nvPr/>
          </p:nvSpPr>
          <p:spPr>
            <a:xfrm>
              <a:off x="5029200" y="2205335"/>
              <a:ext cx="1704313" cy="461665"/>
            </a:xfrm>
            <a:prstGeom prst="rect">
              <a:avLst/>
            </a:prstGeom>
          </p:spPr>
          <p:txBody>
            <a:bodyPr wrap="none">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Technical Budget</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5" name="Rectangle 14"/>
            <p:cNvSpPr/>
            <p:nvPr/>
          </p:nvSpPr>
          <p:spPr>
            <a:xfrm>
              <a:off x="5410200" y="2433935"/>
              <a:ext cx="894797"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Hearing</a:t>
              </a:r>
              <a:endParaRPr lang="en-US" sz="2400" dirty="0"/>
            </a:p>
          </p:txBody>
        </p:sp>
        <p:pic>
          <p:nvPicPr>
            <p:cNvPr id="1032" name="Picture 8" descr="C:\Users\DepEd\AppData\Local\Microsoft\Windows\Temporary Internet Files\Content.IE5\IED25MJW\management-team[1].jpg"/>
            <p:cNvPicPr>
              <a:picLocks noChangeAspect="1" noChangeArrowheads="1"/>
            </p:cNvPicPr>
            <p:nvPr/>
          </p:nvPicPr>
          <p:blipFill>
            <a:blip r:embed="rId5" cstate="print"/>
            <a:srcRect/>
            <a:stretch>
              <a:fillRect/>
            </a:stretch>
          </p:blipFill>
          <p:spPr bwMode="auto">
            <a:xfrm>
              <a:off x="7086600" y="2644140"/>
              <a:ext cx="1434988" cy="1013460"/>
            </a:xfrm>
            <a:prstGeom prst="rect">
              <a:avLst/>
            </a:prstGeom>
            <a:noFill/>
          </p:spPr>
        </p:pic>
        <p:sp>
          <p:nvSpPr>
            <p:cNvPr id="18" name="Rectangle 17"/>
            <p:cNvSpPr/>
            <p:nvPr/>
          </p:nvSpPr>
          <p:spPr>
            <a:xfrm>
              <a:off x="6934200" y="3576935"/>
              <a:ext cx="1712328" cy="461665"/>
            </a:xfrm>
            <a:prstGeom prst="rect">
              <a:avLst/>
            </a:prstGeom>
          </p:spPr>
          <p:txBody>
            <a:bodyPr wrap="none">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Executive Review</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pic>
          <p:nvPicPr>
            <p:cNvPr id="20" name="Picture 1" descr="C:\Users\DepEd\AppData\Local\Microsoft\Windows\Temporary Internet Files\Content.IE5\IED25MJW\istock_000006123123xsmall[1].jpg"/>
            <p:cNvPicPr>
              <a:picLocks noChangeAspect="1" noChangeArrowheads="1"/>
            </p:cNvPicPr>
            <p:nvPr/>
          </p:nvPicPr>
          <p:blipFill>
            <a:blip r:embed="rId6" cstate="print"/>
            <a:srcRect/>
            <a:stretch>
              <a:fillRect/>
            </a:stretch>
          </p:blipFill>
          <p:spPr bwMode="auto">
            <a:xfrm>
              <a:off x="5715000" y="4114800"/>
              <a:ext cx="1371600" cy="1085998"/>
            </a:xfrm>
            <a:prstGeom prst="rect">
              <a:avLst/>
            </a:prstGeom>
            <a:noFill/>
          </p:spPr>
        </p:pic>
        <p:pic>
          <p:nvPicPr>
            <p:cNvPr id="1033" name="Picture 9" descr="C:\Users\DepEd\AppData\Local\Microsoft\Windows\Temporary Internet Files\Content.IE5\IED25MJW\objectif4[1].png"/>
            <p:cNvPicPr>
              <a:picLocks noChangeAspect="1" noChangeArrowheads="1"/>
            </p:cNvPicPr>
            <p:nvPr/>
          </p:nvPicPr>
          <p:blipFill>
            <a:blip r:embed="rId7" cstate="print"/>
            <a:srcRect/>
            <a:stretch>
              <a:fillRect/>
            </a:stretch>
          </p:blipFill>
          <p:spPr bwMode="auto">
            <a:xfrm>
              <a:off x="5867400" y="3810000"/>
              <a:ext cx="914400" cy="914400"/>
            </a:xfrm>
            <a:prstGeom prst="rect">
              <a:avLst/>
            </a:prstGeom>
            <a:noFill/>
          </p:spPr>
        </p:pic>
        <p:sp>
          <p:nvSpPr>
            <p:cNvPr id="22" name="Rectangle 21"/>
            <p:cNvSpPr/>
            <p:nvPr/>
          </p:nvSpPr>
          <p:spPr>
            <a:xfrm>
              <a:off x="5384601" y="5100935"/>
              <a:ext cx="1494320" cy="461665"/>
            </a:xfrm>
            <a:prstGeom prst="rect">
              <a:avLst/>
            </a:prstGeom>
          </p:spPr>
          <p:txBody>
            <a:bodyPr wrap="none">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Consolidation, </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23" name="Rectangle 22"/>
            <p:cNvSpPr/>
            <p:nvPr/>
          </p:nvSpPr>
          <p:spPr>
            <a:xfrm>
              <a:off x="5765601" y="5329535"/>
              <a:ext cx="1319592"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Validation &amp;</a:t>
              </a:r>
              <a:endParaRPr lang="en-US" sz="2400" dirty="0"/>
            </a:p>
          </p:txBody>
        </p:sp>
        <p:sp>
          <p:nvSpPr>
            <p:cNvPr id="24" name="Rectangle 23"/>
            <p:cNvSpPr/>
            <p:nvPr/>
          </p:nvSpPr>
          <p:spPr>
            <a:xfrm>
              <a:off x="6174514" y="5558135"/>
              <a:ext cx="1369286"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Confirmation</a:t>
              </a:r>
              <a:endParaRPr lang="en-US" sz="2400" dirty="0"/>
            </a:p>
          </p:txBody>
        </p:sp>
        <p:pic>
          <p:nvPicPr>
            <p:cNvPr id="1034" name="Picture 10"/>
            <p:cNvPicPr>
              <a:picLocks noChangeAspect="1" noChangeArrowheads="1"/>
            </p:cNvPicPr>
            <p:nvPr/>
          </p:nvPicPr>
          <p:blipFill>
            <a:blip r:embed="rId8"/>
            <a:srcRect/>
            <a:stretch>
              <a:fillRect/>
            </a:stretch>
          </p:blipFill>
          <p:spPr bwMode="auto">
            <a:xfrm>
              <a:off x="2895600" y="2967335"/>
              <a:ext cx="1948193" cy="1447800"/>
            </a:xfrm>
            <a:prstGeom prst="rect">
              <a:avLst/>
            </a:prstGeom>
            <a:noFill/>
            <a:ln w="9525">
              <a:noFill/>
              <a:miter lim="800000"/>
              <a:headEnd/>
              <a:tailEnd/>
            </a:ln>
            <a:effectLst/>
          </p:spPr>
        </p:pic>
        <p:sp>
          <p:nvSpPr>
            <p:cNvPr id="26" name="Rectangle 25"/>
            <p:cNvSpPr/>
            <p:nvPr/>
          </p:nvSpPr>
          <p:spPr>
            <a:xfrm>
              <a:off x="2971800" y="4338935"/>
              <a:ext cx="1818126" cy="461665"/>
            </a:xfrm>
            <a:prstGeom prst="rect">
              <a:avLst/>
            </a:prstGeom>
          </p:spPr>
          <p:txBody>
            <a:bodyPr wrap="none">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Presentation to the</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27" name="Rectangle 26"/>
            <p:cNvSpPr/>
            <p:nvPr/>
          </p:nvSpPr>
          <p:spPr>
            <a:xfrm>
              <a:off x="2819400" y="4567535"/>
              <a:ext cx="2127505"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President and Cabinet</a:t>
              </a:r>
              <a:endParaRPr lang="en-US" sz="2400" dirty="0"/>
            </a:p>
          </p:txBody>
        </p:sp>
        <p:pic>
          <p:nvPicPr>
            <p:cNvPr id="29" name="Picture 28" descr="President Budget.png"/>
            <p:cNvPicPr>
              <a:picLocks noChangeAspect="1"/>
            </p:cNvPicPr>
            <p:nvPr/>
          </p:nvPicPr>
          <p:blipFill>
            <a:blip r:embed="rId9" cstate="print"/>
            <a:stretch>
              <a:fillRect/>
            </a:stretch>
          </p:blipFill>
          <p:spPr>
            <a:xfrm>
              <a:off x="304800" y="3733800"/>
              <a:ext cx="2362200" cy="2362200"/>
            </a:xfrm>
            <a:prstGeom prst="rect">
              <a:avLst/>
            </a:prstGeom>
          </p:spPr>
        </p:pic>
        <p:sp>
          <p:nvSpPr>
            <p:cNvPr id="30" name="Rectangle 29"/>
            <p:cNvSpPr/>
            <p:nvPr/>
          </p:nvSpPr>
          <p:spPr>
            <a:xfrm>
              <a:off x="533400" y="5862935"/>
              <a:ext cx="1826141"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President’s Budget</a:t>
              </a:r>
              <a:endParaRPr lang="en-US" sz="2400" dirty="0"/>
            </a:p>
          </p:txBody>
        </p:sp>
        <p:sp>
          <p:nvSpPr>
            <p:cNvPr id="4" name="TextBox 3"/>
            <p:cNvSpPr txBox="1"/>
            <p:nvPr/>
          </p:nvSpPr>
          <p:spPr>
            <a:xfrm>
              <a:off x="0" y="762000"/>
              <a:ext cx="1295400" cy="523220"/>
            </a:xfrm>
            <a:prstGeom prst="rect">
              <a:avLst/>
            </a:prstGeom>
            <a:noFill/>
          </p:spPr>
          <p:txBody>
            <a:bodyPr wrap="square" rtlCol="0">
              <a:spAutoFit/>
            </a:bodyPr>
            <a:lstStyle/>
            <a:p>
              <a:pPr algn="ctr"/>
              <a:r>
                <a:rPr lang="en-US" sz="2800" b="1" dirty="0" smtClean="0">
                  <a:solidFill>
                    <a:srgbClr val="FF0000"/>
                  </a:solidFill>
                  <a:effectLst>
                    <a:outerShdw blurRad="38100" dist="38100" dir="2700000" algn="tl">
                      <a:srgbClr val="000000">
                        <a:alpha val="43137"/>
                      </a:srgbClr>
                    </a:outerShdw>
                  </a:effectLst>
                  <a:latin typeface="Angsana New" pitchFamily="18" charset="-34"/>
                  <a:cs typeface="Angsana New" pitchFamily="18" charset="-34"/>
                </a:rPr>
                <a:t>Start</a:t>
              </a:r>
              <a:endParaRPr lang="en-US" sz="2800" b="1" dirty="0">
                <a:solidFill>
                  <a:srgbClr val="FF0000"/>
                </a:solidFill>
                <a:effectLst>
                  <a:outerShdw blurRad="38100" dist="38100" dir="2700000" algn="tl">
                    <a:srgbClr val="000000">
                      <a:alpha val="43137"/>
                    </a:srgbClr>
                  </a:outerShdw>
                </a:effectLst>
                <a:latin typeface="Angsana New" pitchFamily="18" charset="-34"/>
                <a:cs typeface="Angsana New" pitchFamily="18" charset="-34"/>
              </a:endParaRPr>
            </a:p>
          </p:txBody>
        </p:sp>
        <p:pic>
          <p:nvPicPr>
            <p:cNvPr id="1048" name="Picture 24" descr="http://www.gifandgif.eu/animated_gif/Arrows/Animated%20Gif%20Arrows%20(1).GIF"/>
            <p:cNvPicPr>
              <a:picLocks noChangeAspect="1" noChangeArrowheads="1" noCrop="1"/>
            </p:cNvPicPr>
            <p:nvPr/>
          </p:nvPicPr>
          <p:blipFill>
            <a:blip r:embed="rId10"/>
            <a:srcRect/>
            <a:stretch>
              <a:fillRect/>
            </a:stretch>
          </p:blipFill>
          <p:spPr bwMode="auto">
            <a:xfrm>
              <a:off x="1" y="914400"/>
              <a:ext cx="1600199" cy="609600"/>
            </a:xfrm>
            <a:prstGeom prst="rect">
              <a:avLst/>
            </a:prstGeom>
            <a:noFill/>
          </p:spPr>
        </p:pic>
        <p:cxnSp>
          <p:nvCxnSpPr>
            <p:cNvPr id="28" name="Elbow Connector 27"/>
            <p:cNvCxnSpPr/>
            <p:nvPr/>
          </p:nvCxnSpPr>
          <p:spPr>
            <a:xfrm>
              <a:off x="2819400" y="1219200"/>
              <a:ext cx="609600" cy="304800"/>
            </a:xfrm>
            <a:prstGeom prst="bentConnector3">
              <a:avLst>
                <a:gd name="adj1" fmla="val 37500"/>
              </a:avLst>
            </a:prstGeom>
            <a:ln w="38100">
              <a:tailEnd type="arrow"/>
            </a:ln>
          </p:spPr>
          <p:style>
            <a:lnRef idx="3">
              <a:schemeClr val="dk1"/>
            </a:lnRef>
            <a:fillRef idx="0">
              <a:schemeClr val="dk1"/>
            </a:fillRef>
            <a:effectRef idx="2">
              <a:schemeClr val="dk1"/>
            </a:effectRef>
            <a:fontRef idx="minor">
              <a:schemeClr val="tx1"/>
            </a:fontRef>
          </p:style>
        </p:cxnSp>
        <p:cxnSp>
          <p:nvCxnSpPr>
            <p:cNvPr id="32" name="Elbow Connector 31"/>
            <p:cNvCxnSpPr>
              <a:endCxn id="1030" idx="1"/>
            </p:cNvCxnSpPr>
            <p:nvPr/>
          </p:nvCxnSpPr>
          <p:spPr>
            <a:xfrm>
              <a:off x="4495800" y="1447800"/>
              <a:ext cx="914400" cy="202223"/>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cxnSp>
          <p:nvCxnSpPr>
            <p:cNvPr id="34" name="Elbow Connector 33"/>
            <p:cNvCxnSpPr>
              <a:stCxn id="1030" idx="3"/>
            </p:cNvCxnSpPr>
            <p:nvPr/>
          </p:nvCxnSpPr>
          <p:spPr>
            <a:xfrm>
              <a:off x="6781800" y="1650023"/>
              <a:ext cx="914400" cy="940777"/>
            </a:xfrm>
            <a:prstGeom prst="bentConnector2">
              <a:avLst/>
            </a:prstGeom>
            <a:ln w="38100">
              <a:tailEnd type="arrow"/>
            </a:ln>
          </p:spPr>
          <p:style>
            <a:lnRef idx="3">
              <a:schemeClr val="dk1"/>
            </a:lnRef>
            <a:fillRef idx="0">
              <a:schemeClr val="dk1"/>
            </a:fillRef>
            <a:effectRef idx="2">
              <a:schemeClr val="dk1"/>
            </a:effectRef>
            <a:fontRef idx="minor">
              <a:schemeClr val="tx1"/>
            </a:fontRef>
          </p:style>
        </p:cxnSp>
        <p:cxnSp>
          <p:nvCxnSpPr>
            <p:cNvPr id="53" name="Elbow Connector 33"/>
            <p:cNvCxnSpPr>
              <a:stCxn id="18" idx="2"/>
            </p:cNvCxnSpPr>
            <p:nvPr/>
          </p:nvCxnSpPr>
          <p:spPr>
            <a:xfrm rot="5400000">
              <a:off x="6866982" y="4410618"/>
              <a:ext cx="1295400" cy="551364"/>
            </a:xfrm>
            <a:prstGeom prst="bentConnector3">
              <a:avLst>
                <a:gd name="adj1" fmla="val 99580"/>
              </a:avLst>
            </a:prstGeom>
            <a:ln w="38100">
              <a:tailEnd type="arrow"/>
            </a:ln>
          </p:spPr>
          <p:style>
            <a:lnRef idx="3">
              <a:schemeClr val="dk1"/>
            </a:lnRef>
            <a:fillRef idx="0">
              <a:schemeClr val="dk1"/>
            </a:fillRef>
            <a:effectRef idx="2">
              <a:schemeClr val="dk1"/>
            </a:effectRef>
            <a:fontRef idx="minor">
              <a:schemeClr val="tx1"/>
            </a:fontRef>
          </p:style>
        </p:cxnSp>
        <p:cxnSp>
          <p:nvCxnSpPr>
            <p:cNvPr id="59" name="Elbow Connector 33"/>
            <p:cNvCxnSpPr>
              <a:stCxn id="1033" idx="0"/>
            </p:cNvCxnSpPr>
            <p:nvPr/>
          </p:nvCxnSpPr>
          <p:spPr>
            <a:xfrm rot="16200000" flipV="1">
              <a:off x="5448300" y="2933700"/>
              <a:ext cx="457200" cy="1295400"/>
            </a:xfrm>
            <a:prstGeom prst="bentConnector2">
              <a:avLst/>
            </a:prstGeom>
            <a:ln w="38100">
              <a:tailEnd type="arrow"/>
            </a:ln>
          </p:spPr>
          <p:style>
            <a:lnRef idx="3">
              <a:schemeClr val="dk1"/>
            </a:lnRef>
            <a:fillRef idx="0">
              <a:schemeClr val="dk1"/>
            </a:fillRef>
            <a:effectRef idx="2">
              <a:schemeClr val="dk1"/>
            </a:effectRef>
            <a:fontRef idx="minor">
              <a:schemeClr val="tx1"/>
            </a:fontRef>
          </p:style>
        </p:cxnSp>
        <p:cxnSp>
          <p:nvCxnSpPr>
            <p:cNvPr id="78" name="Elbow Connector 33"/>
            <p:cNvCxnSpPr/>
            <p:nvPr/>
          </p:nvCxnSpPr>
          <p:spPr>
            <a:xfrm rot="10800000" flipV="1">
              <a:off x="1485900" y="3352799"/>
              <a:ext cx="1181100" cy="533399"/>
            </a:xfrm>
            <a:prstGeom prst="bentConnector3">
              <a:avLst>
                <a:gd name="adj1" fmla="val 99770"/>
              </a:avLst>
            </a:prstGeom>
            <a:ln w="38100">
              <a:tailEnd type="arrow"/>
            </a:ln>
          </p:spPr>
          <p:style>
            <a:lnRef idx="3">
              <a:schemeClr val="dk1"/>
            </a:lnRef>
            <a:fillRef idx="0">
              <a:schemeClr val="dk1"/>
            </a:fillRef>
            <a:effectRef idx="2">
              <a:schemeClr val="dk1"/>
            </a:effectRef>
            <a:fontRef idx="minor">
              <a:schemeClr val="tx1"/>
            </a:fontRef>
          </p:style>
        </p:cxnSp>
      </p:grpSp>
    </p:spTree>
  </p:cSld>
  <p:clrMapOvr>
    <a:masterClrMapping/>
  </p:clrMapOvr>
  <p:transition spd="slow" advClick="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0" y="152400"/>
            <a:ext cx="2514600" cy="523220"/>
          </a:xfrm>
          <a:prstGeom prst="rect">
            <a:avLst/>
          </a:prstGeom>
          <a:solidFill>
            <a:schemeClr val="accent6">
              <a:lumMod val="75000"/>
            </a:schemeClr>
          </a:solidFill>
          <a:effectLst>
            <a:softEdge rad="127000"/>
          </a:effectLst>
        </p:spPr>
        <p:txBody>
          <a:bodyPr wrap="square" rtlCol="0">
            <a:spAutoFit/>
          </a:bodyPr>
          <a:lstStyle/>
          <a:p>
            <a:pPr algn="ctr"/>
            <a:r>
              <a:rPr lang="en-US" sz="2800" b="1" dirty="0" smtClean="0">
                <a:effectLst>
                  <a:outerShdw blurRad="38100" dist="38100" dir="2700000" algn="tl">
                    <a:srgbClr val="000000">
                      <a:alpha val="43137"/>
                    </a:srgbClr>
                  </a:outerShdw>
                </a:effectLst>
                <a:latin typeface="Andalus" pitchFamily="18" charset="-78"/>
                <a:cs typeface="Andalus" pitchFamily="18" charset="-78"/>
              </a:rPr>
              <a:t>Legislation</a:t>
            </a:r>
            <a:endParaRPr lang="en-US" sz="2800" b="1" dirty="0">
              <a:effectLst>
                <a:outerShdw blurRad="38100" dist="38100" dir="2700000" algn="tl">
                  <a:srgbClr val="000000">
                    <a:alpha val="43137"/>
                  </a:srgbClr>
                </a:outerShdw>
              </a:effectLst>
              <a:latin typeface="Andalus" pitchFamily="18" charset="-78"/>
              <a:cs typeface="Andalus" pitchFamily="18" charset="-78"/>
            </a:endParaRPr>
          </a:p>
        </p:txBody>
      </p:sp>
      <p:sp>
        <p:nvSpPr>
          <p:cNvPr id="4" name="TextBox 3"/>
          <p:cNvSpPr txBox="1"/>
          <p:nvPr/>
        </p:nvSpPr>
        <p:spPr>
          <a:xfrm>
            <a:off x="381000" y="2129135"/>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House Deliberation </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pic>
        <p:nvPicPr>
          <p:cNvPr id="16388" name="Picture 4" descr="http://www.gov.ph/images/uploads/palace.png"/>
          <p:cNvPicPr>
            <a:picLocks noChangeAspect="1" noChangeArrowheads="1"/>
          </p:cNvPicPr>
          <p:nvPr/>
        </p:nvPicPr>
        <p:blipFill>
          <a:blip r:embed="rId2"/>
          <a:srcRect/>
          <a:stretch>
            <a:fillRect/>
          </a:stretch>
        </p:blipFill>
        <p:spPr bwMode="auto">
          <a:xfrm>
            <a:off x="522687" y="4191000"/>
            <a:ext cx="2906313" cy="1221039"/>
          </a:xfrm>
          <a:prstGeom prst="rect">
            <a:avLst/>
          </a:prstGeom>
          <a:ln>
            <a:noFill/>
          </a:ln>
          <a:effectLst>
            <a:outerShdw blurRad="190500" algn="tl" rotWithShape="0">
              <a:srgbClr val="000000">
                <a:alpha val="70000"/>
              </a:srgbClr>
            </a:outerShdw>
          </a:effectLst>
        </p:spPr>
      </p:pic>
      <p:grpSp>
        <p:nvGrpSpPr>
          <p:cNvPr id="3" name="Group 13"/>
          <p:cNvGrpSpPr/>
          <p:nvPr/>
        </p:nvGrpSpPr>
        <p:grpSpPr>
          <a:xfrm>
            <a:off x="3200400" y="1143000"/>
            <a:ext cx="2743200" cy="1143000"/>
            <a:chOff x="838200" y="1752600"/>
            <a:chExt cx="8099762" cy="4038600"/>
          </a:xfrm>
        </p:grpSpPr>
        <p:pic>
          <p:nvPicPr>
            <p:cNvPr id="16389" name="Picture 5"/>
            <p:cNvPicPr>
              <a:picLocks noChangeAspect="1" noChangeArrowheads="1"/>
            </p:cNvPicPr>
            <p:nvPr/>
          </p:nvPicPr>
          <p:blipFill>
            <a:blip r:embed="rId3"/>
            <a:srcRect/>
            <a:stretch>
              <a:fillRect/>
            </a:stretch>
          </p:blipFill>
          <p:spPr bwMode="auto">
            <a:xfrm>
              <a:off x="838200" y="1752600"/>
              <a:ext cx="8099762" cy="4038600"/>
            </a:xfrm>
            <a:prstGeom prst="rect">
              <a:avLst/>
            </a:prstGeom>
            <a:noFill/>
            <a:ln w="9525">
              <a:noFill/>
              <a:miter lim="800000"/>
              <a:headEnd/>
              <a:tailEnd/>
            </a:ln>
            <a:effectLst/>
          </p:spPr>
        </p:pic>
        <p:sp>
          <p:nvSpPr>
            <p:cNvPr id="8" name="Rectangle 7"/>
            <p:cNvSpPr/>
            <p:nvPr/>
          </p:nvSpPr>
          <p:spPr>
            <a:xfrm>
              <a:off x="2863140" y="2895602"/>
              <a:ext cx="489659" cy="2362199"/>
            </a:xfrm>
            <a:prstGeom prst="rect">
              <a:avLst/>
            </a:prstGeom>
            <a:solidFill>
              <a:srgbClr val="3C5A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133601" y="2895602"/>
              <a:ext cx="504546" cy="2362199"/>
            </a:xfrm>
            <a:prstGeom prst="rect">
              <a:avLst/>
            </a:prstGeom>
            <a:solidFill>
              <a:srgbClr val="3C5A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162800" y="2895600"/>
              <a:ext cx="457200" cy="2362200"/>
            </a:xfrm>
            <a:prstGeom prst="rect">
              <a:avLst/>
            </a:prstGeom>
            <a:solidFill>
              <a:srgbClr val="3C5A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400800" y="2895600"/>
              <a:ext cx="533400" cy="2362200"/>
            </a:xfrm>
            <a:prstGeom prst="rect">
              <a:avLst/>
            </a:prstGeom>
            <a:solidFill>
              <a:srgbClr val="3C5A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29000" y="2895600"/>
              <a:ext cx="2895600" cy="2133600"/>
            </a:xfrm>
            <a:prstGeom prst="rect">
              <a:avLst/>
            </a:prstGeom>
            <a:solidFill>
              <a:srgbClr val="3C5A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3505200" y="22098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Senate Deliberation </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8" name="TextBox 17"/>
          <p:cNvSpPr txBox="1"/>
          <p:nvPr/>
        </p:nvSpPr>
        <p:spPr>
          <a:xfrm>
            <a:off x="6477000" y="38862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Senate Deliberation </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pic>
        <p:nvPicPr>
          <p:cNvPr id="16392" name="Picture 8" descr="C:\Users\DepEd\AppData\Local\Microsoft\Windows\Temporary Internet Files\Content.IE5\YGPBE0DA\Samsung-Notebook-Series-5-550p-laptop[1].jpg"/>
          <p:cNvPicPr>
            <a:picLocks noChangeAspect="1" noChangeArrowheads="1"/>
          </p:cNvPicPr>
          <p:nvPr/>
        </p:nvPicPr>
        <p:blipFill>
          <a:blip r:embed="rId4" cstate="print"/>
          <a:srcRect/>
          <a:stretch>
            <a:fillRect/>
          </a:stretch>
        </p:blipFill>
        <p:spPr bwMode="auto">
          <a:xfrm>
            <a:off x="4078336" y="3962400"/>
            <a:ext cx="2170064" cy="1676400"/>
          </a:xfrm>
          <a:prstGeom prst="rect">
            <a:avLst/>
          </a:prstGeom>
          <a:noFill/>
        </p:spPr>
      </p:pic>
      <p:sp>
        <p:nvSpPr>
          <p:cNvPr id="20" name="TextBox 19"/>
          <p:cNvSpPr txBox="1"/>
          <p:nvPr/>
        </p:nvSpPr>
        <p:spPr>
          <a:xfrm>
            <a:off x="4495800" y="5481935"/>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Reflection and</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21" name="Rectangle 20"/>
          <p:cNvSpPr/>
          <p:nvPr/>
        </p:nvSpPr>
        <p:spPr>
          <a:xfrm>
            <a:off x="4917472" y="5715000"/>
            <a:ext cx="1178528"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Enrollment</a:t>
            </a:r>
            <a:endParaRPr lang="en-US" sz="2400" dirty="0"/>
          </a:p>
        </p:txBody>
      </p:sp>
      <p:sp>
        <p:nvSpPr>
          <p:cNvPr id="22" name="Rectangle 21"/>
          <p:cNvSpPr/>
          <p:nvPr/>
        </p:nvSpPr>
        <p:spPr>
          <a:xfrm>
            <a:off x="439079" y="5410200"/>
            <a:ext cx="2989921" cy="461665"/>
          </a:xfrm>
          <a:prstGeom prst="rect">
            <a:avLst/>
          </a:prstGeom>
        </p:spPr>
        <p:txBody>
          <a:bodyPr wrap="none">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President’s Enactment and Veto</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grpSp>
        <p:nvGrpSpPr>
          <p:cNvPr id="5" name="Group 35"/>
          <p:cNvGrpSpPr/>
          <p:nvPr/>
        </p:nvGrpSpPr>
        <p:grpSpPr>
          <a:xfrm>
            <a:off x="152400" y="381000"/>
            <a:ext cx="2590800" cy="1828800"/>
            <a:chOff x="152400" y="381000"/>
            <a:chExt cx="2590800" cy="1828800"/>
          </a:xfrm>
        </p:grpSpPr>
        <p:sp>
          <p:nvSpPr>
            <p:cNvPr id="24" name="Rectangle 23"/>
            <p:cNvSpPr/>
            <p:nvPr/>
          </p:nvSpPr>
          <p:spPr>
            <a:xfrm>
              <a:off x="838200" y="1676400"/>
              <a:ext cx="1295400" cy="3048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209800" y="1676400"/>
              <a:ext cx="76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362200" y="1676400"/>
              <a:ext cx="76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533400" y="1676400"/>
              <a:ext cx="76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85800" y="1676400"/>
              <a:ext cx="762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flipV="1">
              <a:off x="1066800" y="1981199"/>
              <a:ext cx="838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flipV="1">
              <a:off x="990600" y="2057400"/>
              <a:ext cx="9906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p:nvSpPr>
          <p:spPr>
            <a:xfrm>
              <a:off x="152400" y="1219200"/>
              <a:ext cx="2590800" cy="457200"/>
            </a:xfrm>
            <a:prstGeom prst="triangl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2" name="Rectangle 31"/>
            <p:cNvSpPr/>
            <p:nvPr/>
          </p:nvSpPr>
          <p:spPr>
            <a:xfrm flipV="1">
              <a:off x="914400" y="2133599"/>
              <a:ext cx="1143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402081" y="381000"/>
              <a:ext cx="45719" cy="18288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34" name="Picture 33" descr="philippines_640.png"/>
            <p:cNvPicPr>
              <a:picLocks noChangeAspect="1"/>
            </p:cNvPicPr>
            <p:nvPr/>
          </p:nvPicPr>
          <p:blipFill>
            <a:blip r:embed="rId5" cstate="print"/>
            <a:stretch>
              <a:fillRect/>
            </a:stretch>
          </p:blipFill>
          <p:spPr>
            <a:xfrm>
              <a:off x="1295400" y="381000"/>
              <a:ext cx="609600" cy="457200"/>
            </a:xfrm>
            <a:prstGeom prst="rect">
              <a:avLst/>
            </a:prstGeom>
          </p:spPr>
        </p:pic>
      </p:grpSp>
      <p:cxnSp>
        <p:nvCxnSpPr>
          <p:cNvPr id="31" name="Elbow Connector 30"/>
          <p:cNvCxnSpPr/>
          <p:nvPr/>
        </p:nvCxnSpPr>
        <p:spPr>
          <a:xfrm>
            <a:off x="2743200" y="1828800"/>
            <a:ext cx="457200" cy="1588"/>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cxnSp>
        <p:nvCxnSpPr>
          <p:cNvPr id="37" name="Elbow Connector 36"/>
          <p:cNvCxnSpPr/>
          <p:nvPr/>
        </p:nvCxnSpPr>
        <p:spPr>
          <a:xfrm>
            <a:off x="6019800" y="1676400"/>
            <a:ext cx="1143000" cy="381000"/>
          </a:xfrm>
          <a:prstGeom prst="bentConnector3">
            <a:avLst>
              <a:gd name="adj1" fmla="val 99523"/>
            </a:avLst>
          </a:prstGeom>
          <a:ln w="38100">
            <a:tailEnd type="arrow"/>
          </a:ln>
        </p:spPr>
        <p:style>
          <a:lnRef idx="3">
            <a:schemeClr val="dk1"/>
          </a:lnRef>
          <a:fillRef idx="0">
            <a:schemeClr val="dk1"/>
          </a:fillRef>
          <a:effectRef idx="2">
            <a:schemeClr val="dk1"/>
          </a:effectRef>
          <a:fontRef idx="minor">
            <a:schemeClr val="tx1"/>
          </a:fontRef>
        </p:style>
      </p:cxnSp>
      <p:cxnSp>
        <p:nvCxnSpPr>
          <p:cNvPr id="51" name="Elbow Connector 50"/>
          <p:cNvCxnSpPr/>
          <p:nvPr/>
        </p:nvCxnSpPr>
        <p:spPr>
          <a:xfrm rot="10800000" flipV="1">
            <a:off x="6477000" y="4343400"/>
            <a:ext cx="1066800" cy="914400"/>
          </a:xfrm>
          <a:prstGeom prst="bentConnector3">
            <a:avLst>
              <a:gd name="adj1" fmla="val 1020"/>
            </a:avLst>
          </a:prstGeom>
          <a:ln w="38100">
            <a:tailEnd type="arrow"/>
          </a:ln>
        </p:spPr>
        <p:style>
          <a:lnRef idx="3">
            <a:schemeClr val="dk1"/>
          </a:lnRef>
          <a:fillRef idx="0">
            <a:schemeClr val="dk1"/>
          </a:fillRef>
          <a:effectRef idx="2">
            <a:schemeClr val="dk1"/>
          </a:effectRef>
          <a:fontRef idx="minor">
            <a:schemeClr val="tx1"/>
          </a:fontRef>
        </p:style>
      </p:cxnSp>
      <p:cxnSp>
        <p:nvCxnSpPr>
          <p:cNvPr id="55" name="Elbow Connector 54"/>
          <p:cNvCxnSpPr/>
          <p:nvPr/>
        </p:nvCxnSpPr>
        <p:spPr>
          <a:xfrm rot="10800000">
            <a:off x="3657600" y="5257801"/>
            <a:ext cx="685800" cy="1021"/>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pic>
        <p:nvPicPr>
          <p:cNvPr id="1028" name="Picture 4" descr="ID# 12709 - Everyone Has An Idea - PowerPoint Animation"/>
          <p:cNvPicPr>
            <a:picLocks noChangeAspect="1" noChangeArrowheads="1" noCrop="1"/>
          </p:cNvPicPr>
          <p:nvPr/>
        </p:nvPicPr>
        <p:blipFill>
          <a:blip r:embed="rId6"/>
          <a:srcRect/>
          <a:stretch>
            <a:fillRect/>
          </a:stretch>
        </p:blipFill>
        <p:spPr bwMode="auto">
          <a:xfrm>
            <a:off x="6858000" y="2057400"/>
            <a:ext cx="1905000" cy="1905001"/>
          </a:xfrm>
          <a:prstGeom prst="rect">
            <a:avLst/>
          </a:prstGeom>
          <a:noFill/>
        </p:spPr>
      </p:pic>
    </p:spTree>
  </p:cSld>
  <p:clrMapOvr>
    <a:masterClrMapping/>
  </p:clrMapOvr>
  <p:transition spd="slow" advClick="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0" y="152400"/>
            <a:ext cx="2514600" cy="523220"/>
          </a:xfrm>
          <a:prstGeom prst="rect">
            <a:avLst/>
          </a:prstGeom>
          <a:solidFill>
            <a:srgbClr val="00B0F0"/>
          </a:solidFill>
          <a:effectLst>
            <a:softEdge rad="127000"/>
          </a:effectLst>
        </p:spPr>
        <p:txBody>
          <a:bodyPr wrap="square" rtlCol="0">
            <a:spAutoFit/>
          </a:bodyPr>
          <a:lstStyle/>
          <a:p>
            <a:pPr algn="ctr"/>
            <a:r>
              <a:rPr lang="en-US" sz="2800" b="1" dirty="0" smtClean="0">
                <a:effectLst>
                  <a:outerShdw blurRad="38100" dist="38100" dir="2700000" algn="tl">
                    <a:srgbClr val="000000">
                      <a:alpha val="43137"/>
                    </a:srgbClr>
                  </a:outerShdw>
                </a:effectLst>
                <a:latin typeface="Andalus" pitchFamily="18" charset="-78"/>
                <a:cs typeface="Andalus" pitchFamily="18" charset="-78"/>
              </a:rPr>
              <a:t>Execution</a:t>
            </a:r>
            <a:endParaRPr lang="en-US" sz="2800" b="1" dirty="0">
              <a:effectLst>
                <a:outerShdw blurRad="38100" dist="38100" dir="2700000" algn="tl">
                  <a:srgbClr val="000000">
                    <a:alpha val="43137"/>
                  </a:srgbClr>
                </a:outerShdw>
              </a:effectLst>
              <a:latin typeface="Andalus" pitchFamily="18" charset="-78"/>
              <a:cs typeface="Andalus" pitchFamily="18" charset="-78"/>
            </a:endParaRPr>
          </a:p>
        </p:txBody>
      </p:sp>
      <p:sp>
        <p:nvSpPr>
          <p:cNvPr id="6" name="TextBox 5"/>
          <p:cNvSpPr txBox="1"/>
          <p:nvPr/>
        </p:nvSpPr>
        <p:spPr>
          <a:xfrm>
            <a:off x="381000" y="19812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Release Guidelines</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7" name="Rectangle 6"/>
          <p:cNvSpPr/>
          <p:nvPr/>
        </p:nvSpPr>
        <p:spPr>
          <a:xfrm>
            <a:off x="685800" y="2205335"/>
            <a:ext cx="1386918"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And Program</a:t>
            </a:r>
            <a:endParaRPr lang="en-US" sz="2400" dirty="0"/>
          </a:p>
        </p:txBody>
      </p:sp>
      <p:pic>
        <p:nvPicPr>
          <p:cNvPr id="17413" name="Picture 5" descr="C:\Users\DepEd\AppData\Local\Microsoft\Windows\Temporary Internet Files\Content.IE5\YGPBE0DA\checklist[1].jpg"/>
          <p:cNvPicPr>
            <a:picLocks noChangeAspect="1" noChangeArrowheads="1"/>
          </p:cNvPicPr>
          <p:nvPr/>
        </p:nvPicPr>
        <p:blipFill>
          <a:blip r:embed="rId2" cstate="print"/>
          <a:srcRect/>
          <a:stretch>
            <a:fillRect/>
          </a:stretch>
        </p:blipFill>
        <p:spPr bwMode="auto">
          <a:xfrm>
            <a:off x="762000" y="1066800"/>
            <a:ext cx="1368553" cy="1021522"/>
          </a:xfrm>
          <a:prstGeom prst="rect">
            <a:avLst/>
          </a:prstGeom>
          <a:noFill/>
        </p:spPr>
      </p:pic>
      <p:sp>
        <p:nvSpPr>
          <p:cNvPr id="10" name="TextBox 9"/>
          <p:cNvSpPr txBox="1"/>
          <p:nvPr/>
        </p:nvSpPr>
        <p:spPr>
          <a:xfrm>
            <a:off x="2971800" y="22098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Budget Execution</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1" name="Rectangle 10"/>
          <p:cNvSpPr/>
          <p:nvPr/>
        </p:nvSpPr>
        <p:spPr>
          <a:xfrm>
            <a:off x="3415914" y="2433935"/>
            <a:ext cx="1156086"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Documents</a:t>
            </a:r>
            <a:endParaRPr lang="en-US" sz="2400" dirty="0"/>
          </a:p>
        </p:txBody>
      </p:sp>
      <p:grpSp>
        <p:nvGrpSpPr>
          <p:cNvPr id="3" name="Group 12"/>
          <p:cNvGrpSpPr/>
          <p:nvPr/>
        </p:nvGrpSpPr>
        <p:grpSpPr>
          <a:xfrm>
            <a:off x="3276600" y="914400"/>
            <a:ext cx="1371600" cy="1371600"/>
            <a:chOff x="3276600" y="914400"/>
            <a:chExt cx="1371600" cy="1371600"/>
          </a:xfrm>
        </p:grpSpPr>
        <p:pic>
          <p:nvPicPr>
            <p:cNvPr id="17414" name="Picture 6" descr="C:\Users\DepEd\AppData\Local\Microsoft\Windows\Temporary Internet Files\Content.IE5\300ZXNA2\tab file folders pic[1].jpg"/>
            <p:cNvPicPr>
              <a:picLocks noChangeAspect="1" noChangeArrowheads="1"/>
            </p:cNvPicPr>
            <p:nvPr/>
          </p:nvPicPr>
          <p:blipFill>
            <a:blip r:embed="rId3"/>
            <a:srcRect/>
            <a:stretch>
              <a:fillRect/>
            </a:stretch>
          </p:blipFill>
          <p:spPr bwMode="auto">
            <a:xfrm>
              <a:off x="3276600" y="914400"/>
              <a:ext cx="1371600" cy="1371600"/>
            </a:xfrm>
            <a:prstGeom prst="rect">
              <a:avLst/>
            </a:prstGeom>
            <a:noFill/>
          </p:spPr>
        </p:pic>
        <p:pic>
          <p:nvPicPr>
            <p:cNvPr id="17415" name="Picture 7" descr="C:\Users\DepEd\AppData\Local\Microsoft\Windows\Temporary Internet Files\Content.IE5\YGPBE0DA\business_graph_vector_by_123freevectors[1].jpg"/>
            <p:cNvPicPr>
              <a:picLocks noChangeAspect="1" noChangeArrowheads="1"/>
            </p:cNvPicPr>
            <p:nvPr/>
          </p:nvPicPr>
          <p:blipFill>
            <a:blip r:embed="rId4" cstate="print"/>
            <a:srcRect/>
            <a:stretch>
              <a:fillRect/>
            </a:stretch>
          </p:blipFill>
          <p:spPr bwMode="auto">
            <a:xfrm>
              <a:off x="3276600" y="1143000"/>
              <a:ext cx="990600" cy="990600"/>
            </a:xfrm>
            <a:prstGeom prst="rect">
              <a:avLst/>
            </a:prstGeom>
            <a:ln>
              <a:noFill/>
            </a:ln>
            <a:effectLst>
              <a:softEdge rad="112500"/>
            </a:effectLst>
          </p:spPr>
        </p:pic>
      </p:grpSp>
      <p:pic>
        <p:nvPicPr>
          <p:cNvPr id="14" name="Picture 5" descr="C:\Users\DepEd\AppData\Local\Microsoft\Windows\Temporary Internet Files\Content.IE5\IED25MJW\Family[1].jpg"/>
          <p:cNvPicPr>
            <a:picLocks noChangeAspect="1" noChangeArrowheads="1"/>
          </p:cNvPicPr>
          <p:nvPr/>
        </p:nvPicPr>
        <p:blipFill>
          <a:blip r:embed="rId5" cstate="print"/>
          <a:srcRect/>
          <a:stretch>
            <a:fillRect/>
          </a:stretch>
        </p:blipFill>
        <p:spPr bwMode="auto">
          <a:xfrm>
            <a:off x="5562600" y="990600"/>
            <a:ext cx="1600200" cy="1093470"/>
          </a:xfrm>
          <a:prstGeom prst="rect">
            <a:avLst/>
          </a:prstGeom>
          <a:noFill/>
        </p:spPr>
      </p:pic>
      <p:sp>
        <p:nvSpPr>
          <p:cNvPr id="15" name="TextBox 14"/>
          <p:cNvSpPr txBox="1"/>
          <p:nvPr/>
        </p:nvSpPr>
        <p:spPr>
          <a:xfrm>
            <a:off x="5410200" y="21336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Allotment and Cash</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6" name="Rectangle 15"/>
          <p:cNvSpPr/>
          <p:nvPr/>
        </p:nvSpPr>
        <p:spPr>
          <a:xfrm>
            <a:off x="5410200" y="2357735"/>
            <a:ext cx="2105063"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Release Programming</a:t>
            </a:r>
            <a:endParaRPr lang="en-US" sz="2400" dirty="0"/>
          </a:p>
        </p:txBody>
      </p:sp>
      <p:sp>
        <p:nvSpPr>
          <p:cNvPr id="19" name="TextBox 18"/>
          <p:cNvSpPr txBox="1"/>
          <p:nvPr/>
        </p:nvSpPr>
        <p:spPr>
          <a:xfrm>
            <a:off x="6934200" y="43434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Allotment Release</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7" name="TextBox 16"/>
          <p:cNvSpPr txBox="1"/>
          <p:nvPr/>
        </p:nvSpPr>
        <p:spPr>
          <a:xfrm>
            <a:off x="4800600" y="5481935"/>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Incurring</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20" name="TextBox 19"/>
          <p:cNvSpPr txBox="1"/>
          <p:nvPr/>
        </p:nvSpPr>
        <p:spPr>
          <a:xfrm>
            <a:off x="2743200" y="44958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Allocation</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22" name="TextBox 21"/>
          <p:cNvSpPr txBox="1"/>
          <p:nvPr/>
        </p:nvSpPr>
        <p:spPr>
          <a:xfrm>
            <a:off x="228600" y="55626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Disbursement</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cxnSp>
        <p:nvCxnSpPr>
          <p:cNvPr id="23" name="Elbow Connector 22"/>
          <p:cNvCxnSpPr/>
          <p:nvPr/>
        </p:nvCxnSpPr>
        <p:spPr>
          <a:xfrm>
            <a:off x="2133600" y="1752600"/>
            <a:ext cx="990600" cy="1588"/>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cxnSp>
        <p:nvCxnSpPr>
          <p:cNvPr id="25" name="Elbow Connector 24"/>
          <p:cNvCxnSpPr/>
          <p:nvPr/>
        </p:nvCxnSpPr>
        <p:spPr>
          <a:xfrm>
            <a:off x="4495800" y="1752600"/>
            <a:ext cx="990600" cy="1588"/>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cxnSp>
        <p:nvCxnSpPr>
          <p:cNvPr id="26" name="Elbow Connector 25"/>
          <p:cNvCxnSpPr/>
          <p:nvPr/>
        </p:nvCxnSpPr>
        <p:spPr>
          <a:xfrm rot="10800000" flipV="1">
            <a:off x="6781800" y="4801394"/>
            <a:ext cx="1067594" cy="532606"/>
          </a:xfrm>
          <a:prstGeom prst="bentConnector3">
            <a:avLst>
              <a:gd name="adj1" fmla="val 1057"/>
            </a:avLst>
          </a:prstGeom>
          <a:ln w="38100">
            <a:tailEnd type="arrow"/>
          </a:ln>
        </p:spPr>
        <p:style>
          <a:lnRef idx="3">
            <a:schemeClr val="dk1"/>
          </a:lnRef>
          <a:fillRef idx="0">
            <a:schemeClr val="dk1"/>
          </a:fillRef>
          <a:effectRef idx="2">
            <a:schemeClr val="dk1"/>
          </a:effectRef>
          <a:fontRef idx="minor">
            <a:schemeClr val="tx1"/>
          </a:fontRef>
        </p:style>
      </p:cxnSp>
      <p:cxnSp>
        <p:nvCxnSpPr>
          <p:cNvPr id="32" name="Elbow Connector 31"/>
          <p:cNvCxnSpPr/>
          <p:nvPr/>
        </p:nvCxnSpPr>
        <p:spPr>
          <a:xfrm rot="16200000" flipH="1">
            <a:off x="7200900" y="1866900"/>
            <a:ext cx="838200" cy="609600"/>
          </a:xfrm>
          <a:prstGeom prst="bentConnector3">
            <a:avLst>
              <a:gd name="adj1" fmla="val -1948"/>
            </a:avLst>
          </a:prstGeom>
          <a:ln w="38100">
            <a:tailEnd type="arrow"/>
          </a:ln>
        </p:spPr>
        <p:style>
          <a:lnRef idx="3">
            <a:schemeClr val="dk1"/>
          </a:lnRef>
          <a:fillRef idx="0">
            <a:schemeClr val="dk1"/>
          </a:fillRef>
          <a:effectRef idx="2">
            <a:schemeClr val="dk1"/>
          </a:effectRef>
          <a:fontRef idx="minor">
            <a:schemeClr val="tx1"/>
          </a:fontRef>
        </p:style>
      </p:cxnSp>
      <p:cxnSp>
        <p:nvCxnSpPr>
          <p:cNvPr id="35" name="Elbow Connector 34"/>
          <p:cNvCxnSpPr/>
          <p:nvPr/>
        </p:nvCxnSpPr>
        <p:spPr>
          <a:xfrm rot="10800000">
            <a:off x="5105400" y="4114800"/>
            <a:ext cx="457200" cy="76994"/>
          </a:xfrm>
          <a:prstGeom prst="bentConnector3">
            <a:avLst>
              <a:gd name="adj1" fmla="val -8351"/>
            </a:avLst>
          </a:prstGeom>
          <a:ln w="38100">
            <a:tailEnd type="arrow"/>
          </a:ln>
        </p:spPr>
        <p:style>
          <a:lnRef idx="3">
            <a:schemeClr val="dk1"/>
          </a:lnRef>
          <a:fillRef idx="0">
            <a:schemeClr val="dk1"/>
          </a:fillRef>
          <a:effectRef idx="2">
            <a:schemeClr val="dk1"/>
          </a:effectRef>
          <a:fontRef idx="minor">
            <a:schemeClr val="tx1"/>
          </a:fontRef>
        </p:style>
      </p:cxnSp>
      <p:cxnSp>
        <p:nvCxnSpPr>
          <p:cNvPr id="38" name="Elbow Connector 37"/>
          <p:cNvCxnSpPr>
            <a:stCxn id="20" idx="2"/>
          </p:cNvCxnSpPr>
          <p:nvPr/>
        </p:nvCxnSpPr>
        <p:spPr>
          <a:xfrm rot="5400000">
            <a:off x="2878783" y="4593282"/>
            <a:ext cx="528935" cy="1257300"/>
          </a:xfrm>
          <a:prstGeom prst="bentConnector2">
            <a:avLst/>
          </a:prstGeom>
          <a:ln w="38100">
            <a:tailEnd type="arrow"/>
          </a:ln>
        </p:spPr>
        <p:style>
          <a:lnRef idx="3">
            <a:schemeClr val="dk1"/>
          </a:lnRef>
          <a:fillRef idx="0">
            <a:schemeClr val="dk1"/>
          </a:fillRef>
          <a:effectRef idx="2">
            <a:schemeClr val="dk1"/>
          </a:effectRef>
          <a:fontRef idx="minor">
            <a:schemeClr val="tx1"/>
          </a:fontRef>
        </p:style>
      </p:cxnSp>
      <p:pic>
        <p:nvPicPr>
          <p:cNvPr id="16388" name="Picture 4" descr="ID# 7043 - Teamwork Pie Chart - Presentation Clipart"/>
          <p:cNvPicPr>
            <a:picLocks noChangeAspect="1" noChangeArrowheads="1"/>
          </p:cNvPicPr>
          <p:nvPr/>
        </p:nvPicPr>
        <p:blipFill>
          <a:blip r:embed="rId6"/>
          <a:srcRect/>
          <a:stretch>
            <a:fillRect/>
          </a:stretch>
        </p:blipFill>
        <p:spPr bwMode="auto">
          <a:xfrm>
            <a:off x="3124200" y="3048000"/>
            <a:ext cx="1562100" cy="1562100"/>
          </a:xfrm>
          <a:prstGeom prst="rect">
            <a:avLst/>
          </a:prstGeom>
          <a:noFill/>
        </p:spPr>
      </p:pic>
      <p:pic>
        <p:nvPicPr>
          <p:cNvPr id="16392" name="Picture 8" descr="ID# 3202 - Rubber Stamp Of Approval - PowerPoint Animation"/>
          <p:cNvPicPr>
            <a:picLocks noChangeAspect="1" noChangeArrowheads="1" noCrop="1"/>
          </p:cNvPicPr>
          <p:nvPr/>
        </p:nvPicPr>
        <p:blipFill>
          <a:blip r:embed="rId7"/>
          <a:srcRect/>
          <a:stretch>
            <a:fillRect/>
          </a:stretch>
        </p:blipFill>
        <p:spPr bwMode="auto">
          <a:xfrm>
            <a:off x="7162800" y="2895600"/>
            <a:ext cx="1524000" cy="1524001"/>
          </a:xfrm>
          <a:prstGeom prst="rect">
            <a:avLst/>
          </a:prstGeom>
          <a:noFill/>
        </p:spPr>
      </p:pic>
      <p:pic>
        <p:nvPicPr>
          <p:cNvPr id="16394" name="Picture 10" descr="ID# 4723 - Euro Tug of War  - Presentation Clipart"/>
          <p:cNvPicPr>
            <a:picLocks noChangeAspect="1" noChangeArrowheads="1"/>
          </p:cNvPicPr>
          <p:nvPr/>
        </p:nvPicPr>
        <p:blipFill>
          <a:blip r:embed="rId8"/>
          <a:srcRect/>
          <a:stretch>
            <a:fillRect/>
          </a:stretch>
        </p:blipFill>
        <p:spPr bwMode="auto">
          <a:xfrm>
            <a:off x="4876800" y="4191000"/>
            <a:ext cx="1447800" cy="1371600"/>
          </a:xfrm>
          <a:prstGeom prst="rect">
            <a:avLst/>
          </a:prstGeom>
          <a:noFill/>
        </p:spPr>
      </p:pic>
      <p:pic>
        <p:nvPicPr>
          <p:cNvPr id="16396" name="Picture 12" descr="ID# 8033 - Relax With Lots Of Money - PowerPoint Animation"/>
          <p:cNvPicPr>
            <a:picLocks noChangeAspect="1" noChangeArrowheads="1" noCrop="1"/>
          </p:cNvPicPr>
          <p:nvPr/>
        </p:nvPicPr>
        <p:blipFill>
          <a:blip r:embed="rId9"/>
          <a:srcRect/>
          <a:stretch>
            <a:fillRect/>
          </a:stretch>
        </p:blipFill>
        <p:spPr bwMode="auto">
          <a:xfrm>
            <a:off x="228600" y="3581400"/>
            <a:ext cx="2095500" cy="2095501"/>
          </a:xfrm>
          <a:prstGeom prst="rect">
            <a:avLst/>
          </a:prstGeom>
          <a:noFill/>
        </p:spPr>
      </p:pic>
    </p:spTree>
  </p:cSld>
  <p:clrMapOvr>
    <a:masterClrMapping/>
  </p:clrMapOvr>
  <p:transition spd="slow" advClick="0">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0400" y="152400"/>
            <a:ext cx="2514600" cy="523220"/>
          </a:xfrm>
          <a:prstGeom prst="rect">
            <a:avLst/>
          </a:prstGeom>
          <a:solidFill>
            <a:srgbClr val="FFFF00"/>
          </a:solidFill>
          <a:effectLst>
            <a:softEdge rad="127000"/>
          </a:effectLst>
        </p:spPr>
        <p:txBody>
          <a:bodyPr wrap="square" rtlCol="0">
            <a:spAutoFit/>
          </a:bodyPr>
          <a:lstStyle/>
          <a:p>
            <a:pPr algn="ctr"/>
            <a:r>
              <a:rPr lang="en-US" sz="2800" b="1" dirty="0" smtClean="0">
                <a:effectLst>
                  <a:outerShdw blurRad="38100" dist="38100" dir="2700000" algn="tl">
                    <a:srgbClr val="000000">
                      <a:alpha val="43137"/>
                    </a:srgbClr>
                  </a:outerShdw>
                </a:effectLst>
                <a:latin typeface="Andalus" pitchFamily="18" charset="-78"/>
                <a:cs typeface="Andalus" pitchFamily="18" charset="-78"/>
              </a:rPr>
              <a:t>Accountability</a:t>
            </a:r>
          </a:p>
        </p:txBody>
      </p:sp>
      <p:sp>
        <p:nvSpPr>
          <p:cNvPr id="4" name="TextBox 3"/>
          <p:cNvSpPr txBox="1"/>
          <p:nvPr/>
        </p:nvSpPr>
        <p:spPr>
          <a:xfrm>
            <a:off x="762000" y="2433935"/>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Performance Target</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5" name="Rectangle 4"/>
          <p:cNvSpPr/>
          <p:nvPr/>
        </p:nvSpPr>
        <p:spPr>
          <a:xfrm>
            <a:off x="990600" y="2658070"/>
            <a:ext cx="1433406"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and Outcomes</a:t>
            </a:r>
            <a:endParaRPr lang="en-US" sz="2400" dirty="0"/>
          </a:p>
        </p:txBody>
      </p:sp>
      <p:sp>
        <p:nvSpPr>
          <p:cNvPr id="8" name="TextBox 7"/>
          <p:cNvSpPr txBox="1"/>
          <p:nvPr/>
        </p:nvSpPr>
        <p:spPr>
          <a:xfrm>
            <a:off x="3352800" y="2433935"/>
            <a:ext cx="22098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Budget Accountability </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9" name="Rectangle 8"/>
          <p:cNvSpPr/>
          <p:nvPr/>
        </p:nvSpPr>
        <p:spPr>
          <a:xfrm>
            <a:off x="3928245" y="2658070"/>
            <a:ext cx="872355"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Reports</a:t>
            </a:r>
            <a:endParaRPr lang="en-US" sz="2400" dirty="0"/>
          </a:p>
        </p:txBody>
      </p:sp>
      <p:pic>
        <p:nvPicPr>
          <p:cNvPr id="2054" name="Picture 6" descr="C:\Users\DepEd\AppData\Local\Microsoft\Windows\Temporary Internet Files\Content.IE5\300ZXNA2\CalendarIcon211[1].jpg"/>
          <p:cNvPicPr>
            <a:picLocks noChangeAspect="1" noChangeArrowheads="1"/>
          </p:cNvPicPr>
          <p:nvPr/>
        </p:nvPicPr>
        <p:blipFill>
          <a:blip r:embed="rId2" cstate="print"/>
          <a:srcRect/>
          <a:stretch>
            <a:fillRect/>
          </a:stretch>
        </p:blipFill>
        <p:spPr bwMode="auto">
          <a:xfrm>
            <a:off x="6172200" y="1367135"/>
            <a:ext cx="1925536" cy="1066800"/>
          </a:xfrm>
          <a:prstGeom prst="rect">
            <a:avLst/>
          </a:prstGeom>
          <a:noFill/>
        </p:spPr>
      </p:pic>
      <p:sp>
        <p:nvSpPr>
          <p:cNvPr id="14" name="TextBox 13"/>
          <p:cNvSpPr txBox="1"/>
          <p:nvPr/>
        </p:nvSpPr>
        <p:spPr>
          <a:xfrm>
            <a:off x="6019800" y="2433935"/>
            <a:ext cx="22098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Quarterly Agency </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5" name="Rectangle 14"/>
          <p:cNvSpPr/>
          <p:nvPr/>
        </p:nvSpPr>
        <p:spPr>
          <a:xfrm>
            <a:off x="6172200" y="2658070"/>
            <a:ext cx="1992853"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Performance Review</a:t>
            </a:r>
            <a:endParaRPr lang="en-US" sz="2400" dirty="0"/>
          </a:p>
        </p:txBody>
      </p:sp>
      <p:pic>
        <p:nvPicPr>
          <p:cNvPr id="2055" name="Picture 7" descr="C:\Users\DepEd\AppData\Local\Microsoft\Windows\Temporary Internet Files\Content.IE5\300ZXNA2\2015_16[1].jpg"/>
          <p:cNvPicPr>
            <a:picLocks noChangeAspect="1" noChangeArrowheads="1"/>
          </p:cNvPicPr>
          <p:nvPr/>
        </p:nvPicPr>
        <p:blipFill>
          <a:blip r:embed="rId3"/>
          <a:srcRect/>
          <a:stretch>
            <a:fillRect/>
          </a:stretch>
        </p:blipFill>
        <p:spPr bwMode="auto">
          <a:xfrm>
            <a:off x="5029200" y="3724296"/>
            <a:ext cx="1966913" cy="1605239"/>
          </a:xfrm>
          <a:prstGeom prst="rect">
            <a:avLst/>
          </a:prstGeom>
          <a:noFill/>
        </p:spPr>
      </p:pic>
      <p:sp>
        <p:nvSpPr>
          <p:cNvPr id="17" name="TextBox 16"/>
          <p:cNvSpPr txBox="1"/>
          <p:nvPr/>
        </p:nvSpPr>
        <p:spPr>
          <a:xfrm>
            <a:off x="5181600" y="5029200"/>
            <a:ext cx="22098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Year End Budget</a:t>
            </a:r>
            <a:endParaRPr lang="en-US" sz="2400" b="1" dirty="0">
              <a:effectLst>
                <a:outerShdw blurRad="38100" dist="38100" dir="2700000" algn="tl">
                  <a:srgbClr val="000000">
                    <a:alpha val="43137"/>
                  </a:srgbClr>
                </a:outerShdw>
              </a:effectLst>
              <a:latin typeface="Angsana New" pitchFamily="18" charset="-34"/>
              <a:cs typeface="Angsana New" pitchFamily="18" charset="-34"/>
            </a:endParaRPr>
          </a:p>
        </p:txBody>
      </p:sp>
      <p:sp>
        <p:nvSpPr>
          <p:cNvPr id="18" name="Rectangle 17"/>
          <p:cNvSpPr/>
          <p:nvPr/>
        </p:nvSpPr>
        <p:spPr>
          <a:xfrm>
            <a:off x="5181600" y="5253335"/>
            <a:ext cx="2404826"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Performance Assessment </a:t>
            </a:r>
            <a:endParaRPr lang="en-US" sz="2400" dirty="0"/>
          </a:p>
        </p:txBody>
      </p:sp>
      <p:sp>
        <p:nvSpPr>
          <p:cNvPr id="19" name="Rectangle 18"/>
          <p:cNvSpPr/>
          <p:nvPr/>
        </p:nvSpPr>
        <p:spPr>
          <a:xfrm>
            <a:off x="5867400" y="5481935"/>
            <a:ext cx="816249" cy="461665"/>
          </a:xfrm>
          <a:prstGeom prst="rect">
            <a:avLst/>
          </a:prstGeom>
        </p:spPr>
        <p:txBody>
          <a:bodyPr wrap="none">
            <a:spAutoFit/>
          </a:bodyPr>
          <a:lstStyle/>
          <a:p>
            <a:r>
              <a:rPr lang="en-US" sz="2400" b="1" dirty="0" smtClean="0">
                <a:effectLst>
                  <a:outerShdw blurRad="38100" dist="38100" dir="2700000" algn="tl">
                    <a:srgbClr val="000000">
                      <a:alpha val="43137"/>
                    </a:srgbClr>
                  </a:outerShdw>
                </a:effectLst>
                <a:latin typeface="Angsana New" pitchFamily="18" charset="-34"/>
                <a:cs typeface="Angsana New" pitchFamily="18" charset="-34"/>
              </a:rPr>
              <a:t>Review</a:t>
            </a:r>
            <a:endParaRPr lang="en-US" sz="2400" dirty="0"/>
          </a:p>
        </p:txBody>
      </p:sp>
      <p:pic>
        <p:nvPicPr>
          <p:cNvPr id="2056" name="Picture 8" descr="C:\Users\DepEd\AppData\Local\Microsoft\Windows\Temporary Internet Files\Content.IE5\99XYUJCE\CA-labor-law-tax-audit-article[1].jpg"/>
          <p:cNvPicPr>
            <a:picLocks noChangeAspect="1" noChangeArrowheads="1"/>
          </p:cNvPicPr>
          <p:nvPr/>
        </p:nvPicPr>
        <p:blipFill>
          <a:blip r:embed="rId4"/>
          <a:srcRect/>
          <a:stretch>
            <a:fillRect/>
          </a:stretch>
        </p:blipFill>
        <p:spPr bwMode="auto">
          <a:xfrm>
            <a:off x="1600200" y="3805535"/>
            <a:ext cx="2528005" cy="2066544"/>
          </a:xfrm>
          <a:prstGeom prst="rect">
            <a:avLst/>
          </a:prstGeom>
          <a:noFill/>
        </p:spPr>
      </p:pic>
      <p:cxnSp>
        <p:nvCxnSpPr>
          <p:cNvPr id="21" name="Elbow Connector 20"/>
          <p:cNvCxnSpPr/>
          <p:nvPr/>
        </p:nvCxnSpPr>
        <p:spPr>
          <a:xfrm>
            <a:off x="2209800" y="1752600"/>
            <a:ext cx="990600" cy="1588"/>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cxnSp>
        <p:nvCxnSpPr>
          <p:cNvPr id="22" name="Elbow Connector 21"/>
          <p:cNvCxnSpPr/>
          <p:nvPr/>
        </p:nvCxnSpPr>
        <p:spPr>
          <a:xfrm>
            <a:off x="5257800" y="1752600"/>
            <a:ext cx="762000" cy="1588"/>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cxnSp>
        <p:nvCxnSpPr>
          <p:cNvPr id="24" name="Elbow Connector 23"/>
          <p:cNvCxnSpPr/>
          <p:nvPr/>
        </p:nvCxnSpPr>
        <p:spPr>
          <a:xfrm rot="5400000">
            <a:off x="6743700" y="3619500"/>
            <a:ext cx="1524000" cy="381000"/>
          </a:xfrm>
          <a:prstGeom prst="bentConnector3">
            <a:avLst>
              <a:gd name="adj1" fmla="val 100000"/>
            </a:avLst>
          </a:prstGeom>
          <a:ln w="38100">
            <a:tailEnd type="arrow"/>
          </a:ln>
        </p:spPr>
        <p:style>
          <a:lnRef idx="3">
            <a:schemeClr val="dk1"/>
          </a:lnRef>
          <a:fillRef idx="0">
            <a:schemeClr val="dk1"/>
          </a:fillRef>
          <a:effectRef idx="2">
            <a:schemeClr val="dk1"/>
          </a:effectRef>
          <a:fontRef idx="minor">
            <a:schemeClr val="tx1"/>
          </a:fontRef>
        </p:style>
      </p:cxnSp>
      <p:cxnSp>
        <p:nvCxnSpPr>
          <p:cNvPr id="32" name="Elbow Connector 31"/>
          <p:cNvCxnSpPr/>
          <p:nvPr/>
        </p:nvCxnSpPr>
        <p:spPr>
          <a:xfrm rot="10800000">
            <a:off x="3810000" y="4572000"/>
            <a:ext cx="1066800" cy="1588"/>
          </a:xfrm>
          <a:prstGeom prst="bentConnector3">
            <a:avLst>
              <a:gd name="adj1" fmla="val 50000"/>
            </a:avLst>
          </a:prstGeom>
          <a:ln w="38100">
            <a:tailEnd type="arrow"/>
          </a:ln>
        </p:spPr>
        <p:style>
          <a:lnRef idx="3">
            <a:schemeClr val="dk1"/>
          </a:lnRef>
          <a:fillRef idx="0">
            <a:schemeClr val="dk1"/>
          </a:fillRef>
          <a:effectRef idx="2">
            <a:schemeClr val="dk1"/>
          </a:effectRef>
          <a:fontRef idx="minor">
            <a:schemeClr val="tx1"/>
          </a:fontRef>
        </p:style>
      </p:cxnSp>
      <p:pic>
        <p:nvPicPr>
          <p:cNvPr id="16386" name="Picture 2" descr="ID# 13071 - Figure Hauling Arrow Up Graph - PowerPoint Animation"/>
          <p:cNvPicPr>
            <a:picLocks noChangeAspect="1" noChangeArrowheads="1" noCrop="1"/>
          </p:cNvPicPr>
          <p:nvPr/>
        </p:nvPicPr>
        <p:blipFill>
          <a:blip r:embed="rId5"/>
          <a:srcRect/>
          <a:stretch>
            <a:fillRect/>
          </a:stretch>
        </p:blipFill>
        <p:spPr bwMode="auto">
          <a:xfrm>
            <a:off x="609600" y="571500"/>
            <a:ext cx="1905000" cy="1905001"/>
          </a:xfrm>
          <a:prstGeom prst="rect">
            <a:avLst/>
          </a:prstGeom>
          <a:noFill/>
        </p:spPr>
      </p:pic>
      <p:pic>
        <p:nvPicPr>
          <p:cNvPr id="16388" name="Picture 4" descr="ID# 13321 - Financial Data Zoom - PowerPoint Animation"/>
          <p:cNvPicPr>
            <a:picLocks noChangeAspect="1" noChangeArrowheads="1" noCrop="1"/>
          </p:cNvPicPr>
          <p:nvPr/>
        </p:nvPicPr>
        <p:blipFill>
          <a:blip r:embed="rId6"/>
          <a:srcRect/>
          <a:stretch>
            <a:fillRect/>
          </a:stretch>
        </p:blipFill>
        <p:spPr bwMode="auto">
          <a:xfrm>
            <a:off x="3352800" y="685800"/>
            <a:ext cx="1828800" cy="1828801"/>
          </a:xfrm>
          <a:prstGeom prst="rect">
            <a:avLst/>
          </a:prstGeom>
          <a:noFill/>
        </p:spPr>
      </p:pic>
    </p:spTree>
  </p:cSld>
  <p:clrMapOvr>
    <a:masterClrMapping/>
  </p:clrMapOvr>
  <p:transition spd="slow" advClick="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Functions of the Budget Division/ Unit </a:t>
            </a:r>
            <a:endParaRPr lang="en-US" sz="3200" dirty="0"/>
          </a:p>
        </p:txBody>
      </p:sp>
      <p:sp>
        <p:nvSpPr>
          <p:cNvPr id="3" name="Text Placeholder 2"/>
          <p:cNvSpPr>
            <a:spLocks noGrp="1"/>
          </p:cNvSpPr>
          <p:nvPr>
            <p:ph type="body" idx="1"/>
          </p:nvPr>
        </p:nvSpPr>
        <p:spPr/>
        <p:style>
          <a:lnRef idx="0">
            <a:schemeClr val="accent3"/>
          </a:lnRef>
          <a:fillRef idx="3">
            <a:schemeClr val="accent3"/>
          </a:fillRef>
          <a:effectRef idx="3">
            <a:schemeClr val="accent3"/>
          </a:effectRef>
          <a:fontRef idx="minor">
            <a:schemeClr val="lt1"/>
          </a:fontRef>
        </p:style>
        <p:txBody>
          <a:bodyPr>
            <a:normAutofit fontScale="92500" lnSpcReduction="20000"/>
          </a:bodyPr>
          <a:lstStyle/>
          <a:p>
            <a:pPr algn="ctr"/>
            <a:r>
              <a:rPr lang="en-US" dirty="0" smtClean="0"/>
              <a:t>Government’s Budget Cycle</a:t>
            </a:r>
            <a:endParaRPr lang="en-US" dirty="0"/>
          </a:p>
        </p:txBody>
      </p:sp>
      <p:sp>
        <p:nvSpPr>
          <p:cNvPr id="4" name="Content Placeholder 3"/>
          <p:cNvSpPr>
            <a:spLocks noGrp="1"/>
          </p:cNvSpPr>
          <p:nvPr>
            <p:ph sz="half" idx="2"/>
          </p:nvPr>
        </p:nvSpPr>
        <p:spPr>
          <a:xfrm>
            <a:off x="457200" y="1981200"/>
            <a:ext cx="3962400" cy="4144963"/>
          </a:xfrm>
          <a:solidFill>
            <a:srgbClr val="FFFF99"/>
          </a:solidFill>
        </p:spPr>
        <p:style>
          <a:lnRef idx="1">
            <a:schemeClr val="accent6"/>
          </a:lnRef>
          <a:fillRef idx="2">
            <a:schemeClr val="accent6"/>
          </a:fillRef>
          <a:effectRef idx="1">
            <a:schemeClr val="accent6"/>
          </a:effectRef>
          <a:fontRef idx="minor">
            <a:schemeClr val="dk1"/>
          </a:fontRef>
        </p:style>
        <p:txBody>
          <a:bodyPr>
            <a:normAutofit/>
          </a:bodyPr>
          <a:lstStyle/>
          <a:p>
            <a:r>
              <a:rPr lang="en-US" sz="2800" dirty="0" smtClean="0"/>
              <a:t>Budget Preparation/ Legislation Authorization Phase</a:t>
            </a:r>
          </a:p>
          <a:p>
            <a:r>
              <a:rPr lang="en-US" sz="2800" dirty="0" smtClean="0"/>
              <a:t>Budget Execution</a:t>
            </a:r>
          </a:p>
          <a:p>
            <a:r>
              <a:rPr lang="en-US" sz="2800" dirty="0" smtClean="0"/>
              <a:t>Budget Accountability/ Reporting</a:t>
            </a:r>
          </a:p>
          <a:p>
            <a:endParaRPr lang="en-US" sz="2800" dirty="0"/>
          </a:p>
        </p:txBody>
      </p:sp>
      <p:sp>
        <p:nvSpPr>
          <p:cNvPr id="5" name="Text Placeholder 4"/>
          <p:cNvSpPr>
            <a:spLocks noGrp="1"/>
          </p:cNvSpPr>
          <p:nvPr>
            <p:ph type="body" sz="quarter" idx="3"/>
          </p:nvPr>
        </p:nvSpPr>
        <p:spPr/>
        <p:style>
          <a:lnRef idx="0">
            <a:schemeClr val="accent5"/>
          </a:lnRef>
          <a:fillRef idx="3">
            <a:schemeClr val="accent5"/>
          </a:fillRef>
          <a:effectRef idx="3">
            <a:schemeClr val="accent5"/>
          </a:effectRef>
          <a:fontRef idx="minor">
            <a:schemeClr val="lt1"/>
          </a:fontRef>
        </p:style>
        <p:txBody>
          <a:bodyPr>
            <a:normAutofit fontScale="92500" lnSpcReduction="20000"/>
          </a:bodyPr>
          <a:lstStyle/>
          <a:p>
            <a:pPr algn="ctr"/>
            <a:r>
              <a:rPr lang="en-US" dirty="0" smtClean="0"/>
              <a:t>General Functions of the Budget Division /Units</a:t>
            </a:r>
          </a:p>
        </p:txBody>
      </p:sp>
      <p:sp>
        <p:nvSpPr>
          <p:cNvPr id="6" name="Content Placeholder 5"/>
          <p:cNvSpPr>
            <a:spLocks noGrp="1"/>
          </p:cNvSpPr>
          <p:nvPr>
            <p:ph sz="quarter" idx="4"/>
          </p:nvPr>
        </p:nvSpPr>
        <p:spPr>
          <a:solidFill>
            <a:schemeClr val="accent5">
              <a:lumMod val="20000"/>
              <a:lumOff val="80000"/>
            </a:schemeClr>
          </a:solidFill>
        </p:spPr>
        <p:style>
          <a:lnRef idx="0">
            <a:schemeClr val="accent6"/>
          </a:lnRef>
          <a:fillRef idx="3">
            <a:schemeClr val="accent6"/>
          </a:fillRef>
          <a:effectRef idx="3">
            <a:schemeClr val="accent6"/>
          </a:effectRef>
          <a:fontRef idx="minor">
            <a:schemeClr val="lt1"/>
          </a:fontRef>
        </p:style>
        <p:txBody>
          <a:bodyPr/>
          <a:lstStyle/>
          <a:p>
            <a:pPr>
              <a:buClr>
                <a:schemeClr val="tx2">
                  <a:lumMod val="60000"/>
                  <a:lumOff val="40000"/>
                </a:schemeClr>
              </a:buClr>
            </a:pPr>
            <a:r>
              <a:rPr lang="en-US" sz="2800" dirty="0" smtClean="0">
                <a:hlinkClick r:id="rId2" action="ppaction://hlinkpres?slideindex=6&amp;slidetitle=Basic Coordination."/>
              </a:rPr>
              <a:t>Basic Coordination</a:t>
            </a:r>
            <a:endParaRPr lang="en-US" sz="2800" dirty="0" smtClean="0"/>
          </a:p>
          <a:p>
            <a:pPr>
              <a:buClr>
                <a:schemeClr val="tx2">
                  <a:lumMod val="60000"/>
                  <a:lumOff val="40000"/>
                </a:schemeClr>
              </a:buClr>
            </a:pPr>
            <a:r>
              <a:rPr lang="en-US" sz="2800" dirty="0" smtClean="0">
                <a:hlinkClick r:id="rId2" action="ppaction://hlinkpres?slideindex=9&amp;slidetitle=Policy Guidance"/>
              </a:rPr>
              <a:t>Policy Guidance</a:t>
            </a:r>
            <a:endParaRPr lang="en-US" sz="2800" dirty="0" smtClean="0"/>
          </a:p>
          <a:p>
            <a:pPr>
              <a:buClr>
                <a:schemeClr val="tx2">
                  <a:lumMod val="60000"/>
                  <a:lumOff val="40000"/>
                </a:schemeClr>
              </a:buClr>
            </a:pPr>
            <a:r>
              <a:rPr lang="en-US" sz="2800" dirty="0" smtClean="0">
                <a:hlinkClick r:id="rId2" action="ppaction://hlinkpres?slideindex=11&amp;slidetitle=Supervision of Budget Implementation"/>
              </a:rPr>
              <a:t>Supervision of Budget Implementation</a:t>
            </a:r>
            <a:endParaRPr lang="en-US" sz="2800" dirty="0" smtClean="0"/>
          </a:p>
          <a:p>
            <a:pPr>
              <a:buNone/>
            </a:pPr>
            <a:endParaRPr lang="en-US" dirty="0"/>
          </a:p>
        </p:txBody>
      </p:sp>
      <p:sp>
        <p:nvSpPr>
          <p:cNvPr id="7" name="Slide Number Placeholder 6"/>
          <p:cNvSpPr>
            <a:spLocks noGrp="1"/>
          </p:cNvSpPr>
          <p:nvPr>
            <p:ph type="sldNum" sz="quarter" idx="11"/>
          </p:nvPr>
        </p:nvSpPr>
        <p:spPr/>
        <p:txBody>
          <a:bodyPr/>
          <a:lstStyle/>
          <a:p>
            <a:fld id="{40CEB23D-5D9C-424D-A4B8-74E3F10BC318}" type="slidenum">
              <a:rPr lang="fil-PH" smtClean="0"/>
              <a:pPr/>
              <a:t>13</a:t>
            </a:fld>
            <a:endParaRPr lang="fil-PH" dirty="0"/>
          </a:p>
        </p:txBody>
      </p:sp>
    </p:spTree>
  </p:cSld>
  <p:clrMapOvr>
    <a:masterClrMapping/>
  </p:clrMapOvr>
  <p:transition spd="slow" advClick="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en-US" sz="2800" b="1" dirty="0" smtClean="0"/>
              <a:t>Detailed Function of the Budget Division/Unit</a:t>
            </a:r>
          </a:p>
        </p:txBody>
      </p:sp>
      <p:sp>
        <p:nvSpPr>
          <p:cNvPr id="3" name="Content Placeholder 2"/>
          <p:cNvSpPr>
            <a:spLocks noGrp="1"/>
          </p:cNvSpPr>
          <p:nvPr>
            <p:ph idx="1"/>
          </p:nvPr>
        </p:nvSpPr>
        <p:spPr>
          <a:xfrm>
            <a:off x="304800" y="914400"/>
            <a:ext cx="8458200" cy="5257800"/>
          </a:xfrm>
        </p:spPr>
        <p:txBody>
          <a:bodyPr>
            <a:noAutofit/>
          </a:bodyPr>
          <a:lstStyle/>
          <a:p>
            <a:pPr marL="514350" indent="-514350" algn="just">
              <a:buNone/>
            </a:pPr>
            <a:endParaRPr lang="en-US" sz="2800" dirty="0" smtClean="0"/>
          </a:p>
          <a:p>
            <a:pPr marL="514350" indent="-514350" algn="just">
              <a:buBlip>
                <a:blip r:embed="rId2"/>
              </a:buBlip>
            </a:pPr>
            <a:endParaRPr lang="fil-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14</a:t>
            </a:fld>
            <a:endParaRPr lang="fil-PH" dirty="0"/>
          </a:p>
        </p:txBody>
      </p:sp>
      <p:graphicFrame>
        <p:nvGraphicFramePr>
          <p:cNvPr id="5" name="Diagram 4"/>
          <p:cNvGraphicFramePr/>
          <p:nvPr/>
        </p:nvGraphicFramePr>
        <p:xfrm>
          <a:off x="381000" y="1066800"/>
          <a:ext cx="84582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advClick="0">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en-US" sz="2800" b="1" dirty="0" smtClean="0"/>
              <a:t>Function of the Budget Division/Unit</a:t>
            </a:r>
          </a:p>
        </p:txBody>
      </p:sp>
      <p:sp>
        <p:nvSpPr>
          <p:cNvPr id="3" name="Content Placeholder 2"/>
          <p:cNvSpPr>
            <a:spLocks noGrp="1"/>
          </p:cNvSpPr>
          <p:nvPr>
            <p:ph idx="1"/>
          </p:nvPr>
        </p:nvSpPr>
        <p:spPr>
          <a:xfrm>
            <a:off x="304800" y="990600"/>
            <a:ext cx="8458200" cy="5257800"/>
          </a:xfrm>
        </p:spPr>
        <p:txBody>
          <a:bodyPr>
            <a:noAutofit/>
          </a:bodyPr>
          <a:lstStyle/>
          <a:p>
            <a:pPr marL="514350" indent="-514350" algn="just">
              <a:buNone/>
            </a:pPr>
            <a:endParaRPr lang="en-US" sz="2800" dirty="0" smtClean="0"/>
          </a:p>
          <a:p>
            <a:pPr marL="514350" indent="-514350" algn="just">
              <a:buBlip>
                <a:blip r:embed="rId2"/>
              </a:buBlip>
            </a:pPr>
            <a:endParaRPr lang="fil-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15</a:t>
            </a:fld>
            <a:endParaRPr lang="fil-PH" dirty="0"/>
          </a:p>
        </p:txBody>
      </p:sp>
      <p:graphicFrame>
        <p:nvGraphicFramePr>
          <p:cNvPr id="5" name="Diagram 4"/>
          <p:cNvGraphicFramePr/>
          <p:nvPr/>
        </p:nvGraphicFramePr>
        <p:xfrm>
          <a:off x="381000" y="1066800"/>
          <a:ext cx="84582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2"/>
          <p:cNvSpPr txBox="1">
            <a:spLocks/>
          </p:cNvSpPr>
          <p:nvPr/>
        </p:nvSpPr>
        <p:spPr>
          <a:xfrm>
            <a:off x="304800" y="914400"/>
            <a:ext cx="8458200" cy="5257800"/>
          </a:xfrm>
          <a:prstGeom prst="rect">
            <a:avLst/>
          </a:prstGeom>
        </p:spPr>
        <p:txBody>
          <a:bodyPr vert="horz" lIns="91440" tIns="45720" rIns="91440" bIns="45720" rtlCol="0">
            <a:noAutofit/>
          </a:bodyPr>
          <a:lstStyle/>
          <a:p>
            <a:pPr marL="514350" marR="0" lvl="0" indent="-51435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smtClean="0">
              <a:ln>
                <a:noFill/>
              </a:ln>
              <a:solidFill>
                <a:schemeClr val="tx1"/>
              </a:solidFill>
              <a:effectLst/>
              <a:uLnTx/>
              <a:uFillTx/>
              <a:latin typeface="+mn-lt"/>
              <a:ea typeface="+mn-ea"/>
              <a:cs typeface="+mn-cs"/>
            </a:endParaRPr>
          </a:p>
          <a:p>
            <a:pPr marL="514350" marR="0" lvl="0" indent="-514350" algn="just" defTabSz="914400" rtl="0" eaLnBrk="1" fontAlgn="auto" latinLnBrk="0" hangingPunct="1">
              <a:lnSpc>
                <a:spcPct val="100000"/>
              </a:lnSpc>
              <a:spcBef>
                <a:spcPct val="20000"/>
              </a:spcBef>
              <a:spcAft>
                <a:spcPts val="0"/>
              </a:spcAft>
              <a:buClrTx/>
              <a:buSzTx/>
              <a:buFont typeface="Arial" pitchFamily="34" charset="0"/>
              <a:buBlip>
                <a:blip r:embed="rId2"/>
              </a:buBlip>
              <a:tabLst/>
              <a:defRPr/>
            </a:pPr>
            <a:endParaRPr kumimoji="0" lang="fil-PH"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advClick="0">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en-US" sz="2800" b="1" dirty="0" smtClean="0"/>
              <a:t>Function of the Budget Division/Unit</a:t>
            </a:r>
          </a:p>
        </p:txBody>
      </p:sp>
      <p:sp>
        <p:nvSpPr>
          <p:cNvPr id="3" name="Content Placeholder 2"/>
          <p:cNvSpPr>
            <a:spLocks noGrp="1"/>
          </p:cNvSpPr>
          <p:nvPr>
            <p:ph idx="1"/>
          </p:nvPr>
        </p:nvSpPr>
        <p:spPr>
          <a:xfrm>
            <a:off x="304800" y="990600"/>
            <a:ext cx="8458200" cy="5257800"/>
          </a:xfrm>
        </p:spPr>
        <p:txBody>
          <a:bodyPr>
            <a:noAutofit/>
          </a:bodyPr>
          <a:lstStyle/>
          <a:p>
            <a:pPr marL="514350" indent="-514350" algn="just">
              <a:buNone/>
            </a:pPr>
            <a:endParaRPr lang="en-US" sz="2800" dirty="0" smtClean="0"/>
          </a:p>
          <a:p>
            <a:pPr marL="514350" indent="-514350" algn="just">
              <a:buBlip>
                <a:blip r:embed="rId2"/>
              </a:buBlip>
            </a:pPr>
            <a:endParaRPr lang="fil-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16</a:t>
            </a:fld>
            <a:endParaRPr lang="fil-PH" dirty="0"/>
          </a:p>
        </p:txBody>
      </p:sp>
      <p:graphicFrame>
        <p:nvGraphicFramePr>
          <p:cNvPr id="5" name="Diagram 4"/>
          <p:cNvGraphicFramePr/>
          <p:nvPr/>
        </p:nvGraphicFramePr>
        <p:xfrm>
          <a:off x="304800" y="1295400"/>
          <a:ext cx="84582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2"/>
          <p:cNvSpPr txBox="1">
            <a:spLocks/>
          </p:cNvSpPr>
          <p:nvPr/>
        </p:nvSpPr>
        <p:spPr>
          <a:xfrm>
            <a:off x="304800" y="914400"/>
            <a:ext cx="8458200" cy="5257800"/>
          </a:xfrm>
          <a:prstGeom prst="rect">
            <a:avLst/>
          </a:prstGeom>
        </p:spPr>
        <p:txBody>
          <a:bodyPr vert="horz" lIns="91440" tIns="45720" rIns="91440" bIns="45720" rtlCol="0">
            <a:noAutofit/>
          </a:bodyPr>
          <a:lstStyle/>
          <a:p>
            <a:pPr marL="514350" marR="0" lvl="0" indent="-51435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smtClean="0">
              <a:ln>
                <a:noFill/>
              </a:ln>
              <a:solidFill>
                <a:schemeClr val="tx1"/>
              </a:solidFill>
              <a:effectLst/>
              <a:uLnTx/>
              <a:uFillTx/>
              <a:latin typeface="+mn-lt"/>
              <a:ea typeface="+mn-ea"/>
              <a:cs typeface="+mn-cs"/>
            </a:endParaRPr>
          </a:p>
          <a:p>
            <a:pPr marL="514350" marR="0" lvl="0" indent="-514350" algn="just" defTabSz="914400" rtl="0" eaLnBrk="1" fontAlgn="auto" latinLnBrk="0" hangingPunct="1">
              <a:lnSpc>
                <a:spcPct val="100000"/>
              </a:lnSpc>
              <a:spcBef>
                <a:spcPct val="20000"/>
              </a:spcBef>
              <a:spcAft>
                <a:spcPts val="0"/>
              </a:spcAft>
              <a:buClrTx/>
              <a:buSzTx/>
              <a:buFont typeface="Arial" pitchFamily="34" charset="0"/>
              <a:buBlip>
                <a:blip r:embed="rId2"/>
              </a:buBlip>
              <a:tabLst/>
              <a:defRPr/>
            </a:pPr>
            <a:endParaRPr kumimoji="0" lang="fil-PH"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slow" advClick="0">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Functions of a Budget Officer vis-à-vis Functions of the Budget Division/ Unit </a:t>
            </a:r>
            <a:endParaRPr lang="en-US" dirty="0"/>
          </a:p>
        </p:txBody>
      </p:sp>
      <p:sp>
        <p:nvSpPr>
          <p:cNvPr id="3" name="Content Placeholder 2"/>
          <p:cNvSpPr>
            <a:spLocks noGrp="1"/>
          </p:cNvSpPr>
          <p:nvPr>
            <p:ph idx="1"/>
          </p:nvPr>
        </p:nvSpPr>
        <p:spPr>
          <a:xfrm>
            <a:off x="3575050" y="273050"/>
            <a:ext cx="5111750" cy="6203950"/>
          </a:xfrm>
          <a:ln/>
        </p:spPr>
        <p:style>
          <a:lnRef idx="2">
            <a:schemeClr val="accent4"/>
          </a:lnRef>
          <a:fillRef idx="1">
            <a:schemeClr val="lt1"/>
          </a:fillRef>
          <a:effectRef idx="0">
            <a:schemeClr val="accent4"/>
          </a:effectRef>
          <a:fontRef idx="minor">
            <a:schemeClr val="dk1"/>
          </a:fontRef>
        </p:style>
        <p:txBody>
          <a:bodyPr>
            <a:noAutofit/>
          </a:bodyPr>
          <a:lstStyle/>
          <a:p>
            <a:pPr lvl="0"/>
            <a:r>
              <a:rPr lang="en-US" sz="2800" dirty="0" smtClean="0"/>
              <a:t>Reviews, evaluates, and consolidates budget proposals of the different operating units, and as recommended by the Program Committee (</a:t>
            </a:r>
            <a:r>
              <a:rPr lang="en-US" sz="2800" dirty="0" err="1" smtClean="0"/>
              <a:t>ProgCom</a:t>
            </a:r>
            <a:r>
              <a:rPr lang="en-US" sz="2800" dirty="0" smtClean="0"/>
              <a:t>).</a:t>
            </a:r>
          </a:p>
          <a:p>
            <a:r>
              <a:rPr lang="en-US" sz="2800" dirty="0" smtClean="0"/>
              <a:t>Attend budget hearings of the agency and receiving officials </a:t>
            </a:r>
          </a:p>
          <a:p>
            <a:pPr lvl="0"/>
            <a:r>
              <a:rPr lang="en-US" sz="2800" dirty="0" smtClean="0"/>
              <a:t>Coordinates with oversight agencies related to the agency’s approval of its budgetary request</a:t>
            </a:r>
          </a:p>
          <a:p>
            <a:pPr>
              <a:buNone/>
            </a:pPr>
            <a:endParaRPr lang="en-US" sz="2800" dirty="0" smtClean="0"/>
          </a:p>
          <a:p>
            <a:pPr lvl="0"/>
            <a:endParaRPr lang="en-US" sz="2800" dirty="0" smtClean="0"/>
          </a:p>
          <a:p>
            <a:endParaRPr lang="en-US" sz="2800" dirty="0"/>
          </a:p>
        </p:txBody>
      </p:sp>
      <p:sp>
        <p:nvSpPr>
          <p:cNvPr id="4" name="Text Placeholder 3"/>
          <p:cNvSpPr>
            <a:spLocks noGrp="1"/>
          </p:cNvSpPr>
          <p:nvPr>
            <p:ph type="body" sz="half" idx="2"/>
          </p:nvPr>
        </p:nvSpPr>
        <p:spPr/>
        <p:style>
          <a:lnRef idx="0">
            <a:schemeClr val="accent4"/>
          </a:lnRef>
          <a:fillRef idx="3">
            <a:schemeClr val="accent4"/>
          </a:fillRef>
          <a:effectRef idx="3">
            <a:schemeClr val="accent4"/>
          </a:effectRef>
          <a:fontRef idx="minor">
            <a:schemeClr val="lt1"/>
          </a:fontRef>
        </p:style>
        <p:txBody>
          <a:bodyPr anchor="ctr">
            <a:normAutofit/>
          </a:bodyPr>
          <a:lstStyle/>
          <a:p>
            <a:r>
              <a:rPr lang="en-US" sz="3600" dirty="0" smtClean="0">
                <a:solidFill>
                  <a:schemeClr val="bg1"/>
                </a:solidFill>
                <a:effectLst>
                  <a:outerShdw blurRad="38100" dist="38100" dir="2700000" algn="tl">
                    <a:srgbClr val="000000">
                      <a:alpha val="43137"/>
                    </a:srgbClr>
                  </a:outerShdw>
                </a:effectLst>
              </a:rPr>
              <a:t>Budget Preparation, Legislation and Authorization</a:t>
            </a:r>
            <a:endParaRPr lang="en-US" sz="3600" dirty="0">
              <a:solidFill>
                <a:schemeClr val="bg1"/>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4"/>
          </p:nvPr>
        </p:nvSpPr>
        <p:spPr/>
        <p:txBody>
          <a:bodyPr/>
          <a:lstStyle/>
          <a:p>
            <a:fld id="{40CEB23D-5D9C-424D-A4B8-74E3F10BC318}" type="slidenum">
              <a:rPr lang="fil-PH" smtClean="0"/>
              <a:pPr/>
              <a:t>17</a:t>
            </a:fld>
            <a:endParaRPr lang="fil-PH" dirty="0"/>
          </a:p>
        </p:txBody>
      </p:sp>
    </p:spTree>
  </p:cSld>
  <p:clrMapOvr>
    <a:masterClrMapping/>
  </p:clrMapOvr>
  <p:transition spd="slow" advClick="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Functions of a Budget Officer vis-à-vis Functions of the Budget Division/ Unit </a:t>
            </a:r>
            <a:endParaRPr lang="en-US" dirty="0"/>
          </a:p>
        </p:txBody>
      </p:sp>
      <p:sp>
        <p:nvSpPr>
          <p:cNvPr id="3" name="Content Placeholder 2"/>
          <p:cNvSpPr>
            <a:spLocks noGrp="1"/>
          </p:cNvSpPr>
          <p:nvPr>
            <p:ph idx="1"/>
          </p:nvPr>
        </p:nvSpPr>
        <p:spPr>
          <a:xfrm>
            <a:off x="3575050" y="273050"/>
            <a:ext cx="5111750" cy="6203950"/>
          </a:xfrm>
          <a:ln/>
        </p:spPr>
        <p:style>
          <a:lnRef idx="2">
            <a:schemeClr val="accent2"/>
          </a:lnRef>
          <a:fillRef idx="1">
            <a:schemeClr val="lt1"/>
          </a:fillRef>
          <a:effectRef idx="0">
            <a:schemeClr val="accent2"/>
          </a:effectRef>
          <a:fontRef idx="minor">
            <a:schemeClr val="dk1"/>
          </a:fontRef>
        </p:style>
        <p:txBody>
          <a:bodyPr>
            <a:noAutofit/>
          </a:bodyPr>
          <a:lstStyle/>
          <a:p>
            <a:pPr lvl="0"/>
            <a:r>
              <a:rPr lang="en-US" dirty="0" smtClean="0"/>
              <a:t>Coordinates the prioritization and allocation of funds/ resources based on budget ceilings and allocable amounts</a:t>
            </a:r>
          </a:p>
          <a:p>
            <a:pPr lvl="0"/>
            <a:r>
              <a:rPr lang="en-US" dirty="0" smtClean="0"/>
              <a:t>Monitors actual expenditures vis-à-vis budget releases</a:t>
            </a:r>
          </a:p>
          <a:p>
            <a:pPr lvl="0"/>
            <a:r>
              <a:rPr lang="en-US" dirty="0" smtClean="0"/>
              <a:t>Assists operating units in their budget implementation</a:t>
            </a:r>
          </a:p>
          <a:p>
            <a:pPr lvl="0">
              <a:buNone/>
            </a:pPr>
            <a:endParaRPr lang="en-US" dirty="0" smtClean="0"/>
          </a:p>
          <a:p>
            <a:pPr lvl="0">
              <a:buNone/>
            </a:pPr>
            <a:endParaRPr lang="en-US" dirty="0" smtClean="0"/>
          </a:p>
          <a:p>
            <a:pPr>
              <a:buNone/>
            </a:pPr>
            <a:endParaRPr lang="en-US" dirty="0" smtClean="0"/>
          </a:p>
          <a:p>
            <a:pPr lvl="0"/>
            <a:endParaRPr lang="en-US" dirty="0" smtClean="0"/>
          </a:p>
          <a:p>
            <a:endParaRPr lang="en-US" dirty="0"/>
          </a:p>
        </p:txBody>
      </p:sp>
      <p:sp>
        <p:nvSpPr>
          <p:cNvPr id="4" name="Text Placeholder 3"/>
          <p:cNvSpPr>
            <a:spLocks noGrp="1"/>
          </p:cNvSpPr>
          <p:nvPr>
            <p:ph type="body" sz="half" idx="2"/>
          </p:nvPr>
        </p:nvSpPr>
        <p:spPr/>
        <p:style>
          <a:lnRef idx="0">
            <a:schemeClr val="accent2"/>
          </a:lnRef>
          <a:fillRef idx="3">
            <a:schemeClr val="accent2"/>
          </a:fillRef>
          <a:effectRef idx="3">
            <a:schemeClr val="accent2"/>
          </a:effectRef>
          <a:fontRef idx="minor">
            <a:schemeClr val="lt1"/>
          </a:fontRef>
        </p:style>
        <p:txBody>
          <a:bodyPr anchor="ctr">
            <a:normAutofit/>
          </a:bodyPr>
          <a:lstStyle/>
          <a:p>
            <a:r>
              <a:rPr lang="en-US" sz="4400" dirty="0" smtClean="0">
                <a:solidFill>
                  <a:schemeClr val="bg1"/>
                </a:solidFill>
                <a:effectLst>
                  <a:outerShdw blurRad="38100" dist="38100" dir="2700000" algn="tl">
                    <a:srgbClr val="000000">
                      <a:alpha val="43137"/>
                    </a:srgbClr>
                  </a:outerShdw>
                </a:effectLst>
              </a:rPr>
              <a:t>Budget Execution</a:t>
            </a:r>
            <a:endParaRPr lang="en-US" sz="4400" dirty="0">
              <a:solidFill>
                <a:schemeClr val="bg1"/>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4"/>
          </p:nvPr>
        </p:nvSpPr>
        <p:spPr/>
        <p:txBody>
          <a:bodyPr/>
          <a:lstStyle/>
          <a:p>
            <a:fld id="{40CEB23D-5D9C-424D-A4B8-74E3F10BC318}" type="slidenum">
              <a:rPr lang="fil-PH" smtClean="0"/>
              <a:pPr/>
              <a:t>18</a:t>
            </a:fld>
            <a:endParaRPr lang="fil-PH" dirty="0"/>
          </a:p>
        </p:txBody>
      </p:sp>
    </p:spTree>
  </p:cSld>
  <p:clrMapOvr>
    <a:masterClrMapping/>
  </p:clrMapOvr>
  <p:transition spd="slow" advClick="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Functions of a Budget Officer vis-à-vis Functions of the Budget Division/ Unit </a:t>
            </a:r>
            <a:endParaRPr lang="en-US" dirty="0"/>
          </a:p>
        </p:txBody>
      </p:sp>
      <p:sp>
        <p:nvSpPr>
          <p:cNvPr id="3" name="Content Placeholder 2"/>
          <p:cNvSpPr>
            <a:spLocks noGrp="1"/>
          </p:cNvSpPr>
          <p:nvPr>
            <p:ph idx="1"/>
          </p:nvPr>
        </p:nvSpPr>
        <p:spPr>
          <a:xfrm>
            <a:off x="3575050" y="273050"/>
            <a:ext cx="5111750" cy="6203950"/>
          </a:xfrm>
          <a:ln>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a:noAutofit/>
          </a:bodyPr>
          <a:lstStyle/>
          <a:p>
            <a:pPr lvl="0"/>
            <a:r>
              <a:rPr lang="en-US" sz="2800" dirty="0" smtClean="0"/>
              <a:t>Prepares/ submits timely financial accountability reports to management and oversight agencies</a:t>
            </a:r>
          </a:p>
          <a:p>
            <a:pPr lvl="0"/>
            <a:r>
              <a:rPr lang="en-US" sz="2800" dirty="0" smtClean="0"/>
              <a:t>Monitors actual expenditures vis-à-vis budget releases</a:t>
            </a:r>
          </a:p>
          <a:p>
            <a:pPr lvl="0"/>
            <a:r>
              <a:rPr lang="en-US" sz="2800" dirty="0" smtClean="0"/>
              <a:t>Communicate to the various operating units status of their budget allocations</a:t>
            </a:r>
          </a:p>
          <a:p>
            <a:r>
              <a:rPr lang="en-US" sz="2800" dirty="0" smtClean="0"/>
              <a:t>Reviews and analyze budgetary request and prepares corresponding action</a:t>
            </a:r>
          </a:p>
          <a:p>
            <a:pPr lvl="0">
              <a:buNone/>
            </a:pPr>
            <a:endParaRPr lang="en-US" sz="2800" dirty="0" smtClean="0"/>
          </a:p>
          <a:p>
            <a:pPr>
              <a:buNone/>
            </a:pPr>
            <a:endParaRPr lang="en-US" sz="2800" dirty="0" smtClean="0"/>
          </a:p>
          <a:p>
            <a:pPr lvl="0"/>
            <a:endParaRPr lang="en-US" sz="2800" dirty="0" smtClean="0"/>
          </a:p>
          <a:p>
            <a:endParaRPr lang="en-US" sz="2800" dirty="0"/>
          </a:p>
        </p:txBody>
      </p:sp>
      <p:sp>
        <p:nvSpPr>
          <p:cNvPr id="4" name="Text Placeholder 3"/>
          <p:cNvSpPr>
            <a:spLocks noGrp="1"/>
          </p:cNvSpPr>
          <p:nvPr>
            <p:ph type="body" sz="half" idx="2"/>
          </p:nvPr>
        </p:nvSpPr>
        <p:spPr>
          <a:solidFill>
            <a:schemeClr val="accent5">
              <a:lumMod val="75000"/>
            </a:schemeClr>
          </a:solidFill>
        </p:spPr>
        <p:style>
          <a:lnRef idx="0">
            <a:schemeClr val="accent2"/>
          </a:lnRef>
          <a:fillRef idx="3">
            <a:schemeClr val="accent2"/>
          </a:fillRef>
          <a:effectRef idx="3">
            <a:schemeClr val="accent2"/>
          </a:effectRef>
          <a:fontRef idx="minor">
            <a:schemeClr val="lt1"/>
          </a:fontRef>
        </p:style>
        <p:txBody>
          <a:bodyPr anchor="ctr">
            <a:normAutofit/>
          </a:bodyPr>
          <a:lstStyle/>
          <a:p>
            <a:r>
              <a:rPr lang="en-US" sz="3600" dirty="0" smtClean="0">
                <a:solidFill>
                  <a:schemeClr val="bg1"/>
                </a:solidFill>
                <a:effectLst>
                  <a:outerShdw blurRad="38100" dist="38100" dir="2700000" algn="tl">
                    <a:srgbClr val="000000">
                      <a:alpha val="43137"/>
                    </a:srgbClr>
                  </a:outerShdw>
                </a:effectLst>
              </a:rPr>
              <a:t>Budget Accountability/Reporting</a:t>
            </a:r>
            <a:endParaRPr lang="en-US" sz="3600" dirty="0">
              <a:solidFill>
                <a:schemeClr val="bg1"/>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4"/>
          </p:nvPr>
        </p:nvSpPr>
        <p:spPr/>
        <p:txBody>
          <a:bodyPr/>
          <a:lstStyle/>
          <a:p>
            <a:fld id="{40CEB23D-5D9C-424D-A4B8-74E3F10BC318}" type="slidenum">
              <a:rPr lang="fil-PH" smtClean="0"/>
              <a:pPr/>
              <a:t>19</a:t>
            </a:fld>
            <a:endParaRPr lang="fil-PH" dirty="0"/>
          </a:p>
        </p:txBody>
      </p:sp>
    </p:spTree>
  </p:cSld>
  <p:clrMapOvr>
    <a:masterClrMapping/>
  </p:clrMapOvr>
  <p:transition spd="slow" advClick="0">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en-US" sz="2800" b="1" dirty="0" smtClean="0"/>
              <a:t>Applications of the BMS for the Practice Sets</a:t>
            </a:r>
          </a:p>
        </p:txBody>
      </p:sp>
      <p:sp>
        <p:nvSpPr>
          <p:cNvPr id="4" name="Slide Number Placeholder 3"/>
          <p:cNvSpPr>
            <a:spLocks noGrp="1"/>
          </p:cNvSpPr>
          <p:nvPr>
            <p:ph type="sldNum" sz="quarter" idx="4"/>
          </p:nvPr>
        </p:nvSpPr>
        <p:spPr/>
        <p:txBody>
          <a:bodyPr/>
          <a:lstStyle/>
          <a:p>
            <a:fld id="{40CEB23D-5D9C-424D-A4B8-74E3F10BC318}" type="slidenum">
              <a:rPr lang="fil-PH" smtClean="0"/>
              <a:pPr/>
              <a:t>20</a:t>
            </a:fld>
            <a:endParaRPr lang="fil-PH" dirty="0"/>
          </a:p>
        </p:txBody>
      </p:sp>
      <p:graphicFrame>
        <p:nvGraphicFramePr>
          <p:cNvPr id="10" name="Diagram 9"/>
          <p:cNvGraphicFramePr/>
          <p:nvPr/>
        </p:nvGraphicFramePr>
        <p:xfrm>
          <a:off x="228600" y="1066800"/>
          <a:ext cx="86106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advClick="0">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en-US" sz="2800" b="1" dirty="0" smtClean="0"/>
              <a:t>Application of the BMS Training Module for DOs</a:t>
            </a:r>
          </a:p>
        </p:txBody>
      </p:sp>
      <p:sp>
        <p:nvSpPr>
          <p:cNvPr id="3" name="Content Placeholder 2"/>
          <p:cNvSpPr>
            <a:spLocks noGrp="1"/>
          </p:cNvSpPr>
          <p:nvPr>
            <p:ph idx="1"/>
          </p:nvPr>
        </p:nvSpPr>
        <p:spPr>
          <a:xfrm>
            <a:off x="304800" y="990600"/>
            <a:ext cx="8458200" cy="5257800"/>
          </a:xfrm>
        </p:spPr>
        <p:txBody>
          <a:bodyPr>
            <a:noAutofit/>
          </a:bodyPr>
          <a:lstStyle/>
          <a:p>
            <a:pPr marL="514350" indent="-514350" algn="just">
              <a:buFont typeface="+mj-lt"/>
              <a:buAutoNum type="arabicPeriod"/>
            </a:pPr>
            <a:endParaRPr lang="en-US" sz="2800" dirty="0" smtClean="0"/>
          </a:p>
          <a:p>
            <a:pPr marL="514350" indent="-514350" algn="just">
              <a:buBlip>
                <a:blip r:embed="rId2"/>
              </a:buBlip>
            </a:pPr>
            <a:endParaRPr lang="en-US" sz="2800" dirty="0" smtClean="0"/>
          </a:p>
          <a:p>
            <a:pPr marL="514350" indent="-514350" algn="just">
              <a:buBlip>
                <a:blip r:embed="rId2"/>
              </a:buBlip>
            </a:pPr>
            <a:endParaRPr lang="en-US" sz="2800" dirty="0" smtClean="0"/>
          </a:p>
          <a:p>
            <a:pPr marL="514350" indent="-514350" algn="just">
              <a:buBlip>
                <a:blip r:embed="rId2"/>
              </a:buBlip>
            </a:pPr>
            <a:endParaRPr lang="fil-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21</a:t>
            </a:fld>
            <a:endParaRPr lang="fil-PH" dirty="0"/>
          </a:p>
        </p:txBody>
      </p:sp>
      <p:sp>
        <p:nvSpPr>
          <p:cNvPr id="10" name="TextBox 9"/>
          <p:cNvSpPr txBox="1"/>
          <p:nvPr/>
        </p:nvSpPr>
        <p:spPr>
          <a:xfrm>
            <a:off x="838200" y="2514600"/>
            <a:ext cx="7848600" cy="769441"/>
          </a:xfrm>
          <a:prstGeom prst="rect">
            <a:avLst/>
          </a:prstGeom>
          <a:noFill/>
        </p:spPr>
        <p:txBody>
          <a:bodyPr wrap="square" rtlCol="0">
            <a:spAutoFit/>
          </a:bodyPr>
          <a:lstStyle/>
          <a:p>
            <a:pPr algn="ctr"/>
            <a:r>
              <a:rPr lang="en-US" sz="4400" dirty="0" smtClean="0">
                <a:hlinkClick r:id="rId3" action="ppaction://hlinkpres?slideindex=1&amp;slidetitle="/>
              </a:rPr>
              <a:t>BMS Training Module</a:t>
            </a:r>
            <a:endParaRPr lang="en-US" sz="4400" dirty="0"/>
          </a:p>
        </p:txBody>
      </p:sp>
      <p:sp>
        <p:nvSpPr>
          <p:cNvPr id="6" name="TextBox 5"/>
          <p:cNvSpPr txBox="1"/>
          <p:nvPr/>
        </p:nvSpPr>
        <p:spPr>
          <a:xfrm>
            <a:off x="838200" y="1524000"/>
            <a:ext cx="7848600" cy="769441"/>
          </a:xfrm>
          <a:prstGeom prst="rect">
            <a:avLst/>
          </a:prstGeom>
          <a:noFill/>
        </p:spPr>
        <p:txBody>
          <a:bodyPr wrap="square" rtlCol="0">
            <a:spAutoFit/>
          </a:bodyPr>
          <a:lstStyle/>
          <a:p>
            <a:pPr algn="ctr"/>
            <a:r>
              <a:rPr lang="en-US" sz="4400" dirty="0" smtClean="0">
                <a:hlinkClick r:id="rId4" action="ppaction://hlinkpres?slideindex=1&amp;slidetitle="/>
              </a:rPr>
              <a:t>BMS Overview</a:t>
            </a:r>
            <a:endParaRPr lang="en-US" sz="4400" dirty="0"/>
          </a:p>
        </p:txBody>
      </p:sp>
    </p:spTree>
  </p:cSld>
  <p:clrMapOvr>
    <a:masterClrMapping/>
  </p:clrMapOvr>
  <p:transition spd="slow" advClick="0">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t>Simulation Exercise</a:t>
            </a:r>
            <a:endParaRPr lang="en-US" sz="3200" b="1" dirty="0"/>
          </a:p>
        </p:txBody>
      </p:sp>
      <p:sp>
        <p:nvSpPr>
          <p:cNvPr id="3" name="Content Placeholder 2"/>
          <p:cNvSpPr>
            <a:spLocks noGrp="1"/>
          </p:cNvSpPr>
          <p:nvPr>
            <p:ph idx="1"/>
          </p:nvPr>
        </p:nvSpPr>
        <p:spPr/>
        <p:txBody>
          <a:bodyPr>
            <a:normAutofit/>
          </a:bodyPr>
          <a:lstStyle/>
          <a:p>
            <a:pPr>
              <a:buNone/>
            </a:pPr>
            <a:r>
              <a:rPr lang="en-US" b="1" u="sng" dirty="0" smtClean="0">
                <a:solidFill>
                  <a:srgbClr val="FF0000"/>
                </a:solidFill>
                <a:latin typeface="Arial Rounded MT Bold" pitchFamily="34" charset="0"/>
              </a:rPr>
              <a:t>Pre-requisites</a:t>
            </a:r>
          </a:p>
          <a:p>
            <a:r>
              <a:rPr lang="en-US" dirty="0" smtClean="0"/>
              <a:t>All </a:t>
            </a:r>
            <a:r>
              <a:rPr lang="en-US" dirty="0" err="1" smtClean="0"/>
              <a:t>pax</a:t>
            </a:r>
            <a:r>
              <a:rPr lang="en-US" dirty="0" smtClean="0"/>
              <a:t> should be familiar with the basic principles on Budget, Accounting, Audit </a:t>
            </a:r>
            <a:r>
              <a:rPr lang="en-US" smtClean="0"/>
              <a:t>and Procurement processes </a:t>
            </a:r>
            <a:endParaRPr lang="en-US" dirty="0" smtClean="0"/>
          </a:p>
          <a:p>
            <a:r>
              <a:rPr lang="en-US" dirty="0" smtClean="0"/>
              <a:t>Each </a:t>
            </a:r>
            <a:r>
              <a:rPr lang="en-US" dirty="0" err="1" smtClean="0"/>
              <a:t>pax</a:t>
            </a:r>
            <a:r>
              <a:rPr lang="en-US" dirty="0" smtClean="0"/>
              <a:t>/ RO should bring their own laptop installed with MS Access</a:t>
            </a:r>
          </a:p>
          <a:p>
            <a:r>
              <a:rPr lang="en-US" dirty="0" smtClean="0">
                <a:hlinkClick r:id="rId2" action="ppaction://hlinkfile"/>
              </a:rPr>
              <a:t>Practice set</a:t>
            </a:r>
            <a:r>
              <a:rPr lang="en-US" dirty="0" smtClean="0"/>
              <a:t>/ process documents prepared by CO to RO </a:t>
            </a:r>
            <a:r>
              <a:rPr lang="en-US" dirty="0" smtClean="0">
                <a:sym typeface="Wingdings" pitchFamily="2" charset="2"/>
              </a:rPr>
              <a:t> DO  Schools</a:t>
            </a:r>
            <a:endParaRPr lang="en-US" dirty="0" smtClean="0"/>
          </a:p>
          <a:p>
            <a:endParaRPr lang="en-US" dirty="0" smtClean="0"/>
          </a:p>
          <a:p>
            <a:endParaRPr lang="en-US"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22</a:t>
            </a:fld>
            <a:endParaRPr lang="fil-PH" dirty="0"/>
          </a:p>
        </p:txBody>
      </p:sp>
    </p:spTree>
  </p:cSld>
  <p:clrMapOvr>
    <a:masterClrMapping/>
  </p:clrMapOvr>
  <p:transition spd="slow" advClick="0">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lgn="l"/>
            <a:r>
              <a:rPr lang="en-US" sz="2800" b="1" dirty="0" smtClean="0"/>
              <a:t>Development of the FMOM Training Module for DOs</a:t>
            </a:r>
          </a:p>
        </p:txBody>
      </p:sp>
      <p:sp>
        <p:nvSpPr>
          <p:cNvPr id="3" name="Content Placeholder 2"/>
          <p:cNvSpPr>
            <a:spLocks noGrp="1"/>
          </p:cNvSpPr>
          <p:nvPr>
            <p:ph idx="1"/>
          </p:nvPr>
        </p:nvSpPr>
        <p:spPr>
          <a:xfrm>
            <a:off x="304800" y="990600"/>
            <a:ext cx="8458200" cy="5257800"/>
          </a:xfrm>
        </p:spPr>
        <p:txBody>
          <a:bodyPr>
            <a:noAutofit/>
          </a:bodyPr>
          <a:lstStyle/>
          <a:p>
            <a:pPr marL="514350" indent="-514350" algn="just">
              <a:buFont typeface="+mj-lt"/>
              <a:buAutoNum type="arabicPeriod"/>
            </a:pPr>
            <a:endParaRPr lang="en-US" sz="2800" dirty="0" smtClean="0"/>
          </a:p>
          <a:p>
            <a:pPr marL="514350" indent="-514350" algn="just">
              <a:buBlip>
                <a:blip r:embed="rId2"/>
              </a:buBlip>
            </a:pPr>
            <a:endParaRPr lang="en-US" sz="2800" dirty="0" smtClean="0"/>
          </a:p>
          <a:p>
            <a:pPr marL="514350" indent="-514350" algn="just">
              <a:buBlip>
                <a:blip r:embed="rId2"/>
              </a:buBlip>
            </a:pPr>
            <a:endParaRPr lang="en-US" sz="2800" dirty="0" smtClean="0"/>
          </a:p>
          <a:p>
            <a:pPr marL="514350" indent="-514350" algn="just">
              <a:buBlip>
                <a:blip r:embed="rId2"/>
              </a:buBlip>
            </a:pPr>
            <a:endParaRPr lang="fil-PH" sz="2800" u="sng"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23</a:t>
            </a:fld>
            <a:endParaRPr lang="fil-PH" dirty="0"/>
          </a:p>
        </p:txBody>
      </p:sp>
      <p:graphicFrame>
        <p:nvGraphicFramePr>
          <p:cNvPr id="11" name="Diagram 10"/>
          <p:cNvGraphicFramePr/>
          <p:nvPr/>
        </p:nvGraphicFramePr>
        <p:xfrm>
          <a:off x="762000" y="1219200"/>
          <a:ext cx="80010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advClick="0">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lgn="l"/>
            <a:r>
              <a:rPr lang="en-US" sz="2800" b="1" dirty="0" smtClean="0"/>
              <a:t>Development of a Training/CB Plan for Professional Development of DOs</a:t>
            </a:r>
          </a:p>
        </p:txBody>
      </p:sp>
      <p:sp>
        <p:nvSpPr>
          <p:cNvPr id="3" name="Content Placeholder 2"/>
          <p:cNvSpPr>
            <a:spLocks noGrp="1"/>
          </p:cNvSpPr>
          <p:nvPr>
            <p:ph idx="1"/>
          </p:nvPr>
        </p:nvSpPr>
        <p:spPr>
          <a:xfrm>
            <a:off x="304800" y="990600"/>
            <a:ext cx="8458200" cy="5257800"/>
          </a:xfrm>
        </p:spPr>
        <p:txBody>
          <a:bodyPr>
            <a:noAutofit/>
          </a:bodyPr>
          <a:lstStyle/>
          <a:p>
            <a:pPr marL="514350" indent="-514350" algn="just">
              <a:buFont typeface="+mj-lt"/>
              <a:buAutoNum type="arabicPeriod"/>
            </a:pPr>
            <a:endParaRPr lang="en-US" sz="2800" dirty="0" smtClean="0"/>
          </a:p>
          <a:p>
            <a:pPr marL="514350" indent="-514350" algn="just">
              <a:buBlip>
                <a:blip r:embed="rId2"/>
              </a:buBlip>
            </a:pPr>
            <a:endParaRPr lang="en-US" sz="2800" dirty="0" smtClean="0"/>
          </a:p>
          <a:p>
            <a:pPr marL="514350" indent="-514350" algn="just">
              <a:buBlip>
                <a:blip r:embed="rId2"/>
              </a:buBlip>
            </a:pPr>
            <a:endParaRPr lang="en-US" sz="2800" dirty="0" smtClean="0"/>
          </a:p>
          <a:p>
            <a:pPr marL="514350" indent="-514350" algn="just">
              <a:buBlip>
                <a:blip r:embed="rId2"/>
              </a:buBlip>
            </a:pPr>
            <a:endParaRPr lang="fil-PH" sz="2800" u="sng"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24</a:t>
            </a:fld>
            <a:endParaRPr lang="fil-PH" dirty="0"/>
          </a:p>
        </p:txBody>
      </p:sp>
      <p:graphicFrame>
        <p:nvGraphicFramePr>
          <p:cNvPr id="10" name="Diagram 9"/>
          <p:cNvGraphicFramePr/>
          <p:nvPr/>
        </p:nvGraphicFramePr>
        <p:xfrm>
          <a:off x="533400" y="1397000"/>
          <a:ext cx="8001000" cy="462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advClick="0">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PH" dirty="0" smtClean="0"/>
              <a:t>THANK YOU</a:t>
            </a:r>
            <a:endParaRPr lang="en-PH" dirty="0"/>
          </a:p>
        </p:txBody>
      </p:sp>
    </p:spTree>
    <p:extLst>
      <p:ext uri="{BB962C8B-B14F-4D97-AF65-F5344CB8AC3E}">
        <p14:creationId xmlns:p14="http://schemas.microsoft.com/office/powerpoint/2010/main" xmlns="" val="824698719"/>
      </p:ext>
    </p:extLst>
  </p:cSld>
  <p:clrMapOvr>
    <a:masterClrMapping/>
  </p:clrMapOvr>
  <p:transition spd="slow" advClick="0">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26</a:t>
            </a:fld>
            <a:endParaRPr lang="fil-PH" dirty="0"/>
          </a:p>
        </p:txBody>
      </p:sp>
      <p:sp>
        <p:nvSpPr>
          <p:cNvPr id="7" name="TextBox 6"/>
          <p:cNvSpPr txBox="1"/>
          <p:nvPr/>
        </p:nvSpPr>
        <p:spPr>
          <a:xfrm>
            <a:off x="0" y="3429000"/>
            <a:ext cx="9144000" cy="769441"/>
          </a:xfrm>
          <a:prstGeom prst="rect">
            <a:avLst/>
          </a:prstGeom>
          <a:noFill/>
        </p:spPr>
        <p:txBody>
          <a:bodyPr wrap="square" rtlCol="0">
            <a:spAutoFit/>
          </a:bodyPr>
          <a:lstStyle/>
          <a:p>
            <a:pPr algn="ctr"/>
            <a:r>
              <a:rPr lang="fil-PH" sz="4400" b="1" dirty="0" smtClean="0">
                <a:solidFill>
                  <a:schemeClr val="tx2">
                    <a:lumMod val="75000"/>
                  </a:schemeClr>
                </a:solidFill>
                <a:effectLst>
                  <a:outerShdw blurRad="38100" dist="38100" dir="2700000" algn="tl">
                    <a:srgbClr val="000000">
                      <a:alpha val="43137"/>
                    </a:srgbClr>
                  </a:outerShdw>
                </a:effectLst>
                <a:latin typeface="+mj-lt"/>
                <a:ea typeface="+mj-ea"/>
                <a:cs typeface="+mj-cs"/>
              </a:rPr>
              <a:t>Session 2.0 </a:t>
            </a:r>
          </a:p>
        </p:txBody>
      </p:sp>
      <p:sp>
        <p:nvSpPr>
          <p:cNvPr id="8" name="Title 7"/>
          <p:cNvSpPr>
            <a:spLocks noGrp="1"/>
          </p:cNvSpPr>
          <p:nvPr>
            <p:ph type="title"/>
          </p:nvPr>
        </p:nvSpPr>
        <p:spPr/>
        <p:txBody>
          <a:bodyPr>
            <a:normAutofit/>
          </a:bodyPr>
          <a:lstStyle/>
          <a:p>
            <a:pPr algn="ctr"/>
            <a:r>
              <a:rPr lang="fil-PH" dirty="0" smtClean="0">
                <a:solidFill>
                  <a:schemeClr val="tx2">
                    <a:lumMod val="75000"/>
                  </a:schemeClr>
                </a:solidFill>
                <a:effectLst>
                  <a:outerShdw blurRad="38100" dist="38100" dir="2700000" algn="tl">
                    <a:srgbClr val="000000">
                      <a:alpha val="43137"/>
                    </a:srgbClr>
                  </a:outerShdw>
                </a:effectLst>
              </a:rPr>
              <a:t>ASSET MANAGEMENT</a:t>
            </a:r>
            <a:endParaRPr lang="en-US" dirty="0"/>
          </a:p>
        </p:txBody>
      </p:sp>
    </p:spTree>
  </p:cSld>
  <p:clrMapOvr>
    <a:masterClrMapping/>
  </p:clrMapOvr>
  <p:transition spd="slow" advClick="0">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0"/>
            <a:ext cx="2318262" cy="923330"/>
          </a:xfrm>
          <a:prstGeom prst="rect">
            <a:avLst/>
          </a:prstGeom>
          <a:noFill/>
        </p:spPr>
        <p:txBody>
          <a:bodyPr wrap="none" lIns="91440" tIns="45720" rIns="91440" bIns="45720">
            <a:spAutoFit/>
          </a:bodyPr>
          <a:lstStyle/>
          <a:p>
            <a:pPr algn="ctr"/>
            <a:r>
              <a:rPr lang="en-US" sz="5400" b="1" spc="300" dirty="0" smtClean="0">
                <a:ln w="11430" cmpd="sng">
                  <a:solidFill>
                    <a:schemeClr val="accent1">
                      <a:tint val="10000"/>
                    </a:schemeClr>
                  </a:solidFill>
                  <a:prstDash val="solid"/>
                  <a:miter lim="800000"/>
                </a:ln>
                <a:solidFill>
                  <a:schemeClr val="bg1"/>
                </a:solidFill>
                <a:effectLst>
                  <a:glow rad="45500">
                    <a:schemeClr val="accent1">
                      <a:satMod val="220000"/>
                      <a:alpha val="35000"/>
                    </a:schemeClr>
                  </a:glow>
                </a:effectLst>
                <a:latin typeface="+mj-lt"/>
              </a:rPr>
              <a:t>Asset</a:t>
            </a:r>
            <a:endParaRPr lang="en-US" sz="5400" b="1" cap="none" spc="300" dirty="0">
              <a:ln w="11430" cmpd="sng">
                <a:solidFill>
                  <a:schemeClr val="accent1">
                    <a:tint val="10000"/>
                  </a:schemeClr>
                </a:solidFill>
                <a:prstDash val="solid"/>
                <a:miter lim="800000"/>
              </a:ln>
              <a:solidFill>
                <a:schemeClr val="bg1"/>
              </a:solidFill>
              <a:effectLst>
                <a:glow rad="45500">
                  <a:schemeClr val="accent1">
                    <a:satMod val="220000"/>
                    <a:alpha val="35000"/>
                  </a:schemeClr>
                </a:glow>
              </a:effectLst>
              <a:latin typeface="+mj-lt"/>
            </a:endParaRPr>
          </a:p>
        </p:txBody>
      </p:sp>
      <p:sp>
        <p:nvSpPr>
          <p:cNvPr id="5" name="TextBox 4"/>
          <p:cNvSpPr txBox="1"/>
          <p:nvPr/>
        </p:nvSpPr>
        <p:spPr>
          <a:xfrm>
            <a:off x="762000" y="1600200"/>
            <a:ext cx="7848600" cy="3108543"/>
          </a:xfrm>
          <a:prstGeom prst="rect">
            <a:avLst/>
          </a:prstGeom>
          <a:noFill/>
        </p:spPr>
        <p:txBody>
          <a:bodyPr wrap="square" rtlCol="0">
            <a:spAutoFit/>
          </a:bodyPr>
          <a:lstStyle/>
          <a:p>
            <a:r>
              <a:rPr lang="en-US" sz="2800" dirty="0" smtClean="0"/>
              <a:t>Are resources controlled by an entity as a result of past events, and from which future economic benefits or service potential are expected to flow to the entity.</a:t>
            </a:r>
          </a:p>
          <a:p>
            <a:endParaRPr lang="en-US" sz="2800" dirty="0" smtClean="0"/>
          </a:p>
          <a:p>
            <a:r>
              <a:rPr lang="en-US" sz="2800" dirty="0" smtClean="0"/>
              <a:t>If an expenditure is instead consumed within the current Period, it is classified as an </a:t>
            </a:r>
            <a:r>
              <a:rPr lang="en-US" sz="2800" b="1" dirty="0" smtClean="0"/>
              <a:t>expense</a:t>
            </a:r>
            <a:r>
              <a:rPr lang="en-US" sz="2800" dirty="0" smtClean="0"/>
              <a:t>.</a:t>
            </a:r>
            <a:endParaRPr lang="en-US" sz="2800" dirty="0"/>
          </a:p>
        </p:txBody>
      </p:sp>
    </p:spTree>
  </p:cSld>
  <p:clrMapOvr>
    <a:masterClrMapping/>
  </p:clrMapOvr>
  <p:transition spd="slow" advClick="0">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990600"/>
            <a:ext cx="5291834" cy="64633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j-lt"/>
              </a:rPr>
              <a:t>Short-Term Asset</a:t>
            </a:r>
            <a:endParaRPr lang="en-US"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j-lt"/>
            </a:endParaRPr>
          </a:p>
        </p:txBody>
      </p:sp>
      <p:sp>
        <p:nvSpPr>
          <p:cNvPr id="5" name="TextBox 4"/>
          <p:cNvSpPr txBox="1"/>
          <p:nvPr/>
        </p:nvSpPr>
        <p:spPr>
          <a:xfrm>
            <a:off x="730711" y="1636931"/>
            <a:ext cx="3922292" cy="1815882"/>
          </a:xfrm>
          <a:prstGeom prst="rect">
            <a:avLst/>
          </a:prstGeom>
          <a:noFill/>
        </p:spPr>
        <p:txBody>
          <a:bodyPr wrap="none" rtlCol="0">
            <a:spAutoFit/>
          </a:bodyPr>
          <a:lstStyle/>
          <a:p>
            <a:pPr>
              <a:buFontTx/>
              <a:buChar char="-"/>
            </a:pPr>
            <a:r>
              <a:rPr lang="en-US" sz="2800" dirty="0" smtClean="0"/>
              <a:t> Cash</a:t>
            </a:r>
          </a:p>
          <a:p>
            <a:pPr>
              <a:buFontTx/>
              <a:buChar char="-"/>
            </a:pPr>
            <a:r>
              <a:rPr lang="en-US" sz="2800" dirty="0" smtClean="0"/>
              <a:t> Marketable Securities</a:t>
            </a:r>
          </a:p>
          <a:p>
            <a:pPr>
              <a:buFontTx/>
              <a:buChar char="-"/>
            </a:pPr>
            <a:r>
              <a:rPr lang="en-US" sz="2800" dirty="0" smtClean="0"/>
              <a:t> Accounts Receivables</a:t>
            </a:r>
          </a:p>
          <a:p>
            <a:pPr>
              <a:buFontTx/>
              <a:buChar char="-"/>
            </a:pPr>
            <a:r>
              <a:rPr lang="en-US" sz="2800" dirty="0" smtClean="0"/>
              <a:t> Prepaid Assets</a:t>
            </a:r>
            <a:endParaRPr lang="en-US" sz="2800" dirty="0"/>
          </a:p>
        </p:txBody>
      </p:sp>
      <p:sp>
        <p:nvSpPr>
          <p:cNvPr id="6" name="Rectangle 5"/>
          <p:cNvSpPr/>
          <p:nvPr/>
        </p:nvSpPr>
        <p:spPr>
          <a:xfrm>
            <a:off x="4343400" y="3505200"/>
            <a:ext cx="4630307" cy="64633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Long-Term Asset</a:t>
            </a:r>
            <a:endParaRPr lang="en-US"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7" name="TextBox 6"/>
          <p:cNvSpPr txBox="1"/>
          <p:nvPr/>
        </p:nvSpPr>
        <p:spPr>
          <a:xfrm>
            <a:off x="4800600" y="4151531"/>
            <a:ext cx="3924472" cy="2246769"/>
          </a:xfrm>
          <a:prstGeom prst="rect">
            <a:avLst/>
          </a:prstGeom>
          <a:noFill/>
        </p:spPr>
        <p:txBody>
          <a:bodyPr wrap="none" rtlCol="0">
            <a:spAutoFit/>
          </a:bodyPr>
          <a:lstStyle/>
          <a:p>
            <a:pPr>
              <a:buFontTx/>
              <a:buChar char="-"/>
            </a:pPr>
            <a:r>
              <a:rPr lang="en-US" sz="2800" dirty="0" smtClean="0"/>
              <a:t> Land</a:t>
            </a:r>
          </a:p>
          <a:p>
            <a:pPr>
              <a:buFontTx/>
              <a:buChar char="-"/>
            </a:pPr>
            <a:r>
              <a:rPr lang="en-US" sz="2800" dirty="0" smtClean="0"/>
              <a:t> Buildings</a:t>
            </a:r>
          </a:p>
          <a:p>
            <a:pPr>
              <a:buFontTx/>
              <a:buChar char="-"/>
            </a:pPr>
            <a:r>
              <a:rPr lang="en-US" sz="2800" dirty="0" smtClean="0"/>
              <a:t> Office Equipment</a:t>
            </a:r>
          </a:p>
          <a:p>
            <a:pPr>
              <a:buFontTx/>
              <a:buChar char="-"/>
            </a:pPr>
            <a:r>
              <a:rPr lang="en-US" sz="2800" dirty="0" smtClean="0"/>
              <a:t> Furniture and Fixtures</a:t>
            </a:r>
          </a:p>
          <a:p>
            <a:pPr>
              <a:buFontTx/>
              <a:buChar char="-"/>
            </a:pPr>
            <a:r>
              <a:rPr lang="en-US" sz="2800" dirty="0" smtClean="0"/>
              <a:t> </a:t>
            </a:r>
            <a:r>
              <a:rPr lang="en-US" sz="2800" dirty="0" err="1" smtClean="0"/>
              <a:t>Softwares</a:t>
            </a:r>
            <a:endParaRPr lang="en-US" sz="2800" dirty="0"/>
          </a:p>
        </p:txBody>
      </p:sp>
      <p:sp>
        <p:nvSpPr>
          <p:cNvPr id="2" name="TextBox 1"/>
          <p:cNvSpPr txBox="1"/>
          <p:nvPr/>
        </p:nvSpPr>
        <p:spPr>
          <a:xfrm>
            <a:off x="381000" y="152400"/>
            <a:ext cx="6708888" cy="769441"/>
          </a:xfrm>
          <a:prstGeom prst="rect">
            <a:avLst/>
          </a:prstGeom>
          <a:noFill/>
        </p:spPr>
        <p:txBody>
          <a:bodyPr wrap="none" rtlCol="0">
            <a:spAutoFit/>
          </a:bodyPr>
          <a:lstStyle/>
          <a:p>
            <a:r>
              <a:rPr lang="en-PH" sz="4400" b="1" dirty="0" smtClean="0">
                <a:solidFill>
                  <a:schemeClr val="bg1"/>
                </a:solidFill>
                <a:latin typeface="+mj-lt"/>
              </a:rPr>
              <a:t>Classification of Asset</a:t>
            </a:r>
            <a:endParaRPr lang="en-PH" sz="4400" b="1" dirty="0">
              <a:solidFill>
                <a:schemeClr val="bg1"/>
              </a:solidFill>
              <a:latin typeface="+mj-lt"/>
            </a:endParaRPr>
          </a:p>
        </p:txBody>
      </p:sp>
    </p:spTree>
  </p:cSld>
  <p:clrMapOvr>
    <a:masterClrMapping/>
  </p:clrMapOvr>
  <p:transition spd="slow" advClick="0">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90600" y="2286000"/>
            <a:ext cx="7059946" cy="1569660"/>
          </a:xfrm>
          <a:prstGeom prst="rect">
            <a:avLst/>
          </a:prstGeom>
          <a:noFill/>
        </p:spPr>
        <p:txBody>
          <a:bodyPr wrap="none" rtlCol="0">
            <a:spAutoFit/>
          </a:bodyPr>
          <a:lstStyle/>
          <a:p>
            <a:r>
              <a:rPr lang="en-US" sz="3200" dirty="0" smtClean="0"/>
              <a:t>Is a systematic process of deploying,</a:t>
            </a:r>
          </a:p>
          <a:p>
            <a:r>
              <a:rPr lang="en-US" sz="3200" dirty="0" smtClean="0"/>
              <a:t>operating, maintaining, upgrading and</a:t>
            </a:r>
          </a:p>
          <a:p>
            <a:r>
              <a:rPr lang="en-US" sz="3200" dirty="0" smtClean="0"/>
              <a:t>Disposing of assets cost effectively.</a:t>
            </a:r>
            <a:endParaRPr lang="en-US" sz="3200" dirty="0"/>
          </a:p>
        </p:txBody>
      </p:sp>
      <p:sp>
        <p:nvSpPr>
          <p:cNvPr id="6" name="TextBox 5"/>
          <p:cNvSpPr txBox="1"/>
          <p:nvPr/>
        </p:nvSpPr>
        <p:spPr>
          <a:xfrm>
            <a:off x="228600" y="0"/>
            <a:ext cx="7620000" cy="830997"/>
          </a:xfrm>
          <a:prstGeom prst="rect">
            <a:avLst/>
          </a:prstGeom>
          <a:noFill/>
        </p:spPr>
        <p:txBody>
          <a:bodyPr wrap="square" rtlCol="0">
            <a:spAutoFit/>
          </a:bodyPr>
          <a:lstStyle/>
          <a:p>
            <a:r>
              <a:rPr lang="en-US" sz="4800" b="1" dirty="0" smtClean="0">
                <a:solidFill>
                  <a:schemeClr val="bg1"/>
                </a:solidFill>
                <a:latin typeface="Bookman Old Style" pitchFamily="18" charset="0"/>
              </a:rPr>
              <a:t>Asset Management</a:t>
            </a:r>
            <a:endParaRPr lang="en-US" sz="4800" b="1" dirty="0">
              <a:solidFill>
                <a:schemeClr val="bg1"/>
              </a:solidFill>
              <a:latin typeface="Bookman Old Style" pitchFamily="18" charset="0"/>
            </a:endParaRPr>
          </a:p>
        </p:txBody>
      </p:sp>
    </p:spTree>
  </p:cSld>
  <p:clrMapOvr>
    <a:masterClrMapping/>
  </p:clrMapOvr>
  <p:transition spd="slow" advClick="0">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600200"/>
            <a:ext cx="7239000" cy="2438400"/>
          </a:xfrm>
        </p:spPr>
        <p:txBody>
          <a:bodyPr>
            <a:noAutofit/>
          </a:bodyPr>
          <a:lstStyle/>
          <a:p>
            <a:pPr>
              <a:lnSpc>
                <a:spcPct val="100000"/>
              </a:lnSpc>
              <a:buNone/>
            </a:pPr>
            <a:r>
              <a:rPr lang="en-PH" sz="2400" dirty="0" smtClean="0">
                <a:solidFill>
                  <a:srgbClr val="0000FF"/>
                </a:solidFill>
              </a:rPr>
              <a:t>		</a:t>
            </a:r>
            <a:r>
              <a:rPr lang="en-PH" sz="2400" b="1" i="1" dirty="0" smtClean="0">
                <a:solidFill>
                  <a:srgbClr val="0000FF"/>
                </a:solidFill>
              </a:rPr>
              <a:t>“All resources of the government shall be managed, expended or utilized in accordance with law and regulation, and safeguarded against loss or wastage	through illegal or improper disposition, with view to ensuring economy, efficiency and effectiveness in the 	operation of the government”</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1A05CCB-FAC3-48F7-9428-B54792B8D767}" type="slidenum">
              <a:rPr lang="en-US" smtClean="0"/>
              <a:pPr/>
              <a:t>30</a:t>
            </a:fld>
            <a:endParaRPr lang="en-US"/>
          </a:p>
        </p:txBody>
      </p:sp>
      <p:pic>
        <p:nvPicPr>
          <p:cNvPr id="3075" name="Picture 3" descr="G:\clip arts\state of policy2.jpg"/>
          <p:cNvPicPr>
            <a:picLocks noChangeAspect="1" noChangeArrowheads="1"/>
          </p:cNvPicPr>
          <p:nvPr/>
        </p:nvPicPr>
        <p:blipFill>
          <a:blip r:embed="rId3" cstate="print"/>
          <a:srcRect/>
          <a:stretch>
            <a:fillRect/>
          </a:stretch>
        </p:blipFill>
        <p:spPr bwMode="auto">
          <a:xfrm>
            <a:off x="381000" y="4495800"/>
            <a:ext cx="1981200" cy="1485900"/>
          </a:xfrm>
          <a:prstGeom prst="rect">
            <a:avLst/>
          </a:prstGeom>
          <a:noFill/>
        </p:spPr>
      </p:pic>
      <p:sp>
        <p:nvSpPr>
          <p:cNvPr id="7" name="Oval Callout 6"/>
          <p:cNvSpPr/>
          <p:nvPr/>
        </p:nvSpPr>
        <p:spPr>
          <a:xfrm>
            <a:off x="228600" y="990600"/>
            <a:ext cx="8763000" cy="3733800"/>
          </a:xfrm>
          <a:prstGeom prst="wedgeEllipse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solidFill>
                <a:schemeClr val="tx2"/>
              </a:solidFill>
            </a:endParaRPr>
          </a:p>
        </p:txBody>
      </p:sp>
      <p:sp>
        <p:nvSpPr>
          <p:cNvPr id="8" name="TextBox 7"/>
          <p:cNvSpPr txBox="1"/>
          <p:nvPr/>
        </p:nvSpPr>
        <p:spPr>
          <a:xfrm>
            <a:off x="381000" y="228600"/>
            <a:ext cx="8001000" cy="646331"/>
          </a:xfrm>
          <a:prstGeom prst="rect">
            <a:avLst/>
          </a:prstGeom>
          <a:noFill/>
        </p:spPr>
        <p:txBody>
          <a:bodyPr wrap="square" rtlCol="0">
            <a:spAutoFit/>
          </a:bodyPr>
          <a:lstStyle/>
          <a:p>
            <a:r>
              <a:rPr lang="en-PH" sz="3600" b="1" dirty="0" smtClean="0">
                <a:solidFill>
                  <a:schemeClr val="bg1"/>
                </a:solidFill>
                <a:latin typeface="Aharoni" pitchFamily="2" charset="-79"/>
                <a:cs typeface="Aharoni" pitchFamily="2" charset="-79"/>
              </a:rPr>
              <a:t>State Policy</a:t>
            </a:r>
            <a:endParaRPr lang="en-PH" sz="3600" b="1" dirty="0">
              <a:solidFill>
                <a:schemeClr val="bg1"/>
              </a:solidFill>
              <a:latin typeface="Aharoni" pitchFamily="2" charset="-79"/>
              <a:cs typeface="Aharoni" pitchFamily="2" charset="-79"/>
            </a:endParaRP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2"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p:cNvSpPr txBox="1">
            <a:spLocks noChangeArrowheads="1"/>
          </p:cNvSpPr>
          <p:nvPr/>
        </p:nvSpPr>
        <p:spPr bwMode="auto">
          <a:xfrm>
            <a:off x="457200" y="285751"/>
            <a:ext cx="8381999" cy="523220"/>
          </a:xfrm>
          <a:prstGeom prst="rect">
            <a:avLst/>
          </a:prstGeom>
          <a:noFill/>
          <a:ln w="9525">
            <a:noFill/>
            <a:miter lim="800000"/>
            <a:headEnd/>
            <a:tailEnd/>
          </a:ln>
          <a:effectLst/>
        </p:spPr>
        <p:txBody>
          <a:bodyPr wrap="square">
            <a:spAutoFit/>
          </a:bodyPr>
          <a:lstStyle/>
          <a:p>
            <a:pPr algn="ctr"/>
            <a:r>
              <a:rPr lang="en-US" sz="28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eflection blurRad="6350" stA="60000" endA="900" endPos="58000" dir="5400000" sy="-100000" algn="bl" rotWithShape="0"/>
                </a:effectLst>
                <a:latin typeface="Bookman Old Style" pitchFamily="18" charset="0"/>
              </a:rPr>
              <a:t>Phases of Property and Supply </a:t>
            </a:r>
            <a:r>
              <a:rPr lang="en-US" sz="28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eflection blurRad="6350" stA="60000" endA="900" endPos="58000" dir="5400000" sy="-100000" algn="bl" rotWithShape="0"/>
                </a:effectLst>
                <a:latin typeface="Bookman Old Style" pitchFamily="18" charset="0"/>
              </a:rPr>
              <a:t>Management</a:t>
            </a:r>
            <a:endParaRPr lang="en-US" sz="28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eflection blurRad="6350" stA="60000" endA="900" endPos="58000" dir="5400000" sy="-100000" algn="bl" rotWithShape="0"/>
              </a:effectLst>
              <a:latin typeface="Bookman Old Style" pitchFamily="18" charset="0"/>
            </a:endParaRPr>
          </a:p>
        </p:txBody>
      </p:sp>
      <p:sp>
        <p:nvSpPr>
          <p:cNvPr id="166915" name="Text Box 3"/>
          <p:cNvSpPr txBox="1">
            <a:spLocks noChangeArrowheads="1"/>
          </p:cNvSpPr>
          <p:nvPr/>
        </p:nvSpPr>
        <p:spPr bwMode="auto">
          <a:xfrm>
            <a:off x="3352800" y="990600"/>
            <a:ext cx="2462212" cy="584775"/>
          </a:xfrm>
          <a:prstGeom prst="rect">
            <a:avLst/>
          </a:prstGeom>
          <a:noFill/>
          <a:ln w="9525">
            <a:noFill/>
            <a:miter lim="800000"/>
            <a:headEnd/>
            <a:tailEnd/>
          </a:ln>
          <a:effectLst/>
        </p:spPr>
        <p:txBody>
          <a:bodyPr>
            <a:spAutoFit/>
          </a:bodyPr>
          <a:lstStyle/>
          <a:p>
            <a:r>
              <a:rPr lang="en-US" sz="3200">
                <a:latin typeface="Bernard MT Condensed" pitchFamily="18" charset="0"/>
              </a:rPr>
              <a:t>Acquisition</a:t>
            </a:r>
          </a:p>
        </p:txBody>
      </p:sp>
      <p:sp>
        <p:nvSpPr>
          <p:cNvPr id="166916" name="Text Box 4"/>
          <p:cNvSpPr txBox="1">
            <a:spLocks noChangeArrowheads="1"/>
          </p:cNvSpPr>
          <p:nvPr/>
        </p:nvSpPr>
        <p:spPr bwMode="auto">
          <a:xfrm>
            <a:off x="3429000" y="2895600"/>
            <a:ext cx="2062162" cy="584775"/>
          </a:xfrm>
          <a:prstGeom prst="rect">
            <a:avLst/>
          </a:prstGeom>
          <a:noFill/>
          <a:ln w="9525">
            <a:noFill/>
            <a:miter lim="800000"/>
            <a:headEnd/>
            <a:tailEnd/>
          </a:ln>
          <a:effectLst/>
        </p:spPr>
        <p:txBody>
          <a:bodyPr>
            <a:spAutoFit/>
          </a:bodyPr>
          <a:lstStyle/>
          <a:p>
            <a:r>
              <a:rPr lang="en-US" sz="3200" dirty="0">
                <a:solidFill>
                  <a:schemeClr val="tx2"/>
                </a:solidFill>
                <a:latin typeface="Bernard MT Condensed" pitchFamily="18" charset="0"/>
              </a:rPr>
              <a:t>Utilization</a:t>
            </a:r>
          </a:p>
        </p:txBody>
      </p:sp>
      <p:sp>
        <p:nvSpPr>
          <p:cNvPr id="166917" name="Text Box 5"/>
          <p:cNvSpPr txBox="1">
            <a:spLocks noChangeArrowheads="1"/>
          </p:cNvSpPr>
          <p:nvPr/>
        </p:nvSpPr>
        <p:spPr bwMode="auto">
          <a:xfrm>
            <a:off x="3505200" y="5181600"/>
            <a:ext cx="2362200" cy="584775"/>
          </a:xfrm>
          <a:prstGeom prst="rect">
            <a:avLst/>
          </a:prstGeom>
          <a:noFill/>
          <a:ln w="9525">
            <a:noFill/>
            <a:miter lim="800000"/>
            <a:headEnd/>
            <a:tailEnd/>
          </a:ln>
          <a:effectLst/>
        </p:spPr>
        <p:txBody>
          <a:bodyPr>
            <a:spAutoFit/>
          </a:bodyPr>
          <a:lstStyle/>
          <a:p>
            <a:r>
              <a:rPr lang="en-US" sz="3200" dirty="0">
                <a:latin typeface="Bernard MT Condensed" pitchFamily="18" charset="0"/>
              </a:rPr>
              <a:t>Disposition</a:t>
            </a:r>
          </a:p>
        </p:txBody>
      </p:sp>
      <p:pic>
        <p:nvPicPr>
          <p:cNvPr id="166918" name="Picture 6" descr="j0295170"/>
          <p:cNvPicPr>
            <a:picLocks noChangeAspect="1" noChangeArrowheads="1" noCrop="1"/>
          </p:cNvPicPr>
          <p:nvPr/>
        </p:nvPicPr>
        <p:blipFill>
          <a:blip r:embed="rId3" cstate="print"/>
          <a:srcRect/>
          <a:stretch>
            <a:fillRect/>
          </a:stretch>
        </p:blipFill>
        <p:spPr bwMode="auto">
          <a:xfrm>
            <a:off x="685800" y="1066800"/>
            <a:ext cx="2271628" cy="1657350"/>
          </a:xfrm>
          <a:prstGeom prst="rect">
            <a:avLst/>
          </a:prstGeom>
          <a:noFill/>
        </p:spPr>
      </p:pic>
      <p:sp>
        <p:nvSpPr>
          <p:cNvPr id="166919" name="Text Box 7"/>
          <p:cNvSpPr txBox="1">
            <a:spLocks noChangeArrowheads="1"/>
          </p:cNvSpPr>
          <p:nvPr/>
        </p:nvSpPr>
        <p:spPr bwMode="auto">
          <a:xfrm>
            <a:off x="3529012" y="1499593"/>
            <a:ext cx="1505540" cy="369332"/>
          </a:xfrm>
          <a:prstGeom prst="rect">
            <a:avLst/>
          </a:prstGeom>
          <a:noFill/>
          <a:ln w="9525">
            <a:noFill/>
            <a:miter lim="800000"/>
            <a:headEnd/>
            <a:tailEnd/>
          </a:ln>
          <a:effectLst/>
        </p:spPr>
        <p:txBody>
          <a:bodyPr wrap="none">
            <a:spAutoFit/>
          </a:bodyPr>
          <a:lstStyle/>
          <a:p>
            <a:r>
              <a:rPr lang="en-US" b="0"/>
              <a:t>Procurement</a:t>
            </a:r>
          </a:p>
        </p:txBody>
      </p:sp>
      <p:sp>
        <p:nvSpPr>
          <p:cNvPr id="166920" name="Text Box 8"/>
          <p:cNvSpPr txBox="1">
            <a:spLocks noChangeArrowheads="1"/>
          </p:cNvSpPr>
          <p:nvPr/>
        </p:nvSpPr>
        <p:spPr bwMode="auto">
          <a:xfrm>
            <a:off x="3548062" y="1828800"/>
            <a:ext cx="1018227" cy="369332"/>
          </a:xfrm>
          <a:prstGeom prst="rect">
            <a:avLst/>
          </a:prstGeom>
          <a:noFill/>
          <a:ln w="9525">
            <a:noFill/>
            <a:miter lim="800000"/>
            <a:headEnd/>
            <a:tailEnd/>
          </a:ln>
          <a:effectLst/>
        </p:spPr>
        <p:txBody>
          <a:bodyPr wrap="none">
            <a:spAutoFit/>
          </a:bodyPr>
          <a:lstStyle/>
          <a:p>
            <a:r>
              <a:rPr lang="en-US" b="0" dirty="0"/>
              <a:t>Delivery</a:t>
            </a:r>
          </a:p>
        </p:txBody>
      </p:sp>
      <p:sp>
        <p:nvSpPr>
          <p:cNvPr id="166921" name="Text Box 9"/>
          <p:cNvSpPr txBox="1">
            <a:spLocks noChangeArrowheads="1"/>
          </p:cNvSpPr>
          <p:nvPr/>
        </p:nvSpPr>
        <p:spPr bwMode="auto">
          <a:xfrm>
            <a:off x="3533775" y="2438400"/>
            <a:ext cx="2544286" cy="369332"/>
          </a:xfrm>
          <a:prstGeom prst="rect">
            <a:avLst/>
          </a:prstGeom>
          <a:noFill/>
          <a:ln w="9525">
            <a:noFill/>
            <a:miter lim="800000"/>
            <a:headEnd/>
            <a:tailEnd/>
          </a:ln>
          <a:effectLst/>
        </p:spPr>
        <p:txBody>
          <a:bodyPr wrap="none">
            <a:spAutoFit/>
          </a:bodyPr>
          <a:lstStyle/>
          <a:p>
            <a:r>
              <a:rPr lang="en-US" b="0" dirty="0"/>
              <a:t>Acceptance of Delivery</a:t>
            </a:r>
          </a:p>
        </p:txBody>
      </p:sp>
      <p:pic>
        <p:nvPicPr>
          <p:cNvPr id="166922" name="Picture 10" descr="j0234776"/>
          <p:cNvPicPr>
            <a:picLocks noChangeAspect="1" noChangeArrowheads="1" noCrop="1"/>
          </p:cNvPicPr>
          <p:nvPr/>
        </p:nvPicPr>
        <p:blipFill>
          <a:blip r:embed="rId4" cstate="print"/>
          <a:srcRect/>
          <a:stretch>
            <a:fillRect/>
          </a:stretch>
        </p:blipFill>
        <p:spPr bwMode="auto">
          <a:xfrm>
            <a:off x="762000" y="3048000"/>
            <a:ext cx="2227895" cy="1674613"/>
          </a:xfrm>
          <a:prstGeom prst="rect">
            <a:avLst/>
          </a:prstGeom>
          <a:noFill/>
        </p:spPr>
      </p:pic>
      <p:pic>
        <p:nvPicPr>
          <p:cNvPr id="166923" name="Picture 11" descr="j0303396"/>
          <p:cNvPicPr>
            <a:picLocks noChangeAspect="1" noChangeArrowheads="1" noCrop="1"/>
          </p:cNvPicPr>
          <p:nvPr/>
        </p:nvPicPr>
        <p:blipFill>
          <a:blip r:embed="rId5" cstate="print"/>
          <a:srcRect/>
          <a:stretch>
            <a:fillRect/>
          </a:stretch>
        </p:blipFill>
        <p:spPr bwMode="auto">
          <a:xfrm>
            <a:off x="533400" y="4572000"/>
            <a:ext cx="2362200" cy="1693998"/>
          </a:xfrm>
          <a:prstGeom prst="rect">
            <a:avLst/>
          </a:prstGeom>
          <a:noFill/>
        </p:spPr>
      </p:pic>
      <p:sp>
        <p:nvSpPr>
          <p:cNvPr id="166924" name="AutoShape 12"/>
          <p:cNvSpPr>
            <a:spLocks/>
          </p:cNvSpPr>
          <p:nvPr/>
        </p:nvSpPr>
        <p:spPr bwMode="auto">
          <a:xfrm>
            <a:off x="7239000" y="3429000"/>
            <a:ext cx="381000" cy="2743201"/>
          </a:xfrm>
          <a:prstGeom prst="rightBrace">
            <a:avLst>
              <a:gd name="adj1" fmla="val 80000"/>
              <a:gd name="adj2" fmla="val 50000"/>
            </a:avLst>
          </a:prstGeom>
          <a:noFill/>
          <a:ln w="38100">
            <a:solidFill>
              <a:schemeClr val="tx1"/>
            </a:solidFill>
            <a:round/>
            <a:headEnd/>
            <a:tailEnd/>
          </a:ln>
          <a:effectLst/>
        </p:spPr>
        <p:txBody>
          <a:bodyPr wrap="none" anchor="ctr"/>
          <a:lstStyle/>
          <a:p>
            <a:endParaRPr lang="en-PH"/>
          </a:p>
        </p:txBody>
      </p:sp>
      <p:sp>
        <p:nvSpPr>
          <p:cNvPr id="166925" name="Text Box 13"/>
          <p:cNvSpPr txBox="1">
            <a:spLocks noChangeArrowheads="1"/>
          </p:cNvSpPr>
          <p:nvPr/>
        </p:nvSpPr>
        <p:spPr bwMode="auto">
          <a:xfrm rot="16200000">
            <a:off x="6271419" y="4320381"/>
            <a:ext cx="3429000" cy="579438"/>
          </a:xfrm>
          <a:prstGeom prst="rect">
            <a:avLst/>
          </a:prstGeom>
          <a:noFill/>
          <a:ln w="9525">
            <a:noFill/>
            <a:miter lim="800000"/>
            <a:headEnd/>
            <a:tailEnd/>
          </a:ln>
          <a:effectLst/>
        </p:spPr>
        <p:txBody>
          <a:bodyPr>
            <a:spAutoFit/>
          </a:bodyPr>
          <a:lstStyle/>
          <a:p>
            <a:pPr algn="ctr"/>
            <a:r>
              <a:rPr lang="en-US" sz="3200" dirty="0">
                <a:latin typeface="Arial Rounded MT Bold" pitchFamily="34" charset="0"/>
              </a:rPr>
              <a:t>Inventory</a:t>
            </a:r>
          </a:p>
        </p:txBody>
      </p:sp>
      <p:sp>
        <p:nvSpPr>
          <p:cNvPr id="166926" name="Text Box 14"/>
          <p:cNvSpPr txBox="1">
            <a:spLocks noChangeArrowheads="1"/>
          </p:cNvSpPr>
          <p:nvPr/>
        </p:nvSpPr>
        <p:spPr bwMode="auto">
          <a:xfrm rot="16200000">
            <a:off x="6728620" y="4396581"/>
            <a:ext cx="3429000" cy="579437"/>
          </a:xfrm>
          <a:prstGeom prst="rect">
            <a:avLst/>
          </a:prstGeom>
          <a:noFill/>
          <a:ln w="9525">
            <a:noFill/>
            <a:miter lim="800000"/>
            <a:headEnd/>
            <a:tailEnd/>
          </a:ln>
          <a:effectLst/>
        </p:spPr>
        <p:txBody>
          <a:bodyPr>
            <a:spAutoFit/>
          </a:bodyPr>
          <a:lstStyle/>
          <a:p>
            <a:pPr algn="ctr"/>
            <a:r>
              <a:rPr lang="en-US" sz="3200" dirty="0">
                <a:latin typeface="Arial Rounded MT Bold" pitchFamily="34" charset="0"/>
              </a:rPr>
              <a:t>Taking</a:t>
            </a:r>
          </a:p>
        </p:txBody>
      </p:sp>
      <p:sp>
        <p:nvSpPr>
          <p:cNvPr id="166927" name="Text Box 15"/>
          <p:cNvSpPr txBox="1">
            <a:spLocks noChangeArrowheads="1"/>
          </p:cNvSpPr>
          <p:nvPr/>
        </p:nvSpPr>
        <p:spPr bwMode="auto">
          <a:xfrm>
            <a:off x="3581400" y="2133600"/>
            <a:ext cx="1236236" cy="369332"/>
          </a:xfrm>
          <a:prstGeom prst="rect">
            <a:avLst/>
          </a:prstGeom>
          <a:noFill/>
          <a:ln w="9525">
            <a:noFill/>
            <a:miter lim="800000"/>
            <a:headEnd/>
            <a:tailEnd/>
          </a:ln>
          <a:effectLst/>
        </p:spPr>
        <p:txBody>
          <a:bodyPr wrap="none">
            <a:spAutoFit/>
          </a:bodyPr>
          <a:lstStyle/>
          <a:p>
            <a:r>
              <a:rPr lang="en-US" b="0" dirty="0"/>
              <a:t>Inspection</a:t>
            </a:r>
          </a:p>
        </p:txBody>
      </p:sp>
      <p:sp>
        <p:nvSpPr>
          <p:cNvPr id="166928" name="Text Box 16"/>
          <p:cNvSpPr txBox="1">
            <a:spLocks noChangeArrowheads="1"/>
          </p:cNvSpPr>
          <p:nvPr/>
        </p:nvSpPr>
        <p:spPr bwMode="auto">
          <a:xfrm>
            <a:off x="3657600" y="3429000"/>
            <a:ext cx="3595921" cy="1754326"/>
          </a:xfrm>
          <a:prstGeom prst="rect">
            <a:avLst/>
          </a:prstGeom>
          <a:noFill/>
          <a:ln w="9525">
            <a:noFill/>
            <a:miter lim="800000"/>
            <a:headEnd/>
            <a:tailEnd/>
          </a:ln>
          <a:effectLst/>
        </p:spPr>
        <p:txBody>
          <a:bodyPr wrap="none">
            <a:spAutoFit/>
          </a:bodyPr>
          <a:lstStyle/>
          <a:p>
            <a:r>
              <a:rPr lang="en-US" dirty="0" smtClean="0"/>
              <a:t>a. Recording &amp; maintaining</a:t>
            </a:r>
          </a:p>
          <a:p>
            <a:r>
              <a:rPr lang="en-US" b="0" dirty="0" smtClean="0">
                <a:solidFill>
                  <a:srgbClr val="0000FF"/>
                </a:solidFill>
              </a:rPr>
              <a:t>    </a:t>
            </a:r>
            <a:r>
              <a:rPr lang="en-US" b="1" dirty="0" smtClean="0">
                <a:solidFill>
                  <a:srgbClr val="0000FF"/>
                </a:solidFill>
              </a:rPr>
              <a:t>SC &amp; PC</a:t>
            </a:r>
          </a:p>
          <a:p>
            <a:r>
              <a:rPr lang="en-US" dirty="0" smtClean="0"/>
              <a:t>b. Preparation of Issuance</a:t>
            </a:r>
          </a:p>
          <a:p>
            <a:r>
              <a:rPr lang="en-US" b="0" dirty="0" smtClean="0"/>
              <a:t>    Documents </a:t>
            </a:r>
            <a:r>
              <a:rPr lang="en-US" b="1" dirty="0" smtClean="0">
                <a:solidFill>
                  <a:srgbClr val="FFFF66"/>
                </a:solidFill>
              </a:rPr>
              <a:t>(</a:t>
            </a:r>
            <a:r>
              <a:rPr lang="en-US" b="1" dirty="0" smtClean="0">
                <a:solidFill>
                  <a:srgbClr val="0000FF"/>
                </a:solidFill>
              </a:rPr>
              <a:t>RIS, PAR &amp; ICS)</a:t>
            </a:r>
          </a:p>
          <a:p>
            <a:r>
              <a:rPr lang="en-US" dirty="0" smtClean="0"/>
              <a:t>c. Preparation of Inventory</a:t>
            </a:r>
          </a:p>
          <a:p>
            <a:r>
              <a:rPr lang="en-US" b="0" dirty="0" smtClean="0"/>
              <a:t>   Report (Semi-Annual &amp; Annual)</a:t>
            </a:r>
            <a:endParaRPr lang="en-US" b="0" dirty="0"/>
          </a:p>
        </p:txBody>
      </p:sp>
      <p:sp>
        <p:nvSpPr>
          <p:cNvPr id="166929" name="Text Box 17"/>
          <p:cNvSpPr txBox="1">
            <a:spLocks noChangeArrowheads="1"/>
          </p:cNvSpPr>
          <p:nvPr/>
        </p:nvSpPr>
        <p:spPr bwMode="auto">
          <a:xfrm>
            <a:off x="3581400" y="5638800"/>
            <a:ext cx="2428870" cy="646331"/>
          </a:xfrm>
          <a:prstGeom prst="rect">
            <a:avLst/>
          </a:prstGeom>
          <a:noFill/>
          <a:ln w="9525">
            <a:noFill/>
            <a:miter lim="800000"/>
            <a:headEnd/>
            <a:tailEnd/>
          </a:ln>
          <a:effectLst/>
        </p:spPr>
        <p:txBody>
          <a:bodyPr wrap="none">
            <a:spAutoFit/>
          </a:bodyPr>
          <a:lstStyle/>
          <a:p>
            <a:r>
              <a:rPr lang="en-US" b="0" dirty="0"/>
              <a:t>Transfer of </a:t>
            </a:r>
            <a:r>
              <a:rPr lang="en-US" b="0" dirty="0" smtClean="0"/>
              <a:t>Property</a:t>
            </a:r>
          </a:p>
          <a:p>
            <a:r>
              <a:rPr lang="en-US" dirty="0" smtClean="0"/>
              <a:t>Sale of Unserviceable</a:t>
            </a:r>
            <a:endParaRPr lang="en-US" b="0" dirty="0"/>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66914"/>
                                        </p:tgtEl>
                                        <p:attrNameLst>
                                          <p:attrName>style.visibility</p:attrName>
                                        </p:attrNameLst>
                                      </p:cBhvr>
                                      <p:to>
                                        <p:strVal val="visible"/>
                                      </p:to>
                                    </p:set>
                                    <p:animEffect transition="in" filter="diamond(in)">
                                      <p:cBhvr>
                                        <p:cTn id="7" dur="2000"/>
                                        <p:tgtEl>
                                          <p:spTgt spid="166914"/>
                                        </p:tgtEl>
                                      </p:cBhvr>
                                    </p:animEffect>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grpId="0" nodeType="clickEffect">
                                  <p:stCondLst>
                                    <p:cond delay="0"/>
                                  </p:stCondLst>
                                  <p:childTnLst>
                                    <p:set>
                                      <p:cBhvr>
                                        <p:cTn id="11" dur="1" fill="hold">
                                          <p:stCondLst>
                                            <p:cond delay="0"/>
                                          </p:stCondLst>
                                        </p:cTn>
                                        <p:tgtEl>
                                          <p:spTgt spid="166915"/>
                                        </p:tgtEl>
                                        <p:attrNameLst>
                                          <p:attrName>style.visibility</p:attrName>
                                        </p:attrNameLst>
                                      </p:cBhvr>
                                      <p:to>
                                        <p:strVal val="visible"/>
                                      </p:to>
                                    </p:set>
                                    <p:animEffect transition="in" filter="fade">
                                      <p:cBhvr>
                                        <p:cTn id="12" dur="2000"/>
                                        <p:tgtEl>
                                          <p:spTgt spid="166915"/>
                                        </p:tgtEl>
                                      </p:cBhvr>
                                    </p:animEffect>
                                    <p:anim calcmode="lin" valueType="num">
                                      <p:cBhvr>
                                        <p:cTn id="13" dur="2000" fill="hold"/>
                                        <p:tgtEl>
                                          <p:spTgt spid="166915"/>
                                        </p:tgtEl>
                                        <p:attrNameLst>
                                          <p:attrName>style.rotation</p:attrName>
                                        </p:attrNameLst>
                                      </p:cBhvr>
                                      <p:tavLst>
                                        <p:tav tm="0">
                                          <p:val>
                                            <p:fltVal val="720"/>
                                          </p:val>
                                        </p:tav>
                                        <p:tav tm="100000">
                                          <p:val>
                                            <p:fltVal val="0"/>
                                          </p:val>
                                        </p:tav>
                                      </p:tavLst>
                                    </p:anim>
                                    <p:anim calcmode="lin" valueType="num">
                                      <p:cBhvr>
                                        <p:cTn id="14" dur="2000" fill="hold"/>
                                        <p:tgtEl>
                                          <p:spTgt spid="166915"/>
                                        </p:tgtEl>
                                        <p:attrNameLst>
                                          <p:attrName>ppt_h</p:attrName>
                                        </p:attrNameLst>
                                      </p:cBhvr>
                                      <p:tavLst>
                                        <p:tav tm="0">
                                          <p:val>
                                            <p:fltVal val="0"/>
                                          </p:val>
                                        </p:tav>
                                        <p:tav tm="100000">
                                          <p:val>
                                            <p:strVal val="#ppt_h"/>
                                          </p:val>
                                        </p:tav>
                                      </p:tavLst>
                                    </p:anim>
                                    <p:anim calcmode="lin" valueType="num">
                                      <p:cBhvr>
                                        <p:cTn id="15" dur="2000" fill="hold"/>
                                        <p:tgtEl>
                                          <p:spTgt spid="166915"/>
                                        </p:tgtEl>
                                        <p:attrNameLst>
                                          <p:attrName>ppt_w</p:attrName>
                                        </p:attrNameLst>
                                      </p:cBhvr>
                                      <p:tavLst>
                                        <p:tav tm="0">
                                          <p:val>
                                            <p:fltVal val="0"/>
                                          </p:val>
                                        </p:tav>
                                        <p:tav tm="100000">
                                          <p:val>
                                            <p:strVal val="#ppt_w"/>
                                          </p:val>
                                        </p:tav>
                                      </p:tavLst>
                                    </p:anim>
                                  </p:childTnLst>
                                </p:cTn>
                              </p:par>
                            </p:childTnLst>
                          </p:cTn>
                        </p:par>
                        <p:par>
                          <p:cTn id="16" fill="hold">
                            <p:stCondLst>
                              <p:cond delay="2000"/>
                            </p:stCondLst>
                            <p:childTnLst>
                              <p:par>
                                <p:cTn id="17" presetID="4" presetClass="entr" presetSubtype="16" fill="hold" nodeType="afterEffect">
                                  <p:stCondLst>
                                    <p:cond delay="0"/>
                                  </p:stCondLst>
                                  <p:childTnLst>
                                    <p:set>
                                      <p:cBhvr>
                                        <p:cTn id="18" dur="1" fill="hold">
                                          <p:stCondLst>
                                            <p:cond delay="0"/>
                                          </p:stCondLst>
                                        </p:cTn>
                                        <p:tgtEl>
                                          <p:spTgt spid="166918"/>
                                        </p:tgtEl>
                                        <p:attrNameLst>
                                          <p:attrName>style.visibility</p:attrName>
                                        </p:attrNameLst>
                                      </p:cBhvr>
                                      <p:to>
                                        <p:strVal val="visible"/>
                                      </p:to>
                                    </p:set>
                                    <p:animEffect transition="in" filter="box(in)">
                                      <p:cBhvr>
                                        <p:cTn id="19" dur="2000"/>
                                        <p:tgtEl>
                                          <p:spTgt spid="166918"/>
                                        </p:tgtEl>
                                      </p:cBhvr>
                                    </p:animEffect>
                                  </p:childTnLst>
                                </p:cTn>
                              </p:par>
                            </p:childTnLst>
                          </p:cTn>
                        </p:par>
                      </p:childTnLst>
                    </p:cTn>
                  </p:par>
                  <p:par>
                    <p:cTn id="20" fill="hold">
                      <p:stCondLst>
                        <p:cond delay="indefinite"/>
                      </p:stCondLst>
                      <p:childTnLst>
                        <p:par>
                          <p:cTn id="21" fill="hold">
                            <p:stCondLst>
                              <p:cond delay="0"/>
                            </p:stCondLst>
                            <p:childTnLst>
                              <p:par>
                                <p:cTn id="22" presetID="35" presetClass="entr" presetSubtype="0" fill="hold" grpId="0" nodeType="clickEffect">
                                  <p:stCondLst>
                                    <p:cond delay="0"/>
                                  </p:stCondLst>
                                  <p:childTnLst>
                                    <p:set>
                                      <p:cBhvr>
                                        <p:cTn id="23" dur="1" fill="hold">
                                          <p:stCondLst>
                                            <p:cond delay="0"/>
                                          </p:stCondLst>
                                        </p:cTn>
                                        <p:tgtEl>
                                          <p:spTgt spid="166919"/>
                                        </p:tgtEl>
                                        <p:attrNameLst>
                                          <p:attrName>style.visibility</p:attrName>
                                        </p:attrNameLst>
                                      </p:cBhvr>
                                      <p:to>
                                        <p:strVal val="visible"/>
                                      </p:to>
                                    </p:set>
                                    <p:animEffect transition="in" filter="fade">
                                      <p:cBhvr>
                                        <p:cTn id="24" dur="2000"/>
                                        <p:tgtEl>
                                          <p:spTgt spid="166919"/>
                                        </p:tgtEl>
                                      </p:cBhvr>
                                    </p:animEffect>
                                    <p:anim calcmode="lin" valueType="num">
                                      <p:cBhvr>
                                        <p:cTn id="25" dur="2000" fill="hold"/>
                                        <p:tgtEl>
                                          <p:spTgt spid="166919"/>
                                        </p:tgtEl>
                                        <p:attrNameLst>
                                          <p:attrName>style.rotation</p:attrName>
                                        </p:attrNameLst>
                                      </p:cBhvr>
                                      <p:tavLst>
                                        <p:tav tm="0">
                                          <p:val>
                                            <p:fltVal val="720"/>
                                          </p:val>
                                        </p:tav>
                                        <p:tav tm="100000">
                                          <p:val>
                                            <p:fltVal val="0"/>
                                          </p:val>
                                        </p:tav>
                                      </p:tavLst>
                                    </p:anim>
                                    <p:anim calcmode="lin" valueType="num">
                                      <p:cBhvr>
                                        <p:cTn id="26" dur="2000" fill="hold"/>
                                        <p:tgtEl>
                                          <p:spTgt spid="166919"/>
                                        </p:tgtEl>
                                        <p:attrNameLst>
                                          <p:attrName>ppt_h</p:attrName>
                                        </p:attrNameLst>
                                      </p:cBhvr>
                                      <p:tavLst>
                                        <p:tav tm="0">
                                          <p:val>
                                            <p:fltVal val="0"/>
                                          </p:val>
                                        </p:tav>
                                        <p:tav tm="100000">
                                          <p:val>
                                            <p:strVal val="#ppt_h"/>
                                          </p:val>
                                        </p:tav>
                                      </p:tavLst>
                                    </p:anim>
                                    <p:anim calcmode="lin" valueType="num">
                                      <p:cBhvr>
                                        <p:cTn id="27" dur="2000" fill="hold"/>
                                        <p:tgtEl>
                                          <p:spTgt spid="166919"/>
                                        </p:tgtEl>
                                        <p:attrNameLst>
                                          <p:attrName>ppt_w</p:attrName>
                                        </p:attrNameLst>
                                      </p:cBhvr>
                                      <p:tavLst>
                                        <p:tav tm="0">
                                          <p:val>
                                            <p:fltVal val="0"/>
                                          </p:val>
                                        </p:tav>
                                        <p:tav tm="100000">
                                          <p:val>
                                            <p:strVal val="#ppt_w"/>
                                          </p:val>
                                        </p:tav>
                                      </p:tavLst>
                                    </p:anim>
                                  </p:childTnLst>
                                </p:cTn>
                              </p:par>
                            </p:childTnLst>
                          </p:cTn>
                        </p:par>
                      </p:childTnLst>
                    </p:cTn>
                  </p:par>
                  <p:par>
                    <p:cTn id="28" fill="hold">
                      <p:stCondLst>
                        <p:cond delay="indefinite"/>
                      </p:stCondLst>
                      <p:childTnLst>
                        <p:par>
                          <p:cTn id="29" fill="hold">
                            <p:stCondLst>
                              <p:cond delay="0"/>
                            </p:stCondLst>
                            <p:childTnLst>
                              <p:par>
                                <p:cTn id="30" presetID="35" presetClass="entr" presetSubtype="0" fill="hold" grpId="0" nodeType="clickEffect">
                                  <p:stCondLst>
                                    <p:cond delay="0"/>
                                  </p:stCondLst>
                                  <p:childTnLst>
                                    <p:set>
                                      <p:cBhvr>
                                        <p:cTn id="31" dur="1" fill="hold">
                                          <p:stCondLst>
                                            <p:cond delay="0"/>
                                          </p:stCondLst>
                                        </p:cTn>
                                        <p:tgtEl>
                                          <p:spTgt spid="166920"/>
                                        </p:tgtEl>
                                        <p:attrNameLst>
                                          <p:attrName>style.visibility</p:attrName>
                                        </p:attrNameLst>
                                      </p:cBhvr>
                                      <p:to>
                                        <p:strVal val="visible"/>
                                      </p:to>
                                    </p:set>
                                    <p:animEffect transition="in" filter="fade">
                                      <p:cBhvr>
                                        <p:cTn id="32" dur="2000"/>
                                        <p:tgtEl>
                                          <p:spTgt spid="166920"/>
                                        </p:tgtEl>
                                      </p:cBhvr>
                                    </p:animEffect>
                                    <p:anim calcmode="lin" valueType="num">
                                      <p:cBhvr>
                                        <p:cTn id="33" dur="2000" fill="hold"/>
                                        <p:tgtEl>
                                          <p:spTgt spid="166920"/>
                                        </p:tgtEl>
                                        <p:attrNameLst>
                                          <p:attrName>style.rotation</p:attrName>
                                        </p:attrNameLst>
                                      </p:cBhvr>
                                      <p:tavLst>
                                        <p:tav tm="0">
                                          <p:val>
                                            <p:fltVal val="720"/>
                                          </p:val>
                                        </p:tav>
                                        <p:tav tm="100000">
                                          <p:val>
                                            <p:fltVal val="0"/>
                                          </p:val>
                                        </p:tav>
                                      </p:tavLst>
                                    </p:anim>
                                    <p:anim calcmode="lin" valueType="num">
                                      <p:cBhvr>
                                        <p:cTn id="34" dur="2000" fill="hold"/>
                                        <p:tgtEl>
                                          <p:spTgt spid="166920"/>
                                        </p:tgtEl>
                                        <p:attrNameLst>
                                          <p:attrName>ppt_h</p:attrName>
                                        </p:attrNameLst>
                                      </p:cBhvr>
                                      <p:tavLst>
                                        <p:tav tm="0">
                                          <p:val>
                                            <p:fltVal val="0"/>
                                          </p:val>
                                        </p:tav>
                                        <p:tav tm="100000">
                                          <p:val>
                                            <p:strVal val="#ppt_h"/>
                                          </p:val>
                                        </p:tav>
                                      </p:tavLst>
                                    </p:anim>
                                    <p:anim calcmode="lin" valueType="num">
                                      <p:cBhvr>
                                        <p:cTn id="35" dur="2000" fill="hold"/>
                                        <p:tgtEl>
                                          <p:spTgt spid="166920"/>
                                        </p:tgtEl>
                                        <p:attrNameLst>
                                          <p:attrName>ppt_w</p:attrName>
                                        </p:attrNameLst>
                                      </p:cBhvr>
                                      <p:tavLst>
                                        <p:tav tm="0">
                                          <p:val>
                                            <p:fltVal val="0"/>
                                          </p:val>
                                        </p:tav>
                                        <p:tav tm="100000">
                                          <p:val>
                                            <p:strVal val="#ppt_w"/>
                                          </p:val>
                                        </p:tav>
                                      </p:tavLst>
                                    </p:anim>
                                  </p:childTnLst>
                                </p:cTn>
                              </p:par>
                            </p:childTnLst>
                          </p:cTn>
                        </p:par>
                      </p:childTnLst>
                    </p:cTn>
                  </p:par>
                  <p:par>
                    <p:cTn id="36" fill="hold">
                      <p:stCondLst>
                        <p:cond delay="indefinite"/>
                      </p:stCondLst>
                      <p:childTnLst>
                        <p:par>
                          <p:cTn id="37" fill="hold">
                            <p:stCondLst>
                              <p:cond delay="0"/>
                            </p:stCondLst>
                            <p:childTnLst>
                              <p:par>
                                <p:cTn id="38" presetID="35" presetClass="entr" presetSubtype="0" fill="hold" grpId="0" nodeType="clickEffect">
                                  <p:stCondLst>
                                    <p:cond delay="0"/>
                                  </p:stCondLst>
                                  <p:childTnLst>
                                    <p:set>
                                      <p:cBhvr>
                                        <p:cTn id="39" dur="1" fill="hold">
                                          <p:stCondLst>
                                            <p:cond delay="0"/>
                                          </p:stCondLst>
                                        </p:cTn>
                                        <p:tgtEl>
                                          <p:spTgt spid="166927"/>
                                        </p:tgtEl>
                                        <p:attrNameLst>
                                          <p:attrName>style.visibility</p:attrName>
                                        </p:attrNameLst>
                                      </p:cBhvr>
                                      <p:to>
                                        <p:strVal val="visible"/>
                                      </p:to>
                                    </p:set>
                                    <p:animEffect transition="in" filter="fade">
                                      <p:cBhvr>
                                        <p:cTn id="40" dur="2000"/>
                                        <p:tgtEl>
                                          <p:spTgt spid="166927"/>
                                        </p:tgtEl>
                                      </p:cBhvr>
                                    </p:animEffect>
                                    <p:anim calcmode="lin" valueType="num">
                                      <p:cBhvr>
                                        <p:cTn id="41" dur="2000" fill="hold"/>
                                        <p:tgtEl>
                                          <p:spTgt spid="166927"/>
                                        </p:tgtEl>
                                        <p:attrNameLst>
                                          <p:attrName>style.rotation</p:attrName>
                                        </p:attrNameLst>
                                      </p:cBhvr>
                                      <p:tavLst>
                                        <p:tav tm="0">
                                          <p:val>
                                            <p:fltVal val="720"/>
                                          </p:val>
                                        </p:tav>
                                        <p:tav tm="100000">
                                          <p:val>
                                            <p:fltVal val="0"/>
                                          </p:val>
                                        </p:tav>
                                      </p:tavLst>
                                    </p:anim>
                                    <p:anim calcmode="lin" valueType="num">
                                      <p:cBhvr>
                                        <p:cTn id="42" dur="2000" fill="hold"/>
                                        <p:tgtEl>
                                          <p:spTgt spid="166927"/>
                                        </p:tgtEl>
                                        <p:attrNameLst>
                                          <p:attrName>ppt_h</p:attrName>
                                        </p:attrNameLst>
                                      </p:cBhvr>
                                      <p:tavLst>
                                        <p:tav tm="0">
                                          <p:val>
                                            <p:fltVal val="0"/>
                                          </p:val>
                                        </p:tav>
                                        <p:tav tm="100000">
                                          <p:val>
                                            <p:strVal val="#ppt_h"/>
                                          </p:val>
                                        </p:tav>
                                      </p:tavLst>
                                    </p:anim>
                                    <p:anim calcmode="lin" valueType="num">
                                      <p:cBhvr>
                                        <p:cTn id="43" dur="2000" fill="hold"/>
                                        <p:tgtEl>
                                          <p:spTgt spid="166927"/>
                                        </p:tgtEl>
                                        <p:attrNameLst>
                                          <p:attrName>ppt_w</p:attrName>
                                        </p:attrNameLst>
                                      </p:cBhvr>
                                      <p:tavLst>
                                        <p:tav tm="0">
                                          <p:val>
                                            <p:fltVal val="0"/>
                                          </p:val>
                                        </p:tav>
                                        <p:tav tm="100000">
                                          <p:val>
                                            <p:strVal val="#ppt_w"/>
                                          </p:val>
                                        </p:tav>
                                      </p:tavLst>
                                    </p:anim>
                                  </p:childTnLst>
                                </p:cTn>
                              </p:par>
                            </p:childTnLst>
                          </p:cTn>
                        </p:par>
                      </p:childTnLst>
                    </p:cTn>
                  </p:par>
                  <p:par>
                    <p:cTn id="44" fill="hold">
                      <p:stCondLst>
                        <p:cond delay="indefinite"/>
                      </p:stCondLst>
                      <p:childTnLst>
                        <p:par>
                          <p:cTn id="45" fill="hold">
                            <p:stCondLst>
                              <p:cond delay="0"/>
                            </p:stCondLst>
                            <p:childTnLst>
                              <p:par>
                                <p:cTn id="46" presetID="35" presetClass="entr" presetSubtype="0" fill="hold" grpId="0" nodeType="clickEffect">
                                  <p:stCondLst>
                                    <p:cond delay="0"/>
                                  </p:stCondLst>
                                  <p:childTnLst>
                                    <p:set>
                                      <p:cBhvr>
                                        <p:cTn id="47" dur="1" fill="hold">
                                          <p:stCondLst>
                                            <p:cond delay="0"/>
                                          </p:stCondLst>
                                        </p:cTn>
                                        <p:tgtEl>
                                          <p:spTgt spid="166921"/>
                                        </p:tgtEl>
                                        <p:attrNameLst>
                                          <p:attrName>style.visibility</p:attrName>
                                        </p:attrNameLst>
                                      </p:cBhvr>
                                      <p:to>
                                        <p:strVal val="visible"/>
                                      </p:to>
                                    </p:set>
                                    <p:animEffect transition="in" filter="fade">
                                      <p:cBhvr>
                                        <p:cTn id="48" dur="2000"/>
                                        <p:tgtEl>
                                          <p:spTgt spid="166921"/>
                                        </p:tgtEl>
                                      </p:cBhvr>
                                    </p:animEffect>
                                    <p:anim calcmode="lin" valueType="num">
                                      <p:cBhvr>
                                        <p:cTn id="49" dur="2000" fill="hold"/>
                                        <p:tgtEl>
                                          <p:spTgt spid="166921"/>
                                        </p:tgtEl>
                                        <p:attrNameLst>
                                          <p:attrName>style.rotation</p:attrName>
                                        </p:attrNameLst>
                                      </p:cBhvr>
                                      <p:tavLst>
                                        <p:tav tm="0">
                                          <p:val>
                                            <p:fltVal val="720"/>
                                          </p:val>
                                        </p:tav>
                                        <p:tav tm="100000">
                                          <p:val>
                                            <p:fltVal val="0"/>
                                          </p:val>
                                        </p:tav>
                                      </p:tavLst>
                                    </p:anim>
                                    <p:anim calcmode="lin" valueType="num">
                                      <p:cBhvr>
                                        <p:cTn id="50" dur="2000" fill="hold"/>
                                        <p:tgtEl>
                                          <p:spTgt spid="166921"/>
                                        </p:tgtEl>
                                        <p:attrNameLst>
                                          <p:attrName>ppt_h</p:attrName>
                                        </p:attrNameLst>
                                      </p:cBhvr>
                                      <p:tavLst>
                                        <p:tav tm="0">
                                          <p:val>
                                            <p:fltVal val="0"/>
                                          </p:val>
                                        </p:tav>
                                        <p:tav tm="100000">
                                          <p:val>
                                            <p:strVal val="#ppt_h"/>
                                          </p:val>
                                        </p:tav>
                                      </p:tavLst>
                                    </p:anim>
                                    <p:anim calcmode="lin" valueType="num">
                                      <p:cBhvr>
                                        <p:cTn id="51" dur="2000" fill="hold"/>
                                        <p:tgtEl>
                                          <p:spTgt spid="166921"/>
                                        </p:tgtEl>
                                        <p:attrNameLst>
                                          <p:attrName>ppt_w</p:attrName>
                                        </p:attrNameLst>
                                      </p:cBhvr>
                                      <p:tavLst>
                                        <p:tav tm="0">
                                          <p:val>
                                            <p:fltVal val="0"/>
                                          </p:val>
                                        </p:tav>
                                        <p:tav tm="100000">
                                          <p:val>
                                            <p:strVal val="#ppt_w"/>
                                          </p:val>
                                        </p:tav>
                                      </p:tavLst>
                                    </p:anim>
                                  </p:childTnLst>
                                </p:cTn>
                              </p:par>
                            </p:childTnLst>
                          </p:cTn>
                        </p:par>
                      </p:childTnLst>
                    </p:cTn>
                  </p:par>
                  <p:par>
                    <p:cTn id="52" fill="hold">
                      <p:stCondLst>
                        <p:cond delay="indefinite"/>
                      </p:stCondLst>
                      <p:childTnLst>
                        <p:par>
                          <p:cTn id="53" fill="hold">
                            <p:stCondLst>
                              <p:cond delay="0"/>
                            </p:stCondLst>
                            <p:childTnLst>
                              <p:par>
                                <p:cTn id="54" presetID="35" presetClass="entr" presetSubtype="0" fill="hold" grpId="0" nodeType="clickEffect">
                                  <p:stCondLst>
                                    <p:cond delay="0"/>
                                  </p:stCondLst>
                                  <p:childTnLst>
                                    <p:set>
                                      <p:cBhvr>
                                        <p:cTn id="55" dur="1" fill="hold">
                                          <p:stCondLst>
                                            <p:cond delay="0"/>
                                          </p:stCondLst>
                                        </p:cTn>
                                        <p:tgtEl>
                                          <p:spTgt spid="166916"/>
                                        </p:tgtEl>
                                        <p:attrNameLst>
                                          <p:attrName>style.visibility</p:attrName>
                                        </p:attrNameLst>
                                      </p:cBhvr>
                                      <p:to>
                                        <p:strVal val="visible"/>
                                      </p:to>
                                    </p:set>
                                    <p:animEffect transition="in" filter="fade">
                                      <p:cBhvr>
                                        <p:cTn id="56" dur="2000"/>
                                        <p:tgtEl>
                                          <p:spTgt spid="166916"/>
                                        </p:tgtEl>
                                      </p:cBhvr>
                                    </p:animEffect>
                                    <p:anim calcmode="lin" valueType="num">
                                      <p:cBhvr>
                                        <p:cTn id="57" dur="2000" fill="hold"/>
                                        <p:tgtEl>
                                          <p:spTgt spid="166916"/>
                                        </p:tgtEl>
                                        <p:attrNameLst>
                                          <p:attrName>style.rotation</p:attrName>
                                        </p:attrNameLst>
                                      </p:cBhvr>
                                      <p:tavLst>
                                        <p:tav tm="0">
                                          <p:val>
                                            <p:fltVal val="720"/>
                                          </p:val>
                                        </p:tav>
                                        <p:tav tm="100000">
                                          <p:val>
                                            <p:fltVal val="0"/>
                                          </p:val>
                                        </p:tav>
                                      </p:tavLst>
                                    </p:anim>
                                    <p:anim calcmode="lin" valueType="num">
                                      <p:cBhvr>
                                        <p:cTn id="58" dur="2000" fill="hold"/>
                                        <p:tgtEl>
                                          <p:spTgt spid="166916"/>
                                        </p:tgtEl>
                                        <p:attrNameLst>
                                          <p:attrName>ppt_h</p:attrName>
                                        </p:attrNameLst>
                                      </p:cBhvr>
                                      <p:tavLst>
                                        <p:tav tm="0">
                                          <p:val>
                                            <p:fltVal val="0"/>
                                          </p:val>
                                        </p:tav>
                                        <p:tav tm="100000">
                                          <p:val>
                                            <p:strVal val="#ppt_h"/>
                                          </p:val>
                                        </p:tav>
                                      </p:tavLst>
                                    </p:anim>
                                    <p:anim calcmode="lin" valueType="num">
                                      <p:cBhvr>
                                        <p:cTn id="59" dur="2000" fill="hold"/>
                                        <p:tgtEl>
                                          <p:spTgt spid="166916"/>
                                        </p:tgtEl>
                                        <p:attrNameLst>
                                          <p:attrName>ppt_w</p:attrName>
                                        </p:attrNameLst>
                                      </p:cBhvr>
                                      <p:tavLst>
                                        <p:tav tm="0">
                                          <p:val>
                                            <p:fltVal val="0"/>
                                          </p:val>
                                        </p:tav>
                                        <p:tav tm="100000">
                                          <p:val>
                                            <p:strVal val="#ppt_w"/>
                                          </p:val>
                                        </p:tav>
                                      </p:tavLst>
                                    </p:anim>
                                  </p:childTnLst>
                                </p:cTn>
                              </p:par>
                            </p:childTnLst>
                          </p:cTn>
                        </p:par>
                        <p:par>
                          <p:cTn id="60" fill="hold">
                            <p:stCondLst>
                              <p:cond delay="2000"/>
                            </p:stCondLst>
                            <p:childTnLst>
                              <p:par>
                                <p:cTn id="61" presetID="4" presetClass="entr" presetSubtype="16" fill="hold" nodeType="afterEffect">
                                  <p:stCondLst>
                                    <p:cond delay="0"/>
                                  </p:stCondLst>
                                  <p:childTnLst>
                                    <p:set>
                                      <p:cBhvr>
                                        <p:cTn id="62" dur="1" fill="hold">
                                          <p:stCondLst>
                                            <p:cond delay="0"/>
                                          </p:stCondLst>
                                        </p:cTn>
                                        <p:tgtEl>
                                          <p:spTgt spid="166922"/>
                                        </p:tgtEl>
                                        <p:attrNameLst>
                                          <p:attrName>style.visibility</p:attrName>
                                        </p:attrNameLst>
                                      </p:cBhvr>
                                      <p:to>
                                        <p:strVal val="visible"/>
                                      </p:to>
                                    </p:set>
                                    <p:animEffect transition="in" filter="box(in)">
                                      <p:cBhvr>
                                        <p:cTn id="63" dur="2000"/>
                                        <p:tgtEl>
                                          <p:spTgt spid="166922"/>
                                        </p:tgtEl>
                                      </p:cBhvr>
                                    </p:animEffect>
                                  </p:childTnLst>
                                </p:cTn>
                              </p:par>
                            </p:childTnLst>
                          </p:cTn>
                        </p:par>
                      </p:childTnLst>
                    </p:cTn>
                  </p:par>
                  <p:par>
                    <p:cTn id="64" fill="hold">
                      <p:stCondLst>
                        <p:cond delay="indefinite"/>
                      </p:stCondLst>
                      <p:childTnLst>
                        <p:par>
                          <p:cTn id="65" fill="hold">
                            <p:stCondLst>
                              <p:cond delay="0"/>
                            </p:stCondLst>
                            <p:childTnLst>
                              <p:par>
                                <p:cTn id="66" presetID="35" presetClass="entr" presetSubtype="0" fill="hold" grpId="0" nodeType="clickEffect">
                                  <p:stCondLst>
                                    <p:cond delay="0"/>
                                  </p:stCondLst>
                                  <p:childTnLst>
                                    <p:set>
                                      <p:cBhvr>
                                        <p:cTn id="67" dur="1" fill="hold">
                                          <p:stCondLst>
                                            <p:cond delay="0"/>
                                          </p:stCondLst>
                                        </p:cTn>
                                        <p:tgtEl>
                                          <p:spTgt spid="166928"/>
                                        </p:tgtEl>
                                        <p:attrNameLst>
                                          <p:attrName>style.visibility</p:attrName>
                                        </p:attrNameLst>
                                      </p:cBhvr>
                                      <p:to>
                                        <p:strVal val="visible"/>
                                      </p:to>
                                    </p:set>
                                    <p:animEffect transition="in" filter="fade">
                                      <p:cBhvr>
                                        <p:cTn id="68" dur="2000"/>
                                        <p:tgtEl>
                                          <p:spTgt spid="166928"/>
                                        </p:tgtEl>
                                      </p:cBhvr>
                                    </p:animEffect>
                                    <p:anim calcmode="lin" valueType="num">
                                      <p:cBhvr>
                                        <p:cTn id="69" dur="2000" fill="hold"/>
                                        <p:tgtEl>
                                          <p:spTgt spid="166928"/>
                                        </p:tgtEl>
                                        <p:attrNameLst>
                                          <p:attrName>style.rotation</p:attrName>
                                        </p:attrNameLst>
                                      </p:cBhvr>
                                      <p:tavLst>
                                        <p:tav tm="0">
                                          <p:val>
                                            <p:fltVal val="720"/>
                                          </p:val>
                                        </p:tav>
                                        <p:tav tm="100000">
                                          <p:val>
                                            <p:fltVal val="0"/>
                                          </p:val>
                                        </p:tav>
                                      </p:tavLst>
                                    </p:anim>
                                    <p:anim calcmode="lin" valueType="num">
                                      <p:cBhvr>
                                        <p:cTn id="70" dur="2000" fill="hold"/>
                                        <p:tgtEl>
                                          <p:spTgt spid="166928"/>
                                        </p:tgtEl>
                                        <p:attrNameLst>
                                          <p:attrName>ppt_h</p:attrName>
                                        </p:attrNameLst>
                                      </p:cBhvr>
                                      <p:tavLst>
                                        <p:tav tm="0">
                                          <p:val>
                                            <p:fltVal val="0"/>
                                          </p:val>
                                        </p:tav>
                                        <p:tav tm="100000">
                                          <p:val>
                                            <p:strVal val="#ppt_h"/>
                                          </p:val>
                                        </p:tav>
                                      </p:tavLst>
                                    </p:anim>
                                    <p:anim calcmode="lin" valueType="num">
                                      <p:cBhvr>
                                        <p:cTn id="71" dur="2000" fill="hold"/>
                                        <p:tgtEl>
                                          <p:spTgt spid="166928"/>
                                        </p:tgtEl>
                                        <p:attrNameLst>
                                          <p:attrName>ppt_w</p:attrName>
                                        </p:attrNameLst>
                                      </p:cBhvr>
                                      <p:tavLst>
                                        <p:tav tm="0">
                                          <p:val>
                                            <p:fltVal val="0"/>
                                          </p:val>
                                        </p:tav>
                                        <p:tav tm="100000">
                                          <p:val>
                                            <p:strVal val="#ppt_w"/>
                                          </p:val>
                                        </p:tav>
                                      </p:tavLst>
                                    </p:anim>
                                  </p:childTnLst>
                                </p:cTn>
                              </p:par>
                            </p:childTnLst>
                          </p:cTn>
                        </p:par>
                      </p:childTnLst>
                    </p:cTn>
                  </p:par>
                  <p:par>
                    <p:cTn id="72" fill="hold">
                      <p:stCondLst>
                        <p:cond delay="indefinite"/>
                      </p:stCondLst>
                      <p:childTnLst>
                        <p:par>
                          <p:cTn id="73" fill="hold">
                            <p:stCondLst>
                              <p:cond delay="0"/>
                            </p:stCondLst>
                            <p:childTnLst>
                              <p:par>
                                <p:cTn id="74" presetID="35" presetClass="entr" presetSubtype="0" fill="hold" grpId="0" nodeType="clickEffect">
                                  <p:stCondLst>
                                    <p:cond delay="0"/>
                                  </p:stCondLst>
                                  <p:childTnLst>
                                    <p:set>
                                      <p:cBhvr>
                                        <p:cTn id="75" dur="1" fill="hold">
                                          <p:stCondLst>
                                            <p:cond delay="0"/>
                                          </p:stCondLst>
                                        </p:cTn>
                                        <p:tgtEl>
                                          <p:spTgt spid="166917"/>
                                        </p:tgtEl>
                                        <p:attrNameLst>
                                          <p:attrName>style.visibility</p:attrName>
                                        </p:attrNameLst>
                                      </p:cBhvr>
                                      <p:to>
                                        <p:strVal val="visible"/>
                                      </p:to>
                                    </p:set>
                                    <p:animEffect transition="in" filter="fade">
                                      <p:cBhvr>
                                        <p:cTn id="76" dur="2000"/>
                                        <p:tgtEl>
                                          <p:spTgt spid="166917"/>
                                        </p:tgtEl>
                                      </p:cBhvr>
                                    </p:animEffect>
                                    <p:anim calcmode="lin" valueType="num">
                                      <p:cBhvr>
                                        <p:cTn id="77" dur="2000" fill="hold"/>
                                        <p:tgtEl>
                                          <p:spTgt spid="166917"/>
                                        </p:tgtEl>
                                        <p:attrNameLst>
                                          <p:attrName>style.rotation</p:attrName>
                                        </p:attrNameLst>
                                      </p:cBhvr>
                                      <p:tavLst>
                                        <p:tav tm="0">
                                          <p:val>
                                            <p:fltVal val="720"/>
                                          </p:val>
                                        </p:tav>
                                        <p:tav tm="100000">
                                          <p:val>
                                            <p:fltVal val="0"/>
                                          </p:val>
                                        </p:tav>
                                      </p:tavLst>
                                    </p:anim>
                                    <p:anim calcmode="lin" valueType="num">
                                      <p:cBhvr>
                                        <p:cTn id="78" dur="2000" fill="hold"/>
                                        <p:tgtEl>
                                          <p:spTgt spid="166917"/>
                                        </p:tgtEl>
                                        <p:attrNameLst>
                                          <p:attrName>ppt_h</p:attrName>
                                        </p:attrNameLst>
                                      </p:cBhvr>
                                      <p:tavLst>
                                        <p:tav tm="0">
                                          <p:val>
                                            <p:fltVal val="0"/>
                                          </p:val>
                                        </p:tav>
                                        <p:tav tm="100000">
                                          <p:val>
                                            <p:strVal val="#ppt_h"/>
                                          </p:val>
                                        </p:tav>
                                      </p:tavLst>
                                    </p:anim>
                                    <p:anim calcmode="lin" valueType="num">
                                      <p:cBhvr>
                                        <p:cTn id="79" dur="2000" fill="hold"/>
                                        <p:tgtEl>
                                          <p:spTgt spid="166917"/>
                                        </p:tgtEl>
                                        <p:attrNameLst>
                                          <p:attrName>ppt_w</p:attrName>
                                        </p:attrNameLst>
                                      </p:cBhvr>
                                      <p:tavLst>
                                        <p:tav tm="0">
                                          <p:val>
                                            <p:fltVal val="0"/>
                                          </p:val>
                                        </p:tav>
                                        <p:tav tm="100000">
                                          <p:val>
                                            <p:strVal val="#ppt_w"/>
                                          </p:val>
                                        </p:tav>
                                      </p:tavLst>
                                    </p:anim>
                                  </p:childTnLst>
                                </p:cTn>
                              </p:par>
                            </p:childTnLst>
                          </p:cTn>
                        </p:par>
                        <p:par>
                          <p:cTn id="80" fill="hold">
                            <p:stCondLst>
                              <p:cond delay="2000"/>
                            </p:stCondLst>
                            <p:childTnLst>
                              <p:par>
                                <p:cTn id="81" presetID="8" presetClass="entr" presetSubtype="16" fill="hold" nodeType="afterEffect">
                                  <p:stCondLst>
                                    <p:cond delay="0"/>
                                  </p:stCondLst>
                                  <p:childTnLst>
                                    <p:set>
                                      <p:cBhvr>
                                        <p:cTn id="82" dur="1" fill="hold">
                                          <p:stCondLst>
                                            <p:cond delay="0"/>
                                          </p:stCondLst>
                                        </p:cTn>
                                        <p:tgtEl>
                                          <p:spTgt spid="166923"/>
                                        </p:tgtEl>
                                        <p:attrNameLst>
                                          <p:attrName>style.visibility</p:attrName>
                                        </p:attrNameLst>
                                      </p:cBhvr>
                                      <p:to>
                                        <p:strVal val="visible"/>
                                      </p:to>
                                    </p:set>
                                    <p:animEffect transition="in" filter="diamond(in)">
                                      <p:cBhvr>
                                        <p:cTn id="83" dur="2000"/>
                                        <p:tgtEl>
                                          <p:spTgt spid="166923"/>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166929"/>
                                        </p:tgtEl>
                                        <p:attrNameLst>
                                          <p:attrName>style.visibility</p:attrName>
                                        </p:attrNameLst>
                                      </p:cBhvr>
                                      <p:to>
                                        <p:strVal val="visible"/>
                                      </p:to>
                                    </p:set>
                                    <p:anim calcmode="lin" valueType="num">
                                      <p:cBhvr additive="base">
                                        <p:cTn id="88" dur="2000" fill="hold"/>
                                        <p:tgtEl>
                                          <p:spTgt spid="166929"/>
                                        </p:tgtEl>
                                        <p:attrNameLst>
                                          <p:attrName>ppt_x</p:attrName>
                                        </p:attrNameLst>
                                      </p:cBhvr>
                                      <p:tavLst>
                                        <p:tav tm="0">
                                          <p:val>
                                            <p:strVal val="#ppt_x"/>
                                          </p:val>
                                        </p:tav>
                                        <p:tav tm="100000">
                                          <p:val>
                                            <p:strVal val="#ppt_x"/>
                                          </p:val>
                                        </p:tav>
                                      </p:tavLst>
                                    </p:anim>
                                    <p:anim calcmode="lin" valueType="num">
                                      <p:cBhvr additive="base">
                                        <p:cTn id="89" dur="2000" fill="hold"/>
                                        <p:tgtEl>
                                          <p:spTgt spid="166929"/>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8" presetClass="entr" presetSubtype="16" fill="hold" grpId="0" nodeType="clickEffect">
                                  <p:stCondLst>
                                    <p:cond delay="0"/>
                                  </p:stCondLst>
                                  <p:childTnLst>
                                    <p:set>
                                      <p:cBhvr>
                                        <p:cTn id="93" dur="1" fill="hold">
                                          <p:stCondLst>
                                            <p:cond delay="0"/>
                                          </p:stCondLst>
                                        </p:cTn>
                                        <p:tgtEl>
                                          <p:spTgt spid="166924"/>
                                        </p:tgtEl>
                                        <p:attrNameLst>
                                          <p:attrName>style.visibility</p:attrName>
                                        </p:attrNameLst>
                                      </p:cBhvr>
                                      <p:to>
                                        <p:strVal val="visible"/>
                                      </p:to>
                                    </p:set>
                                    <p:animEffect transition="in" filter="diamond(in)">
                                      <p:cBhvr>
                                        <p:cTn id="94" dur="2000"/>
                                        <p:tgtEl>
                                          <p:spTgt spid="166924"/>
                                        </p:tgtEl>
                                      </p:cBhvr>
                                    </p:animEffect>
                                  </p:childTnLst>
                                </p:cTn>
                              </p:par>
                            </p:childTnLst>
                          </p:cTn>
                        </p:par>
                        <p:par>
                          <p:cTn id="95" fill="hold">
                            <p:stCondLst>
                              <p:cond delay="2000"/>
                            </p:stCondLst>
                            <p:childTnLst>
                              <p:par>
                                <p:cTn id="96" presetID="2" presetClass="entr" presetSubtype="4" fill="hold" grpId="0" nodeType="afterEffect">
                                  <p:stCondLst>
                                    <p:cond delay="0"/>
                                  </p:stCondLst>
                                  <p:childTnLst>
                                    <p:set>
                                      <p:cBhvr>
                                        <p:cTn id="97" dur="1" fill="hold">
                                          <p:stCondLst>
                                            <p:cond delay="0"/>
                                          </p:stCondLst>
                                        </p:cTn>
                                        <p:tgtEl>
                                          <p:spTgt spid="166925"/>
                                        </p:tgtEl>
                                        <p:attrNameLst>
                                          <p:attrName>style.visibility</p:attrName>
                                        </p:attrNameLst>
                                      </p:cBhvr>
                                      <p:to>
                                        <p:strVal val="visible"/>
                                      </p:to>
                                    </p:set>
                                    <p:anim calcmode="lin" valueType="num">
                                      <p:cBhvr additive="base">
                                        <p:cTn id="98" dur="1000" fill="hold"/>
                                        <p:tgtEl>
                                          <p:spTgt spid="166925"/>
                                        </p:tgtEl>
                                        <p:attrNameLst>
                                          <p:attrName>ppt_x</p:attrName>
                                        </p:attrNameLst>
                                      </p:cBhvr>
                                      <p:tavLst>
                                        <p:tav tm="0">
                                          <p:val>
                                            <p:strVal val="#ppt_x"/>
                                          </p:val>
                                        </p:tav>
                                        <p:tav tm="100000">
                                          <p:val>
                                            <p:strVal val="#ppt_x"/>
                                          </p:val>
                                        </p:tav>
                                      </p:tavLst>
                                    </p:anim>
                                    <p:anim calcmode="lin" valueType="num">
                                      <p:cBhvr additive="base">
                                        <p:cTn id="99" dur="1000" fill="hold"/>
                                        <p:tgtEl>
                                          <p:spTgt spid="166925"/>
                                        </p:tgtEl>
                                        <p:attrNameLst>
                                          <p:attrName>ppt_y</p:attrName>
                                        </p:attrNameLst>
                                      </p:cBhvr>
                                      <p:tavLst>
                                        <p:tav tm="0">
                                          <p:val>
                                            <p:strVal val="1+#ppt_h/2"/>
                                          </p:val>
                                        </p:tav>
                                        <p:tav tm="100000">
                                          <p:val>
                                            <p:strVal val="#ppt_y"/>
                                          </p:val>
                                        </p:tav>
                                      </p:tavLst>
                                    </p:anim>
                                  </p:childTnLst>
                                </p:cTn>
                              </p:par>
                            </p:childTnLst>
                          </p:cTn>
                        </p:par>
                        <p:par>
                          <p:cTn id="100" fill="hold">
                            <p:stCondLst>
                              <p:cond delay="3000"/>
                            </p:stCondLst>
                            <p:childTnLst>
                              <p:par>
                                <p:cTn id="101" presetID="2" presetClass="entr" presetSubtype="4" fill="hold" grpId="0" nodeType="afterEffect">
                                  <p:stCondLst>
                                    <p:cond delay="0"/>
                                  </p:stCondLst>
                                  <p:childTnLst>
                                    <p:set>
                                      <p:cBhvr>
                                        <p:cTn id="102" dur="1" fill="hold">
                                          <p:stCondLst>
                                            <p:cond delay="0"/>
                                          </p:stCondLst>
                                        </p:cTn>
                                        <p:tgtEl>
                                          <p:spTgt spid="166926"/>
                                        </p:tgtEl>
                                        <p:attrNameLst>
                                          <p:attrName>style.visibility</p:attrName>
                                        </p:attrNameLst>
                                      </p:cBhvr>
                                      <p:to>
                                        <p:strVal val="visible"/>
                                      </p:to>
                                    </p:set>
                                    <p:anim calcmode="lin" valueType="num">
                                      <p:cBhvr additive="base">
                                        <p:cTn id="103" dur="1000" fill="hold"/>
                                        <p:tgtEl>
                                          <p:spTgt spid="166926"/>
                                        </p:tgtEl>
                                        <p:attrNameLst>
                                          <p:attrName>ppt_x</p:attrName>
                                        </p:attrNameLst>
                                      </p:cBhvr>
                                      <p:tavLst>
                                        <p:tav tm="0">
                                          <p:val>
                                            <p:strVal val="#ppt_x"/>
                                          </p:val>
                                        </p:tav>
                                        <p:tav tm="100000">
                                          <p:val>
                                            <p:strVal val="#ppt_x"/>
                                          </p:val>
                                        </p:tav>
                                      </p:tavLst>
                                    </p:anim>
                                    <p:anim calcmode="lin" valueType="num">
                                      <p:cBhvr additive="base">
                                        <p:cTn id="104" dur="1000" fill="hold"/>
                                        <p:tgtEl>
                                          <p:spTgt spid="1669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p:bldP spid="166915" grpId="0"/>
      <p:bldP spid="166916" grpId="0"/>
      <p:bldP spid="166917" grpId="0"/>
      <p:bldP spid="166919" grpId="0"/>
      <p:bldP spid="166920" grpId="0"/>
      <p:bldP spid="166921" grpId="0"/>
      <p:bldP spid="166924" grpId="0" animBg="1"/>
      <p:bldP spid="166925" grpId="0"/>
      <p:bldP spid="166926" grpId="0"/>
      <p:bldP spid="166927" grpId="0"/>
      <p:bldP spid="166928" grpId="0"/>
      <p:bldP spid="1669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838200"/>
          </a:xfrm>
        </p:spPr>
        <p:txBody>
          <a:bodyPr>
            <a:noAutofit/>
          </a:bodyPr>
          <a:lstStyle/>
          <a:p>
            <a:pPr algn="l"/>
            <a:r>
              <a:rPr lang="en-PH" sz="2800" b="1" dirty="0" smtClean="0"/>
              <a:t>Modes of Acquiring Government Property</a:t>
            </a:r>
            <a:endParaRPr lang="en-PH" sz="2800" b="1"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1A05CCB-FAC3-48F7-9428-B54792B8D767}" type="slidenum">
              <a:rPr lang="en-US" smtClean="0"/>
              <a:pPr/>
              <a:t>32</a:t>
            </a:fld>
            <a:endParaRPr lang="en-US"/>
          </a:p>
        </p:txBody>
      </p:sp>
      <p:pic>
        <p:nvPicPr>
          <p:cNvPr id="4098" name="Picture 2" descr="G:\clip arts\image donation.jpg"/>
          <p:cNvPicPr>
            <a:picLocks noChangeAspect="1" noChangeArrowheads="1"/>
          </p:cNvPicPr>
          <p:nvPr/>
        </p:nvPicPr>
        <p:blipFill>
          <a:blip r:embed="rId3" cstate="print"/>
          <a:srcRect/>
          <a:stretch>
            <a:fillRect/>
          </a:stretch>
        </p:blipFill>
        <p:spPr bwMode="auto">
          <a:xfrm>
            <a:off x="5410200" y="2133600"/>
            <a:ext cx="3276600" cy="3766472"/>
          </a:xfrm>
          <a:prstGeom prst="rect">
            <a:avLst/>
          </a:prstGeom>
          <a:noFill/>
        </p:spPr>
      </p:pic>
      <p:sp>
        <p:nvSpPr>
          <p:cNvPr id="10" name="TextBox 9"/>
          <p:cNvSpPr txBox="1"/>
          <p:nvPr/>
        </p:nvSpPr>
        <p:spPr>
          <a:xfrm>
            <a:off x="381000" y="2552343"/>
            <a:ext cx="2186817" cy="461665"/>
          </a:xfrm>
          <a:prstGeom prst="rect">
            <a:avLst/>
          </a:prstGeom>
          <a:noFill/>
        </p:spPr>
        <p:txBody>
          <a:bodyPr wrap="none" rtlCol="0">
            <a:spAutoFit/>
          </a:bodyPr>
          <a:lstStyle/>
          <a:p>
            <a:r>
              <a:rPr lang="en-PH" sz="2400" dirty="0" smtClean="0"/>
              <a:t>2. Constructed</a:t>
            </a:r>
            <a:endParaRPr lang="en-PH" sz="2400" dirty="0"/>
          </a:p>
        </p:txBody>
      </p:sp>
      <p:sp>
        <p:nvSpPr>
          <p:cNvPr id="11" name="TextBox 10"/>
          <p:cNvSpPr txBox="1"/>
          <p:nvPr/>
        </p:nvSpPr>
        <p:spPr>
          <a:xfrm>
            <a:off x="420597" y="2009982"/>
            <a:ext cx="1999265" cy="461665"/>
          </a:xfrm>
          <a:prstGeom prst="rect">
            <a:avLst/>
          </a:prstGeom>
          <a:noFill/>
        </p:spPr>
        <p:txBody>
          <a:bodyPr wrap="none" rtlCol="0">
            <a:spAutoFit/>
          </a:bodyPr>
          <a:lstStyle/>
          <a:p>
            <a:r>
              <a:rPr lang="en-PH" sz="2400" dirty="0" smtClean="0"/>
              <a:t>1. Purchased</a:t>
            </a:r>
            <a:endParaRPr lang="en-PH" sz="2400" dirty="0"/>
          </a:p>
        </p:txBody>
      </p:sp>
      <p:sp>
        <p:nvSpPr>
          <p:cNvPr id="12" name="TextBox 11"/>
          <p:cNvSpPr txBox="1"/>
          <p:nvPr/>
        </p:nvSpPr>
        <p:spPr>
          <a:xfrm>
            <a:off x="381000" y="3085743"/>
            <a:ext cx="4525662" cy="2400657"/>
          </a:xfrm>
          <a:prstGeom prst="rect">
            <a:avLst/>
          </a:prstGeom>
          <a:noFill/>
        </p:spPr>
        <p:txBody>
          <a:bodyPr wrap="none" rtlCol="0">
            <a:spAutoFit/>
          </a:bodyPr>
          <a:lstStyle/>
          <a:p>
            <a:r>
              <a:rPr lang="en-PH" sz="2400" dirty="0" smtClean="0"/>
              <a:t>3. Acquired (Transfer/Donation)</a:t>
            </a:r>
          </a:p>
          <a:p>
            <a:pPr marL="573088" indent="-285750">
              <a:buFont typeface="Arial" charset="0"/>
              <a:buChar char="•"/>
            </a:pPr>
            <a:r>
              <a:rPr lang="en-PH" u="sng" dirty="0" smtClean="0"/>
              <a:t>Non-Exchange Transaction</a:t>
            </a:r>
          </a:p>
          <a:p>
            <a:pPr marL="860425" lvl="1" indent="-403225">
              <a:buFont typeface="Wingdings" pitchFamily="2" charset="2"/>
              <a:buChar char="ü"/>
            </a:pPr>
            <a:r>
              <a:rPr lang="en-PH" dirty="0" smtClean="0"/>
              <a:t>Donation without Condition</a:t>
            </a:r>
          </a:p>
          <a:p>
            <a:pPr marL="860425" lvl="1" indent="-403225">
              <a:buFont typeface="Wingdings" pitchFamily="2" charset="2"/>
              <a:buChar char="ü"/>
            </a:pPr>
            <a:r>
              <a:rPr lang="en-PH" dirty="0" smtClean="0"/>
              <a:t>Donation with Condition</a:t>
            </a:r>
          </a:p>
          <a:p>
            <a:pPr marL="860425" lvl="1" indent="-403225">
              <a:buFont typeface="Wingdings" pitchFamily="2" charset="2"/>
              <a:buChar char="ü"/>
            </a:pPr>
            <a:r>
              <a:rPr lang="en-PH" dirty="0" smtClean="0"/>
              <a:t>Grant</a:t>
            </a:r>
          </a:p>
          <a:p>
            <a:pPr marL="860425" lvl="1" indent="-403225">
              <a:buFont typeface="Wingdings" pitchFamily="2" charset="2"/>
              <a:buChar char="ü"/>
            </a:pPr>
            <a:r>
              <a:rPr lang="en-PH" dirty="0" smtClean="0"/>
              <a:t>Intra-Agency Transfer</a:t>
            </a:r>
          </a:p>
          <a:p>
            <a:pPr marL="860425" lvl="1" indent="-403225">
              <a:buFont typeface="Wingdings" pitchFamily="2" charset="2"/>
              <a:buChar char="ü"/>
            </a:pPr>
            <a:r>
              <a:rPr lang="en-PH" dirty="0" smtClean="0"/>
              <a:t>Inter-Agency Transfer</a:t>
            </a:r>
          </a:p>
          <a:p>
            <a:pPr marL="519113" indent="-231775">
              <a:buFont typeface="Arial" charset="0"/>
              <a:buChar char="•"/>
            </a:pPr>
            <a:r>
              <a:rPr lang="en-PH" u="sng" dirty="0" smtClean="0"/>
              <a:t>Exchange Transaction</a:t>
            </a:r>
            <a:endParaRPr lang="en-PH" u="sng" dirty="0"/>
          </a:p>
        </p:txBody>
      </p:sp>
      <p:sp>
        <p:nvSpPr>
          <p:cNvPr id="9" name="Rectangle 8"/>
          <p:cNvSpPr/>
          <p:nvPr/>
        </p:nvSpPr>
        <p:spPr>
          <a:xfrm>
            <a:off x="304800" y="1143000"/>
            <a:ext cx="8534400" cy="646331"/>
          </a:xfrm>
          <a:prstGeom prst="rect">
            <a:avLst/>
          </a:prstGeom>
        </p:spPr>
        <p:txBody>
          <a:bodyPr wrap="square">
            <a:spAutoFit/>
          </a:bodyPr>
          <a:lstStyle/>
          <a:p>
            <a:r>
              <a:rPr lang="en-PH" dirty="0" smtClean="0"/>
              <a:t>The following are the modes of acquiring property, whether supplies, materials, equipment or land, in government:</a:t>
            </a:r>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across)">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heckerboard(across)">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B1A05CCB-FAC3-48F7-9428-B54792B8D767}" type="slidenum">
              <a:rPr lang="en-US" smtClean="0"/>
              <a:pPr/>
              <a:t>33</a:t>
            </a:fld>
            <a:endParaRPr lang="en-US" dirty="0"/>
          </a:p>
        </p:txBody>
      </p:sp>
      <p:pic>
        <p:nvPicPr>
          <p:cNvPr id="2051" name="Picture 3" descr="G:\clip arts\people4.jpg"/>
          <p:cNvPicPr>
            <a:picLocks noChangeAspect="1" noChangeArrowheads="1"/>
          </p:cNvPicPr>
          <p:nvPr/>
        </p:nvPicPr>
        <p:blipFill>
          <a:blip r:embed="rId3" cstate="print"/>
          <a:srcRect/>
          <a:stretch>
            <a:fillRect/>
          </a:stretch>
        </p:blipFill>
        <p:spPr bwMode="auto">
          <a:xfrm>
            <a:off x="6858000" y="4876800"/>
            <a:ext cx="1752600" cy="1360843"/>
          </a:xfrm>
          <a:prstGeom prst="rect">
            <a:avLst/>
          </a:prstGeom>
          <a:noFill/>
        </p:spPr>
      </p:pic>
      <p:sp>
        <p:nvSpPr>
          <p:cNvPr id="7" name="TextBox 6"/>
          <p:cNvSpPr txBox="1"/>
          <p:nvPr/>
        </p:nvSpPr>
        <p:spPr>
          <a:xfrm>
            <a:off x="381000" y="5334000"/>
            <a:ext cx="6096000" cy="923330"/>
          </a:xfrm>
          <a:prstGeom prst="rect">
            <a:avLst/>
          </a:prstGeom>
          <a:noFill/>
        </p:spPr>
        <p:txBody>
          <a:bodyPr wrap="square" rtlCol="0">
            <a:spAutoFit/>
          </a:bodyPr>
          <a:lstStyle/>
          <a:p>
            <a:pPr marL="287338" indent="-287338"/>
            <a:r>
              <a:rPr lang="en-PH" dirty="0" smtClean="0">
                <a:solidFill>
                  <a:schemeClr val="tx2"/>
                </a:solidFill>
              </a:rPr>
              <a:t>6. </a:t>
            </a:r>
            <a:r>
              <a:rPr lang="en-PH" b="1" dirty="0" smtClean="0">
                <a:solidFill>
                  <a:srgbClr val="0000FF"/>
                </a:solidFill>
              </a:rPr>
              <a:t>Prepares</a:t>
            </a:r>
            <a:r>
              <a:rPr lang="en-PH" dirty="0" smtClean="0">
                <a:solidFill>
                  <a:schemeClr val="tx2"/>
                </a:solidFill>
              </a:rPr>
              <a:t> </a:t>
            </a:r>
            <a:r>
              <a:rPr lang="en-PH" dirty="0" smtClean="0">
                <a:solidFill>
                  <a:srgbClr val="000000"/>
                </a:solidFill>
              </a:rPr>
              <a:t>Inventory Report </a:t>
            </a:r>
            <a:r>
              <a:rPr lang="en-PH" i="1" dirty="0" smtClean="0">
                <a:solidFill>
                  <a:srgbClr val="000000"/>
                </a:solidFill>
              </a:rPr>
              <a:t>including (monitoring the             actual location of asset, condition of asset and Person Accountable) </a:t>
            </a:r>
            <a:r>
              <a:rPr lang="en-PH" dirty="0" smtClean="0">
                <a:solidFill>
                  <a:srgbClr val="000000"/>
                </a:solidFill>
              </a:rPr>
              <a:t>as required by COA</a:t>
            </a:r>
            <a:endParaRPr lang="en-PH" i="1" dirty="0">
              <a:solidFill>
                <a:srgbClr val="000000"/>
              </a:solidFill>
            </a:endParaRPr>
          </a:p>
        </p:txBody>
      </p:sp>
      <p:sp>
        <p:nvSpPr>
          <p:cNvPr id="8" name="TextBox 7"/>
          <p:cNvSpPr txBox="1"/>
          <p:nvPr/>
        </p:nvSpPr>
        <p:spPr>
          <a:xfrm>
            <a:off x="381000" y="3733800"/>
            <a:ext cx="6248400" cy="923330"/>
          </a:xfrm>
          <a:prstGeom prst="rect">
            <a:avLst/>
          </a:prstGeom>
          <a:noFill/>
        </p:spPr>
        <p:txBody>
          <a:bodyPr wrap="square" rtlCol="0">
            <a:spAutoFit/>
          </a:bodyPr>
          <a:lstStyle/>
          <a:p>
            <a:pPr marL="287338" indent="-287338"/>
            <a:r>
              <a:rPr lang="en-PH" dirty="0" smtClean="0">
                <a:solidFill>
                  <a:schemeClr val="tx2"/>
                </a:solidFill>
              </a:rPr>
              <a:t>4</a:t>
            </a:r>
            <a:r>
              <a:rPr lang="en-PH" dirty="0" smtClean="0">
                <a:solidFill>
                  <a:srgbClr val="0000FF"/>
                </a:solidFill>
              </a:rPr>
              <a:t>. </a:t>
            </a:r>
            <a:r>
              <a:rPr lang="en-PH" b="1" dirty="0" smtClean="0">
                <a:solidFill>
                  <a:srgbClr val="0000FF"/>
                </a:solidFill>
              </a:rPr>
              <a:t>Prepares </a:t>
            </a:r>
            <a:r>
              <a:rPr lang="en-PH" dirty="0" smtClean="0">
                <a:solidFill>
                  <a:srgbClr val="0000FF"/>
                </a:solidFill>
              </a:rPr>
              <a:t> </a:t>
            </a:r>
            <a:r>
              <a:rPr lang="en-PH" dirty="0" smtClean="0">
                <a:solidFill>
                  <a:srgbClr val="000000"/>
                </a:solidFill>
              </a:rPr>
              <a:t>Issuance Documents Property Acknowledgement Receipt (PAR) and Inventory Custodian Slip (ICS)   </a:t>
            </a:r>
            <a:endParaRPr lang="en-PH" dirty="0">
              <a:solidFill>
                <a:srgbClr val="000000"/>
              </a:solidFill>
            </a:endParaRPr>
          </a:p>
        </p:txBody>
      </p:sp>
      <p:sp>
        <p:nvSpPr>
          <p:cNvPr id="9" name="TextBox 8"/>
          <p:cNvSpPr txBox="1"/>
          <p:nvPr/>
        </p:nvSpPr>
        <p:spPr>
          <a:xfrm>
            <a:off x="304800" y="2438400"/>
            <a:ext cx="6477000" cy="1200329"/>
          </a:xfrm>
          <a:prstGeom prst="rect">
            <a:avLst/>
          </a:prstGeom>
          <a:noFill/>
        </p:spPr>
        <p:txBody>
          <a:bodyPr wrap="square" rtlCol="0">
            <a:spAutoFit/>
          </a:bodyPr>
          <a:lstStyle/>
          <a:p>
            <a:pPr marL="341313" indent="-341313"/>
            <a:r>
              <a:rPr lang="en-PH" dirty="0" smtClean="0">
                <a:solidFill>
                  <a:schemeClr val="tx2"/>
                </a:solidFill>
              </a:rPr>
              <a:t>3</a:t>
            </a:r>
            <a:r>
              <a:rPr lang="en-PH" dirty="0" smtClean="0">
                <a:solidFill>
                  <a:srgbClr val="0000FF"/>
                </a:solidFill>
              </a:rPr>
              <a:t>.  </a:t>
            </a:r>
            <a:r>
              <a:rPr lang="en-PH" b="1" dirty="0" smtClean="0">
                <a:solidFill>
                  <a:srgbClr val="0000FF"/>
                </a:solidFill>
              </a:rPr>
              <a:t>Records</a:t>
            </a:r>
            <a:r>
              <a:rPr lang="en-PH" dirty="0" smtClean="0">
                <a:solidFill>
                  <a:srgbClr val="0000FF"/>
                </a:solidFill>
              </a:rPr>
              <a:t> </a:t>
            </a:r>
            <a:r>
              <a:rPr lang="en-PH" dirty="0" smtClean="0">
                <a:solidFill>
                  <a:srgbClr val="000000"/>
                </a:solidFill>
              </a:rPr>
              <a:t>delivery / transfer / donations thru </a:t>
            </a:r>
            <a:r>
              <a:rPr lang="en-PH" u="sng" dirty="0" smtClean="0">
                <a:solidFill>
                  <a:srgbClr val="000000"/>
                </a:solidFill>
              </a:rPr>
              <a:t>Property Card </a:t>
            </a:r>
            <a:r>
              <a:rPr lang="en-PH" dirty="0" smtClean="0">
                <a:solidFill>
                  <a:srgbClr val="000000"/>
                </a:solidFill>
              </a:rPr>
              <a:t>and </a:t>
            </a:r>
            <a:r>
              <a:rPr lang="en-PH" u="sng" dirty="0" smtClean="0">
                <a:solidFill>
                  <a:srgbClr val="000000"/>
                </a:solidFill>
              </a:rPr>
              <a:t>Stock Card </a:t>
            </a:r>
            <a:r>
              <a:rPr lang="en-PH" i="1" dirty="0" smtClean="0">
                <a:solidFill>
                  <a:srgbClr val="000000"/>
                </a:solidFill>
              </a:rPr>
              <a:t>(duly inspected from a perfected PO or Contract, formal turn-over thru IRP or duly accepted or signed Deed of Donation)</a:t>
            </a:r>
            <a:endParaRPr lang="en-PH" i="1" dirty="0">
              <a:solidFill>
                <a:srgbClr val="000000"/>
              </a:solidFill>
            </a:endParaRPr>
          </a:p>
        </p:txBody>
      </p:sp>
      <p:sp>
        <p:nvSpPr>
          <p:cNvPr id="10" name="TextBox 9"/>
          <p:cNvSpPr txBox="1"/>
          <p:nvPr/>
        </p:nvSpPr>
        <p:spPr>
          <a:xfrm>
            <a:off x="304800" y="1066800"/>
            <a:ext cx="4791696" cy="1200329"/>
          </a:xfrm>
          <a:prstGeom prst="rect">
            <a:avLst/>
          </a:prstGeom>
          <a:noFill/>
        </p:spPr>
        <p:txBody>
          <a:bodyPr wrap="square" rtlCol="0">
            <a:spAutoFit/>
          </a:bodyPr>
          <a:lstStyle/>
          <a:p>
            <a:pPr marL="457200" indent="-457200"/>
            <a:r>
              <a:rPr lang="en-PH" dirty="0" smtClean="0">
                <a:solidFill>
                  <a:schemeClr val="tx2"/>
                </a:solidFill>
              </a:rPr>
              <a:t>1</a:t>
            </a:r>
            <a:r>
              <a:rPr lang="en-PH" dirty="0" smtClean="0">
                <a:solidFill>
                  <a:srgbClr val="0000FF"/>
                </a:solidFill>
              </a:rPr>
              <a:t>.  </a:t>
            </a:r>
            <a:r>
              <a:rPr lang="en-PH" b="1" dirty="0" smtClean="0">
                <a:solidFill>
                  <a:srgbClr val="0000FF"/>
                </a:solidFill>
              </a:rPr>
              <a:t>Accepts</a:t>
            </a:r>
            <a:r>
              <a:rPr lang="en-PH" dirty="0" smtClean="0">
                <a:solidFill>
                  <a:srgbClr val="0000FF"/>
                </a:solidFill>
              </a:rPr>
              <a:t> </a:t>
            </a:r>
            <a:r>
              <a:rPr lang="en-PH" dirty="0" smtClean="0">
                <a:solidFill>
                  <a:srgbClr val="000000"/>
                </a:solidFill>
              </a:rPr>
              <a:t>delivery / transfer / donations</a:t>
            </a:r>
          </a:p>
          <a:p>
            <a:pPr marL="457200" indent="-457200"/>
            <a:r>
              <a:rPr lang="en-PH" dirty="0" smtClean="0">
                <a:solidFill>
                  <a:srgbClr val="000000"/>
                </a:solidFill>
              </a:rPr>
              <a:t>    </a:t>
            </a:r>
            <a:r>
              <a:rPr lang="en-PH" i="1" dirty="0" smtClean="0">
                <a:solidFill>
                  <a:srgbClr val="000000"/>
                </a:solidFill>
              </a:rPr>
              <a:t>(duly signed PO / Contract / Deed of</a:t>
            </a:r>
          </a:p>
          <a:p>
            <a:pPr marL="457200" indent="-457200"/>
            <a:r>
              <a:rPr lang="en-PH" i="1" dirty="0" smtClean="0">
                <a:solidFill>
                  <a:srgbClr val="000000"/>
                </a:solidFill>
              </a:rPr>
              <a:t>     Donation and MOA)</a:t>
            </a:r>
          </a:p>
          <a:p>
            <a:pPr marL="457200" indent="-457200"/>
            <a:r>
              <a:rPr lang="en-PH" dirty="0" smtClean="0">
                <a:solidFill>
                  <a:schemeClr val="tx2"/>
                </a:solidFill>
              </a:rPr>
              <a:t>	</a:t>
            </a:r>
            <a:endParaRPr lang="en-PH" dirty="0">
              <a:solidFill>
                <a:schemeClr val="tx2"/>
              </a:solidFill>
            </a:endParaRPr>
          </a:p>
        </p:txBody>
      </p:sp>
      <p:pic>
        <p:nvPicPr>
          <p:cNvPr id="2052" name="Picture 4" descr="G:\clip arts\people accepting.jpg"/>
          <p:cNvPicPr>
            <a:picLocks noChangeAspect="1" noChangeArrowheads="1"/>
          </p:cNvPicPr>
          <p:nvPr/>
        </p:nvPicPr>
        <p:blipFill>
          <a:blip r:embed="rId4" cstate="print"/>
          <a:srcRect/>
          <a:stretch>
            <a:fillRect/>
          </a:stretch>
        </p:blipFill>
        <p:spPr bwMode="auto">
          <a:xfrm>
            <a:off x="6934200" y="1505902"/>
            <a:ext cx="1066800" cy="1320166"/>
          </a:xfrm>
          <a:prstGeom prst="rect">
            <a:avLst/>
          </a:prstGeom>
          <a:noFill/>
        </p:spPr>
      </p:pic>
      <p:pic>
        <p:nvPicPr>
          <p:cNvPr id="2053" name="Picture 5" descr="G:\clip arts\Delivery Man.jpg"/>
          <p:cNvPicPr>
            <a:picLocks noChangeAspect="1" noChangeArrowheads="1"/>
          </p:cNvPicPr>
          <p:nvPr/>
        </p:nvPicPr>
        <p:blipFill>
          <a:blip r:embed="rId5" cstate="print"/>
          <a:srcRect/>
          <a:stretch>
            <a:fillRect/>
          </a:stretch>
        </p:blipFill>
        <p:spPr bwMode="auto">
          <a:xfrm>
            <a:off x="5331734" y="990600"/>
            <a:ext cx="1490870" cy="1447800"/>
          </a:xfrm>
          <a:prstGeom prst="rect">
            <a:avLst/>
          </a:prstGeom>
          <a:noFill/>
        </p:spPr>
      </p:pic>
      <p:pic>
        <p:nvPicPr>
          <p:cNvPr id="2054" name="Picture 6" descr="G:\clip arts\people recording.png"/>
          <p:cNvPicPr>
            <a:picLocks noChangeAspect="1" noChangeArrowheads="1"/>
          </p:cNvPicPr>
          <p:nvPr/>
        </p:nvPicPr>
        <p:blipFill>
          <a:blip r:embed="rId6" cstate="print"/>
          <a:srcRect/>
          <a:stretch>
            <a:fillRect/>
          </a:stretch>
        </p:blipFill>
        <p:spPr bwMode="auto">
          <a:xfrm>
            <a:off x="6934200" y="3048000"/>
            <a:ext cx="1768492" cy="1653540"/>
          </a:xfrm>
          <a:prstGeom prst="rect">
            <a:avLst/>
          </a:prstGeom>
          <a:noFill/>
        </p:spPr>
      </p:pic>
      <p:sp>
        <p:nvSpPr>
          <p:cNvPr id="12" name="TextBox 11"/>
          <p:cNvSpPr txBox="1"/>
          <p:nvPr/>
        </p:nvSpPr>
        <p:spPr>
          <a:xfrm>
            <a:off x="304800" y="1981200"/>
            <a:ext cx="4876800" cy="369332"/>
          </a:xfrm>
          <a:prstGeom prst="rect">
            <a:avLst/>
          </a:prstGeom>
          <a:noFill/>
        </p:spPr>
        <p:txBody>
          <a:bodyPr wrap="square" rtlCol="0">
            <a:spAutoFit/>
          </a:bodyPr>
          <a:lstStyle/>
          <a:p>
            <a:r>
              <a:rPr lang="en-PH" dirty="0" smtClean="0">
                <a:solidFill>
                  <a:schemeClr val="tx2"/>
                </a:solidFill>
              </a:rPr>
              <a:t>2</a:t>
            </a:r>
            <a:r>
              <a:rPr lang="en-PH" dirty="0" smtClean="0">
                <a:solidFill>
                  <a:srgbClr val="0000FF"/>
                </a:solidFill>
              </a:rPr>
              <a:t>.  </a:t>
            </a:r>
            <a:r>
              <a:rPr lang="en-PH" b="1" dirty="0" smtClean="0">
                <a:solidFill>
                  <a:srgbClr val="0000FF"/>
                </a:solidFill>
              </a:rPr>
              <a:t>Signs</a:t>
            </a:r>
            <a:r>
              <a:rPr lang="en-PH" dirty="0" smtClean="0">
                <a:solidFill>
                  <a:srgbClr val="0000FF"/>
                </a:solidFill>
              </a:rPr>
              <a:t> </a:t>
            </a:r>
            <a:r>
              <a:rPr lang="en-PH" dirty="0" smtClean="0">
                <a:solidFill>
                  <a:srgbClr val="000000"/>
                </a:solidFill>
              </a:rPr>
              <a:t>Inspection and Acceptance Report</a:t>
            </a:r>
            <a:endParaRPr lang="en-PH" i="1" dirty="0">
              <a:solidFill>
                <a:srgbClr val="000000"/>
              </a:solidFill>
            </a:endParaRPr>
          </a:p>
        </p:txBody>
      </p:sp>
      <p:sp>
        <p:nvSpPr>
          <p:cNvPr id="14" name="TextBox 13"/>
          <p:cNvSpPr txBox="1"/>
          <p:nvPr/>
        </p:nvSpPr>
        <p:spPr>
          <a:xfrm>
            <a:off x="381000" y="4800600"/>
            <a:ext cx="6248400" cy="369332"/>
          </a:xfrm>
          <a:prstGeom prst="rect">
            <a:avLst/>
          </a:prstGeom>
          <a:noFill/>
        </p:spPr>
        <p:txBody>
          <a:bodyPr wrap="square" rtlCol="0">
            <a:spAutoFit/>
          </a:bodyPr>
          <a:lstStyle/>
          <a:p>
            <a:r>
              <a:rPr lang="en-PH" dirty="0" smtClean="0">
                <a:solidFill>
                  <a:schemeClr val="tx2"/>
                </a:solidFill>
              </a:rPr>
              <a:t>5</a:t>
            </a:r>
            <a:r>
              <a:rPr lang="en-PH" dirty="0" smtClean="0">
                <a:solidFill>
                  <a:srgbClr val="0000FF"/>
                </a:solidFill>
              </a:rPr>
              <a:t>. </a:t>
            </a:r>
            <a:r>
              <a:rPr lang="en-PH" b="1" dirty="0" smtClean="0">
                <a:solidFill>
                  <a:srgbClr val="0000FF"/>
                </a:solidFill>
              </a:rPr>
              <a:t>Conducts </a:t>
            </a:r>
            <a:r>
              <a:rPr lang="en-PH" dirty="0" smtClean="0">
                <a:solidFill>
                  <a:srgbClr val="0000FF"/>
                </a:solidFill>
              </a:rPr>
              <a:t> </a:t>
            </a:r>
            <a:r>
              <a:rPr lang="en-PH" dirty="0" smtClean="0">
                <a:solidFill>
                  <a:srgbClr val="000000"/>
                </a:solidFill>
              </a:rPr>
              <a:t>Inventory Taking and </a:t>
            </a:r>
            <a:r>
              <a:rPr lang="en-PH" b="1" dirty="0" smtClean="0">
                <a:solidFill>
                  <a:srgbClr val="0000FF"/>
                </a:solidFill>
              </a:rPr>
              <a:t>Maintains</a:t>
            </a:r>
            <a:r>
              <a:rPr lang="en-PH" dirty="0" smtClean="0">
                <a:solidFill>
                  <a:schemeClr val="tx2"/>
                </a:solidFill>
              </a:rPr>
              <a:t> </a:t>
            </a:r>
            <a:r>
              <a:rPr lang="en-PH" dirty="0" smtClean="0">
                <a:solidFill>
                  <a:srgbClr val="000000"/>
                </a:solidFill>
              </a:rPr>
              <a:t>PC &amp; SC   </a:t>
            </a:r>
            <a:endParaRPr lang="en-PH" dirty="0">
              <a:solidFill>
                <a:srgbClr val="000000"/>
              </a:solidFill>
            </a:endParaRPr>
          </a:p>
        </p:txBody>
      </p:sp>
      <p:sp>
        <p:nvSpPr>
          <p:cNvPr id="18" name="Rectangle 2"/>
          <p:cNvSpPr txBox="1">
            <a:spLocks noChangeArrowheads="1"/>
          </p:cNvSpPr>
          <p:nvPr/>
        </p:nvSpPr>
        <p:spPr>
          <a:xfrm>
            <a:off x="114300" y="152400"/>
            <a:ext cx="8801100" cy="838200"/>
          </a:xfrm>
          <a:prstGeom prst="rect">
            <a:avLst/>
          </a:prstGeom>
        </p:spPr>
        <p:txBody>
          <a:bodyP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bg1"/>
                </a:solidFill>
                <a:effectLst>
                  <a:outerShdw blurRad="31750" dist="25400" dir="5400000" algn="tl" rotWithShape="0">
                    <a:srgbClr val="000000">
                      <a:alpha val="25000"/>
                    </a:srgbClr>
                  </a:outerShdw>
                </a:effectLst>
                <a:uLnTx/>
                <a:uFillTx/>
                <a:latin typeface="Bookman Old Style" pitchFamily="18" charset="0"/>
                <a:ea typeface="+mj-ea"/>
                <a:cs typeface="+mj-cs"/>
              </a:rPr>
              <a:t>Role of Supply Officer / Property Custodian</a:t>
            </a:r>
            <a:endParaRPr kumimoji="0" lang="en-US" sz="2800" b="1" i="0" u="none" strike="noStrike" kern="1200" cap="none" spc="0" normalizeH="0" baseline="0" noProof="0" dirty="0">
              <a:ln>
                <a:noFill/>
              </a:ln>
              <a:solidFill>
                <a:schemeClr val="bg1"/>
              </a:solidFill>
              <a:effectLst>
                <a:outerShdw blurRad="31750" dist="25400" dir="5400000" algn="tl" rotWithShape="0">
                  <a:srgbClr val="000000">
                    <a:alpha val="25000"/>
                  </a:srgbClr>
                </a:outerShdw>
              </a:effectLst>
              <a:uLnTx/>
              <a:uFillTx/>
              <a:latin typeface="Bookman Old Style" pitchFamily="18" charset="0"/>
              <a:ea typeface="+mj-ea"/>
              <a:cs typeface="+mj-cs"/>
            </a:endParaRPr>
          </a:p>
        </p:txBody>
      </p:sp>
    </p:spTree>
    <p:extLst>
      <p:ext uri="{BB962C8B-B14F-4D97-AF65-F5344CB8AC3E}">
        <p14:creationId xmlns:p14="http://schemas.microsoft.com/office/powerpoint/2010/main" xmlns="" val="5706285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1000"/>
                                        <p:tgtEl>
                                          <p:spTgt spid="10"/>
                                        </p:tgtEl>
                                      </p:cBhvr>
                                    </p:animEffect>
                                  </p:childTnLst>
                                </p:cTn>
                              </p:par>
                              <p:par>
                                <p:cTn id="8" presetID="5" presetClass="entr" presetSubtype="10"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Effect transition="in" filter="checkerboard(across)">
                                      <p:cBhvr>
                                        <p:cTn id="10" dur="1000"/>
                                        <p:tgtEl>
                                          <p:spTgt spid="2052"/>
                                        </p:tgtEl>
                                      </p:cBhvr>
                                    </p:animEffect>
                                  </p:childTnLst>
                                </p:cTn>
                              </p:par>
                              <p:par>
                                <p:cTn id="11" presetID="5" presetClass="entr" presetSubtype="10" fill="hold" nodeType="withEffect">
                                  <p:stCondLst>
                                    <p:cond delay="0"/>
                                  </p:stCondLst>
                                  <p:childTnLst>
                                    <p:set>
                                      <p:cBhvr>
                                        <p:cTn id="12" dur="1" fill="hold">
                                          <p:stCondLst>
                                            <p:cond delay="0"/>
                                          </p:stCondLst>
                                        </p:cTn>
                                        <p:tgtEl>
                                          <p:spTgt spid="2053"/>
                                        </p:tgtEl>
                                        <p:attrNameLst>
                                          <p:attrName>style.visibility</p:attrName>
                                        </p:attrNameLst>
                                      </p:cBhvr>
                                      <p:to>
                                        <p:strVal val="visible"/>
                                      </p:to>
                                    </p:set>
                                    <p:animEffect transition="in" filter="checkerboard(across)">
                                      <p:cBhvr>
                                        <p:cTn id="13" dur="1000"/>
                                        <p:tgtEl>
                                          <p:spTgt spid="2053"/>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checkerboard(across)">
                                      <p:cBhvr>
                                        <p:cTn id="18" dur="1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heckerboard(across)">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054"/>
                                        </p:tgtEl>
                                        <p:attrNameLst>
                                          <p:attrName>style.visibility</p:attrName>
                                        </p:attrNameLst>
                                      </p:cBhvr>
                                      <p:to>
                                        <p:strVal val="visible"/>
                                      </p:to>
                                    </p:set>
                                    <p:animEffect transition="in" filter="blinds(horizontal)">
                                      <p:cBhvr>
                                        <p:cTn id="28" dur="1000"/>
                                        <p:tgtEl>
                                          <p:spTgt spid="2054"/>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linds(horizontal)">
                                      <p:cBhvr>
                                        <p:cTn id="33" dur="1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linds(horizontal)">
                                      <p:cBhvr>
                                        <p:cTn id="38" dur="10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blinds(horizontal)">
                                      <p:cBhvr>
                                        <p:cTn id="43" dur="1000"/>
                                        <p:tgtEl>
                                          <p:spTgt spid="7"/>
                                        </p:tgtEl>
                                      </p:cBhvr>
                                    </p:animEffect>
                                  </p:childTnLst>
                                </p:cTn>
                              </p:par>
                              <p:par>
                                <p:cTn id="44" presetID="3" presetClass="entr" presetSubtype="10" fill="hold" nodeType="withEffect">
                                  <p:stCondLst>
                                    <p:cond delay="0"/>
                                  </p:stCondLst>
                                  <p:childTnLst>
                                    <p:set>
                                      <p:cBhvr>
                                        <p:cTn id="45" dur="1" fill="hold">
                                          <p:stCondLst>
                                            <p:cond delay="0"/>
                                          </p:stCondLst>
                                        </p:cTn>
                                        <p:tgtEl>
                                          <p:spTgt spid="2051"/>
                                        </p:tgtEl>
                                        <p:attrNameLst>
                                          <p:attrName>style.visibility</p:attrName>
                                        </p:attrNameLst>
                                      </p:cBhvr>
                                      <p:to>
                                        <p:strVal val="visible"/>
                                      </p:to>
                                    </p:set>
                                    <p:animEffect transition="in" filter="blinds(horizontal)">
                                      <p:cBhvr>
                                        <p:cTn id="46" dur="1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2"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j0212119"/>
          <p:cNvPicPr>
            <a:picLocks noChangeAspect="1" noChangeArrowheads="1"/>
          </p:cNvPicPr>
          <p:nvPr/>
        </p:nvPicPr>
        <p:blipFill>
          <a:blip r:embed="rId2" cstate="print"/>
          <a:srcRect/>
          <a:stretch>
            <a:fillRect/>
          </a:stretch>
        </p:blipFill>
        <p:spPr bwMode="auto">
          <a:xfrm>
            <a:off x="533400" y="4267200"/>
            <a:ext cx="1309688" cy="1981200"/>
          </a:xfrm>
          <a:prstGeom prst="rect">
            <a:avLst/>
          </a:prstGeom>
          <a:noFill/>
          <a:ln w="9525">
            <a:noFill/>
            <a:miter lim="800000"/>
            <a:headEnd/>
            <a:tailEnd/>
          </a:ln>
        </p:spPr>
      </p:pic>
      <p:pic>
        <p:nvPicPr>
          <p:cNvPr id="27651" name="Picture 5" descr="pe01495_"/>
          <p:cNvPicPr>
            <a:picLocks noChangeAspect="1" noChangeArrowheads="1"/>
          </p:cNvPicPr>
          <p:nvPr/>
        </p:nvPicPr>
        <p:blipFill>
          <a:blip r:embed="rId3" cstate="print"/>
          <a:srcRect/>
          <a:stretch>
            <a:fillRect/>
          </a:stretch>
        </p:blipFill>
        <p:spPr bwMode="auto">
          <a:xfrm>
            <a:off x="228600" y="1295400"/>
            <a:ext cx="1879600" cy="2286000"/>
          </a:xfrm>
          <a:prstGeom prst="rect">
            <a:avLst/>
          </a:prstGeom>
          <a:noFill/>
          <a:ln w="9525">
            <a:noFill/>
            <a:miter lim="800000"/>
            <a:headEnd/>
            <a:tailEnd/>
          </a:ln>
        </p:spPr>
      </p:pic>
      <p:pic>
        <p:nvPicPr>
          <p:cNvPr id="27652" name="Picture 7" descr="j0383434"/>
          <p:cNvPicPr>
            <a:picLocks noChangeAspect="1" noChangeArrowheads="1"/>
          </p:cNvPicPr>
          <p:nvPr/>
        </p:nvPicPr>
        <p:blipFill>
          <a:blip r:embed="rId4" cstate="print"/>
          <a:srcRect/>
          <a:stretch>
            <a:fillRect/>
          </a:stretch>
        </p:blipFill>
        <p:spPr bwMode="auto">
          <a:xfrm>
            <a:off x="6786563" y="2481263"/>
            <a:ext cx="2247900" cy="2362200"/>
          </a:xfrm>
          <a:prstGeom prst="rect">
            <a:avLst/>
          </a:prstGeom>
          <a:noFill/>
          <a:ln w="9525">
            <a:noFill/>
            <a:miter lim="800000"/>
            <a:headEnd/>
            <a:tailEnd/>
          </a:ln>
        </p:spPr>
      </p:pic>
      <p:sp>
        <p:nvSpPr>
          <p:cNvPr id="27653" name="WordArt 8"/>
          <p:cNvSpPr>
            <a:spLocks noChangeArrowheads="1" noChangeShapeType="1" noTextEdit="1"/>
          </p:cNvSpPr>
          <p:nvPr/>
        </p:nvSpPr>
        <p:spPr bwMode="auto">
          <a:xfrm>
            <a:off x="304800" y="228600"/>
            <a:ext cx="4572000" cy="676275"/>
          </a:xfrm>
          <a:prstGeom prst="rect">
            <a:avLst/>
          </a:prstGeom>
        </p:spPr>
        <p:txBody>
          <a:bodyPr wrap="none" fromWordArt="1">
            <a:prstTxWarp prst="textPlain">
              <a:avLst>
                <a:gd name="adj" fmla="val 50000"/>
              </a:avLst>
            </a:prstTxWarp>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400" b="1" kern="10"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okman Old Style" pitchFamily="18" charset="0"/>
              </a:rPr>
              <a:t>Procedures on</a:t>
            </a:r>
            <a:r>
              <a:rPr lang="en-US" sz="4400" b="1" kern="1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Bookman Old Style" pitchFamily="18" charset="0"/>
              </a:rPr>
              <a:t>:</a:t>
            </a:r>
          </a:p>
        </p:txBody>
      </p:sp>
      <p:sp>
        <p:nvSpPr>
          <p:cNvPr id="27654" name="WordArt 9"/>
          <p:cNvSpPr>
            <a:spLocks noChangeArrowheads="1" noChangeShapeType="1" noTextEdit="1"/>
          </p:cNvSpPr>
          <p:nvPr/>
        </p:nvSpPr>
        <p:spPr bwMode="auto">
          <a:xfrm>
            <a:off x="2162175" y="1890713"/>
            <a:ext cx="2281238" cy="828675"/>
          </a:xfrm>
          <a:prstGeom prst="rect">
            <a:avLst/>
          </a:prstGeom>
        </p:spPr>
        <p:txBody>
          <a:bodyPr wrap="none" fromWordArt="1">
            <a:prstTxWarp prst="textPlain">
              <a:avLst>
                <a:gd name="adj" fmla="val 50000"/>
              </a:avLst>
            </a:prstTxWarp>
          </a:bodyPr>
          <a:lstStyle/>
          <a:p>
            <a:pPr algn="ctr"/>
            <a:r>
              <a:rPr lang="en-U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Delivery</a:t>
            </a:r>
          </a:p>
        </p:txBody>
      </p:sp>
      <p:sp>
        <p:nvSpPr>
          <p:cNvPr id="27655" name="WordArt 10"/>
          <p:cNvSpPr>
            <a:spLocks noChangeArrowheads="1" noChangeShapeType="1" noTextEdit="1"/>
          </p:cNvSpPr>
          <p:nvPr/>
        </p:nvSpPr>
        <p:spPr bwMode="auto">
          <a:xfrm>
            <a:off x="3686175" y="3286125"/>
            <a:ext cx="2947988" cy="990600"/>
          </a:xfrm>
          <a:prstGeom prst="rect">
            <a:avLst/>
          </a:prstGeom>
        </p:spPr>
        <p:txBody>
          <a:bodyPr wrap="none" fromWordArt="1">
            <a:prstTxWarp prst="textPlain">
              <a:avLst>
                <a:gd name="adj" fmla="val 50000"/>
              </a:avLst>
            </a:prstTxWarp>
          </a:bodyPr>
          <a:lstStyle/>
          <a:p>
            <a:pPr algn="ctr"/>
            <a:r>
              <a:rPr lang="en-U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Inspection &amp;</a:t>
            </a:r>
          </a:p>
        </p:txBody>
      </p:sp>
      <p:sp>
        <p:nvSpPr>
          <p:cNvPr id="27656" name="WordArt 11"/>
          <p:cNvSpPr>
            <a:spLocks noChangeArrowheads="1" noChangeShapeType="1" noTextEdit="1"/>
          </p:cNvSpPr>
          <p:nvPr/>
        </p:nvSpPr>
        <p:spPr bwMode="auto">
          <a:xfrm>
            <a:off x="2095500" y="4995863"/>
            <a:ext cx="3009900" cy="914400"/>
          </a:xfrm>
          <a:prstGeom prst="rect">
            <a:avLst/>
          </a:prstGeom>
        </p:spPr>
        <p:txBody>
          <a:bodyPr wrap="none" fromWordArt="1">
            <a:prstTxWarp prst="textPlain">
              <a:avLst>
                <a:gd name="adj" fmla="val 50000"/>
              </a:avLst>
            </a:prstTxWarp>
          </a:bodyPr>
          <a:lstStyle/>
          <a:p>
            <a:pPr algn="ctr"/>
            <a:r>
              <a:rPr lang="en-US" sz="3600" kern="1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Acceptance</a:t>
            </a:r>
          </a:p>
        </p:txBody>
      </p:sp>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5"/>
          <p:cNvSpPr txBox="1">
            <a:spLocks noChangeArrowheads="1"/>
          </p:cNvSpPr>
          <p:nvPr/>
        </p:nvSpPr>
        <p:spPr bwMode="auto">
          <a:xfrm>
            <a:off x="-14288" y="76200"/>
            <a:ext cx="8001001" cy="822325"/>
          </a:xfrm>
          <a:prstGeom prst="rect">
            <a:avLst/>
          </a:prstGeom>
          <a:noFill/>
          <a:ln w="9525">
            <a:noFill/>
            <a:miter lim="800000"/>
            <a:headEnd/>
            <a:tailEnd/>
          </a:ln>
        </p:spPr>
        <p:txBody>
          <a:bodyPr>
            <a:spAutoFit/>
          </a:bodyPr>
          <a:lstStyle/>
          <a:p>
            <a:r>
              <a:rPr lang="en-US" sz="2400"/>
              <a:t>The delivery  of supplies, materials and equipment must be made by the supplier/Manufacturer/contractor :</a:t>
            </a:r>
          </a:p>
        </p:txBody>
      </p:sp>
      <p:sp>
        <p:nvSpPr>
          <p:cNvPr id="133127" name="Text Box 7"/>
          <p:cNvSpPr txBox="1">
            <a:spLocks noChangeArrowheads="1"/>
          </p:cNvSpPr>
          <p:nvPr/>
        </p:nvSpPr>
        <p:spPr bwMode="auto">
          <a:xfrm>
            <a:off x="5029200" y="1752600"/>
            <a:ext cx="3841750" cy="1552575"/>
          </a:xfrm>
          <a:prstGeom prst="rect">
            <a:avLst/>
          </a:prstGeom>
          <a:noFill/>
          <a:ln w="9525">
            <a:noFill/>
            <a:miter lim="800000"/>
            <a:headEnd/>
            <a:tailEnd/>
          </a:ln>
        </p:spPr>
        <p:txBody>
          <a:bodyPr wrap="none">
            <a:spAutoFit/>
          </a:bodyPr>
          <a:lstStyle/>
          <a:p>
            <a:r>
              <a:rPr lang="en-US" sz="2400"/>
              <a:t>In accordance with the </a:t>
            </a:r>
          </a:p>
          <a:p>
            <a:r>
              <a:rPr lang="en-US" sz="2400"/>
              <a:t>specifications, terms and</a:t>
            </a:r>
          </a:p>
          <a:p>
            <a:r>
              <a:rPr lang="en-US" sz="2400"/>
              <a:t>conditions provided in the</a:t>
            </a:r>
          </a:p>
          <a:p>
            <a:r>
              <a:rPr lang="en-US" sz="2400"/>
              <a:t>Contract/Purchase Order	</a:t>
            </a:r>
          </a:p>
        </p:txBody>
      </p:sp>
      <p:sp>
        <p:nvSpPr>
          <p:cNvPr id="133128" name="Text Box 8"/>
          <p:cNvSpPr txBox="1">
            <a:spLocks noChangeArrowheads="1"/>
          </p:cNvSpPr>
          <p:nvPr/>
        </p:nvSpPr>
        <p:spPr bwMode="auto">
          <a:xfrm>
            <a:off x="304800" y="4800600"/>
            <a:ext cx="3897313" cy="1187450"/>
          </a:xfrm>
          <a:prstGeom prst="rect">
            <a:avLst/>
          </a:prstGeom>
          <a:noFill/>
          <a:ln w="9525">
            <a:noFill/>
            <a:miter lim="800000"/>
            <a:headEnd/>
            <a:tailEnd/>
          </a:ln>
        </p:spPr>
        <p:txBody>
          <a:bodyPr wrap="none">
            <a:spAutoFit/>
          </a:bodyPr>
          <a:lstStyle/>
          <a:p>
            <a:r>
              <a:rPr lang="en-US" sz="2400"/>
              <a:t>Within the stipulated period</a:t>
            </a:r>
          </a:p>
          <a:p>
            <a:r>
              <a:rPr lang="en-US" sz="2400"/>
              <a:t>and at the place/s indicated</a:t>
            </a:r>
          </a:p>
          <a:p>
            <a:r>
              <a:rPr lang="en-US" sz="2400"/>
              <a:t>in the PO or contract</a:t>
            </a:r>
          </a:p>
        </p:txBody>
      </p:sp>
      <p:pic>
        <p:nvPicPr>
          <p:cNvPr id="133129" name="Picture 9" descr="j0213534"/>
          <p:cNvPicPr>
            <a:picLocks noChangeAspect="1" noChangeArrowheads="1" noCrop="1"/>
          </p:cNvPicPr>
          <p:nvPr/>
        </p:nvPicPr>
        <p:blipFill>
          <a:blip r:embed="rId2" cstate="print"/>
          <a:srcRect/>
          <a:stretch>
            <a:fillRect/>
          </a:stretch>
        </p:blipFill>
        <p:spPr bwMode="auto">
          <a:xfrm>
            <a:off x="5638800" y="3810000"/>
            <a:ext cx="3124200" cy="2451100"/>
          </a:xfrm>
          <a:prstGeom prst="rect">
            <a:avLst/>
          </a:prstGeom>
          <a:noFill/>
          <a:ln w="9525">
            <a:noFill/>
            <a:miter lim="800000"/>
            <a:headEnd/>
            <a:tailEnd/>
          </a:ln>
        </p:spPr>
      </p:pic>
      <p:sp>
        <p:nvSpPr>
          <p:cNvPr id="133130" name="AutoShape 10"/>
          <p:cNvSpPr>
            <a:spLocks noChangeArrowheads="1"/>
          </p:cNvSpPr>
          <p:nvPr/>
        </p:nvSpPr>
        <p:spPr bwMode="auto">
          <a:xfrm>
            <a:off x="3886200" y="2514600"/>
            <a:ext cx="838200" cy="457200"/>
          </a:xfrm>
          <a:prstGeom prst="rightArrow">
            <a:avLst>
              <a:gd name="adj1" fmla="val 50000"/>
              <a:gd name="adj2" fmla="val 45833"/>
            </a:avLst>
          </a:prstGeom>
          <a:solidFill>
            <a:schemeClr val="accent1"/>
          </a:solidFill>
          <a:ln w="9525">
            <a:solidFill>
              <a:schemeClr val="tx1"/>
            </a:solidFill>
            <a:miter lim="800000"/>
            <a:headEnd/>
            <a:tailEnd/>
          </a:ln>
        </p:spPr>
        <p:txBody>
          <a:bodyPr wrap="none" anchor="ctr"/>
          <a:lstStyle/>
          <a:p>
            <a:endParaRPr lang="en-US"/>
          </a:p>
        </p:txBody>
      </p:sp>
      <p:sp>
        <p:nvSpPr>
          <p:cNvPr id="133131" name="AutoShape 11"/>
          <p:cNvSpPr>
            <a:spLocks noChangeArrowheads="1"/>
          </p:cNvSpPr>
          <p:nvPr/>
        </p:nvSpPr>
        <p:spPr bwMode="auto">
          <a:xfrm>
            <a:off x="4419600" y="5105400"/>
            <a:ext cx="762000" cy="457200"/>
          </a:xfrm>
          <a:prstGeom prst="leftArrow">
            <a:avLst>
              <a:gd name="adj1" fmla="val 50000"/>
              <a:gd name="adj2" fmla="val 41667"/>
            </a:avLst>
          </a:prstGeom>
          <a:solidFill>
            <a:schemeClr val="accent1"/>
          </a:solidFill>
          <a:ln w="9525">
            <a:solidFill>
              <a:schemeClr val="tx1"/>
            </a:solidFill>
            <a:miter lim="800000"/>
            <a:headEnd/>
            <a:tailEnd/>
          </a:ln>
        </p:spPr>
        <p:txBody>
          <a:bodyPr wrap="none" anchor="ctr"/>
          <a:lstStyle/>
          <a:p>
            <a:endParaRPr lang="en-US"/>
          </a:p>
        </p:txBody>
      </p:sp>
      <p:pic>
        <p:nvPicPr>
          <p:cNvPr id="32774" name="Picture 6" descr="Image result for free clip art accepts delivery asian"/>
          <p:cNvPicPr>
            <a:picLocks noChangeAspect="1" noChangeArrowheads="1"/>
          </p:cNvPicPr>
          <p:nvPr/>
        </p:nvPicPr>
        <p:blipFill>
          <a:blip r:embed="rId3"/>
          <a:srcRect/>
          <a:stretch>
            <a:fillRect/>
          </a:stretch>
        </p:blipFill>
        <p:spPr bwMode="auto">
          <a:xfrm>
            <a:off x="471311" y="1524000"/>
            <a:ext cx="2748139" cy="1952625"/>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133130"/>
                                        </p:tgtEl>
                                        <p:attrNameLst>
                                          <p:attrName>style.visibility</p:attrName>
                                        </p:attrNameLst>
                                      </p:cBhvr>
                                      <p:to>
                                        <p:strVal val="visible"/>
                                      </p:to>
                                    </p:set>
                                    <p:anim calcmode="lin" valueType="num">
                                      <p:cBhvr>
                                        <p:cTn id="7" dur="1000" fill="hold"/>
                                        <p:tgtEl>
                                          <p:spTgt spid="133130"/>
                                        </p:tgtEl>
                                        <p:attrNameLst>
                                          <p:attrName>ppt_x</p:attrName>
                                        </p:attrNameLst>
                                      </p:cBhvr>
                                      <p:tavLst>
                                        <p:tav tm="0">
                                          <p:val>
                                            <p:strVal val="#ppt_x-.2"/>
                                          </p:val>
                                        </p:tav>
                                        <p:tav tm="100000">
                                          <p:val>
                                            <p:strVal val="#ppt_x"/>
                                          </p:val>
                                        </p:tav>
                                      </p:tavLst>
                                    </p:anim>
                                    <p:anim calcmode="lin" valueType="num">
                                      <p:cBhvr>
                                        <p:cTn id="8" dur="1000" fill="hold"/>
                                        <p:tgtEl>
                                          <p:spTgt spid="13313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33130"/>
                                        </p:tgtEl>
                                      </p:cBhvr>
                                    </p:animEffect>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33127"/>
                                        </p:tgtEl>
                                        <p:attrNameLst>
                                          <p:attrName>style.visibility</p:attrName>
                                        </p:attrNameLst>
                                      </p:cBhvr>
                                      <p:to>
                                        <p:strVal val="visible"/>
                                      </p:to>
                                    </p:set>
                                    <p:anim calcmode="discrete" valueType="clr">
                                      <p:cBhvr override="childStyle">
                                        <p:cTn id="13" dur="80"/>
                                        <p:tgtEl>
                                          <p:spTgt spid="133127"/>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33127"/>
                                        </p:tgtEl>
                                        <p:attrNameLst>
                                          <p:attrName>fillcolor</p:attrName>
                                        </p:attrNameLst>
                                      </p:cBhvr>
                                      <p:tavLst>
                                        <p:tav tm="0">
                                          <p:val>
                                            <p:clrVal>
                                              <a:schemeClr val="accent2"/>
                                            </p:clrVal>
                                          </p:val>
                                        </p:tav>
                                        <p:tav tm="50000">
                                          <p:val>
                                            <p:clrVal>
                                              <a:schemeClr val="hlink"/>
                                            </p:clrVal>
                                          </p:val>
                                        </p:tav>
                                      </p:tavLst>
                                    </p:anim>
                                    <p:set>
                                      <p:cBhvr>
                                        <p:cTn id="15" dur="80"/>
                                        <p:tgtEl>
                                          <p:spTgt spid="133127"/>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29" presetClass="entr" presetSubtype="0" fill="hold" nodeType="clickEffect">
                                  <p:stCondLst>
                                    <p:cond delay="0"/>
                                  </p:stCondLst>
                                  <p:childTnLst>
                                    <p:set>
                                      <p:cBhvr>
                                        <p:cTn id="19" dur="1" fill="hold">
                                          <p:stCondLst>
                                            <p:cond delay="0"/>
                                          </p:stCondLst>
                                        </p:cTn>
                                        <p:tgtEl>
                                          <p:spTgt spid="133129"/>
                                        </p:tgtEl>
                                        <p:attrNameLst>
                                          <p:attrName>style.visibility</p:attrName>
                                        </p:attrNameLst>
                                      </p:cBhvr>
                                      <p:to>
                                        <p:strVal val="visible"/>
                                      </p:to>
                                    </p:set>
                                    <p:anim calcmode="lin" valueType="num">
                                      <p:cBhvr>
                                        <p:cTn id="20" dur="1000" fill="hold"/>
                                        <p:tgtEl>
                                          <p:spTgt spid="133129"/>
                                        </p:tgtEl>
                                        <p:attrNameLst>
                                          <p:attrName>ppt_x</p:attrName>
                                        </p:attrNameLst>
                                      </p:cBhvr>
                                      <p:tavLst>
                                        <p:tav tm="0">
                                          <p:val>
                                            <p:strVal val="#ppt_x-.2"/>
                                          </p:val>
                                        </p:tav>
                                        <p:tav tm="100000">
                                          <p:val>
                                            <p:strVal val="#ppt_x"/>
                                          </p:val>
                                        </p:tav>
                                      </p:tavLst>
                                    </p:anim>
                                    <p:anim calcmode="lin" valueType="num">
                                      <p:cBhvr>
                                        <p:cTn id="21" dur="1000" fill="hold"/>
                                        <p:tgtEl>
                                          <p:spTgt spid="133129"/>
                                        </p:tgtEl>
                                        <p:attrNameLst>
                                          <p:attrName>ppt_y</p:attrName>
                                        </p:attrNameLst>
                                      </p:cBhvr>
                                      <p:tavLst>
                                        <p:tav tm="0">
                                          <p:val>
                                            <p:strVal val="#ppt_y"/>
                                          </p:val>
                                        </p:tav>
                                        <p:tav tm="100000">
                                          <p:val>
                                            <p:strVal val="#ppt_y"/>
                                          </p:val>
                                        </p:tav>
                                      </p:tavLst>
                                    </p:anim>
                                    <p:animEffect transition="in" filter="wipe(right)" prLst="gradientSize: 0.1">
                                      <p:cBhvr>
                                        <p:cTn id="22" dur="1000"/>
                                        <p:tgtEl>
                                          <p:spTgt spid="133129"/>
                                        </p:tgtEl>
                                      </p:cBhvr>
                                    </p:animEffect>
                                  </p:childTnLst>
                                </p:cTn>
                              </p:par>
                            </p:childTnLst>
                          </p:cTn>
                        </p:par>
                        <p:par>
                          <p:cTn id="23" fill="hold">
                            <p:stCondLst>
                              <p:cond delay="1000"/>
                            </p:stCondLst>
                            <p:childTnLst>
                              <p:par>
                                <p:cTn id="24" presetID="29" presetClass="entr" presetSubtype="0" fill="hold" grpId="0" nodeType="afterEffect">
                                  <p:stCondLst>
                                    <p:cond delay="0"/>
                                  </p:stCondLst>
                                  <p:childTnLst>
                                    <p:set>
                                      <p:cBhvr>
                                        <p:cTn id="25" dur="1" fill="hold">
                                          <p:stCondLst>
                                            <p:cond delay="0"/>
                                          </p:stCondLst>
                                        </p:cTn>
                                        <p:tgtEl>
                                          <p:spTgt spid="133131"/>
                                        </p:tgtEl>
                                        <p:attrNameLst>
                                          <p:attrName>style.visibility</p:attrName>
                                        </p:attrNameLst>
                                      </p:cBhvr>
                                      <p:to>
                                        <p:strVal val="visible"/>
                                      </p:to>
                                    </p:set>
                                    <p:anim calcmode="lin" valueType="num">
                                      <p:cBhvr>
                                        <p:cTn id="26" dur="1000" fill="hold"/>
                                        <p:tgtEl>
                                          <p:spTgt spid="133131"/>
                                        </p:tgtEl>
                                        <p:attrNameLst>
                                          <p:attrName>ppt_x</p:attrName>
                                        </p:attrNameLst>
                                      </p:cBhvr>
                                      <p:tavLst>
                                        <p:tav tm="0">
                                          <p:val>
                                            <p:strVal val="#ppt_x-.2"/>
                                          </p:val>
                                        </p:tav>
                                        <p:tav tm="100000">
                                          <p:val>
                                            <p:strVal val="#ppt_x"/>
                                          </p:val>
                                        </p:tav>
                                      </p:tavLst>
                                    </p:anim>
                                    <p:anim calcmode="lin" valueType="num">
                                      <p:cBhvr>
                                        <p:cTn id="27" dur="1000" fill="hold"/>
                                        <p:tgtEl>
                                          <p:spTgt spid="133131"/>
                                        </p:tgtEl>
                                        <p:attrNameLst>
                                          <p:attrName>ppt_y</p:attrName>
                                        </p:attrNameLst>
                                      </p:cBhvr>
                                      <p:tavLst>
                                        <p:tav tm="0">
                                          <p:val>
                                            <p:strVal val="#ppt_y"/>
                                          </p:val>
                                        </p:tav>
                                        <p:tav tm="100000">
                                          <p:val>
                                            <p:strVal val="#ppt_y"/>
                                          </p:val>
                                        </p:tav>
                                      </p:tavLst>
                                    </p:anim>
                                    <p:animEffect transition="in" filter="wipe(right)" prLst="gradientSize: 0.1">
                                      <p:cBhvr>
                                        <p:cTn id="28" dur="1000"/>
                                        <p:tgtEl>
                                          <p:spTgt spid="133131"/>
                                        </p:tgtEl>
                                      </p:cBhvr>
                                    </p:animEffect>
                                  </p:childTnLst>
                                </p:cTn>
                              </p:par>
                            </p:childTnLst>
                          </p:cTn>
                        </p:par>
                        <p:par>
                          <p:cTn id="29" fill="hold">
                            <p:stCondLst>
                              <p:cond delay="2000"/>
                            </p:stCondLst>
                            <p:childTnLst>
                              <p:par>
                                <p:cTn id="30" presetID="27" presetClass="entr" presetSubtype="0" fill="hold" grpId="0" nodeType="afterEffect">
                                  <p:stCondLst>
                                    <p:cond delay="0"/>
                                  </p:stCondLst>
                                  <p:iterate type="lt">
                                    <p:tmPct val="50000"/>
                                  </p:iterate>
                                  <p:childTnLst>
                                    <p:set>
                                      <p:cBhvr>
                                        <p:cTn id="31" dur="1" fill="hold">
                                          <p:stCondLst>
                                            <p:cond delay="0"/>
                                          </p:stCondLst>
                                        </p:cTn>
                                        <p:tgtEl>
                                          <p:spTgt spid="133128"/>
                                        </p:tgtEl>
                                        <p:attrNameLst>
                                          <p:attrName>style.visibility</p:attrName>
                                        </p:attrNameLst>
                                      </p:cBhvr>
                                      <p:to>
                                        <p:strVal val="visible"/>
                                      </p:to>
                                    </p:set>
                                    <p:anim calcmode="discrete" valueType="clr">
                                      <p:cBhvr override="childStyle">
                                        <p:cTn id="32" dur="80"/>
                                        <p:tgtEl>
                                          <p:spTgt spid="133128"/>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133128"/>
                                        </p:tgtEl>
                                        <p:attrNameLst>
                                          <p:attrName>fillcolor</p:attrName>
                                        </p:attrNameLst>
                                      </p:cBhvr>
                                      <p:tavLst>
                                        <p:tav tm="0">
                                          <p:val>
                                            <p:clrVal>
                                              <a:schemeClr val="accent2"/>
                                            </p:clrVal>
                                          </p:val>
                                        </p:tav>
                                        <p:tav tm="50000">
                                          <p:val>
                                            <p:clrVal>
                                              <a:schemeClr val="hlink"/>
                                            </p:clrVal>
                                          </p:val>
                                        </p:tav>
                                      </p:tavLst>
                                    </p:anim>
                                    <p:set>
                                      <p:cBhvr>
                                        <p:cTn id="34" dur="80"/>
                                        <p:tgtEl>
                                          <p:spTgt spid="13312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7" grpId="0"/>
      <p:bldP spid="133128" grpId="0"/>
      <p:bldP spid="133130" grpId="0" animBg="1"/>
      <p:bldP spid="13313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5"/>
          <p:cNvSpPr txBox="1">
            <a:spLocks noChangeArrowheads="1"/>
          </p:cNvSpPr>
          <p:nvPr/>
        </p:nvSpPr>
        <p:spPr bwMode="auto">
          <a:xfrm>
            <a:off x="304800" y="609600"/>
            <a:ext cx="4114800" cy="3089275"/>
          </a:xfrm>
          <a:prstGeom prst="rect">
            <a:avLst/>
          </a:prstGeom>
          <a:noFill/>
          <a:ln w="76200" cmpd="tri">
            <a:solidFill>
              <a:schemeClr val="tx1"/>
            </a:solidFill>
            <a:miter lim="800000"/>
            <a:headEnd/>
            <a:tailEnd/>
          </a:ln>
        </p:spPr>
        <p:txBody>
          <a:bodyPr>
            <a:spAutoFit/>
          </a:bodyPr>
          <a:lstStyle/>
          <a:p>
            <a:r>
              <a:rPr lang="en-US" sz="2400" dirty="0"/>
              <a:t>Failure to deliver within the prescribed period, the supplier   / manufacturer  / contractor shall be liable for penalty, usually in the form of :</a:t>
            </a:r>
          </a:p>
          <a:p>
            <a:endParaRPr lang="en-US" sz="2400" dirty="0"/>
          </a:p>
          <a:p>
            <a:r>
              <a:rPr lang="en-US" sz="2400" b="1" dirty="0">
                <a:solidFill>
                  <a:srgbClr val="FFFF66"/>
                </a:solidFill>
              </a:rPr>
              <a:t>“</a:t>
            </a:r>
            <a:r>
              <a:rPr lang="en-US" sz="2400" b="1" dirty="0">
                <a:solidFill>
                  <a:srgbClr val="0000FF"/>
                </a:solidFill>
              </a:rPr>
              <a:t>LIQUIDATED DAMAGES</a:t>
            </a:r>
            <a:r>
              <a:rPr lang="en-US" sz="2400" b="1" dirty="0">
                <a:solidFill>
                  <a:srgbClr val="FFFF66"/>
                </a:solidFill>
              </a:rPr>
              <a:t>”</a:t>
            </a:r>
          </a:p>
        </p:txBody>
      </p:sp>
      <p:sp>
        <p:nvSpPr>
          <p:cNvPr id="134151" name="WordArt 7"/>
          <p:cNvSpPr>
            <a:spLocks noChangeArrowheads="1" noChangeShapeType="1" noTextEdit="1"/>
          </p:cNvSpPr>
          <p:nvPr/>
        </p:nvSpPr>
        <p:spPr bwMode="auto">
          <a:xfrm>
            <a:off x="5257800" y="2057400"/>
            <a:ext cx="2781300" cy="828675"/>
          </a:xfrm>
          <a:prstGeom prst="rect">
            <a:avLst/>
          </a:prstGeom>
        </p:spPr>
        <p:txBody>
          <a:bodyPr wrap="none" fromWordArt="1">
            <a:prstTxWarp prst="textPlain">
              <a:avLst>
                <a:gd name="adj" fmla="val 5000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Impact"/>
              </a:rPr>
              <a:t>1/10 OF 1%</a:t>
            </a:r>
          </a:p>
        </p:txBody>
      </p:sp>
      <p:pic>
        <p:nvPicPr>
          <p:cNvPr id="134152" name="Picture 8" descr="dd00939_"/>
          <p:cNvPicPr>
            <a:picLocks noChangeAspect="1" noChangeArrowheads="1"/>
          </p:cNvPicPr>
          <p:nvPr/>
        </p:nvPicPr>
        <p:blipFill>
          <a:blip r:embed="rId2" cstate="print"/>
          <a:srcRect/>
          <a:stretch>
            <a:fillRect/>
          </a:stretch>
        </p:blipFill>
        <p:spPr bwMode="auto">
          <a:xfrm>
            <a:off x="2438400" y="4114800"/>
            <a:ext cx="6705600" cy="2743200"/>
          </a:xfrm>
          <a:prstGeom prst="rect">
            <a:avLst/>
          </a:prstGeom>
          <a:noFill/>
          <a:ln w="9525">
            <a:noFill/>
            <a:miter lim="800000"/>
            <a:headEnd/>
            <a:tailEnd/>
          </a:ln>
        </p:spPr>
      </p:pic>
      <p:sp>
        <p:nvSpPr>
          <p:cNvPr id="134153" name="Text Box 9"/>
          <p:cNvSpPr txBox="1">
            <a:spLocks noChangeArrowheads="1"/>
          </p:cNvSpPr>
          <p:nvPr/>
        </p:nvSpPr>
        <p:spPr bwMode="auto">
          <a:xfrm>
            <a:off x="4041033" y="4876800"/>
            <a:ext cx="3655167" cy="1077218"/>
          </a:xfrm>
          <a:prstGeom prst="rect">
            <a:avLst/>
          </a:prstGeom>
          <a:noFill/>
          <a:ln w="9525">
            <a:noFill/>
            <a:miter lim="800000"/>
            <a:headEnd/>
            <a:tailEnd/>
          </a:ln>
        </p:spPr>
        <p:txBody>
          <a:bodyPr wrap="none">
            <a:spAutoFit/>
          </a:bodyPr>
          <a:lstStyle/>
          <a:p>
            <a:pPr algn="ctr"/>
            <a:r>
              <a:rPr lang="en-US" sz="1600" b="1" dirty="0">
                <a:solidFill>
                  <a:srgbClr val="0000FF"/>
                </a:solidFill>
              </a:rPr>
              <a:t>Once the accumulative amount of</a:t>
            </a:r>
          </a:p>
          <a:p>
            <a:pPr algn="ctr"/>
            <a:r>
              <a:rPr lang="en-US" sz="1600" b="1" dirty="0">
                <a:solidFill>
                  <a:srgbClr val="0000FF"/>
                </a:solidFill>
              </a:rPr>
              <a:t>Liquidated damages reaches 10%</a:t>
            </a:r>
          </a:p>
          <a:p>
            <a:pPr algn="ctr"/>
            <a:r>
              <a:rPr lang="en-US" sz="1600" b="1" dirty="0">
                <a:solidFill>
                  <a:srgbClr val="0000FF"/>
                </a:solidFill>
              </a:rPr>
              <a:t>of the contract, the procuring entity</a:t>
            </a:r>
          </a:p>
          <a:p>
            <a:pPr algn="ctr"/>
            <a:r>
              <a:rPr lang="en-US" sz="1600" b="1" dirty="0">
                <a:solidFill>
                  <a:srgbClr val="0000FF"/>
                </a:solidFill>
              </a:rPr>
              <a:t>can rescind the contract</a:t>
            </a:r>
          </a:p>
        </p:txBody>
      </p:sp>
      <p:sp>
        <p:nvSpPr>
          <p:cNvPr id="31746" name="AutoShape 2" descr="Image result for free clip art torn contract pers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748" name="AutoShape 4" descr="Image result for free clip art torn contract pers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750" name="AutoShape 6" descr="Image result for free clip art torn contract pers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1752" name="Picture 8" descr="Image result for free clip art torn contract person"/>
          <p:cNvPicPr>
            <a:picLocks noChangeAspect="1" noChangeArrowheads="1"/>
          </p:cNvPicPr>
          <p:nvPr/>
        </p:nvPicPr>
        <p:blipFill>
          <a:blip r:embed="rId3"/>
          <a:srcRect/>
          <a:stretch>
            <a:fillRect/>
          </a:stretch>
        </p:blipFill>
        <p:spPr bwMode="auto">
          <a:xfrm>
            <a:off x="381000" y="3962400"/>
            <a:ext cx="2095500" cy="2181226"/>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34151"/>
                                        </p:tgtEl>
                                        <p:attrNameLst>
                                          <p:attrName>style.visibility</p:attrName>
                                        </p:attrNameLst>
                                      </p:cBhvr>
                                      <p:to>
                                        <p:strVal val="visible"/>
                                      </p:to>
                                    </p:set>
                                    <p:animScale>
                                      <p:cBhvr>
                                        <p:cTn id="7" dur="1000" decel="50000" fill="hold">
                                          <p:stCondLst>
                                            <p:cond delay="0"/>
                                          </p:stCondLst>
                                        </p:cTn>
                                        <p:tgtEl>
                                          <p:spTgt spid="1341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34151"/>
                                        </p:tgtEl>
                                        <p:attrNameLst>
                                          <p:attrName>ppt_x</p:attrName>
                                          <p:attrName>ppt_y</p:attrName>
                                        </p:attrNameLst>
                                      </p:cBhvr>
                                    </p:animMotion>
                                    <p:animEffect transition="in" filter="fade">
                                      <p:cBhvr>
                                        <p:cTn id="9" dur="1000"/>
                                        <p:tgtEl>
                                          <p:spTgt spid="13415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34152"/>
                                        </p:tgtEl>
                                        <p:attrNameLst>
                                          <p:attrName>style.visibility</p:attrName>
                                        </p:attrNameLst>
                                      </p:cBhvr>
                                      <p:to>
                                        <p:strVal val="visible"/>
                                      </p:to>
                                    </p:set>
                                    <p:anim calcmode="lin" valueType="num">
                                      <p:cBhvr>
                                        <p:cTn id="14" dur="1000" fill="hold"/>
                                        <p:tgtEl>
                                          <p:spTgt spid="134152"/>
                                        </p:tgtEl>
                                        <p:attrNameLst>
                                          <p:attrName>ppt_w</p:attrName>
                                        </p:attrNameLst>
                                      </p:cBhvr>
                                      <p:tavLst>
                                        <p:tav tm="0">
                                          <p:val>
                                            <p:strVal val="#ppt_w*0.70"/>
                                          </p:val>
                                        </p:tav>
                                        <p:tav tm="100000">
                                          <p:val>
                                            <p:strVal val="#ppt_w"/>
                                          </p:val>
                                        </p:tav>
                                      </p:tavLst>
                                    </p:anim>
                                    <p:anim calcmode="lin" valueType="num">
                                      <p:cBhvr>
                                        <p:cTn id="15" dur="1000" fill="hold"/>
                                        <p:tgtEl>
                                          <p:spTgt spid="134152"/>
                                        </p:tgtEl>
                                        <p:attrNameLst>
                                          <p:attrName>ppt_h</p:attrName>
                                        </p:attrNameLst>
                                      </p:cBhvr>
                                      <p:tavLst>
                                        <p:tav tm="0">
                                          <p:val>
                                            <p:strVal val="#ppt_h"/>
                                          </p:val>
                                        </p:tav>
                                        <p:tav tm="100000">
                                          <p:val>
                                            <p:strVal val="#ppt_h"/>
                                          </p:val>
                                        </p:tav>
                                      </p:tavLst>
                                    </p:anim>
                                    <p:animEffect transition="in" filter="fade">
                                      <p:cBhvr>
                                        <p:cTn id="16" dur="1000"/>
                                        <p:tgtEl>
                                          <p:spTgt spid="134152"/>
                                        </p:tgtEl>
                                      </p:cBhvr>
                                    </p:animEffect>
                                  </p:childTnLst>
                                </p:cTn>
                              </p:par>
                              <p:par>
                                <p:cTn id="17" presetID="27" presetClass="entr" presetSubtype="0" fill="hold" grpId="0" nodeType="withEffect">
                                  <p:stCondLst>
                                    <p:cond delay="0"/>
                                  </p:stCondLst>
                                  <p:iterate type="lt">
                                    <p:tmPct val="50000"/>
                                  </p:iterate>
                                  <p:childTnLst>
                                    <p:set>
                                      <p:cBhvr>
                                        <p:cTn id="18" dur="1" fill="hold">
                                          <p:stCondLst>
                                            <p:cond delay="0"/>
                                          </p:stCondLst>
                                        </p:cTn>
                                        <p:tgtEl>
                                          <p:spTgt spid="134153"/>
                                        </p:tgtEl>
                                        <p:attrNameLst>
                                          <p:attrName>style.visibility</p:attrName>
                                        </p:attrNameLst>
                                      </p:cBhvr>
                                      <p:to>
                                        <p:strVal val="visible"/>
                                      </p:to>
                                    </p:set>
                                    <p:anim calcmode="discrete" valueType="clr">
                                      <p:cBhvr override="childStyle">
                                        <p:cTn id="19" dur="80"/>
                                        <p:tgtEl>
                                          <p:spTgt spid="134153"/>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34153"/>
                                        </p:tgtEl>
                                        <p:attrNameLst>
                                          <p:attrName>fillcolor</p:attrName>
                                        </p:attrNameLst>
                                      </p:cBhvr>
                                      <p:tavLst>
                                        <p:tav tm="0">
                                          <p:val>
                                            <p:clrVal>
                                              <a:schemeClr val="accent2"/>
                                            </p:clrVal>
                                          </p:val>
                                        </p:tav>
                                        <p:tav tm="50000">
                                          <p:val>
                                            <p:clrVal>
                                              <a:schemeClr val="hlink"/>
                                            </p:clrVal>
                                          </p:val>
                                        </p:tav>
                                      </p:tavLst>
                                    </p:anim>
                                    <p:set>
                                      <p:cBhvr>
                                        <p:cTn id="21" dur="80"/>
                                        <p:tgtEl>
                                          <p:spTgt spid="13415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1" grpId="0" animBg="1"/>
      <p:bldP spid="13415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Cloud"/>
          <p:cNvSpPr>
            <a:spLocks noChangeAspect="1" noEditPoints="1" noChangeArrowheads="1"/>
          </p:cNvSpPr>
          <p:nvPr/>
        </p:nvSpPr>
        <p:spPr bwMode="auto">
          <a:xfrm>
            <a:off x="533400" y="609600"/>
            <a:ext cx="8382000" cy="4659313"/>
          </a:xfrm>
          <a:custGeom>
            <a:avLst/>
            <a:gdLst>
              <a:gd name="T0" fmla="*/ 26000 w 21600"/>
              <a:gd name="T1" fmla="*/ 2329657 h 21600"/>
              <a:gd name="T2" fmla="*/ 4191000 w 21600"/>
              <a:gd name="T3" fmla="*/ 4654352 h 21600"/>
              <a:gd name="T4" fmla="*/ 8375015 w 21600"/>
              <a:gd name="T5" fmla="*/ 2329657 h 21600"/>
              <a:gd name="T6" fmla="*/ 4191000 w 21600"/>
              <a:gd name="T7" fmla="*/ 266401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accent3">
              <a:lumMod val="60000"/>
              <a:lumOff val="40000"/>
            </a:schemeClr>
          </a:solidFill>
          <a:ln w="9525">
            <a:solidFill>
              <a:srgbClr val="000000"/>
            </a:solidFill>
            <a:miter lim="800000"/>
            <a:headEnd/>
            <a:tailEnd/>
          </a:ln>
          <a:effectLst>
            <a:outerShdw dist="107763" dir="2700000" algn="ctr" rotWithShape="0">
              <a:srgbClr val="808080"/>
            </a:outerShdw>
          </a:effectLst>
        </p:spPr>
        <p:txBody>
          <a:bodyPr/>
          <a:lstStyle/>
          <a:p>
            <a:endParaRPr lang="en-US"/>
          </a:p>
        </p:txBody>
      </p:sp>
      <p:sp>
        <p:nvSpPr>
          <p:cNvPr id="16387" name="Text Box 3"/>
          <p:cNvSpPr txBox="1">
            <a:spLocks noChangeArrowheads="1"/>
          </p:cNvSpPr>
          <p:nvPr/>
        </p:nvSpPr>
        <p:spPr bwMode="auto">
          <a:xfrm>
            <a:off x="1981200" y="1371600"/>
            <a:ext cx="5662613" cy="3013075"/>
          </a:xfrm>
          <a:prstGeom prst="rect">
            <a:avLst/>
          </a:prstGeom>
          <a:noFill/>
          <a:ln w="9525" algn="ctr">
            <a:noFill/>
            <a:miter lim="800000"/>
            <a:headEnd/>
            <a:tailEnd/>
          </a:ln>
        </p:spPr>
        <p:txBody>
          <a:bodyPr wrap="none">
            <a:spAutoFit/>
          </a:bodyPr>
          <a:lstStyle/>
          <a:p>
            <a:pPr marL="342900" indent="-342900"/>
            <a:r>
              <a:rPr lang="en-US" sz="2400" b="1" dirty="0">
                <a:solidFill>
                  <a:srgbClr val="0000FF"/>
                </a:solidFill>
              </a:rPr>
              <a:t>Extension of time to deliver may be </a:t>
            </a:r>
          </a:p>
          <a:p>
            <a:pPr marL="342900" indent="-342900"/>
            <a:r>
              <a:rPr lang="en-US" sz="2400" b="1" dirty="0">
                <a:solidFill>
                  <a:srgbClr val="0000FF"/>
                </a:solidFill>
              </a:rPr>
              <a:t>granted for the following reason:</a:t>
            </a:r>
          </a:p>
          <a:p>
            <a:pPr marL="342900" indent="-342900"/>
            <a:endParaRPr lang="en-US" sz="2400" b="1" dirty="0">
              <a:solidFill>
                <a:srgbClr val="0000FF"/>
              </a:solidFill>
            </a:endParaRPr>
          </a:p>
          <a:p>
            <a:pPr marL="342900" indent="-342900">
              <a:buFontTx/>
              <a:buAutoNum type="arabicPeriod"/>
            </a:pPr>
            <a:r>
              <a:rPr lang="en-US" sz="2400" dirty="0">
                <a:solidFill>
                  <a:srgbClr val="0000FF"/>
                </a:solidFill>
              </a:rPr>
              <a:t>Force Majeure</a:t>
            </a:r>
          </a:p>
          <a:p>
            <a:pPr marL="342900" indent="-342900">
              <a:buFontTx/>
              <a:buAutoNum type="arabicPeriod"/>
            </a:pPr>
            <a:r>
              <a:rPr lang="en-US" sz="2400" dirty="0">
                <a:solidFill>
                  <a:srgbClr val="0000FF"/>
                </a:solidFill>
              </a:rPr>
              <a:t>Fortuitous Event</a:t>
            </a:r>
          </a:p>
          <a:p>
            <a:pPr marL="342900" indent="-342900">
              <a:buFontTx/>
              <a:buAutoNum type="arabicPeriod"/>
            </a:pPr>
            <a:r>
              <a:rPr lang="en-US" sz="2400" dirty="0">
                <a:solidFill>
                  <a:srgbClr val="0000FF"/>
                </a:solidFill>
              </a:rPr>
              <a:t>Beyond the control of the contractor</a:t>
            </a:r>
          </a:p>
          <a:p>
            <a:pPr marL="342900" indent="-342900">
              <a:buFontTx/>
              <a:buAutoNum type="arabicPeriod"/>
            </a:pPr>
            <a:r>
              <a:rPr lang="en-US" sz="2400" dirty="0">
                <a:solidFill>
                  <a:srgbClr val="0000FF"/>
                </a:solidFill>
              </a:rPr>
              <a:t>Delay  is attributable to the purchaser </a:t>
            </a:r>
          </a:p>
          <a:p>
            <a:pPr marL="342900" indent="-342900"/>
            <a:r>
              <a:rPr lang="en-US" sz="2400" dirty="0">
                <a:solidFill>
                  <a:srgbClr val="0000FF"/>
                </a:solidFill>
              </a:rPr>
              <a:t>	or the like</a:t>
            </a:r>
          </a:p>
        </p:txBody>
      </p:sp>
    </p:spTree>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303106"/>
                                        </p:tgtEl>
                                        <p:attrNameLst>
                                          <p:attrName>style.visibility</p:attrName>
                                        </p:attrNameLst>
                                      </p:cBhvr>
                                      <p:to>
                                        <p:strVal val="visible"/>
                                      </p:to>
                                    </p:set>
                                    <p:anim calcmode="lin" valueType="num">
                                      <p:cBhvr>
                                        <p:cTn id="7" dur="5000" fill="hold"/>
                                        <p:tgtEl>
                                          <p:spTgt spid="303106"/>
                                        </p:tgtEl>
                                        <p:attrNameLst>
                                          <p:attrName>ppt_w</p:attrName>
                                        </p:attrNameLst>
                                      </p:cBhvr>
                                      <p:tavLst>
                                        <p:tav tm="0" fmla="#ppt_w*sin(2.5*pi*$)">
                                          <p:val>
                                            <p:fltVal val="0"/>
                                          </p:val>
                                        </p:tav>
                                        <p:tav tm="100000">
                                          <p:val>
                                            <p:fltVal val="1"/>
                                          </p:val>
                                        </p:tav>
                                      </p:tavLst>
                                    </p:anim>
                                    <p:anim calcmode="lin" valueType="num">
                                      <p:cBhvr>
                                        <p:cTn id="8" dur="5000" fill="hold"/>
                                        <p:tgtEl>
                                          <p:spTgt spid="30310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10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3"/>
          <p:cNvSpPr txBox="1">
            <a:spLocks noChangeArrowheads="1"/>
          </p:cNvSpPr>
          <p:nvPr/>
        </p:nvSpPr>
        <p:spPr bwMode="auto">
          <a:xfrm>
            <a:off x="3276600" y="457200"/>
            <a:ext cx="5276850" cy="1465263"/>
          </a:xfrm>
          <a:prstGeom prst="rect">
            <a:avLst/>
          </a:prstGeom>
          <a:noFill/>
          <a:ln w="9525">
            <a:noFill/>
            <a:miter lim="800000"/>
            <a:headEnd/>
            <a:tailEnd/>
          </a:ln>
        </p:spPr>
        <p:txBody>
          <a:bodyPr>
            <a:spAutoFit/>
          </a:bodyPr>
          <a:lstStyle/>
          <a:p>
            <a:pPr algn="ctr"/>
            <a:r>
              <a:rPr lang="en-US" dirty="0"/>
              <a:t>The Supply Officer / Designated Property Custodian shall receive all the deliveries and signs the </a:t>
            </a:r>
            <a:r>
              <a:rPr lang="en-US" b="1" dirty="0"/>
              <a:t>Delivery Receipt (DR</a:t>
            </a:r>
            <a:r>
              <a:rPr lang="en-US" dirty="0"/>
              <a:t>) if the delivered goods are in accordance with the contract or </a:t>
            </a:r>
            <a:r>
              <a:rPr lang="en-US" b="1" dirty="0"/>
              <a:t>Purchase Order (PO).</a:t>
            </a:r>
          </a:p>
        </p:txBody>
      </p:sp>
      <p:sp>
        <p:nvSpPr>
          <p:cNvPr id="31748" name="Text Box 4"/>
          <p:cNvSpPr txBox="1">
            <a:spLocks noChangeArrowheads="1"/>
          </p:cNvSpPr>
          <p:nvPr/>
        </p:nvSpPr>
        <p:spPr bwMode="auto">
          <a:xfrm>
            <a:off x="838200" y="4876800"/>
            <a:ext cx="4800600" cy="1006475"/>
          </a:xfrm>
          <a:prstGeom prst="rect">
            <a:avLst/>
          </a:prstGeom>
          <a:noFill/>
          <a:ln w="9525">
            <a:noFill/>
            <a:miter lim="800000"/>
            <a:headEnd/>
            <a:tailEnd/>
          </a:ln>
        </p:spPr>
        <p:txBody>
          <a:bodyPr>
            <a:spAutoFit/>
          </a:bodyPr>
          <a:lstStyle/>
          <a:p>
            <a:r>
              <a:rPr lang="en-US" sz="2000" dirty="0">
                <a:solidFill>
                  <a:srgbClr val="FF0000"/>
                </a:solidFill>
              </a:rPr>
              <a:t>If not, he/she may reject the deliveries </a:t>
            </a:r>
          </a:p>
          <a:p>
            <a:r>
              <a:rPr lang="en-US" sz="2000" dirty="0">
                <a:solidFill>
                  <a:srgbClr val="FF0000"/>
                </a:solidFill>
              </a:rPr>
              <a:t>until the supplier complies with the end-users specifications</a:t>
            </a:r>
          </a:p>
        </p:txBody>
      </p:sp>
      <p:sp>
        <p:nvSpPr>
          <p:cNvPr id="31749" name="Oval 5"/>
          <p:cNvSpPr>
            <a:spLocks noChangeArrowheads="1"/>
          </p:cNvSpPr>
          <p:nvPr/>
        </p:nvSpPr>
        <p:spPr bwMode="auto">
          <a:xfrm>
            <a:off x="685800" y="2466975"/>
            <a:ext cx="7848600" cy="1876425"/>
          </a:xfrm>
          <a:prstGeom prst="frame">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lstStyle/>
          <a:p>
            <a:endParaRPr lang="en-US"/>
          </a:p>
        </p:txBody>
      </p:sp>
      <p:sp>
        <p:nvSpPr>
          <p:cNvPr id="31750" name="Rectangle 6"/>
          <p:cNvSpPr>
            <a:spLocks noChangeArrowheads="1"/>
          </p:cNvSpPr>
          <p:nvPr/>
        </p:nvSpPr>
        <p:spPr bwMode="auto">
          <a:xfrm>
            <a:off x="1447800" y="2895600"/>
            <a:ext cx="6324600" cy="1006475"/>
          </a:xfrm>
          <a:prstGeom prst="rect">
            <a:avLst/>
          </a:prstGeom>
          <a:noFill/>
          <a:ln w="9525">
            <a:noFill/>
            <a:miter lim="800000"/>
            <a:headEnd/>
            <a:tailEnd/>
          </a:ln>
        </p:spPr>
        <p:txBody>
          <a:bodyPr anchor="ctr">
            <a:spAutoFit/>
          </a:bodyPr>
          <a:lstStyle/>
          <a:p>
            <a:r>
              <a:rPr lang="en-US" sz="2000" b="1" dirty="0"/>
              <a:t>Supply Officer/Designated Property Custodian </a:t>
            </a:r>
            <a:r>
              <a:rPr lang="en-US" sz="2000" i="1" u="sng" dirty="0"/>
              <a:t>signs</a:t>
            </a:r>
            <a:r>
              <a:rPr lang="en-US" sz="2000" dirty="0"/>
              <a:t> </a:t>
            </a:r>
            <a:r>
              <a:rPr lang="en-US" sz="2000" b="1" dirty="0"/>
              <a:t>“Received”</a:t>
            </a:r>
            <a:r>
              <a:rPr lang="en-US" sz="2000" dirty="0"/>
              <a:t> portion of the </a:t>
            </a:r>
            <a:r>
              <a:rPr lang="en-US" sz="2000" u="sng" dirty="0"/>
              <a:t>original</a:t>
            </a:r>
            <a:r>
              <a:rPr lang="en-US" sz="2000" dirty="0"/>
              <a:t> and </a:t>
            </a:r>
            <a:r>
              <a:rPr lang="en-US" sz="2000" u="sng" dirty="0"/>
              <a:t>copy 2</a:t>
            </a:r>
            <a:r>
              <a:rPr lang="en-US" sz="2000" dirty="0"/>
              <a:t> of Delivery Receipt (DR) </a:t>
            </a:r>
          </a:p>
        </p:txBody>
      </p:sp>
      <p:pic>
        <p:nvPicPr>
          <p:cNvPr id="29700" name="Picture 4" descr="Image result for free clip art rejected delivery person"/>
          <p:cNvPicPr>
            <a:picLocks noChangeAspect="1" noChangeArrowheads="1"/>
          </p:cNvPicPr>
          <p:nvPr/>
        </p:nvPicPr>
        <p:blipFill>
          <a:blip r:embed="rId2"/>
          <a:srcRect/>
          <a:stretch>
            <a:fillRect/>
          </a:stretch>
        </p:blipFill>
        <p:spPr bwMode="auto">
          <a:xfrm>
            <a:off x="5943600" y="4343400"/>
            <a:ext cx="2286000" cy="2000251"/>
          </a:xfrm>
          <a:prstGeom prst="rect">
            <a:avLst/>
          </a:prstGeom>
          <a:noFill/>
        </p:spPr>
      </p:pic>
      <p:pic>
        <p:nvPicPr>
          <p:cNvPr id="9" name="Picture 4" descr="Image result for free clip art received delivery asian"/>
          <p:cNvPicPr>
            <a:picLocks noChangeAspect="1" noChangeArrowheads="1"/>
          </p:cNvPicPr>
          <p:nvPr/>
        </p:nvPicPr>
        <p:blipFill>
          <a:blip r:embed="rId3"/>
          <a:srcRect/>
          <a:stretch>
            <a:fillRect/>
          </a:stretch>
        </p:blipFill>
        <p:spPr bwMode="auto">
          <a:xfrm>
            <a:off x="457200" y="152400"/>
            <a:ext cx="2895600" cy="20574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699558"/>
            <a:ext cx="8001000" cy="1938992"/>
          </a:xfrm>
          <a:prstGeom prst="rect">
            <a:avLst/>
          </a:prstGeom>
          <a:noFill/>
          <a:ln w="28575">
            <a:solidFill>
              <a:schemeClr val="tx1"/>
            </a:solidFill>
          </a:ln>
        </p:spPr>
        <p:txBody>
          <a:bodyPr wrap="square" rtlCol="0">
            <a:spAutoFit/>
          </a:bodyPr>
          <a:lstStyle/>
          <a:p>
            <a:r>
              <a:rPr lang="en-PH" sz="2800" dirty="0" smtClean="0">
                <a:solidFill>
                  <a:srgbClr val="0000FF"/>
                </a:solidFill>
                <a:latin typeface="Aharoni" pitchFamily="2" charset="-79"/>
                <a:cs typeface="Aharoni" pitchFamily="2" charset="-79"/>
              </a:rPr>
              <a:t>All items to be inspected shall be accepted first by the Property Officer/School Property Custodian, as the case may be </a:t>
            </a:r>
            <a:r>
              <a:rPr lang="en-PH" sz="3200" dirty="0" smtClean="0">
                <a:solidFill>
                  <a:schemeClr val="tx2"/>
                </a:solidFill>
                <a:latin typeface="Aharoni" pitchFamily="2" charset="-79"/>
                <a:cs typeface="Aharoni" pitchFamily="2" charset="-79"/>
              </a:rPr>
              <a:t>(Section 114, COA Circular 92-386)</a:t>
            </a:r>
            <a:endParaRPr lang="en-PH" sz="3200" dirty="0">
              <a:solidFill>
                <a:schemeClr val="tx2"/>
              </a:solidFill>
              <a:latin typeface="Aharoni" pitchFamily="2" charset="-79"/>
              <a:cs typeface="Aharoni" pitchFamily="2" charset="-79"/>
            </a:endParaRPr>
          </a:p>
        </p:txBody>
      </p:sp>
      <p:sp>
        <p:nvSpPr>
          <p:cNvPr id="6" name="TextBox 5"/>
          <p:cNvSpPr txBox="1"/>
          <p:nvPr/>
        </p:nvSpPr>
        <p:spPr>
          <a:xfrm>
            <a:off x="342900" y="3962400"/>
            <a:ext cx="5791200" cy="2492990"/>
          </a:xfrm>
          <a:prstGeom prst="rect">
            <a:avLst/>
          </a:prstGeom>
          <a:noFill/>
        </p:spPr>
        <p:txBody>
          <a:bodyPr wrap="square" rtlCol="0">
            <a:spAutoFit/>
          </a:bodyPr>
          <a:lstStyle/>
          <a:p>
            <a:r>
              <a:rPr lang="en-PH" sz="2000" dirty="0" smtClean="0"/>
              <a:t>The above provision pertains only to the receipting/signing on the delivery receipt (DR) and temporary recording of the deliveries upon arrival of goods or articles. </a:t>
            </a:r>
            <a:r>
              <a:rPr lang="en-PH" sz="2400" b="1" dirty="0" smtClean="0"/>
              <a:t>The deliveries are still subject to inspection for conformity with specifications on the order. </a:t>
            </a:r>
            <a:endParaRPr lang="en-PH" sz="2400" b="1" dirty="0"/>
          </a:p>
        </p:txBody>
      </p:sp>
      <p:pic>
        <p:nvPicPr>
          <p:cNvPr id="5" name="Picture 4" descr="G:\clip arts\people accepting.jpg"/>
          <p:cNvPicPr>
            <a:picLocks noChangeAspect="1" noChangeArrowheads="1"/>
          </p:cNvPicPr>
          <p:nvPr/>
        </p:nvPicPr>
        <p:blipFill>
          <a:blip r:embed="rId3" cstate="print"/>
          <a:srcRect/>
          <a:stretch>
            <a:fillRect/>
          </a:stretch>
        </p:blipFill>
        <p:spPr bwMode="auto">
          <a:xfrm>
            <a:off x="6134100" y="4000500"/>
            <a:ext cx="1371600" cy="1447800"/>
          </a:xfrm>
          <a:prstGeom prst="rect">
            <a:avLst/>
          </a:prstGeom>
          <a:noFill/>
        </p:spPr>
      </p:pic>
      <p:pic>
        <p:nvPicPr>
          <p:cNvPr id="7" name="Picture 5" descr="G:\clip arts\Delivery Man.jpg"/>
          <p:cNvPicPr>
            <a:picLocks noChangeAspect="1" noChangeArrowheads="1"/>
          </p:cNvPicPr>
          <p:nvPr/>
        </p:nvPicPr>
        <p:blipFill>
          <a:blip r:embed="rId4" cstate="print"/>
          <a:srcRect/>
          <a:stretch>
            <a:fillRect/>
          </a:stretch>
        </p:blipFill>
        <p:spPr bwMode="auto">
          <a:xfrm>
            <a:off x="7467600" y="4724400"/>
            <a:ext cx="1412403" cy="1828800"/>
          </a:xfrm>
          <a:prstGeom prst="rect">
            <a:avLst/>
          </a:prstGeom>
          <a:noFill/>
        </p:spPr>
      </p:pic>
      <p:sp>
        <p:nvSpPr>
          <p:cNvPr id="3" name="Rectangle 2"/>
          <p:cNvSpPr/>
          <p:nvPr/>
        </p:nvSpPr>
        <p:spPr>
          <a:xfrm>
            <a:off x="457200" y="228600"/>
            <a:ext cx="4343400" cy="923330"/>
          </a:xfrm>
          <a:prstGeom prst="rect">
            <a:avLst/>
          </a:prstGeom>
          <a:noFill/>
        </p:spPr>
        <p:txBody>
          <a:bodyPr wrap="square" lIns="91440" tIns="45720" rIns="91440" bIns="45720">
            <a:spAutoFit/>
          </a:bodyPr>
          <a:lstStyle/>
          <a:p>
            <a:pPr algn="ct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Inspection</a:t>
            </a:r>
            <a:endPar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xmlns="" val="496906906"/>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heckerboard(across)">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j0233018"/>
          <p:cNvPicPr>
            <a:picLocks noChangeAspect="1" noChangeArrowheads="1"/>
          </p:cNvPicPr>
          <p:nvPr/>
        </p:nvPicPr>
        <p:blipFill>
          <a:blip r:embed="rId2" cstate="print"/>
          <a:srcRect/>
          <a:stretch>
            <a:fillRect/>
          </a:stretch>
        </p:blipFill>
        <p:spPr bwMode="auto">
          <a:xfrm>
            <a:off x="228600" y="1447800"/>
            <a:ext cx="3602038" cy="3657600"/>
          </a:xfrm>
          <a:prstGeom prst="rect">
            <a:avLst/>
          </a:prstGeom>
          <a:noFill/>
          <a:ln w="9525">
            <a:noFill/>
            <a:miter lim="800000"/>
            <a:headEnd/>
            <a:tailEnd/>
          </a:ln>
        </p:spPr>
      </p:pic>
      <p:sp>
        <p:nvSpPr>
          <p:cNvPr id="33795" name="Text Box 3"/>
          <p:cNvSpPr txBox="1">
            <a:spLocks noChangeArrowheads="1"/>
          </p:cNvSpPr>
          <p:nvPr/>
        </p:nvSpPr>
        <p:spPr bwMode="auto">
          <a:xfrm>
            <a:off x="4114800" y="1981200"/>
            <a:ext cx="4740275" cy="2654300"/>
          </a:xfrm>
          <a:prstGeom prst="rect">
            <a:avLst/>
          </a:prstGeom>
          <a:noFill/>
          <a:ln w="9525">
            <a:noFill/>
            <a:miter lim="800000"/>
            <a:headEnd/>
            <a:tailEnd/>
          </a:ln>
        </p:spPr>
        <p:txBody>
          <a:bodyPr>
            <a:spAutoFit/>
          </a:bodyPr>
          <a:lstStyle/>
          <a:p>
            <a:r>
              <a:rPr lang="en-US" sz="2800" b="1" dirty="0"/>
              <a:t>Supply Officer/Designated Property Custodian </a:t>
            </a:r>
            <a:r>
              <a:rPr lang="en-US" sz="2800" b="1" i="1" dirty="0"/>
              <a:t>forwards</a:t>
            </a:r>
            <a:r>
              <a:rPr lang="en-US" sz="2800" b="1" dirty="0"/>
              <a:t> </a:t>
            </a:r>
            <a:r>
              <a:rPr lang="en-US" sz="2800" b="1" u="sng" dirty="0">
                <a:solidFill>
                  <a:srgbClr val="0000FF"/>
                </a:solidFill>
              </a:rPr>
              <a:t>Original DR</a:t>
            </a:r>
            <a:r>
              <a:rPr lang="en-US" sz="2800" b="1" dirty="0">
                <a:solidFill>
                  <a:srgbClr val="0000FF"/>
                </a:solidFill>
              </a:rPr>
              <a:t> &amp; Copy 2 of Approved PO </a:t>
            </a:r>
            <a:r>
              <a:rPr lang="en-US" sz="2800" b="1" dirty="0"/>
              <a:t>to Inspection Committee for inspection of deliveries</a:t>
            </a:r>
          </a:p>
        </p:txBody>
      </p:sp>
    </p:spTree>
    <p:extLst>
      <p:ext uri="{BB962C8B-B14F-4D97-AF65-F5344CB8AC3E}">
        <p14:creationId xmlns:p14="http://schemas.microsoft.com/office/powerpoint/2010/main" xmlns="" val="468249609"/>
      </p:ext>
    </p:extLst>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boss"/>
          <p:cNvPicPr>
            <a:picLocks noChangeAspect="1" noChangeArrowheads="1"/>
          </p:cNvPicPr>
          <p:nvPr/>
        </p:nvPicPr>
        <p:blipFill>
          <a:blip r:embed="rId2" cstate="print"/>
          <a:srcRect/>
          <a:stretch>
            <a:fillRect/>
          </a:stretch>
        </p:blipFill>
        <p:spPr bwMode="auto">
          <a:xfrm>
            <a:off x="304800" y="2057400"/>
            <a:ext cx="3724275" cy="2794000"/>
          </a:xfrm>
          <a:prstGeom prst="rect">
            <a:avLst/>
          </a:prstGeom>
          <a:noFill/>
          <a:ln w="9525">
            <a:noFill/>
            <a:miter lim="800000"/>
            <a:headEnd/>
            <a:tailEnd/>
          </a:ln>
        </p:spPr>
      </p:pic>
      <p:sp>
        <p:nvSpPr>
          <p:cNvPr id="34819" name="Text Box 6"/>
          <p:cNvSpPr txBox="1">
            <a:spLocks noChangeArrowheads="1"/>
          </p:cNvSpPr>
          <p:nvPr/>
        </p:nvSpPr>
        <p:spPr bwMode="auto">
          <a:xfrm>
            <a:off x="4114800" y="2286000"/>
            <a:ext cx="4800600" cy="2227263"/>
          </a:xfrm>
          <a:prstGeom prst="rect">
            <a:avLst/>
          </a:prstGeom>
          <a:noFill/>
          <a:ln w="9525">
            <a:noFill/>
            <a:miter lim="800000"/>
            <a:headEnd/>
            <a:tailEnd/>
          </a:ln>
        </p:spPr>
        <p:txBody>
          <a:bodyPr>
            <a:spAutoFit/>
          </a:bodyPr>
          <a:lstStyle/>
          <a:p>
            <a:r>
              <a:rPr lang="en-US" sz="2800" b="1"/>
              <a:t>The Head of Office or school shall constitute an Inspection Committee to inspect and validate deliveries</a:t>
            </a:r>
          </a:p>
        </p:txBody>
      </p:sp>
    </p:spTree>
    <p:extLst>
      <p:ext uri="{BB962C8B-B14F-4D97-AF65-F5344CB8AC3E}">
        <p14:creationId xmlns:p14="http://schemas.microsoft.com/office/powerpoint/2010/main" xmlns="" val="1350199595"/>
      </p:ext>
    </p:extLst>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2" name="Rectangle 6"/>
          <p:cNvSpPr>
            <a:spLocks noChangeArrowheads="1"/>
          </p:cNvSpPr>
          <p:nvPr/>
        </p:nvSpPr>
        <p:spPr bwMode="auto">
          <a:xfrm>
            <a:off x="228600" y="381000"/>
            <a:ext cx="5410200" cy="5755422"/>
          </a:xfrm>
          <a:prstGeom prst="rect">
            <a:avLst/>
          </a:prstGeom>
          <a:noFill/>
          <a:ln w="9525">
            <a:noFill/>
            <a:miter lim="800000"/>
            <a:headEnd/>
            <a:tailEnd/>
          </a:ln>
        </p:spPr>
        <p:txBody>
          <a:bodyPr wrap="square">
            <a:spAutoFit/>
          </a:bodyPr>
          <a:lstStyle/>
          <a:p>
            <a:r>
              <a:rPr lang="en-US" sz="2400" dirty="0"/>
              <a:t>The </a:t>
            </a:r>
            <a:r>
              <a:rPr lang="en-US" sz="2400" b="1" dirty="0" smtClean="0">
                <a:solidFill>
                  <a:srgbClr val="0000FF"/>
                </a:solidFill>
              </a:rPr>
              <a:t>School </a:t>
            </a:r>
            <a:r>
              <a:rPr lang="en-US" sz="2400" b="1" dirty="0">
                <a:solidFill>
                  <a:srgbClr val="0000FF"/>
                </a:solidFill>
              </a:rPr>
              <a:t>Inspection Committee</a:t>
            </a:r>
            <a:r>
              <a:rPr lang="en-US" sz="2400" dirty="0">
                <a:solidFill>
                  <a:srgbClr val="0000FF"/>
                </a:solidFill>
              </a:rPr>
              <a:t> </a:t>
            </a:r>
            <a:r>
              <a:rPr lang="en-US" sz="2400" dirty="0"/>
              <a:t>shall </a:t>
            </a:r>
            <a:r>
              <a:rPr lang="en-US" sz="2400" dirty="0" smtClean="0"/>
              <a:t>be </a:t>
            </a:r>
            <a:r>
              <a:rPr lang="en-US" sz="2400" dirty="0"/>
              <a:t>composed of </a:t>
            </a:r>
            <a:r>
              <a:rPr lang="en-US" sz="2000" dirty="0"/>
              <a:t>:</a:t>
            </a:r>
          </a:p>
          <a:p>
            <a:endParaRPr lang="en-US" sz="2000" dirty="0" smtClean="0"/>
          </a:p>
          <a:p>
            <a:r>
              <a:rPr lang="en-US" sz="2000" b="1" dirty="0" smtClean="0"/>
              <a:t>Regular Members:</a:t>
            </a:r>
            <a:endParaRPr lang="en-US" sz="2000" b="1" dirty="0"/>
          </a:p>
          <a:p>
            <a:r>
              <a:rPr lang="en-US" sz="2000" dirty="0" smtClean="0"/>
              <a:t>a). Team Leader – at least 2</a:t>
            </a:r>
            <a:r>
              <a:rPr lang="en-US" sz="2000" baseline="30000" dirty="0" smtClean="0"/>
              <a:t>nd</a:t>
            </a:r>
            <a:r>
              <a:rPr lang="en-US" sz="2000" dirty="0" smtClean="0"/>
              <a:t> ranking   permanent official of school</a:t>
            </a:r>
          </a:p>
          <a:p>
            <a:endParaRPr lang="en-US" sz="2000" dirty="0" smtClean="0"/>
          </a:p>
          <a:p>
            <a:r>
              <a:rPr lang="en-US" sz="2000" dirty="0" smtClean="0"/>
              <a:t>b). One (1) school personnel designated by the principal who has knowledge/technical expertise relevant to the goods delivered</a:t>
            </a:r>
          </a:p>
          <a:p>
            <a:endParaRPr lang="en-US" sz="2000" dirty="0" smtClean="0"/>
          </a:p>
          <a:p>
            <a:r>
              <a:rPr lang="en-US" sz="2000" dirty="0" smtClean="0"/>
              <a:t>Provisional Member:</a:t>
            </a:r>
          </a:p>
          <a:p>
            <a:endParaRPr lang="en-US" sz="2000" dirty="0" smtClean="0"/>
          </a:p>
          <a:p>
            <a:r>
              <a:rPr lang="en-US" sz="2000" dirty="0" smtClean="0"/>
              <a:t>a). One (1) representative from PTA or NGOs </a:t>
            </a:r>
          </a:p>
          <a:p>
            <a:endParaRPr lang="en-US" sz="2000" dirty="0" smtClean="0"/>
          </a:p>
          <a:p>
            <a:endParaRPr lang="en-US" sz="2000" dirty="0" smtClean="0"/>
          </a:p>
          <a:p>
            <a:endParaRPr lang="en-US" sz="2000" dirty="0" smtClean="0"/>
          </a:p>
          <a:p>
            <a:endParaRPr lang="en-US" sz="2000" dirty="0"/>
          </a:p>
        </p:txBody>
      </p:sp>
      <p:pic>
        <p:nvPicPr>
          <p:cNvPr id="24578" name="Picture 2" descr="Image result for school inspection filipino"/>
          <p:cNvPicPr>
            <a:picLocks noChangeAspect="1" noChangeArrowheads="1"/>
          </p:cNvPicPr>
          <p:nvPr/>
        </p:nvPicPr>
        <p:blipFill>
          <a:blip r:embed="rId2"/>
          <a:srcRect/>
          <a:stretch>
            <a:fillRect/>
          </a:stretch>
        </p:blipFill>
        <p:spPr bwMode="auto">
          <a:xfrm>
            <a:off x="5486400" y="2057400"/>
            <a:ext cx="3401786" cy="1905000"/>
          </a:xfrm>
          <a:prstGeom prst="rect">
            <a:avLst/>
          </a:prstGeom>
          <a:noFill/>
        </p:spPr>
      </p:pic>
    </p:spTree>
    <p:extLst>
      <p:ext uri="{BB962C8B-B14F-4D97-AF65-F5344CB8AC3E}">
        <p14:creationId xmlns:p14="http://schemas.microsoft.com/office/powerpoint/2010/main" xmlns="" val="24017924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86022"/>
                                        </p:tgtEl>
                                        <p:attrNameLst>
                                          <p:attrName>style.visibility</p:attrName>
                                        </p:attrNameLst>
                                      </p:cBhvr>
                                      <p:to>
                                        <p:strVal val="visible"/>
                                      </p:to>
                                    </p:set>
                                    <p:anim calcmode="discrete" valueType="clr">
                                      <p:cBhvr override="childStyle">
                                        <p:cTn id="7" dur="80"/>
                                        <p:tgtEl>
                                          <p:spTgt spid="8602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6022"/>
                                        </p:tgtEl>
                                        <p:attrNameLst>
                                          <p:attrName>fillcolor</p:attrName>
                                        </p:attrNameLst>
                                      </p:cBhvr>
                                      <p:tavLst>
                                        <p:tav tm="0">
                                          <p:val>
                                            <p:clrVal>
                                              <a:schemeClr val="accent2"/>
                                            </p:clrVal>
                                          </p:val>
                                        </p:tav>
                                        <p:tav tm="50000">
                                          <p:val>
                                            <p:clrVal>
                                              <a:schemeClr val="hlink"/>
                                            </p:clrVal>
                                          </p:val>
                                        </p:tav>
                                      </p:tavLst>
                                    </p:anim>
                                    <p:set>
                                      <p:cBhvr>
                                        <p:cTn id="9" dur="80"/>
                                        <p:tgtEl>
                                          <p:spTgt spid="8602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2" name="Rectangle 6"/>
          <p:cNvSpPr>
            <a:spLocks noChangeArrowheads="1"/>
          </p:cNvSpPr>
          <p:nvPr/>
        </p:nvSpPr>
        <p:spPr bwMode="auto">
          <a:xfrm>
            <a:off x="304800" y="228600"/>
            <a:ext cx="5410200" cy="7017306"/>
          </a:xfrm>
          <a:prstGeom prst="rect">
            <a:avLst/>
          </a:prstGeom>
          <a:noFill/>
          <a:ln w="9525">
            <a:noFill/>
            <a:miter lim="800000"/>
            <a:headEnd/>
            <a:tailEnd/>
          </a:ln>
        </p:spPr>
        <p:txBody>
          <a:bodyPr wrap="square">
            <a:spAutoFit/>
          </a:bodyPr>
          <a:lstStyle/>
          <a:p>
            <a:r>
              <a:rPr lang="en-US" dirty="0"/>
              <a:t>The </a:t>
            </a:r>
            <a:r>
              <a:rPr lang="en-US" sz="2000" b="1" dirty="0" smtClean="0">
                <a:solidFill>
                  <a:srgbClr val="0000FF"/>
                </a:solidFill>
              </a:rPr>
              <a:t>Division Office </a:t>
            </a:r>
            <a:r>
              <a:rPr lang="en-US" sz="2000" b="1" dirty="0">
                <a:solidFill>
                  <a:srgbClr val="0000FF"/>
                </a:solidFill>
              </a:rPr>
              <a:t>Inspection Committee</a:t>
            </a:r>
            <a:r>
              <a:rPr lang="en-US" sz="2000" dirty="0">
                <a:solidFill>
                  <a:srgbClr val="0000FF"/>
                </a:solidFill>
              </a:rPr>
              <a:t> </a:t>
            </a:r>
            <a:r>
              <a:rPr lang="en-US" dirty="0"/>
              <a:t>shall </a:t>
            </a:r>
            <a:r>
              <a:rPr lang="en-US" dirty="0" smtClean="0"/>
              <a:t>be </a:t>
            </a:r>
            <a:r>
              <a:rPr lang="en-US" dirty="0"/>
              <a:t>composed of :</a:t>
            </a:r>
          </a:p>
          <a:p>
            <a:endParaRPr lang="en-US" dirty="0" smtClean="0"/>
          </a:p>
          <a:p>
            <a:r>
              <a:rPr lang="en-US" b="1" dirty="0" smtClean="0"/>
              <a:t>Regular Members:</a:t>
            </a:r>
            <a:endParaRPr lang="en-US" b="1" dirty="0"/>
          </a:p>
          <a:p>
            <a:r>
              <a:rPr lang="en-US" dirty="0" smtClean="0"/>
              <a:t>a). Team Leader – at least 3</a:t>
            </a:r>
            <a:r>
              <a:rPr lang="en-US" baseline="30000" dirty="0" smtClean="0"/>
              <a:t>rd</a:t>
            </a:r>
            <a:r>
              <a:rPr lang="en-US" dirty="0" smtClean="0"/>
              <a:t>  ranking   permanent official of the procuring entity</a:t>
            </a:r>
          </a:p>
          <a:p>
            <a:endParaRPr lang="en-US" dirty="0" smtClean="0"/>
          </a:p>
          <a:p>
            <a:r>
              <a:rPr lang="en-US" dirty="0" smtClean="0"/>
              <a:t>b). One (1) representative from any of the regular offices under the Office of the Schools Division Superintendent (SDS) such as, but not limited to the following</a:t>
            </a:r>
          </a:p>
          <a:p>
            <a:r>
              <a:rPr lang="en-US" dirty="0" smtClean="0"/>
              <a:t>    * Administrative Unit</a:t>
            </a:r>
          </a:p>
          <a:p>
            <a:r>
              <a:rPr lang="en-US" dirty="0" smtClean="0"/>
              <a:t>    * Budget Unit</a:t>
            </a:r>
          </a:p>
          <a:p>
            <a:r>
              <a:rPr lang="en-US" dirty="0" smtClean="0"/>
              <a:t>    * Legal Unit</a:t>
            </a:r>
          </a:p>
          <a:p>
            <a:r>
              <a:rPr lang="en-US" dirty="0" smtClean="0"/>
              <a:t>    * Physical Facilities Unit</a:t>
            </a:r>
          </a:p>
          <a:p>
            <a:endParaRPr lang="en-US" dirty="0" smtClean="0"/>
          </a:p>
          <a:p>
            <a:r>
              <a:rPr lang="en-US" dirty="0" smtClean="0"/>
              <a:t>Provisional Member:</a:t>
            </a:r>
          </a:p>
          <a:p>
            <a:endParaRPr lang="en-US" dirty="0" smtClean="0"/>
          </a:p>
          <a:p>
            <a:r>
              <a:rPr lang="en-US" dirty="0" smtClean="0"/>
              <a:t>a). Representative from the procuring entity who has knowledge/technical expertise relevant to the goods delivered</a:t>
            </a:r>
          </a:p>
          <a:p>
            <a:endParaRPr lang="en-US" dirty="0" smtClean="0"/>
          </a:p>
          <a:p>
            <a:endParaRPr lang="en-US" dirty="0" smtClean="0"/>
          </a:p>
          <a:p>
            <a:endParaRPr lang="en-US" dirty="0" smtClean="0"/>
          </a:p>
          <a:p>
            <a:endParaRPr lang="en-US" dirty="0"/>
          </a:p>
        </p:txBody>
      </p:sp>
      <p:pic>
        <p:nvPicPr>
          <p:cNvPr id="23554" name="Picture 2" descr="http://www.pfmp.org.ph/images/Pictures/depedcsoworkshop.jpg"/>
          <p:cNvPicPr>
            <a:picLocks noChangeAspect="1" noChangeArrowheads="1"/>
          </p:cNvPicPr>
          <p:nvPr/>
        </p:nvPicPr>
        <p:blipFill>
          <a:blip r:embed="rId2"/>
          <a:srcRect/>
          <a:stretch>
            <a:fillRect/>
          </a:stretch>
        </p:blipFill>
        <p:spPr bwMode="auto">
          <a:xfrm>
            <a:off x="5486400" y="2971800"/>
            <a:ext cx="3421479" cy="1981200"/>
          </a:xfrm>
          <a:prstGeom prst="rect">
            <a:avLst/>
          </a:prstGeom>
          <a:noFill/>
        </p:spPr>
      </p:pic>
    </p:spTree>
    <p:extLst>
      <p:ext uri="{BB962C8B-B14F-4D97-AF65-F5344CB8AC3E}">
        <p14:creationId xmlns:p14="http://schemas.microsoft.com/office/powerpoint/2010/main" xmlns="" val="372656950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86022"/>
                                        </p:tgtEl>
                                        <p:attrNameLst>
                                          <p:attrName>style.visibility</p:attrName>
                                        </p:attrNameLst>
                                      </p:cBhvr>
                                      <p:to>
                                        <p:strVal val="visible"/>
                                      </p:to>
                                    </p:set>
                                    <p:anim calcmode="discrete" valueType="clr">
                                      <p:cBhvr override="childStyle">
                                        <p:cTn id="7" dur="80"/>
                                        <p:tgtEl>
                                          <p:spTgt spid="8602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6022"/>
                                        </p:tgtEl>
                                        <p:attrNameLst>
                                          <p:attrName>fillcolor</p:attrName>
                                        </p:attrNameLst>
                                      </p:cBhvr>
                                      <p:tavLst>
                                        <p:tav tm="0">
                                          <p:val>
                                            <p:clrVal>
                                              <a:schemeClr val="accent2"/>
                                            </p:clrVal>
                                          </p:val>
                                        </p:tav>
                                        <p:tav tm="50000">
                                          <p:val>
                                            <p:clrVal>
                                              <a:schemeClr val="hlink"/>
                                            </p:clrVal>
                                          </p:val>
                                        </p:tav>
                                      </p:tavLst>
                                    </p:anim>
                                    <p:set>
                                      <p:cBhvr>
                                        <p:cTn id="9" dur="80"/>
                                        <p:tgtEl>
                                          <p:spTgt spid="8602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ext Box 5"/>
          <p:cNvSpPr txBox="1">
            <a:spLocks noChangeArrowheads="1"/>
          </p:cNvSpPr>
          <p:nvPr/>
        </p:nvSpPr>
        <p:spPr bwMode="auto">
          <a:xfrm>
            <a:off x="381000" y="381000"/>
            <a:ext cx="6248400" cy="1006475"/>
          </a:xfrm>
          <a:prstGeom prst="rect">
            <a:avLst/>
          </a:prstGeom>
          <a:noFill/>
          <a:ln w="9525">
            <a:noFill/>
            <a:miter lim="800000"/>
            <a:headEnd/>
            <a:tailEnd/>
          </a:ln>
        </p:spPr>
        <p:txBody>
          <a:bodyPr>
            <a:spAutoFit/>
          </a:bodyPr>
          <a:lstStyle/>
          <a:p>
            <a:r>
              <a:rPr lang="en-US" sz="2000" dirty="0"/>
              <a:t>The Inspectorate Team and the Supply Officer / Designated Property Custodian shall prepare the </a:t>
            </a:r>
            <a:r>
              <a:rPr lang="en-US" sz="2000" b="1" dirty="0">
                <a:hlinkClick r:id="rId2" action="ppaction://hlinkfile"/>
              </a:rPr>
              <a:t>Inspection and Acceptance Report (IAR)</a:t>
            </a:r>
            <a:endParaRPr lang="en-US" sz="2000" b="1" dirty="0"/>
          </a:p>
        </p:txBody>
      </p:sp>
      <p:sp>
        <p:nvSpPr>
          <p:cNvPr id="36868" name="AutoShape 6"/>
          <p:cNvSpPr>
            <a:spLocks noChangeArrowheads="1"/>
          </p:cNvSpPr>
          <p:nvPr/>
        </p:nvSpPr>
        <p:spPr bwMode="auto">
          <a:xfrm>
            <a:off x="3733800" y="1600200"/>
            <a:ext cx="5105400" cy="4648200"/>
          </a:xfrm>
          <a:prstGeom prst="flowChartDocument">
            <a:avLst/>
          </a:prstGeom>
          <a:solidFill>
            <a:srgbClr val="CCFF33"/>
          </a:solidFill>
          <a:ln w="57150">
            <a:solidFill>
              <a:srgbClr val="003300"/>
            </a:solidFill>
            <a:miter lim="800000"/>
            <a:headEnd/>
            <a:tailEnd/>
          </a:ln>
        </p:spPr>
        <p:txBody>
          <a:bodyPr wrap="none" anchor="ctr"/>
          <a:lstStyle/>
          <a:p>
            <a:pPr algn="ctr"/>
            <a:endParaRPr lang="en-US"/>
          </a:p>
        </p:txBody>
      </p:sp>
      <p:sp>
        <p:nvSpPr>
          <p:cNvPr id="36869" name="Text Box 7"/>
          <p:cNvSpPr txBox="1">
            <a:spLocks noChangeArrowheads="1"/>
          </p:cNvSpPr>
          <p:nvPr/>
        </p:nvSpPr>
        <p:spPr bwMode="auto">
          <a:xfrm>
            <a:off x="3962400" y="1752600"/>
            <a:ext cx="4572000" cy="3754874"/>
          </a:xfrm>
          <a:prstGeom prst="rect">
            <a:avLst/>
          </a:prstGeom>
          <a:noFill/>
          <a:ln w="9525">
            <a:noFill/>
            <a:miter lim="800000"/>
            <a:headEnd/>
            <a:tailEnd/>
          </a:ln>
        </p:spPr>
        <p:txBody>
          <a:bodyPr wrap="square">
            <a:spAutoFit/>
          </a:bodyPr>
          <a:lstStyle/>
          <a:p>
            <a:pPr marL="342900" indent="-342900"/>
            <a:r>
              <a:rPr lang="en-US" sz="1400" b="1" dirty="0">
                <a:solidFill>
                  <a:srgbClr val="0000FF"/>
                </a:solidFill>
              </a:rPr>
              <a:t>Note: 	Distribution of IAR shall be as </a:t>
            </a:r>
          </a:p>
          <a:p>
            <a:pPr marL="342900" indent="-342900"/>
            <a:r>
              <a:rPr lang="en-US" sz="1400" b="1" dirty="0">
                <a:solidFill>
                  <a:srgbClr val="0000FF"/>
                </a:solidFill>
              </a:rPr>
              <a:t>		follows</a:t>
            </a:r>
          </a:p>
          <a:p>
            <a:pPr marL="342900" indent="-342900"/>
            <a:endParaRPr lang="en-US" sz="1400" b="1" dirty="0">
              <a:solidFill>
                <a:srgbClr val="0000FF"/>
              </a:solidFill>
            </a:endParaRPr>
          </a:p>
          <a:p>
            <a:pPr marL="342900" indent="-342900">
              <a:buFontTx/>
              <a:buAutoNum type="arabicPeriod"/>
            </a:pPr>
            <a:r>
              <a:rPr lang="en-US" sz="1400" b="1" dirty="0">
                <a:solidFill>
                  <a:srgbClr val="0000FF"/>
                </a:solidFill>
              </a:rPr>
              <a:t>Original – 	</a:t>
            </a:r>
            <a:r>
              <a:rPr lang="en-US" sz="1400" b="1" dirty="0" smtClean="0">
                <a:solidFill>
                  <a:srgbClr val="0000FF"/>
                </a:solidFill>
              </a:rPr>
              <a:t>Property and/or Supply 		Division/Unit (to be attached </a:t>
            </a:r>
          </a:p>
          <a:p>
            <a:pPr marL="2171700" lvl="4" indent="-342900"/>
            <a:r>
              <a:rPr lang="en-US" sz="1400" b="1" dirty="0" smtClean="0">
                <a:solidFill>
                  <a:srgbClr val="0000FF"/>
                </a:solidFill>
              </a:rPr>
              <a:t>To DV, together with the </a:t>
            </a:r>
          </a:p>
          <a:p>
            <a:pPr marL="2171700" lvl="4" indent="-342900"/>
            <a:r>
              <a:rPr lang="en-US" sz="1400" b="1" dirty="0" smtClean="0">
                <a:solidFill>
                  <a:srgbClr val="0000FF"/>
                </a:solidFill>
              </a:rPr>
              <a:t>Original DR</a:t>
            </a:r>
            <a:endParaRPr lang="en-US" sz="1400" b="1" dirty="0">
              <a:solidFill>
                <a:srgbClr val="0000FF"/>
              </a:solidFill>
            </a:endParaRPr>
          </a:p>
          <a:p>
            <a:pPr marL="342900" indent="-342900"/>
            <a:endParaRPr lang="en-US" sz="1400" b="1" dirty="0">
              <a:solidFill>
                <a:srgbClr val="0000FF"/>
              </a:solidFill>
            </a:endParaRPr>
          </a:p>
          <a:p>
            <a:pPr marL="342900" indent="-342900"/>
            <a:r>
              <a:rPr lang="en-US" sz="1400" b="1" dirty="0">
                <a:solidFill>
                  <a:srgbClr val="0000FF"/>
                </a:solidFill>
              </a:rPr>
              <a:t>2. Copy 2    – 	Property Inspector / </a:t>
            </a:r>
          </a:p>
          <a:p>
            <a:pPr marL="342900" indent="-342900"/>
            <a:r>
              <a:rPr lang="en-US" sz="1400" b="1" dirty="0">
                <a:solidFill>
                  <a:srgbClr val="0000FF"/>
                </a:solidFill>
              </a:rPr>
              <a:t>			Inspection Team</a:t>
            </a:r>
          </a:p>
          <a:p>
            <a:pPr marL="342900" indent="-342900"/>
            <a:endParaRPr lang="en-US" sz="1400" b="1" dirty="0">
              <a:solidFill>
                <a:srgbClr val="0000FF"/>
              </a:solidFill>
            </a:endParaRPr>
          </a:p>
          <a:p>
            <a:pPr marL="342900" indent="-342900"/>
            <a:r>
              <a:rPr lang="en-US" sz="1400" b="1" dirty="0">
                <a:solidFill>
                  <a:srgbClr val="0000FF"/>
                </a:solidFill>
              </a:rPr>
              <a:t>3. Copy 3    - 	</a:t>
            </a:r>
            <a:r>
              <a:rPr lang="en-US" sz="1400" b="1" dirty="0" smtClean="0">
                <a:solidFill>
                  <a:srgbClr val="0000FF"/>
                </a:solidFill>
              </a:rPr>
              <a:t>Accounting Division/Unit</a:t>
            </a:r>
          </a:p>
          <a:p>
            <a:pPr marL="342900" indent="-342900"/>
            <a:r>
              <a:rPr lang="en-US" sz="1400" b="1" dirty="0" smtClean="0">
                <a:solidFill>
                  <a:srgbClr val="0000FF"/>
                </a:solidFill>
              </a:rPr>
              <a:t>			(attached in setting up</a:t>
            </a:r>
          </a:p>
          <a:p>
            <a:pPr marL="342900" indent="-342900"/>
            <a:r>
              <a:rPr lang="en-US" sz="1400" b="1" dirty="0" smtClean="0">
                <a:solidFill>
                  <a:srgbClr val="0000FF"/>
                </a:solidFill>
              </a:rPr>
              <a:t>			payables)</a:t>
            </a:r>
          </a:p>
          <a:p>
            <a:pPr marL="342900" indent="-342900"/>
            <a:endParaRPr lang="en-US" sz="1400" b="1" dirty="0" smtClean="0">
              <a:solidFill>
                <a:srgbClr val="0000FF"/>
              </a:solidFill>
            </a:endParaRPr>
          </a:p>
          <a:p>
            <a:pPr marL="342900" indent="-342900"/>
            <a:r>
              <a:rPr lang="en-US" sz="1400" b="1" dirty="0" smtClean="0">
                <a:solidFill>
                  <a:srgbClr val="0000FF"/>
                </a:solidFill>
              </a:rPr>
              <a:t>4. Copy 4	-	Property and/or Supply</a:t>
            </a:r>
          </a:p>
          <a:p>
            <a:pPr marL="342900" indent="-342900"/>
            <a:r>
              <a:rPr lang="en-US" sz="1400" b="1" dirty="0" smtClean="0">
                <a:solidFill>
                  <a:srgbClr val="0000FF"/>
                </a:solidFill>
              </a:rPr>
              <a:t>			Division/Unit File</a:t>
            </a:r>
            <a:endParaRPr lang="en-US" sz="1400" b="1" dirty="0">
              <a:solidFill>
                <a:srgbClr val="0000FF"/>
              </a:solidFill>
            </a:endParaRPr>
          </a:p>
        </p:txBody>
      </p:sp>
      <p:pic>
        <p:nvPicPr>
          <p:cNvPr id="22530" name="Picture 2" descr="http://www.depedrovcatanduanes.com/images/DSC01583.jpg"/>
          <p:cNvPicPr>
            <a:picLocks noChangeAspect="1" noChangeArrowheads="1"/>
          </p:cNvPicPr>
          <p:nvPr/>
        </p:nvPicPr>
        <p:blipFill>
          <a:blip r:embed="rId3"/>
          <a:srcRect/>
          <a:stretch>
            <a:fillRect/>
          </a:stretch>
        </p:blipFill>
        <p:spPr bwMode="auto">
          <a:xfrm>
            <a:off x="228600" y="2362200"/>
            <a:ext cx="3251200" cy="2438400"/>
          </a:xfrm>
          <a:prstGeom prst="rect">
            <a:avLst/>
          </a:prstGeom>
          <a:noFill/>
        </p:spPr>
      </p:pic>
    </p:spTree>
    <p:extLst>
      <p:ext uri="{BB962C8B-B14F-4D97-AF65-F5344CB8AC3E}">
        <p14:creationId xmlns:p14="http://schemas.microsoft.com/office/powerpoint/2010/main" xmlns="" val="3198475193"/>
      </p:ext>
    </p:extLst>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8"/>
          <p:cNvSpPr>
            <a:spLocks noChangeArrowheads="1"/>
          </p:cNvSpPr>
          <p:nvPr/>
        </p:nvSpPr>
        <p:spPr bwMode="auto">
          <a:xfrm>
            <a:off x="4648200" y="914400"/>
            <a:ext cx="4191000" cy="4524315"/>
          </a:xfrm>
          <a:prstGeom prst="rect">
            <a:avLst/>
          </a:prstGeom>
          <a:noFill/>
          <a:ln w="9525">
            <a:noFill/>
            <a:miter lim="800000"/>
            <a:headEnd/>
            <a:tailEnd/>
          </a:ln>
        </p:spPr>
        <p:txBody>
          <a:bodyPr>
            <a:spAutoFit/>
          </a:bodyPr>
          <a:lstStyle/>
          <a:p>
            <a:r>
              <a:rPr lang="en-US" sz="3200" dirty="0"/>
              <a:t>The </a:t>
            </a:r>
            <a:r>
              <a:rPr lang="en-US" sz="3200" dirty="0" smtClean="0"/>
              <a:t>Office/School </a:t>
            </a:r>
            <a:r>
              <a:rPr lang="en-US" sz="3200" dirty="0"/>
              <a:t>inspection Committee shall sign the </a:t>
            </a:r>
            <a:r>
              <a:rPr lang="en-US" sz="3200" b="1" dirty="0">
                <a:hlinkClick r:id="rId2" action="ppaction://hlinkfile"/>
              </a:rPr>
              <a:t>Inspection and Acceptance Report</a:t>
            </a:r>
            <a:r>
              <a:rPr lang="en-US" sz="3200" dirty="0">
                <a:hlinkClick r:id="rId2" action="ppaction://hlinkfile"/>
              </a:rPr>
              <a:t> </a:t>
            </a:r>
            <a:r>
              <a:rPr lang="en-US" sz="3200" dirty="0"/>
              <a:t>prior to acceptance by the </a:t>
            </a:r>
            <a:r>
              <a:rPr lang="en-US" sz="3200" dirty="0" smtClean="0"/>
              <a:t>Supply Officer/School </a:t>
            </a:r>
            <a:r>
              <a:rPr lang="en-US" sz="3200" dirty="0"/>
              <a:t>Property Custodian.</a:t>
            </a:r>
          </a:p>
        </p:txBody>
      </p:sp>
      <p:pic>
        <p:nvPicPr>
          <p:cNvPr id="21506" name="Picture 2" descr="https://encrypted-tbn3.gstatic.com/images?q=tbn:ANd9GcSWpl2_q6A_mtX-3tQmiAeE-hSYIxCvSDpaL58wX4PmHF9hHTyZ"/>
          <p:cNvPicPr>
            <a:picLocks noChangeAspect="1" noChangeArrowheads="1"/>
          </p:cNvPicPr>
          <p:nvPr/>
        </p:nvPicPr>
        <p:blipFill>
          <a:blip r:embed="rId3"/>
          <a:srcRect/>
          <a:stretch>
            <a:fillRect/>
          </a:stretch>
        </p:blipFill>
        <p:spPr bwMode="auto">
          <a:xfrm>
            <a:off x="609600" y="1752600"/>
            <a:ext cx="3484284" cy="2609851"/>
          </a:xfrm>
          <a:prstGeom prst="rect">
            <a:avLst/>
          </a:prstGeom>
          <a:noFill/>
        </p:spPr>
      </p:pic>
    </p:spTree>
    <p:extLst>
      <p:ext uri="{BB962C8B-B14F-4D97-AF65-F5344CB8AC3E}">
        <p14:creationId xmlns:p14="http://schemas.microsoft.com/office/powerpoint/2010/main" xmlns="" val="3115651702"/>
      </p:ext>
    </p:extLst>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WordArt 2"/>
          <p:cNvSpPr>
            <a:spLocks noChangeArrowheads="1" noChangeShapeType="1" noTextEdit="1"/>
          </p:cNvSpPr>
          <p:nvPr/>
        </p:nvSpPr>
        <p:spPr bwMode="auto">
          <a:xfrm>
            <a:off x="1981200" y="3048000"/>
            <a:ext cx="5486400" cy="1020763"/>
          </a:xfrm>
          <a:prstGeom prst="rect">
            <a:avLst/>
          </a:prstGeom>
        </p:spPr>
        <p:txBody>
          <a:bodyPr wrap="none" fromWordArt="1">
            <a:prstTxWarp prst="textPlain">
              <a:avLst>
                <a:gd name="adj" fmla="val 50000"/>
              </a:avLst>
            </a:prstTxWarp>
          </a:bodyPr>
          <a:lstStyle/>
          <a:p>
            <a:pPr algn="ctr"/>
            <a:r>
              <a:rPr lang="en-US" sz="4400" kern="10" dirty="0" smtClean="0">
                <a:ln w="19050">
                  <a:solidFill>
                    <a:srgbClr val="99CCFF"/>
                  </a:solidFill>
                  <a:round/>
                  <a:headEnd/>
                  <a:tailEnd/>
                </a:ln>
                <a:solidFill>
                  <a:srgbClr val="0066CC"/>
                </a:solidFill>
                <a:effectLst>
                  <a:outerShdw dist="35921" dir="2700000" algn="ctr" rotWithShape="0">
                    <a:srgbClr val="990000"/>
                  </a:outerShdw>
                </a:effectLst>
                <a:latin typeface="Impact"/>
              </a:rPr>
              <a:t>Recording</a:t>
            </a:r>
            <a:endParaRPr lang="en-US" sz="4400" kern="10" dirty="0">
              <a:ln w="19050">
                <a:solidFill>
                  <a:srgbClr val="99CCFF"/>
                </a:solidFill>
                <a:round/>
                <a:headEnd/>
                <a:tailEnd/>
              </a:ln>
              <a:solidFill>
                <a:srgbClr val="0066CC"/>
              </a:solidFill>
              <a:effectLst>
                <a:outerShdw dist="35921" dir="2700000" algn="ctr" rotWithShape="0">
                  <a:srgbClr val="990000"/>
                </a:outerShdw>
              </a:effectLst>
              <a:latin typeface="Impact"/>
            </a:endParaRPr>
          </a:p>
        </p:txBody>
      </p:sp>
      <p:sp>
        <p:nvSpPr>
          <p:cNvPr id="3" name="Rectangle 2"/>
          <p:cNvSpPr/>
          <p:nvPr/>
        </p:nvSpPr>
        <p:spPr>
          <a:xfrm>
            <a:off x="685800" y="533400"/>
            <a:ext cx="5724644" cy="923330"/>
          </a:xfrm>
          <a:prstGeom prst="rect">
            <a:avLst/>
          </a:prstGeom>
          <a:noFill/>
        </p:spPr>
        <p:txBody>
          <a:bodyPr wrap="none" lIns="91440" tIns="45720" rIns="91440" bIns="45720">
            <a:spAutoFit/>
          </a:bodyPr>
          <a:lstStyle/>
          <a:p>
            <a:pPr algn="ctr"/>
            <a:r>
              <a:rPr lang="en-US" sz="54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Utilization Phase</a:t>
            </a:r>
            <a:endParaRPr lang="en-US" sz="5400" b="1" cap="none" spc="0"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xmlns="" val="2111419315"/>
      </p:ext>
    </p:extLst>
  </p:cSld>
  <p:clrMapOvr>
    <a:masterClrMapping/>
  </p:clrMapOvr>
  <p:transition spd="slow">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90600" y="1219200"/>
            <a:ext cx="2514600" cy="1066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Requesting Personnel </a:t>
            </a:r>
            <a:r>
              <a:rPr lang="en-US" sz="1400" dirty="0" smtClean="0">
                <a:solidFill>
                  <a:schemeClr val="tx1"/>
                </a:solidFill>
              </a:rPr>
              <a:t>prepares RIS in 3 copies and fills-up necessary information</a:t>
            </a:r>
            <a:endParaRPr lang="en-US" sz="1400" dirty="0">
              <a:solidFill>
                <a:schemeClr val="tx1"/>
              </a:solidFill>
            </a:endParaRPr>
          </a:p>
        </p:txBody>
      </p:sp>
      <p:sp>
        <p:nvSpPr>
          <p:cNvPr id="3" name="Rounded Rectangle 2"/>
          <p:cNvSpPr/>
          <p:nvPr/>
        </p:nvSpPr>
        <p:spPr>
          <a:xfrm>
            <a:off x="3962400" y="1219200"/>
            <a:ext cx="2362200" cy="1066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Requesting Personnel </a:t>
            </a:r>
            <a:r>
              <a:rPr lang="en-US" sz="1400" dirty="0" smtClean="0">
                <a:solidFill>
                  <a:schemeClr val="tx1"/>
                </a:solidFill>
              </a:rPr>
              <a:t>forwards the RIS to </a:t>
            </a:r>
            <a:r>
              <a:rPr lang="en-US" sz="1400" b="1" dirty="0" smtClean="0">
                <a:solidFill>
                  <a:schemeClr val="tx1"/>
                </a:solidFill>
              </a:rPr>
              <a:t>authorized official </a:t>
            </a:r>
            <a:r>
              <a:rPr lang="en-US" sz="1400" dirty="0" smtClean="0">
                <a:solidFill>
                  <a:schemeClr val="tx1"/>
                </a:solidFill>
              </a:rPr>
              <a:t>for review</a:t>
            </a:r>
            <a:endParaRPr lang="en-US" sz="1400" dirty="0">
              <a:solidFill>
                <a:schemeClr val="tx1"/>
              </a:solidFill>
            </a:endParaRPr>
          </a:p>
        </p:txBody>
      </p:sp>
      <p:sp>
        <p:nvSpPr>
          <p:cNvPr id="4" name="Rounded Rectangle 3"/>
          <p:cNvSpPr/>
          <p:nvPr/>
        </p:nvSpPr>
        <p:spPr>
          <a:xfrm>
            <a:off x="990600" y="2590800"/>
            <a:ext cx="2514600" cy="2362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Authorized Official </a:t>
            </a:r>
            <a:r>
              <a:rPr lang="en-US" sz="1400" dirty="0" smtClean="0">
                <a:solidFill>
                  <a:schemeClr val="tx1"/>
                </a:solidFill>
              </a:rPr>
              <a:t>signs RIS after determining the reasonableness of the quantity and nature of item/s</a:t>
            </a:r>
            <a:r>
              <a:rPr lang="en-US" sz="1400" b="1" dirty="0" smtClean="0">
                <a:solidFill>
                  <a:schemeClr val="tx1"/>
                </a:solidFill>
              </a:rPr>
              <a:t>  </a:t>
            </a:r>
            <a:r>
              <a:rPr lang="en-US" sz="1400" dirty="0" smtClean="0">
                <a:solidFill>
                  <a:schemeClr val="tx1"/>
                </a:solidFill>
              </a:rPr>
              <a:t>being requested and ensures that the same does not exceed the planned usage for the period</a:t>
            </a:r>
            <a:endParaRPr lang="en-US" sz="1400" dirty="0">
              <a:solidFill>
                <a:schemeClr val="tx1"/>
              </a:solidFill>
            </a:endParaRPr>
          </a:p>
        </p:txBody>
      </p:sp>
      <p:sp>
        <p:nvSpPr>
          <p:cNvPr id="5" name="TextBox 4"/>
          <p:cNvSpPr txBox="1"/>
          <p:nvPr/>
        </p:nvSpPr>
        <p:spPr>
          <a:xfrm>
            <a:off x="2590800" y="685800"/>
            <a:ext cx="2014334" cy="369332"/>
          </a:xfrm>
          <a:prstGeom prst="rect">
            <a:avLst/>
          </a:prstGeom>
          <a:noFill/>
        </p:spPr>
        <p:txBody>
          <a:bodyPr wrap="none" rtlCol="0">
            <a:spAutoFit/>
          </a:bodyPr>
          <a:lstStyle/>
          <a:p>
            <a:r>
              <a:rPr lang="en-US" dirty="0" smtClean="0"/>
              <a:t>Requesting Office</a:t>
            </a:r>
            <a:endParaRPr lang="en-US" dirty="0"/>
          </a:p>
        </p:txBody>
      </p:sp>
      <p:sp>
        <p:nvSpPr>
          <p:cNvPr id="6" name="Rounded Rectangle 5"/>
          <p:cNvSpPr/>
          <p:nvPr/>
        </p:nvSpPr>
        <p:spPr>
          <a:xfrm>
            <a:off x="990600" y="5257800"/>
            <a:ext cx="2514600" cy="1066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Requesting Personnel </a:t>
            </a:r>
            <a:r>
              <a:rPr lang="en-US" sz="1400" dirty="0" smtClean="0">
                <a:solidFill>
                  <a:schemeClr val="tx1"/>
                </a:solidFill>
              </a:rPr>
              <a:t>forwards signed RIS to Property/Supply Unit/Division</a:t>
            </a:r>
            <a:endParaRPr lang="en-US" sz="1400" dirty="0">
              <a:solidFill>
                <a:schemeClr val="tx1"/>
              </a:solidFill>
            </a:endParaRPr>
          </a:p>
        </p:txBody>
      </p:sp>
      <p:cxnSp>
        <p:nvCxnSpPr>
          <p:cNvPr id="19" name="Straight Arrow Connector 18"/>
          <p:cNvCxnSpPr>
            <a:stCxn id="2" idx="3"/>
          </p:cNvCxnSpPr>
          <p:nvPr/>
        </p:nvCxnSpPr>
        <p:spPr>
          <a:xfrm>
            <a:off x="3505200" y="1752600"/>
            <a:ext cx="457200" cy="0"/>
          </a:xfrm>
          <a:prstGeom prst="straightConnector1">
            <a:avLst/>
          </a:prstGeom>
          <a:ln w="25400" cmpd="sng">
            <a:tailEnd type="arrow"/>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3" idx="2"/>
          </p:cNvCxnSpPr>
          <p:nvPr/>
        </p:nvCxnSpPr>
        <p:spPr>
          <a:xfrm>
            <a:off x="5143500" y="2286000"/>
            <a:ext cx="38100" cy="15240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3505200" y="3810000"/>
            <a:ext cx="1676400"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4" idx="2"/>
            <a:endCxn id="6" idx="0"/>
          </p:cNvCxnSpPr>
          <p:nvPr/>
        </p:nvCxnSpPr>
        <p:spPr>
          <a:xfrm>
            <a:off x="2247900" y="4953000"/>
            <a:ext cx="0" cy="3048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791200" y="2590800"/>
            <a:ext cx="2544286" cy="646331"/>
          </a:xfrm>
          <a:prstGeom prst="rect">
            <a:avLst/>
          </a:prstGeom>
          <a:noFill/>
        </p:spPr>
        <p:txBody>
          <a:bodyPr wrap="none" rtlCol="0">
            <a:spAutoFit/>
          </a:bodyPr>
          <a:lstStyle/>
          <a:p>
            <a:pPr algn="ctr"/>
            <a:r>
              <a:rPr lang="en-US" dirty="0" smtClean="0"/>
              <a:t>Property and/or Supply</a:t>
            </a:r>
          </a:p>
          <a:p>
            <a:pPr algn="ctr"/>
            <a:r>
              <a:rPr lang="en-US" dirty="0" smtClean="0"/>
              <a:t>Division/Unit</a:t>
            </a:r>
            <a:endParaRPr lang="en-US" dirty="0"/>
          </a:p>
        </p:txBody>
      </p:sp>
      <p:sp>
        <p:nvSpPr>
          <p:cNvPr id="28" name="Rounded Rectangle 27"/>
          <p:cNvSpPr/>
          <p:nvPr/>
        </p:nvSpPr>
        <p:spPr>
          <a:xfrm>
            <a:off x="5486400" y="3352800"/>
            <a:ext cx="2819400" cy="20574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solidFill>
                  <a:schemeClr val="tx1"/>
                </a:solidFill>
              </a:rPr>
              <a:t>Receives RIS from Requesting  Personnel. Reviews and verifies  the completeness of information. Indicates </a:t>
            </a:r>
            <a:r>
              <a:rPr lang="en-US" sz="1400" b="1" dirty="0" smtClean="0">
                <a:solidFill>
                  <a:schemeClr val="tx1"/>
                </a:solidFill>
              </a:rPr>
              <a:t>“</a:t>
            </a:r>
            <a:r>
              <a:rPr lang="en-US" sz="1400" b="1" dirty="0" smtClean="0">
                <a:solidFill>
                  <a:schemeClr val="tx1"/>
                </a:solidFill>
                <a:latin typeface="Wingdings 2" pitchFamily="18" charset="2"/>
              </a:rPr>
              <a:t>P</a:t>
            </a:r>
            <a:r>
              <a:rPr lang="en-US" sz="1400" b="1" dirty="0" smtClean="0">
                <a:solidFill>
                  <a:schemeClr val="tx1"/>
                </a:solidFill>
                <a:latin typeface="Calibri" pitchFamily="34" charset="0"/>
              </a:rPr>
              <a:t>”</a:t>
            </a:r>
            <a:r>
              <a:rPr lang="en-US" sz="1400" dirty="0" smtClean="0">
                <a:solidFill>
                  <a:schemeClr val="tx1"/>
                </a:solidFill>
                <a:latin typeface="Calibri" pitchFamily="34" charset="0"/>
              </a:rPr>
              <a:t> in the Stock Available? Yes Column if item being requisitioned is/are available on stock, or “X” in the stock available? </a:t>
            </a:r>
            <a:r>
              <a:rPr lang="en-US" sz="1400" dirty="0" smtClean="0">
                <a:solidFill>
                  <a:schemeClr val="tx1"/>
                </a:solidFill>
              </a:rPr>
              <a:t>No column if not available</a:t>
            </a:r>
            <a:endParaRPr lang="en-US" sz="1400" dirty="0" smtClean="0">
              <a:solidFill>
                <a:schemeClr val="tx1"/>
              </a:solidFill>
              <a:latin typeface="Calibri" pitchFamily="34" charset="0"/>
            </a:endParaRPr>
          </a:p>
        </p:txBody>
      </p:sp>
      <p:cxnSp>
        <p:nvCxnSpPr>
          <p:cNvPr id="37" name="Straight Arrow Connector 36"/>
          <p:cNvCxnSpPr>
            <a:stCxn id="6" idx="3"/>
            <a:endCxn id="28" idx="1"/>
          </p:cNvCxnSpPr>
          <p:nvPr/>
        </p:nvCxnSpPr>
        <p:spPr>
          <a:xfrm flipV="1">
            <a:off x="3505200" y="4381500"/>
            <a:ext cx="1981200" cy="14097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1000" y="152400"/>
            <a:ext cx="8459367" cy="400110"/>
          </a:xfrm>
          <a:prstGeom prst="rect">
            <a:avLst/>
          </a:prstGeom>
          <a:noFill/>
        </p:spPr>
        <p:txBody>
          <a:bodyPr wrap="none" rtlCol="0">
            <a:spAutoFit/>
          </a:bodyPr>
          <a:lstStyle/>
          <a:p>
            <a:r>
              <a:rPr lang="en-US" sz="2000" b="1" dirty="0" smtClean="0"/>
              <a:t>Procedures in the Requisition and Issue of Inventory Items and PPE</a:t>
            </a:r>
            <a:endParaRPr lang="en-US" sz="2000" b="1" dirty="0"/>
          </a:p>
        </p:txBody>
      </p:sp>
    </p:spTree>
    <p:extLst>
      <p:ext uri="{BB962C8B-B14F-4D97-AF65-F5344CB8AC3E}">
        <p14:creationId xmlns:p14="http://schemas.microsoft.com/office/powerpoint/2010/main" xmlns="" val="3558142319"/>
      </p:ext>
    </p:extLst>
  </p:cSld>
  <p:clrMapOvr>
    <a:masterClrMapping/>
  </p:clrMapOvr>
  <p:transition spd="slow" advClick="0">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381000"/>
            <a:ext cx="7019742"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Utilization Phase</a:t>
            </a:r>
            <a:endParaRPr lang="en-U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1" name="TextBox 10"/>
          <p:cNvSpPr txBox="1"/>
          <p:nvPr/>
        </p:nvSpPr>
        <p:spPr>
          <a:xfrm>
            <a:off x="1295400" y="3810000"/>
            <a:ext cx="6553200" cy="1569660"/>
          </a:xfrm>
          <a:prstGeom prst="rect">
            <a:avLst/>
          </a:prstGeom>
          <a:noFill/>
        </p:spPr>
        <p:txBody>
          <a:bodyPr wrap="square" rtlCol="0">
            <a:spAutoFit/>
          </a:bodyPr>
          <a:lstStyle/>
          <a:p>
            <a:r>
              <a:rPr lang="en-PH" sz="3200" dirty="0" smtClean="0">
                <a:latin typeface="Comic Sans MS" pitchFamily="66" charset="0"/>
              </a:rPr>
              <a:t>is the act of transferring the custodianship of property from one person to another</a:t>
            </a:r>
            <a:endParaRPr lang="en-PH" sz="3200" dirty="0">
              <a:latin typeface="Comic Sans MS" pitchFamily="66" charset="0"/>
            </a:endParaRPr>
          </a:p>
        </p:txBody>
      </p:sp>
      <p:sp>
        <p:nvSpPr>
          <p:cNvPr id="5" name="WordArt 2"/>
          <p:cNvSpPr>
            <a:spLocks noChangeArrowheads="1" noChangeShapeType="1" noTextEdit="1"/>
          </p:cNvSpPr>
          <p:nvPr/>
        </p:nvSpPr>
        <p:spPr bwMode="auto">
          <a:xfrm>
            <a:off x="1676400" y="2362200"/>
            <a:ext cx="5486400" cy="1020763"/>
          </a:xfrm>
          <a:prstGeom prst="rect">
            <a:avLst/>
          </a:prstGeom>
        </p:spPr>
        <p:txBody>
          <a:bodyPr wrap="none" fromWordArt="1">
            <a:prstTxWarp prst="textPlain">
              <a:avLst>
                <a:gd name="adj" fmla="val 50000"/>
              </a:avLst>
            </a:prstTxWarp>
          </a:bodyPr>
          <a:lstStyle/>
          <a:p>
            <a:pPr algn="ctr"/>
            <a:r>
              <a:rPr lang="en-US" sz="4400" kern="10" dirty="0" smtClean="0">
                <a:ln w="19050">
                  <a:solidFill>
                    <a:srgbClr val="99CCFF"/>
                  </a:solidFill>
                  <a:round/>
                  <a:headEnd/>
                  <a:tailEnd/>
                </a:ln>
                <a:solidFill>
                  <a:srgbClr val="0066CC"/>
                </a:solidFill>
                <a:effectLst>
                  <a:outerShdw dist="35921" dir="2700000" algn="ctr" rotWithShape="0">
                    <a:srgbClr val="990000"/>
                  </a:outerShdw>
                </a:effectLst>
                <a:latin typeface="Impact"/>
              </a:rPr>
              <a:t>Issuance</a:t>
            </a:r>
            <a:endParaRPr lang="en-US" sz="4400" kern="10" dirty="0">
              <a:ln w="19050">
                <a:solidFill>
                  <a:srgbClr val="99CCFF"/>
                </a:solidFill>
                <a:round/>
                <a:headEnd/>
                <a:tailEnd/>
              </a:ln>
              <a:solidFill>
                <a:srgbClr val="0066CC"/>
              </a:solidFill>
              <a:effectLst>
                <a:outerShdw dist="35921" dir="2700000" algn="ctr" rotWithShape="0">
                  <a:srgbClr val="990000"/>
                </a:outerShdw>
              </a:effectLst>
              <a:latin typeface="Impact"/>
            </a:endParaRPr>
          </a:p>
        </p:txBody>
      </p:sp>
    </p:spTree>
    <p:extLst>
      <p:ext uri="{BB962C8B-B14F-4D97-AF65-F5344CB8AC3E}">
        <p14:creationId xmlns:p14="http://schemas.microsoft.com/office/powerpoint/2010/main" xmlns="" val="12413688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752600"/>
            <a:ext cx="8610600" cy="4524315"/>
          </a:xfrm>
          <a:prstGeom prst="rect">
            <a:avLst/>
          </a:prstGeom>
          <a:noFill/>
        </p:spPr>
        <p:txBody>
          <a:bodyPr wrap="square" rtlCol="0">
            <a:spAutoFit/>
          </a:bodyPr>
          <a:lstStyle/>
          <a:p>
            <a:r>
              <a:rPr lang="en-US" sz="2400" b="1" dirty="0" smtClean="0"/>
              <a:t>Tangible Items below the capitalization threshold of P 15,000.00 shall be accounted as semi-expendable property</a:t>
            </a:r>
            <a:r>
              <a:rPr lang="en-US" sz="2400" dirty="0" smtClean="0"/>
              <a:t>.</a:t>
            </a:r>
          </a:p>
          <a:p>
            <a:endParaRPr lang="en-US" sz="2400" dirty="0" smtClean="0"/>
          </a:p>
          <a:p>
            <a:r>
              <a:rPr lang="en-US" sz="2400" dirty="0" smtClean="0"/>
              <a:t>** 	Minimum cost of the individual asset</a:t>
            </a:r>
          </a:p>
          <a:p>
            <a:endParaRPr lang="en-US" sz="2400" dirty="0" smtClean="0"/>
          </a:p>
          <a:p>
            <a:r>
              <a:rPr lang="en-US" sz="2400" dirty="0" smtClean="0"/>
              <a:t>*** 	Individual item below the threshold but work together 	as one network of asset, the amount exceeds the 	threshold</a:t>
            </a:r>
          </a:p>
          <a:p>
            <a:endParaRPr lang="en-US" sz="2400" dirty="0" smtClean="0"/>
          </a:p>
          <a:p>
            <a:r>
              <a:rPr lang="en-US" sz="2400" dirty="0" smtClean="0"/>
              <a:t>**** 	the P15,000.00 shall not be applied to the aggregate 	value of PPE acquired in bulk</a:t>
            </a:r>
            <a:endParaRPr lang="en-US" sz="2400" dirty="0"/>
          </a:p>
        </p:txBody>
      </p:sp>
      <p:sp>
        <p:nvSpPr>
          <p:cNvPr id="3" name="TextBox 2"/>
          <p:cNvSpPr txBox="1"/>
          <p:nvPr/>
        </p:nvSpPr>
        <p:spPr>
          <a:xfrm>
            <a:off x="304800" y="685800"/>
            <a:ext cx="6212535" cy="954107"/>
          </a:xfrm>
          <a:prstGeom prst="rect">
            <a:avLst/>
          </a:prstGeom>
          <a:noFill/>
        </p:spPr>
        <p:txBody>
          <a:bodyPr wrap="square" rtlCol="0">
            <a:spAutoFit/>
          </a:bodyPr>
          <a:lstStyle/>
          <a:p>
            <a:r>
              <a:rPr lang="en-US" sz="2800" b="1" dirty="0" smtClean="0">
                <a:solidFill>
                  <a:srgbClr val="0000FF"/>
                </a:solidFill>
              </a:rPr>
              <a:t>POLICIES ON THE APPLICATION OF THRESHOLD</a:t>
            </a:r>
            <a:endParaRPr lang="en-US" sz="2800" b="1" dirty="0">
              <a:solidFill>
                <a:srgbClr val="0000FF"/>
              </a:solidFill>
            </a:endParaRPr>
          </a:p>
        </p:txBody>
      </p:sp>
    </p:spTree>
    <p:extLst>
      <p:ext uri="{BB962C8B-B14F-4D97-AF65-F5344CB8AC3E}">
        <p14:creationId xmlns:p14="http://schemas.microsoft.com/office/powerpoint/2010/main" xmlns="" val="4043520436"/>
      </p:ext>
    </p:extLst>
  </p:cSld>
  <p:clrMapOvr>
    <a:masterClrMapping/>
  </p:clrMapOvr>
  <p:transition spd="slow" advClick="0">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1" y="609600"/>
            <a:ext cx="8229600" cy="954107"/>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Accountability over Semi-expendable Property</a:t>
            </a:r>
            <a:endParaRPr lang="en-US"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533400" y="2209800"/>
            <a:ext cx="7924800" cy="2677656"/>
          </a:xfrm>
          <a:prstGeom prst="rect">
            <a:avLst/>
          </a:prstGeom>
          <a:noFill/>
        </p:spPr>
        <p:txBody>
          <a:bodyPr wrap="square" rtlCol="0">
            <a:spAutoFit/>
          </a:bodyPr>
          <a:lstStyle/>
          <a:p>
            <a:r>
              <a:rPr lang="en-US" sz="2800" i="1" dirty="0" smtClean="0"/>
              <a:t>“it shall be issued to end-user to establish accountability over them. Accountability shall be extinguished  upon return of the item to the </a:t>
            </a:r>
          </a:p>
          <a:p>
            <a:r>
              <a:rPr lang="en-US" sz="2800" i="1" dirty="0" smtClean="0"/>
              <a:t>Property and Supply Division/Unit or in case of loss, upon approval of the relief from property accountability”</a:t>
            </a:r>
            <a:endParaRPr lang="en-US" sz="2800" i="1" dirty="0"/>
          </a:p>
        </p:txBody>
      </p:sp>
    </p:spTree>
    <p:extLst>
      <p:ext uri="{BB962C8B-B14F-4D97-AF65-F5344CB8AC3E}">
        <p14:creationId xmlns:p14="http://schemas.microsoft.com/office/powerpoint/2010/main" xmlns="" val="1846461499"/>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57200"/>
            <a:ext cx="6400800" cy="954107"/>
          </a:xfrm>
          <a:prstGeom prst="rect">
            <a:avLst/>
          </a:prstGeom>
          <a:noFill/>
        </p:spPr>
        <p:txBody>
          <a:bodyPr wrap="square" rtlCol="0">
            <a:spAutoFit/>
          </a:bodyPr>
          <a:lstStyle/>
          <a:p>
            <a:r>
              <a:rPr lang="en-PH" sz="2800" dirty="0" smtClean="0">
                <a:latin typeface="Comic Sans MS" pitchFamily="66" charset="0"/>
              </a:rPr>
              <a:t>Recording deliveries thru Stock and Property Card </a:t>
            </a:r>
            <a:endParaRPr lang="en-PH" sz="2800" dirty="0">
              <a:latin typeface="Comic Sans MS" pitchFamily="66" charset="0"/>
            </a:endParaRPr>
          </a:p>
        </p:txBody>
      </p:sp>
      <p:sp>
        <p:nvSpPr>
          <p:cNvPr id="5" name="Right Arrow 4"/>
          <p:cNvSpPr/>
          <p:nvPr/>
        </p:nvSpPr>
        <p:spPr bwMode="auto">
          <a:xfrm>
            <a:off x="3886200" y="2059337"/>
            <a:ext cx="609600" cy="381000"/>
          </a:xfrm>
          <a:prstGeom prst="rightArrow">
            <a:avLst/>
          </a:prstGeom>
          <a:solidFill>
            <a:schemeClr val="accent1">
              <a:alpha val="67999"/>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smtClean="0">
              <a:ln>
                <a:noFill/>
              </a:ln>
              <a:solidFill>
                <a:schemeClr val="tx1"/>
              </a:solidFill>
              <a:effectLst/>
              <a:latin typeface="Arial" charset="0"/>
              <a:cs typeface="Arial" charset="0"/>
            </a:endParaRPr>
          </a:p>
        </p:txBody>
      </p:sp>
      <p:sp>
        <p:nvSpPr>
          <p:cNvPr id="6" name="Right Arrow 5"/>
          <p:cNvSpPr/>
          <p:nvPr/>
        </p:nvSpPr>
        <p:spPr bwMode="auto">
          <a:xfrm>
            <a:off x="3815944" y="4751365"/>
            <a:ext cx="609600" cy="461010"/>
          </a:xfrm>
          <a:prstGeom prst="rightArrow">
            <a:avLst/>
          </a:prstGeom>
          <a:solidFill>
            <a:schemeClr val="accent1">
              <a:alpha val="67999"/>
            </a:scheme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smtClean="0">
              <a:ln>
                <a:noFill/>
              </a:ln>
              <a:solidFill>
                <a:schemeClr val="tx1"/>
              </a:solidFill>
              <a:effectLst/>
              <a:latin typeface="Arial" charset="0"/>
              <a:cs typeface="Arial" charset="0"/>
            </a:endParaRPr>
          </a:p>
        </p:txBody>
      </p:sp>
      <p:sp>
        <p:nvSpPr>
          <p:cNvPr id="7" name="TextBox 6"/>
          <p:cNvSpPr txBox="1"/>
          <p:nvPr/>
        </p:nvSpPr>
        <p:spPr>
          <a:xfrm>
            <a:off x="4724400" y="1754537"/>
            <a:ext cx="3962400" cy="1569660"/>
          </a:xfrm>
          <a:prstGeom prst="rect">
            <a:avLst/>
          </a:prstGeom>
          <a:noFill/>
        </p:spPr>
        <p:txBody>
          <a:bodyPr wrap="square" rtlCol="0">
            <a:spAutoFit/>
          </a:bodyPr>
          <a:lstStyle/>
          <a:p>
            <a:r>
              <a:rPr lang="en-PH" sz="2400" dirty="0" smtClean="0"/>
              <a:t>Expendable, Semi-Expendable and equipment </a:t>
            </a:r>
            <a:r>
              <a:rPr lang="en-PH" sz="2400" dirty="0" smtClean="0">
                <a:solidFill>
                  <a:srgbClr val="0000FF"/>
                </a:solidFill>
              </a:rPr>
              <a:t>&lt; P 15,000.00</a:t>
            </a:r>
          </a:p>
          <a:p>
            <a:r>
              <a:rPr lang="en-PH" sz="2400" dirty="0" smtClean="0">
                <a:solidFill>
                  <a:srgbClr val="0000FF"/>
                </a:solidFill>
              </a:rPr>
              <a:t>threshold</a:t>
            </a:r>
            <a:endParaRPr lang="en-PH" sz="2400" dirty="0">
              <a:solidFill>
                <a:srgbClr val="0000FF"/>
              </a:solidFill>
            </a:endParaRPr>
          </a:p>
        </p:txBody>
      </p:sp>
      <p:sp>
        <p:nvSpPr>
          <p:cNvPr id="8" name="TextBox 7"/>
          <p:cNvSpPr txBox="1"/>
          <p:nvPr/>
        </p:nvSpPr>
        <p:spPr>
          <a:xfrm>
            <a:off x="4642249" y="4589135"/>
            <a:ext cx="4126695" cy="1452398"/>
          </a:xfrm>
          <a:prstGeom prst="rect">
            <a:avLst/>
          </a:prstGeom>
          <a:noFill/>
        </p:spPr>
        <p:txBody>
          <a:bodyPr wrap="square" rtlCol="0">
            <a:spAutoFit/>
          </a:bodyPr>
          <a:lstStyle/>
          <a:p>
            <a:r>
              <a:rPr lang="en-PH" sz="2400" dirty="0" smtClean="0"/>
              <a:t>Property, Plant and Equipment </a:t>
            </a:r>
            <a:r>
              <a:rPr lang="en-PH" sz="2400" dirty="0" smtClean="0">
                <a:solidFill>
                  <a:srgbClr val="0000FF"/>
                </a:solidFill>
              </a:rPr>
              <a:t>&gt; P 15,000.00 threshold</a:t>
            </a:r>
            <a:endParaRPr lang="en-PH" sz="2400" dirty="0">
              <a:solidFill>
                <a:srgbClr val="0000FF"/>
              </a:solidFill>
            </a:endParaRPr>
          </a:p>
        </p:txBody>
      </p:sp>
      <p:sp>
        <p:nvSpPr>
          <p:cNvPr id="9" name="Snip and Round Single Corner Rectangle 8"/>
          <p:cNvSpPr/>
          <p:nvPr/>
        </p:nvSpPr>
        <p:spPr bwMode="auto">
          <a:xfrm>
            <a:off x="1072744" y="4466758"/>
            <a:ext cx="2209800" cy="1106424"/>
          </a:xfrm>
          <a:prstGeom prst="snipRoundRect">
            <a:avLst/>
          </a:prstGeom>
          <a:solidFill>
            <a:srgbClr val="FFC000">
              <a:alpha val="67999"/>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2400" b="1" i="0" u="none" strike="noStrike" cap="none" normalizeH="0" baseline="0" dirty="0" smtClean="0">
              <a:ln>
                <a:noFill/>
              </a:ln>
              <a:solidFill>
                <a:srgbClr val="FFC000"/>
              </a:solidFill>
              <a:effectLst/>
              <a:latin typeface="Arial" charset="0"/>
              <a:cs typeface="Arial" charset="0"/>
            </a:endParaRPr>
          </a:p>
        </p:txBody>
      </p:sp>
      <p:sp>
        <p:nvSpPr>
          <p:cNvPr id="10" name="Snip and Round Single Corner Rectangle 9"/>
          <p:cNvSpPr/>
          <p:nvPr/>
        </p:nvSpPr>
        <p:spPr bwMode="auto">
          <a:xfrm>
            <a:off x="996544" y="4314358"/>
            <a:ext cx="2209800" cy="1106424"/>
          </a:xfrm>
          <a:prstGeom prst="snipRoundRect">
            <a:avLst/>
          </a:prstGeom>
          <a:solidFill>
            <a:srgbClr val="FFC000">
              <a:alpha val="67999"/>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2400" b="1" i="0" u="none" strike="noStrike" cap="none" normalizeH="0" baseline="0" dirty="0" smtClean="0">
              <a:ln>
                <a:noFill/>
              </a:ln>
              <a:solidFill>
                <a:srgbClr val="FFC000"/>
              </a:solidFill>
              <a:effectLst/>
              <a:latin typeface="Arial" charset="0"/>
              <a:cs typeface="Arial" charset="0"/>
            </a:endParaRPr>
          </a:p>
        </p:txBody>
      </p:sp>
      <p:sp>
        <p:nvSpPr>
          <p:cNvPr id="11" name="Snip and Round Single Corner Rectangle 10"/>
          <p:cNvSpPr/>
          <p:nvPr/>
        </p:nvSpPr>
        <p:spPr bwMode="auto">
          <a:xfrm>
            <a:off x="1143000" y="1983137"/>
            <a:ext cx="2209800" cy="914400"/>
          </a:xfrm>
          <a:prstGeom prst="snipRoundRect">
            <a:avLst/>
          </a:prstGeom>
          <a:solidFill>
            <a:srgbClr val="FFC000">
              <a:alpha val="67999"/>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2400" b="1" i="0" u="none" strike="noStrike" cap="none" normalizeH="0" baseline="0" dirty="0" smtClean="0">
              <a:ln>
                <a:noFill/>
              </a:ln>
              <a:solidFill>
                <a:srgbClr val="FFFF00"/>
              </a:solidFill>
              <a:effectLst/>
              <a:latin typeface="Arial" charset="0"/>
              <a:cs typeface="Arial" charset="0"/>
            </a:endParaRPr>
          </a:p>
        </p:txBody>
      </p:sp>
      <p:sp>
        <p:nvSpPr>
          <p:cNvPr id="12" name="Snip and Round Single Corner Rectangle 11"/>
          <p:cNvSpPr/>
          <p:nvPr/>
        </p:nvSpPr>
        <p:spPr bwMode="auto">
          <a:xfrm>
            <a:off x="1066800" y="1830737"/>
            <a:ext cx="2209800" cy="914400"/>
          </a:xfrm>
          <a:prstGeom prst="snipRoundRect">
            <a:avLst/>
          </a:prstGeom>
          <a:solidFill>
            <a:srgbClr val="FFC000">
              <a:alpha val="67999"/>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2400" b="1" i="0" u="none" strike="noStrike" cap="none" normalizeH="0" baseline="0" dirty="0" smtClean="0">
              <a:ln>
                <a:noFill/>
              </a:ln>
              <a:solidFill>
                <a:srgbClr val="FFFF00"/>
              </a:solidFill>
              <a:effectLst/>
              <a:latin typeface="Arial" charset="0"/>
              <a:cs typeface="Arial" charset="0"/>
            </a:endParaRPr>
          </a:p>
        </p:txBody>
      </p:sp>
      <p:sp>
        <p:nvSpPr>
          <p:cNvPr id="4" name="Snip and Round Single Corner Rectangle 3"/>
          <p:cNvSpPr/>
          <p:nvPr/>
        </p:nvSpPr>
        <p:spPr bwMode="auto">
          <a:xfrm>
            <a:off x="920344" y="4161958"/>
            <a:ext cx="2209800" cy="1106424"/>
          </a:xfrm>
          <a:prstGeom prst="snipRoundRect">
            <a:avLst/>
          </a:prstGeom>
          <a:solidFill>
            <a:srgbClr val="FFC000">
              <a:alpha val="67999"/>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PH" sz="2400" b="1" i="0" u="none" strike="noStrike" cap="none" normalizeH="0" baseline="0" dirty="0" smtClean="0">
                <a:ln>
                  <a:noFill/>
                </a:ln>
                <a:solidFill>
                  <a:srgbClr val="FFC000"/>
                </a:solidFill>
                <a:effectLst/>
                <a:latin typeface="Arial" charset="0"/>
                <a:cs typeface="Arial" charset="0"/>
                <a:hlinkClick r:id="rId3" action="ppaction://hlinkfile"/>
              </a:rPr>
              <a:t>Property</a:t>
            </a:r>
            <a:r>
              <a:rPr kumimoji="0" lang="en-PH" sz="2400" b="1" i="0" u="none" strike="noStrike" cap="none" normalizeH="0" dirty="0" smtClean="0">
                <a:ln>
                  <a:noFill/>
                </a:ln>
                <a:solidFill>
                  <a:srgbClr val="FFC000"/>
                </a:solidFill>
                <a:effectLst/>
                <a:latin typeface="Arial" charset="0"/>
                <a:cs typeface="Arial" charset="0"/>
                <a:hlinkClick r:id="rId3" action="ppaction://hlinkfile"/>
              </a:rPr>
              <a:t> Card</a:t>
            </a:r>
            <a:endParaRPr kumimoji="0" lang="en-PH" sz="2400" b="1" i="0" u="none" strike="noStrike" cap="none" normalizeH="0" baseline="0" dirty="0" smtClean="0">
              <a:ln>
                <a:noFill/>
              </a:ln>
              <a:solidFill>
                <a:srgbClr val="FFC000"/>
              </a:solidFill>
              <a:effectLst/>
              <a:latin typeface="Arial" charset="0"/>
              <a:cs typeface="Arial" charset="0"/>
            </a:endParaRPr>
          </a:p>
        </p:txBody>
      </p:sp>
      <p:sp>
        <p:nvSpPr>
          <p:cNvPr id="3" name="Snip and Round Single Corner Rectangle 2"/>
          <p:cNvSpPr/>
          <p:nvPr/>
        </p:nvSpPr>
        <p:spPr bwMode="auto">
          <a:xfrm>
            <a:off x="990600" y="1678337"/>
            <a:ext cx="2209800" cy="914400"/>
          </a:xfrm>
          <a:prstGeom prst="snipRoundRect">
            <a:avLst/>
          </a:prstGeom>
          <a:solidFill>
            <a:srgbClr val="FFC000">
              <a:alpha val="67999"/>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PH" sz="2400" b="1" i="0" u="none" strike="noStrike" cap="none" normalizeH="0" baseline="0" dirty="0" smtClean="0">
                <a:ln>
                  <a:noFill/>
                </a:ln>
                <a:solidFill>
                  <a:schemeClr val="bg1"/>
                </a:solidFill>
                <a:effectLst/>
                <a:latin typeface="Arial" charset="0"/>
                <a:cs typeface="Arial" charset="0"/>
                <a:hlinkClick r:id="rId4" action="ppaction://hlinkfile"/>
              </a:rPr>
              <a:t>Stock Card</a:t>
            </a:r>
            <a:endParaRPr kumimoji="0" lang="en-PH" sz="2400" b="1" i="0" u="none" strike="noStrike" cap="none" normalizeH="0" baseline="0" dirty="0" smtClean="0">
              <a:ln>
                <a:noFill/>
              </a:ln>
              <a:solidFill>
                <a:schemeClr val="bg1"/>
              </a:solidFill>
              <a:effectLst/>
              <a:latin typeface="Arial" charset="0"/>
              <a:cs typeface="Arial" charset="0"/>
            </a:endParaRPr>
          </a:p>
        </p:txBody>
      </p:sp>
      <p:sp>
        <p:nvSpPr>
          <p:cNvPr id="13" name="TextBox 12"/>
          <p:cNvSpPr txBox="1"/>
          <p:nvPr/>
        </p:nvSpPr>
        <p:spPr>
          <a:xfrm>
            <a:off x="4668984" y="3421667"/>
            <a:ext cx="4322616" cy="369332"/>
          </a:xfrm>
          <a:prstGeom prst="rect">
            <a:avLst/>
          </a:prstGeom>
          <a:solidFill>
            <a:schemeClr val="tx2">
              <a:lumMod val="20000"/>
              <a:lumOff val="80000"/>
            </a:schemeClr>
          </a:solidFill>
          <a:ln w="19050">
            <a:solidFill>
              <a:schemeClr val="tx1"/>
            </a:solidFill>
          </a:ln>
        </p:spPr>
        <p:txBody>
          <a:bodyPr wrap="square" rtlCol="0">
            <a:spAutoFit/>
          </a:bodyPr>
          <a:lstStyle/>
          <a:p>
            <a:r>
              <a:rPr lang="en-PH" dirty="0" smtClean="0"/>
              <a:t>Inventory Custodian Slip (ICS)</a:t>
            </a:r>
            <a:endParaRPr lang="en-PH" dirty="0"/>
          </a:p>
        </p:txBody>
      </p:sp>
      <p:sp>
        <p:nvSpPr>
          <p:cNvPr id="14" name="TextBox 13"/>
          <p:cNvSpPr txBox="1"/>
          <p:nvPr/>
        </p:nvSpPr>
        <p:spPr>
          <a:xfrm>
            <a:off x="4581237" y="5856867"/>
            <a:ext cx="4486564" cy="369332"/>
          </a:xfrm>
          <a:prstGeom prst="rect">
            <a:avLst/>
          </a:prstGeom>
          <a:solidFill>
            <a:schemeClr val="tx2">
              <a:lumMod val="20000"/>
              <a:lumOff val="80000"/>
            </a:schemeClr>
          </a:solidFill>
          <a:ln w="19050">
            <a:solidFill>
              <a:schemeClr val="tx1"/>
            </a:solidFill>
          </a:ln>
        </p:spPr>
        <p:txBody>
          <a:bodyPr wrap="square" rtlCol="0">
            <a:spAutoFit/>
          </a:bodyPr>
          <a:lstStyle/>
          <a:p>
            <a:r>
              <a:rPr lang="en-PH" dirty="0" smtClean="0"/>
              <a:t>Property Acknowledgement Receipt (PAR)</a:t>
            </a:r>
            <a:endParaRPr lang="en-PH" dirty="0"/>
          </a:p>
        </p:txBody>
      </p:sp>
    </p:spTree>
    <p:extLst>
      <p:ext uri="{BB962C8B-B14F-4D97-AF65-F5344CB8AC3E}">
        <p14:creationId xmlns:p14="http://schemas.microsoft.com/office/powerpoint/2010/main" xmlns="" val="4094592513"/>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heckerboard(across)">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heckerboard(across)">
                                      <p:cBhvr>
                                        <p:cTn id="15" dur="1000"/>
                                        <p:tgtEl>
                                          <p:spTgt spid="6"/>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heckerboard(across)">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bwMode="auto">
          <a:xfrm>
            <a:off x="2313709" y="1524000"/>
            <a:ext cx="4876800" cy="685800"/>
          </a:xfrm>
          <a:prstGeom prst="roundRect">
            <a:avLst/>
          </a:prstGeom>
          <a:solidFill>
            <a:srgbClr val="FFFF66">
              <a:alpha val="67999"/>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smtClean="0">
              <a:ln>
                <a:noFill/>
              </a:ln>
              <a:solidFill>
                <a:schemeClr val="tx1"/>
              </a:solidFill>
              <a:effectLst/>
              <a:latin typeface="Arial" charset="0"/>
              <a:cs typeface="Arial" charset="0"/>
            </a:endParaRPr>
          </a:p>
        </p:txBody>
      </p:sp>
      <p:sp>
        <p:nvSpPr>
          <p:cNvPr id="3" name="TextBox 2"/>
          <p:cNvSpPr txBox="1"/>
          <p:nvPr/>
        </p:nvSpPr>
        <p:spPr>
          <a:xfrm>
            <a:off x="381000" y="457200"/>
            <a:ext cx="6477000" cy="461665"/>
          </a:xfrm>
          <a:prstGeom prst="rect">
            <a:avLst/>
          </a:prstGeom>
          <a:noFill/>
        </p:spPr>
        <p:txBody>
          <a:bodyPr wrap="square" rtlCol="0">
            <a:spAutoFit/>
          </a:bodyPr>
          <a:lstStyle/>
          <a:p>
            <a:pPr marL="457200" indent="-457200"/>
            <a:r>
              <a:rPr lang="en-PH" sz="2400" dirty="0" smtClean="0">
                <a:latin typeface="Comic Sans MS" pitchFamily="66" charset="0"/>
              </a:rPr>
              <a:t>Preparation of Issuance Documents </a:t>
            </a:r>
            <a:endParaRPr lang="en-PH" sz="2400" dirty="0">
              <a:latin typeface="Comic Sans MS" pitchFamily="66" charset="0"/>
            </a:endParaRPr>
          </a:p>
        </p:txBody>
      </p:sp>
      <p:sp>
        <p:nvSpPr>
          <p:cNvPr id="4" name="Rectangle 3"/>
          <p:cNvSpPr/>
          <p:nvPr/>
        </p:nvSpPr>
        <p:spPr>
          <a:xfrm>
            <a:off x="3990109" y="1439840"/>
            <a:ext cx="1210588" cy="830997"/>
          </a:xfrm>
          <a:prstGeom prst="rect">
            <a:avLst/>
          </a:prstGeom>
          <a:noFill/>
        </p:spPr>
        <p:txBody>
          <a:bodyPr wrap="none" lIns="91440" tIns="45720" rIns="91440" bIns="45720">
            <a:spAutoFit/>
          </a:bodyPr>
          <a:lstStyle/>
          <a:p>
            <a:pPr algn="ctr"/>
            <a:r>
              <a:rPr lang="en-US" sz="48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RIS</a:t>
            </a:r>
            <a:endParaRPr lang="en-US" sz="4800" b="1" cap="none" spc="0"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endParaRPr>
          </a:p>
        </p:txBody>
      </p:sp>
      <p:sp>
        <p:nvSpPr>
          <p:cNvPr id="5" name="TextBox 4"/>
          <p:cNvSpPr txBox="1"/>
          <p:nvPr/>
        </p:nvSpPr>
        <p:spPr>
          <a:xfrm>
            <a:off x="2313709" y="2362200"/>
            <a:ext cx="5016117" cy="461665"/>
          </a:xfrm>
          <a:prstGeom prst="rect">
            <a:avLst/>
          </a:prstGeom>
          <a:noFill/>
        </p:spPr>
        <p:txBody>
          <a:bodyPr wrap="none" rtlCol="0">
            <a:spAutoFit/>
          </a:bodyPr>
          <a:lstStyle/>
          <a:p>
            <a:r>
              <a:rPr lang="en-PH" sz="2400" b="1" dirty="0" smtClean="0">
                <a:solidFill>
                  <a:srgbClr val="FFFF00"/>
                </a:solidFill>
                <a:latin typeface="Lucida Handwriting" pitchFamily="66" charset="0"/>
                <a:hlinkClick r:id="rId3" action="ppaction://hlinkfile"/>
              </a:rPr>
              <a:t>Requisition  and  Issue  Slip</a:t>
            </a:r>
            <a:endParaRPr lang="en-PH" sz="2400" b="1" dirty="0">
              <a:solidFill>
                <a:srgbClr val="FFFF00"/>
              </a:solidFill>
              <a:latin typeface="Lucida Handwriting" pitchFamily="66" charset="0"/>
            </a:endParaRPr>
          </a:p>
        </p:txBody>
      </p:sp>
      <p:sp>
        <p:nvSpPr>
          <p:cNvPr id="7" name="TextBox 6"/>
          <p:cNvSpPr txBox="1"/>
          <p:nvPr/>
        </p:nvSpPr>
        <p:spPr>
          <a:xfrm>
            <a:off x="401471" y="5409955"/>
            <a:ext cx="6789038" cy="369332"/>
          </a:xfrm>
          <a:prstGeom prst="rect">
            <a:avLst/>
          </a:prstGeom>
          <a:noFill/>
        </p:spPr>
        <p:txBody>
          <a:bodyPr wrap="none" rtlCol="0">
            <a:spAutoFit/>
          </a:bodyPr>
          <a:lstStyle/>
          <a:p>
            <a:r>
              <a:rPr lang="en-PH" dirty="0" smtClean="0"/>
              <a:t>Note: For use of Report of Supplies and Materials Issued (</a:t>
            </a:r>
            <a:r>
              <a:rPr lang="en-PH" dirty="0" smtClean="0">
                <a:hlinkClick r:id="rId4" action="ppaction://hlinkfile"/>
              </a:rPr>
              <a:t>RSMI</a:t>
            </a:r>
            <a:r>
              <a:rPr lang="en-PH" dirty="0" smtClean="0"/>
              <a:t>)</a:t>
            </a:r>
            <a:endParaRPr lang="en-PH" dirty="0"/>
          </a:p>
        </p:txBody>
      </p:sp>
      <p:sp>
        <p:nvSpPr>
          <p:cNvPr id="8" name="TextBox 7"/>
          <p:cNvSpPr txBox="1"/>
          <p:nvPr/>
        </p:nvSpPr>
        <p:spPr>
          <a:xfrm>
            <a:off x="561109" y="3505200"/>
            <a:ext cx="7584127" cy="1200329"/>
          </a:xfrm>
          <a:prstGeom prst="rect">
            <a:avLst/>
          </a:prstGeom>
          <a:noFill/>
        </p:spPr>
        <p:txBody>
          <a:bodyPr wrap="none" rtlCol="0">
            <a:spAutoFit/>
          </a:bodyPr>
          <a:lstStyle/>
          <a:p>
            <a:r>
              <a:rPr lang="en-US" dirty="0" smtClean="0"/>
              <a:t>The </a:t>
            </a:r>
            <a:r>
              <a:rPr lang="en-US" b="1" dirty="0" smtClean="0"/>
              <a:t>RIS</a:t>
            </a:r>
            <a:r>
              <a:rPr lang="en-US" dirty="0" smtClean="0"/>
              <a:t> shall be distributed as follows:</a:t>
            </a:r>
          </a:p>
          <a:p>
            <a:r>
              <a:rPr lang="en-US" dirty="0" smtClean="0"/>
              <a:t>	1. Original	-	Accounting Division/Unit</a:t>
            </a:r>
          </a:p>
          <a:p>
            <a:r>
              <a:rPr lang="en-US" dirty="0" smtClean="0"/>
              <a:t>	2. Copy 2	-	Requesting Office</a:t>
            </a:r>
          </a:p>
          <a:p>
            <a:r>
              <a:rPr lang="en-US" dirty="0" smtClean="0"/>
              <a:t>	3. Copy 3	-	Property and/or Supply Division/Unit</a:t>
            </a:r>
            <a:endParaRPr lang="en-US" dirty="0"/>
          </a:p>
        </p:txBody>
      </p:sp>
    </p:spTree>
    <p:extLst>
      <p:ext uri="{BB962C8B-B14F-4D97-AF65-F5344CB8AC3E}">
        <p14:creationId xmlns:p14="http://schemas.microsoft.com/office/powerpoint/2010/main" xmlns="" val="1664728924"/>
      </p:ext>
    </p:extLst>
  </p:cSld>
  <p:clrMapOvr>
    <a:masterClrMapping/>
  </p:clrMapOvr>
  <p:transition spd="slow" advClick="0">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bwMode="auto">
          <a:xfrm>
            <a:off x="4648200" y="1506078"/>
            <a:ext cx="3857172" cy="1462314"/>
          </a:xfrm>
          <a:prstGeom prst="roundRect">
            <a:avLst/>
          </a:prstGeom>
          <a:solidFill>
            <a:srgbClr val="FFFF66">
              <a:alpha val="67999"/>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smtClean="0">
              <a:ln>
                <a:noFill/>
              </a:ln>
              <a:solidFill>
                <a:schemeClr val="tx1"/>
              </a:solidFill>
              <a:effectLst/>
              <a:latin typeface="Arial" charset="0"/>
              <a:cs typeface="Arial" charset="0"/>
            </a:endParaRPr>
          </a:p>
        </p:txBody>
      </p:sp>
      <p:sp>
        <p:nvSpPr>
          <p:cNvPr id="8" name="Rounded Rectangle 7"/>
          <p:cNvSpPr/>
          <p:nvPr/>
        </p:nvSpPr>
        <p:spPr bwMode="auto">
          <a:xfrm>
            <a:off x="304800" y="1506078"/>
            <a:ext cx="3962400" cy="1447800"/>
          </a:xfrm>
          <a:prstGeom prst="roundRect">
            <a:avLst/>
          </a:prstGeom>
          <a:solidFill>
            <a:srgbClr val="FFFF66">
              <a:alpha val="67999"/>
            </a:srgbClr>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smtClean="0">
              <a:ln>
                <a:noFill/>
              </a:ln>
              <a:solidFill>
                <a:schemeClr val="tx1"/>
              </a:solidFill>
              <a:effectLst/>
              <a:latin typeface="Arial" charset="0"/>
              <a:cs typeface="Arial" charset="0"/>
            </a:endParaRPr>
          </a:p>
        </p:txBody>
      </p:sp>
      <p:sp>
        <p:nvSpPr>
          <p:cNvPr id="2" name="TextBox 1"/>
          <p:cNvSpPr txBox="1"/>
          <p:nvPr/>
        </p:nvSpPr>
        <p:spPr>
          <a:xfrm>
            <a:off x="58056" y="152400"/>
            <a:ext cx="6400800" cy="584775"/>
          </a:xfrm>
          <a:prstGeom prst="rect">
            <a:avLst/>
          </a:prstGeom>
          <a:noFill/>
        </p:spPr>
        <p:txBody>
          <a:bodyPr wrap="square" rtlCol="0">
            <a:spAutoFit/>
          </a:bodyPr>
          <a:lstStyle/>
          <a:p>
            <a:r>
              <a:rPr lang="en-PH" sz="3200" b="1" dirty="0" smtClean="0">
                <a:latin typeface="Aharoni" pitchFamily="2" charset="-79"/>
                <a:cs typeface="Aharoni" pitchFamily="2" charset="-79"/>
              </a:rPr>
              <a:t>Activities in Property Utilization</a:t>
            </a:r>
            <a:endParaRPr lang="en-PH" sz="3200" b="1" dirty="0">
              <a:latin typeface="Aharoni" pitchFamily="2" charset="-79"/>
              <a:cs typeface="Aharoni" pitchFamily="2" charset="-79"/>
            </a:endParaRPr>
          </a:p>
        </p:txBody>
      </p:sp>
      <p:sp>
        <p:nvSpPr>
          <p:cNvPr id="3" name="TextBox 2"/>
          <p:cNvSpPr txBox="1"/>
          <p:nvPr/>
        </p:nvSpPr>
        <p:spPr>
          <a:xfrm>
            <a:off x="228600" y="838200"/>
            <a:ext cx="6324600" cy="461665"/>
          </a:xfrm>
          <a:prstGeom prst="rect">
            <a:avLst/>
          </a:prstGeom>
          <a:noFill/>
        </p:spPr>
        <p:txBody>
          <a:bodyPr wrap="square" rtlCol="0">
            <a:spAutoFit/>
          </a:bodyPr>
          <a:lstStyle/>
          <a:p>
            <a:pPr marL="457200" indent="-457200"/>
            <a:r>
              <a:rPr lang="en-PH" sz="2400" dirty="0" smtClean="0">
                <a:latin typeface="Comic Sans MS" pitchFamily="66" charset="0"/>
              </a:rPr>
              <a:t>Issuance and acknowledgement of items </a:t>
            </a:r>
            <a:endParaRPr lang="en-PH" sz="2400" dirty="0">
              <a:latin typeface="Comic Sans MS" pitchFamily="66" charset="0"/>
            </a:endParaRPr>
          </a:p>
        </p:txBody>
      </p:sp>
      <p:sp>
        <p:nvSpPr>
          <p:cNvPr id="4" name="Rectangle 3"/>
          <p:cNvSpPr/>
          <p:nvPr/>
        </p:nvSpPr>
        <p:spPr>
          <a:xfrm>
            <a:off x="1394459" y="1506078"/>
            <a:ext cx="1437381" cy="830997"/>
          </a:xfrm>
          <a:prstGeom prst="rect">
            <a:avLst/>
          </a:prstGeom>
          <a:noFill/>
        </p:spPr>
        <p:txBody>
          <a:bodyPr wrap="none" lIns="91440" tIns="45720" rIns="91440" bIns="45720">
            <a:spAutoFit/>
          </a:bodyPr>
          <a:lstStyle/>
          <a:p>
            <a:pPr algn="ctr"/>
            <a:r>
              <a:rPr lang="en-US" sz="48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PAR</a:t>
            </a:r>
            <a:endParaRPr lang="en-US" sz="4800" b="1" cap="none" spc="0"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endParaRPr>
          </a:p>
        </p:txBody>
      </p:sp>
      <p:sp>
        <p:nvSpPr>
          <p:cNvPr id="5" name="TextBox 4"/>
          <p:cNvSpPr txBox="1"/>
          <p:nvPr/>
        </p:nvSpPr>
        <p:spPr>
          <a:xfrm>
            <a:off x="457200" y="2249934"/>
            <a:ext cx="3581399" cy="646331"/>
          </a:xfrm>
          <a:prstGeom prst="rect">
            <a:avLst/>
          </a:prstGeom>
          <a:noFill/>
        </p:spPr>
        <p:txBody>
          <a:bodyPr wrap="square" rtlCol="0">
            <a:spAutoFit/>
          </a:bodyPr>
          <a:lstStyle/>
          <a:p>
            <a:pPr algn="ctr"/>
            <a:r>
              <a:rPr lang="en-PH" b="1" dirty="0" smtClean="0">
                <a:solidFill>
                  <a:schemeClr val="bg1">
                    <a:lumMod val="50000"/>
                  </a:schemeClr>
                </a:solidFill>
                <a:latin typeface="Lucida Handwriting" pitchFamily="66" charset="0"/>
                <a:hlinkClick r:id="rId3" action="ppaction://hlinkfile"/>
              </a:rPr>
              <a:t>Property  Acknowledgement Receipt</a:t>
            </a:r>
            <a:endParaRPr lang="en-PH" b="1" dirty="0">
              <a:solidFill>
                <a:schemeClr val="bg1">
                  <a:lumMod val="50000"/>
                </a:schemeClr>
              </a:solidFill>
              <a:latin typeface="Lucida Handwriting" pitchFamily="66" charset="0"/>
            </a:endParaRPr>
          </a:p>
        </p:txBody>
      </p:sp>
      <p:sp>
        <p:nvSpPr>
          <p:cNvPr id="6" name="Rectangle 5"/>
          <p:cNvSpPr/>
          <p:nvPr/>
        </p:nvSpPr>
        <p:spPr>
          <a:xfrm>
            <a:off x="5950249" y="1663531"/>
            <a:ext cx="1210588" cy="830997"/>
          </a:xfrm>
          <a:prstGeom prst="rect">
            <a:avLst/>
          </a:prstGeom>
          <a:noFill/>
        </p:spPr>
        <p:txBody>
          <a:bodyPr wrap="none" lIns="91440" tIns="45720" rIns="91440" bIns="45720">
            <a:spAutoFit/>
          </a:bodyPr>
          <a:lstStyle/>
          <a:p>
            <a:pPr algn="ctr"/>
            <a:r>
              <a:rPr lang="en-US" sz="4800" b="1" dirty="0" smtClean="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ICS</a:t>
            </a:r>
            <a:endParaRPr lang="en-US" sz="4800" b="1" cap="none" spc="0"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endParaRPr>
          </a:p>
        </p:txBody>
      </p:sp>
      <p:sp>
        <p:nvSpPr>
          <p:cNvPr id="7" name="TextBox 6"/>
          <p:cNvSpPr txBox="1"/>
          <p:nvPr/>
        </p:nvSpPr>
        <p:spPr>
          <a:xfrm>
            <a:off x="4812931" y="2527521"/>
            <a:ext cx="3599062" cy="369332"/>
          </a:xfrm>
          <a:prstGeom prst="rect">
            <a:avLst/>
          </a:prstGeom>
          <a:noFill/>
        </p:spPr>
        <p:txBody>
          <a:bodyPr wrap="none" rtlCol="0">
            <a:spAutoFit/>
          </a:bodyPr>
          <a:lstStyle/>
          <a:p>
            <a:r>
              <a:rPr lang="en-PH" b="1" dirty="0" smtClean="0">
                <a:solidFill>
                  <a:schemeClr val="tx2"/>
                </a:solidFill>
                <a:latin typeface="Lucida Handwriting" pitchFamily="66" charset="0"/>
                <a:hlinkClick r:id="rId4" action="ppaction://hlinkfile"/>
              </a:rPr>
              <a:t>Inventory  Custodian  Slip</a:t>
            </a:r>
            <a:endParaRPr lang="en-PH" b="1" dirty="0">
              <a:solidFill>
                <a:schemeClr val="tx2"/>
              </a:solidFill>
              <a:latin typeface="Lucida Handwriting" pitchFamily="66" charset="0"/>
            </a:endParaRPr>
          </a:p>
        </p:txBody>
      </p:sp>
      <p:sp>
        <p:nvSpPr>
          <p:cNvPr id="10" name="TextBox 9"/>
          <p:cNvSpPr txBox="1"/>
          <p:nvPr/>
        </p:nvSpPr>
        <p:spPr>
          <a:xfrm>
            <a:off x="304800" y="3182478"/>
            <a:ext cx="4114800" cy="1323439"/>
          </a:xfrm>
          <a:prstGeom prst="rect">
            <a:avLst/>
          </a:prstGeom>
          <a:noFill/>
        </p:spPr>
        <p:txBody>
          <a:bodyPr wrap="square" rtlCol="0">
            <a:spAutoFit/>
          </a:bodyPr>
          <a:lstStyle/>
          <a:p>
            <a:r>
              <a:rPr lang="en-US" sz="2400" dirty="0" smtClean="0">
                <a:solidFill>
                  <a:srgbClr val="0000FF"/>
                </a:solidFill>
              </a:rPr>
              <a:t>Property, Plant &amp; Equipment </a:t>
            </a:r>
            <a:r>
              <a:rPr lang="en-US" sz="2400" dirty="0" smtClean="0"/>
              <a:t>(</a:t>
            </a:r>
            <a:r>
              <a:rPr lang="en-US" sz="1600" dirty="0" smtClean="0"/>
              <a:t>IT Equipment, Office Equipment, office furniture and Library Books more than</a:t>
            </a:r>
          </a:p>
          <a:p>
            <a:r>
              <a:rPr lang="en-US" sz="1600" dirty="0" smtClean="0"/>
              <a:t>P15,000.00)</a:t>
            </a:r>
            <a:endParaRPr lang="en-US" sz="2400" dirty="0"/>
          </a:p>
        </p:txBody>
      </p:sp>
      <p:sp>
        <p:nvSpPr>
          <p:cNvPr id="11" name="TextBox 10"/>
          <p:cNvSpPr txBox="1"/>
          <p:nvPr/>
        </p:nvSpPr>
        <p:spPr>
          <a:xfrm>
            <a:off x="4667549" y="3062290"/>
            <a:ext cx="4247851" cy="2062103"/>
          </a:xfrm>
          <a:prstGeom prst="rect">
            <a:avLst/>
          </a:prstGeom>
          <a:noFill/>
        </p:spPr>
        <p:txBody>
          <a:bodyPr wrap="square" rtlCol="0">
            <a:spAutoFit/>
          </a:bodyPr>
          <a:lstStyle/>
          <a:p>
            <a:r>
              <a:rPr lang="en-US" sz="2400" dirty="0" smtClean="0">
                <a:solidFill>
                  <a:srgbClr val="0000FF"/>
                </a:solidFill>
              </a:rPr>
              <a:t>Non-Consumable Supplies </a:t>
            </a:r>
            <a:r>
              <a:rPr lang="en-US" sz="1600" dirty="0" smtClean="0"/>
              <a:t>(including textbooks, school furniture)</a:t>
            </a:r>
          </a:p>
          <a:p>
            <a:r>
              <a:rPr lang="en-US" sz="1600" dirty="0" smtClean="0"/>
              <a:t>(Office furniture &amp; Office/ICT equipment less</a:t>
            </a:r>
          </a:p>
          <a:p>
            <a:r>
              <a:rPr lang="en-US" sz="1600" dirty="0" smtClean="0"/>
              <a:t>than P 15,000.00)</a:t>
            </a:r>
          </a:p>
          <a:p>
            <a:r>
              <a:rPr lang="en-US" sz="1600" b="1" dirty="0" smtClean="0"/>
              <a:t>Note: 2016 GAM indicates Accountability Over Semi-Expendable  Property</a:t>
            </a:r>
          </a:p>
          <a:p>
            <a:endParaRPr lang="en-US" sz="2400" dirty="0" smtClean="0"/>
          </a:p>
        </p:txBody>
      </p:sp>
      <p:pic>
        <p:nvPicPr>
          <p:cNvPr id="12" name="Picture 62" descr="3D_26"/>
          <p:cNvPicPr>
            <a:picLocks noChangeAspect="1" noChangeArrowheads="1"/>
          </p:cNvPicPr>
          <p:nvPr/>
        </p:nvPicPr>
        <p:blipFill>
          <a:blip r:embed="rId5" cstate="print"/>
          <a:srcRect/>
          <a:stretch>
            <a:fillRect/>
          </a:stretch>
        </p:blipFill>
        <p:spPr bwMode="auto">
          <a:xfrm>
            <a:off x="6324600" y="5715000"/>
            <a:ext cx="1111557" cy="823142"/>
          </a:xfrm>
          <a:prstGeom prst="rect">
            <a:avLst/>
          </a:prstGeom>
          <a:noFill/>
        </p:spPr>
      </p:pic>
      <p:pic>
        <p:nvPicPr>
          <p:cNvPr id="13" name="Picture 63" descr="074"/>
          <p:cNvPicPr>
            <a:picLocks noChangeAspect="1" noChangeArrowheads="1"/>
          </p:cNvPicPr>
          <p:nvPr/>
        </p:nvPicPr>
        <p:blipFill>
          <a:blip r:embed="rId6" cstate="print"/>
          <a:srcRect/>
          <a:stretch>
            <a:fillRect/>
          </a:stretch>
        </p:blipFill>
        <p:spPr bwMode="auto">
          <a:xfrm>
            <a:off x="533400" y="4953000"/>
            <a:ext cx="1382489" cy="1215437"/>
          </a:xfrm>
          <a:prstGeom prst="rect">
            <a:avLst/>
          </a:prstGeom>
          <a:noFill/>
        </p:spPr>
      </p:pic>
      <p:pic>
        <p:nvPicPr>
          <p:cNvPr id="369667" name="Picture 3" descr="C:\Users\Deped\Downloads\MP900385690.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168550" y="4848419"/>
            <a:ext cx="1203725" cy="859803"/>
          </a:xfrm>
          <a:prstGeom prst="rect">
            <a:avLst/>
          </a:prstGeom>
          <a:noFill/>
          <a:extLst>
            <a:ext uri="{909E8E84-426E-40DD-AFC4-6F175D3DCCD1}">
              <a14:hiddenFill xmlns:a14="http://schemas.microsoft.com/office/drawing/2010/main" xmlns="">
                <a:solidFill>
                  <a:srgbClr val="FFFFFF"/>
                </a:solidFill>
              </a14:hiddenFill>
            </a:ext>
          </a:extLst>
        </p:spPr>
      </p:pic>
      <p:pic>
        <p:nvPicPr>
          <p:cNvPr id="369668" name="Picture 4" descr="C:\Users\Deped\Downloads\MP900401170.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841511" y="4848419"/>
            <a:ext cx="1072879" cy="858390"/>
          </a:xfrm>
          <a:prstGeom prst="rect">
            <a:avLst/>
          </a:prstGeom>
          <a:noFill/>
          <a:extLst>
            <a:ext uri="{909E8E84-426E-40DD-AFC4-6F175D3DCCD1}">
              <a14:hiddenFill xmlns:a14="http://schemas.microsoft.com/office/drawing/2010/main" xmlns="">
                <a:solidFill>
                  <a:srgbClr val="FFFFFF"/>
                </a:solidFill>
              </a14:hiddenFill>
            </a:ext>
          </a:extLst>
        </p:spPr>
      </p:pic>
      <p:pic>
        <p:nvPicPr>
          <p:cNvPr id="369669" name="Picture 5" descr="C:\Users\Deped\Downloads\MP900385694.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flipH="1">
            <a:off x="7530565" y="4848419"/>
            <a:ext cx="845568" cy="85839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30907844"/>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1000"/>
                                        <p:tgtEl>
                                          <p:spTgt spid="10"/>
                                        </p:tgtEl>
                                      </p:cBhvr>
                                    </p:animEffect>
                                  </p:childTnLst>
                                </p:cTn>
                              </p:par>
                              <p:par>
                                <p:cTn id="8" presetID="5" presetClass="entr" presetSubtype="1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heckerboard(across)">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heckerboard(across)">
                                      <p:cBhvr>
                                        <p:cTn id="15" dur="1000"/>
                                        <p:tgtEl>
                                          <p:spTgt spid="11"/>
                                        </p:tgtEl>
                                      </p:cBhvr>
                                    </p:animEffect>
                                  </p:childTnLst>
                                </p:cTn>
                              </p:par>
                              <p:par>
                                <p:cTn id="16" presetID="5" presetClass="entr" presetSubtype="10" fill="hold" nodeType="withEffect">
                                  <p:stCondLst>
                                    <p:cond delay="0"/>
                                  </p:stCondLst>
                                  <p:childTnLst>
                                    <p:set>
                                      <p:cBhvr>
                                        <p:cTn id="17" dur="1" fill="hold">
                                          <p:stCondLst>
                                            <p:cond delay="0"/>
                                          </p:stCondLst>
                                        </p:cTn>
                                        <p:tgtEl>
                                          <p:spTgt spid="369667"/>
                                        </p:tgtEl>
                                        <p:attrNameLst>
                                          <p:attrName>style.visibility</p:attrName>
                                        </p:attrNameLst>
                                      </p:cBhvr>
                                      <p:to>
                                        <p:strVal val="visible"/>
                                      </p:to>
                                    </p:set>
                                    <p:animEffect transition="in" filter="checkerboard(across)">
                                      <p:cBhvr>
                                        <p:cTn id="18" dur="500"/>
                                        <p:tgtEl>
                                          <p:spTgt spid="369667"/>
                                        </p:tgtEl>
                                      </p:cBhvr>
                                    </p:animEffect>
                                  </p:childTnLst>
                                </p:cTn>
                              </p:par>
                              <p:par>
                                <p:cTn id="19" presetID="5" presetClass="entr" presetSubtype="10" fill="hold" nodeType="withEffect">
                                  <p:stCondLst>
                                    <p:cond delay="0"/>
                                  </p:stCondLst>
                                  <p:childTnLst>
                                    <p:set>
                                      <p:cBhvr>
                                        <p:cTn id="20" dur="1" fill="hold">
                                          <p:stCondLst>
                                            <p:cond delay="0"/>
                                          </p:stCondLst>
                                        </p:cTn>
                                        <p:tgtEl>
                                          <p:spTgt spid="369668"/>
                                        </p:tgtEl>
                                        <p:attrNameLst>
                                          <p:attrName>style.visibility</p:attrName>
                                        </p:attrNameLst>
                                      </p:cBhvr>
                                      <p:to>
                                        <p:strVal val="visible"/>
                                      </p:to>
                                    </p:set>
                                    <p:animEffect transition="in" filter="checkerboard(across)">
                                      <p:cBhvr>
                                        <p:cTn id="21" dur="500"/>
                                        <p:tgtEl>
                                          <p:spTgt spid="369668"/>
                                        </p:tgtEl>
                                      </p:cBhvr>
                                    </p:animEffect>
                                  </p:childTnLst>
                                </p:cTn>
                              </p:par>
                              <p:par>
                                <p:cTn id="22" presetID="5" presetClass="entr" presetSubtype="10" fill="hold" nodeType="withEffect">
                                  <p:stCondLst>
                                    <p:cond delay="0"/>
                                  </p:stCondLst>
                                  <p:childTnLst>
                                    <p:set>
                                      <p:cBhvr>
                                        <p:cTn id="23" dur="1" fill="hold">
                                          <p:stCondLst>
                                            <p:cond delay="0"/>
                                          </p:stCondLst>
                                        </p:cTn>
                                        <p:tgtEl>
                                          <p:spTgt spid="369669"/>
                                        </p:tgtEl>
                                        <p:attrNameLst>
                                          <p:attrName>style.visibility</p:attrName>
                                        </p:attrNameLst>
                                      </p:cBhvr>
                                      <p:to>
                                        <p:strVal val="visible"/>
                                      </p:to>
                                    </p:set>
                                    <p:animEffect transition="in" filter="checkerboard(across)">
                                      <p:cBhvr>
                                        <p:cTn id="24" dur="500"/>
                                        <p:tgtEl>
                                          <p:spTgt spid="369669"/>
                                        </p:tgtEl>
                                      </p:cBhvr>
                                    </p:animEffect>
                                  </p:childTnLst>
                                </p:cTn>
                              </p:par>
                              <p:par>
                                <p:cTn id="25" presetID="5"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checkerboard(across)">
                                      <p:cBhvr>
                                        <p:cTn id="2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WordArt 4"/>
          <p:cNvSpPr>
            <a:spLocks noChangeArrowheads="1" noChangeShapeType="1" noTextEdit="1"/>
          </p:cNvSpPr>
          <p:nvPr/>
        </p:nvSpPr>
        <p:spPr bwMode="auto">
          <a:xfrm>
            <a:off x="1828800" y="2514600"/>
            <a:ext cx="5486400" cy="1020763"/>
          </a:xfrm>
          <a:prstGeom prst="rect">
            <a:avLst/>
          </a:prstGeom>
        </p:spPr>
        <p:txBody>
          <a:bodyPr wrap="none" fromWordArt="1">
            <a:prstTxWarp prst="textPlain">
              <a:avLst>
                <a:gd name="adj" fmla="val 50000"/>
              </a:avLst>
            </a:prstTxWarp>
          </a:bodyPr>
          <a:lstStyle/>
          <a:p>
            <a:pPr algn="ctr"/>
            <a:r>
              <a:rPr lang="en-US" sz="4400" kern="10">
                <a:ln w="19050">
                  <a:solidFill>
                    <a:srgbClr val="99CCFF"/>
                  </a:solidFill>
                  <a:round/>
                  <a:headEnd/>
                  <a:tailEnd/>
                </a:ln>
                <a:solidFill>
                  <a:srgbClr val="0066CC"/>
                </a:solidFill>
                <a:effectLst>
                  <a:outerShdw dist="35921" dir="2700000" algn="ctr" rotWithShape="0">
                    <a:srgbClr val="990000"/>
                  </a:outerShdw>
                </a:effectLst>
                <a:latin typeface="Impact"/>
              </a:rPr>
              <a:t>DISPOSAL</a:t>
            </a:r>
          </a:p>
        </p:txBody>
      </p:sp>
    </p:spTree>
    <p:extLst>
      <p:ext uri="{BB962C8B-B14F-4D97-AF65-F5344CB8AC3E}">
        <p14:creationId xmlns:p14="http://schemas.microsoft.com/office/powerpoint/2010/main" xmlns="" val="4083814666"/>
      </p:ext>
    </p:extLst>
  </p:cSld>
  <p:clrMapOvr>
    <a:masterClrMapping/>
  </p:clrMapOvr>
  <p:transition spd="slow">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4"/>
          <p:cNvSpPr txBox="1">
            <a:spLocks noChangeArrowheads="1"/>
          </p:cNvSpPr>
          <p:nvPr/>
        </p:nvSpPr>
        <p:spPr bwMode="auto">
          <a:xfrm>
            <a:off x="304800" y="2362200"/>
            <a:ext cx="8597225" cy="1446550"/>
          </a:xfrm>
          <a:prstGeom prst="rect">
            <a:avLst/>
          </a:prstGeom>
          <a:noFill/>
          <a:ln w="9525" algn="ctr">
            <a:noFill/>
            <a:miter lim="800000"/>
            <a:headEnd/>
            <a:tailEnd/>
          </a:ln>
        </p:spPr>
        <p:txBody>
          <a:bodyPr wrap="none">
            <a:spAutoFit/>
          </a:bodyPr>
          <a:lstStyle/>
          <a:p>
            <a:r>
              <a:rPr lang="en-US" sz="4400" b="1" dirty="0">
                <a:latin typeface="Impact" pitchFamily="34" charset="0"/>
              </a:rPr>
              <a:t>DISPOSAL</a:t>
            </a:r>
            <a:r>
              <a:rPr lang="en-US" dirty="0"/>
              <a:t> – 	</a:t>
            </a:r>
            <a:r>
              <a:rPr lang="en-US" sz="4400" dirty="0">
                <a:solidFill>
                  <a:srgbClr val="0000FF"/>
                </a:solidFill>
                <a:latin typeface="Monotype Corsiva" pitchFamily="66" charset="0"/>
              </a:rPr>
              <a:t>is the end of the life cycle of </a:t>
            </a:r>
          </a:p>
          <a:p>
            <a:r>
              <a:rPr lang="en-US" sz="4400" dirty="0">
                <a:solidFill>
                  <a:srgbClr val="0000FF"/>
                </a:solidFill>
                <a:latin typeface="Monotype Corsiva" pitchFamily="66" charset="0"/>
              </a:rPr>
              <a:t>			a government property</a:t>
            </a:r>
          </a:p>
        </p:txBody>
      </p:sp>
    </p:spTree>
    <p:extLst>
      <p:ext uri="{BB962C8B-B14F-4D97-AF65-F5344CB8AC3E}">
        <p14:creationId xmlns:p14="http://schemas.microsoft.com/office/powerpoint/2010/main" xmlns="" val="1155552790"/>
      </p:ext>
    </p:extLst>
  </p:cSld>
  <p:clrMapOvr>
    <a:masterClrMapping/>
  </p:clrMapOvr>
  <p:transition spd="slow">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304800" y="123825"/>
            <a:ext cx="6389688" cy="838200"/>
          </a:xfrm>
        </p:spPr>
        <p:txBody>
          <a:bodyPr/>
          <a:lstStyle/>
          <a:p>
            <a:pPr eaLnBrk="1" hangingPunct="1"/>
            <a:r>
              <a:rPr lang="en-US" b="1" dirty="0" smtClean="0">
                <a:latin typeface="Comic Sans MS" pitchFamily="66" charset="0"/>
              </a:rPr>
              <a:t>Disposal Objectives</a:t>
            </a:r>
            <a:endParaRPr lang="en-US" dirty="0" smtClean="0"/>
          </a:p>
        </p:txBody>
      </p:sp>
      <p:sp>
        <p:nvSpPr>
          <p:cNvPr id="2052" name="Rectangle 3"/>
          <p:cNvSpPr>
            <a:spLocks noGrp="1" noChangeArrowheads="1"/>
          </p:cNvSpPr>
          <p:nvPr>
            <p:ph type="body" idx="1"/>
          </p:nvPr>
        </p:nvSpPr>
        <p:spPr>
          <a:xfrm>
            <a:off x="685800" y="1325563"/>
            <a:ext cx="6858000" cy="4497387"/>
          </a:xfrm>
        </p:spPr>
        <p:txBody>
          <a:bodyPr/>
          <a:lstStyle/>
          <a:p>
            <a:pPr eaLnBrk="1" hangingPunct="1"/>
            <a:r>
              <a:rPr lang="en-US" sz="2800" smtClean="0">
                <a:latin typeface="Comic Sans MS" pitchFamily="66" charset="0"/>
              </a:rPr>
              <a:t>to avoid continuing carrying/inventory costs</a:t>
            </a:r>
          </a:p>
          <a:p>
            <a:pPr eaLnBrk="1" hangingPunct="1"/>
            <a:r>
              <a:rPr lang="en-US" sz="2800" smtClean="0">
                <a:latin typeface="Comic Sans MS" pitchFamily="66" charset="0"/>
              </a:rPr>
              <a:t>to prevent further deterioration thereby obtaining the fair return in case of sale</a:t>
            </a:r>
          </a:p>
          <a:p>
            <a:pPr eaLnBrk="1" hangingPunct="1"/>
            <a:r>
              <a:rPr lang="en-US" sz="2800" smtClean="0">
                <a:latin typeface="Comic Sans MS" pitchFamily="66" charset="0"/>
              </a:rPr>
              <a:t>to relieve accountable officers of unnecessary accountability</a:t>
            </a:r>
          </a:p>
          <a:p>
            <a:pPr eaLnBrk="1" hangingPunct="1"/>
            <a:r>
              <a:rPr lang="en-US" sz="2800" smtClean="0">
                <a:latin typeface="Comic Sans MS" pitchFamily="66" charset="0"/>
              </a:rPr>
              <a:t>to make available space for the agency</a:t>
            </a:r>
          </a:p>
        </p:txBody>
      </p:sp>
      <p:graphicFrame>
        <p:nvGraphicFramePr>
          <p:cNvPr id="2050" name="Object 4"/>
          <p:cNvGraphicFramePr>
            <a:graphicFrameLocks noChangeAspect="1"/>
          </p:cNvGraphicFramePr>
          <p:nvPr/>
        </p:nvGraphicFramePr>
        <p:xfrm>
          <a:off x="6781800" y="3352800"/>
          <a:ext cx="2082800" cy="3003550"/>
        </p:xfrm>
        <a:graphic>
          <a:graphicData uri="http://schemas.openxmlformats.org/presentationml/2006/ole">
            <p:oleObj spid="_x0000_s4098" name="Clip" r:id="rId3" imgW="2083003" imgH="3003804" progId="">
              <p:embed/>
            </p:oleObj>
          </a:graphicData>
        </a:graphic>
      </p:graphicFrame>
    </p:spTree>
    <p:extLst>
      <p:ext uri="{BB962C8B-B14F-4D97-AF65-F5344CB8AC3E}">
        <p14:creationId xmlns:p14="http://schemas.microsoft.com/office/powerpoint/2010/main" xmlns="" val="2301566331"/>
      </p:ext>
    </p:extLst>
  </p:cSld>
  <p:clrMapOvr>
    <a:masterClrMapping/>
  </p:clrMapOvr>
  <p:transition spd="slow" advClick="0">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057400" y="1828800"/>
            <a:ext cx="5562600" cy="457200"/>
          </a:xfrm>
          <a:prstGeom prst="rect">
            <a:avLst/>
          </a:prstGeom>
          <a:noFill/>
          <a:ln w="9525">
            <a:noFill/>
            <a:miter lim="800000"/>
            <a:headEnd/>
            <a:tailEnd/>
          </a:ln>
        </p:spPr>
        <p:txBody>
          <a:bodyPr>
            <a:spAutoFit/>
          </a:bodyPr>
          <a:lstStyle/>
          <a:p>
            <a:pPr eaLnBrk="0" hangingPunct="0">
              <a:spcBef>
                <a:spcPct val="50000"/>
              </a:spcBef>
              <a:buFontTx/>
              <a:buChar char="•"/>
            </a:pPr>
            <a:endParaRPr lang="en-US" sz="2400">
              <a:solidFill>
                <a:schemeClr val="tx2"/>
              </a:solidFill>
              <a:latin typeface="Times New Roman" pitchFamily="18" charset="0"/>
            </a:endParaRPr>
          </a:p>
        </p:txBody>
      </p:sp>
      <p:sp>
        <p:nvSpPr>
          <p:cNvPr id="14339" name="Rectangle 3"/>
          <p:cNvSpPr>
            <a:spLocks noChangeArrowheads="1"/>
          </p:cNvSpPr>
          <p:nvPr/>
        </p:nvSpPr>
        <p:spPr bwMode="auto">
          <a:xfrm>
            <a:off x="142875" y="381000"/>
            <a:ext cx="6786563" cy="579438"/>
          </a:xfrm>
          <a:prstGeom prst="rect">
            <a:avLst/>
          </a:prstGeom>
          <a:noFill/>
          <a:ln w="9525">
            <a:noFill/>
            <a:miter lim="800000"/>
            <a:headEnd/>
            <a:tailEnd/>
          </a:ln>
        </p:spPr>
        <p:txBody>
          <a:bodyPr wrap="none">
            <a:spAutoFit/>
          </a:bodyPr>
          <a:lstStyle/>
          <a:p>
            <a:pPr eaLnBrk="0" hangingPunct="0">
              <a:spcBef>
                <a:spcPct val="50000"/>
              </a:spcBef>
            </a:pPr>
            <a:r>
              <a:rPr lang="en-US" sz="3200" b="1">
                <a:solidFill>
                  <a:schemeClr val="tx2"/>
                </a:solidFill>
                <a:latin typeface="Times New Roman" pitchFamily="18" charset="0"/>
              </a:rPr>
              <a:t>Determination of Disposable Property</a:t>
            </a:r>
          </a:p>
        </p:txBody>
      </p:sp>
      <p:sp>
        <p:nvSpPr>
          <p:cNvPr id="14340" name="Rectangle 4"/>
          <p:cNvSpPr>
            <a:spLocks noChangeArrowheads="1"/>
          </p:cNvSpPr>
          <p:nvPr/>
        </p:nvSpPr>
        <p:spPr bwMode="auto">
          <a:xfrm>
            <a:off x="304800" y="1676400"/>
            <a:ext cx="7086600" cy="3925888"/>
          </a:xfrm>
          <a:prstGeom prst="rect">
            <a:avLst/>
          </a:prstGeom>
          <a:noFill/>
          <a:ln w="9525">
            <a:noFill/>
            <a:miter lim="800000"/>
            <a:headEnd/>
            <a:tailEnd/>
          </a:ln>
        </p:spPr>
        <p:txBody>
          <a:bodyPr>
            <a:spAutoFit/>
          </a:bodyPr>
          <a:lstStyle/>
          <a:p>
            <a:pPr marL="339725" indent="-339725" eaLnBrk="0" hangingPunct="0">
              <a:spcBef>
                <a:spcPct val="50000"/>
              </a:spcBef>
              <a:buFontTx/>
              <a:buChar char="•"/>
            </a:pPr>
            <a:r>
              <a:rPr lang="en-US" sz="2400">
                <a:solidFill>
                  <a:schemeClr val="tx2"/>
                </a:solidFill>
                <a:latin typeface="Times New Roman" pitchFamily="18" charset="0"/>
              </a:rPr>
              <a:t>Can  no longer be repaired or reconditioned</a:t>
            </a:r>
          </a:p>
          <a:p>
            <a:pPr marL="339725" indent="-339725" eaLnBrk="0" hangingPunct="0">
              <a:spcBef>
                <a:spcPct val="50000"/>
              </a:spcBef>
              <a:buFontTx/>
              <a:buChar char="•"/>
            </a:pPr>
            <a:r>
              <a:rPr lang="en-US" sz="2400">
                <a:solidFill>
                  <a:schemeClr val="tx2"/>
                </a:solidFill>
                <a:latin typeface="Times New Roman" pitchFamily="18" charset="0"/>
              </a:rPr>
              <a:t>Maintenance/repair costs more than or                    outweighs the benefits and services</a:t>
            </a:r>
          </a:p>
          <a:p>
            <a:pPr marL="339725" indent="-339725" eaLnBrk="0" hangingPunct="0">
              <a:spcBef>
                <a:spcPct val="50000"/>
              </a:spcBef>
              <a:buFontTx/>
              <a:buChar char="•"/>
            </a:pPr>
            <a:r>
              <a:rPr lang="en-US" sz="2400">
                <a:solidFill>
                  <a:schemeClr val="tx2"/>
                </a:solidFill>
                <a:latin typeface="Times New Roman" pitchFamily="18" charset="0"/>
              </a:rPr>
              <a:t>Has become obsolete or outmoded</a:t>
            </a:r>
          </a:p>
          <a:p>
            <a:pPr marL="339725" indent="-339725" eaLnBrk="0" hangingPunct="0">
              <a:spcBef>
                <a:spcPct val="50000"/>
              </a:spcBef>
              <a:buFontTx/>
              <a:buChar char="•"/>
            </a:pPr>
            <a:r>
              <a:rPr lang="en-US" sz="2400">
                <a:solidFill>
                  <a:schemeClr val="tx2"/>
                </a:solidFill>
                <a:latin typeface="Times New Roman" pitchFamily="18" charset="0"/>
              </a:rPr>
              <a:t>Has been rendered unnecessary due to                  change in the Agency’s functions/mandate</a:t>
            </a:r>
          </a:p>
          <a:p>
            <a:pPr marL="339725" indent="-339725" eaLnBrk="0" hangingPunct="0">
              <a:spcBef>
                <a:spcPct val="50000"/>
              </a:spcBef>
              <a:buFontTx/>
              <a:buChar char="•"/>
            </a:pPr>
            <a:r>
              <a:rPr lang="en-US" sz="2400">
                <a:solidFill>
                  <a:schemeClr val="tx2"/>
                </a:solidFill>
                <a:latin typeface="Times New Roman" pitchFamily="18" charset="0"/>
              </a:rPr>
              <a:t>In excess of requirements</a:t>
            </a:r>
          </a:p>
          <a:p>
            <a:pPr marL="339725" indent="-339725" eaLnBrk="0" hangingPunct="0">
              <a:spcBef>
                <a:spcPct val="50000"/>
              </a:spcBef>
              <a:buFontTx/>
              <a:buChar char="•"/>
            </a:pPr>
            <a:r>
              <a:rPr lang="en-US" sz="2400">
                <a:solidFill>
                  <a:schemeClr val="tx2"/>
                </a:solidFill>
                <a:latin typeface="Times New Roman" pitchFamily="18" charset="0"/>
              </a:rPr>
              <a:t>Has become dangerous or hazardous to use</a:t>
            </a:r>
          </a:p>
        </p:txBody>
      </p:sp>
      <p:pic>
        <p:nvPicPr>
          <p:cNvPr id="14341" name="Picture 8" descr="j0303396"/>
          <p:cNvPicPr>
            <a:picLocks noChangeAspect="1" noChangeArrowheads="1" noCrop="1"/>
          </p:cNvPicPr>
          <p:nvPr/>
        </p:nvPicPr>
        <p:blipFill>
          <a:blip r:embed="rId2" cstate="print"/>
          <a:srcRect/>
          <a:stretch>
            <a:fillRect/>
          </a:stretch>
        </p:blipFill>
        <p:spPr bwMode="auto">
          <a:xfrm>
            <a:off x="4419600" y="1295400"/>
            <a:ext cx="5105400" cy="3908425"/>
          </a:xfrm>
          <a:prstGeom prst="rect">
            <a:avLst/>
          </a:prstGeom>
          <a:noFill/>
          <a:ln w="9525">
            <a:noFill/>
            <a:miter lim="800000"/>
            <a:headEnd/>
            <a:tailEnd/>
          </a:ln>
        </p:spPr>
      </p:pic>
    </p:spTree>
    <p:extLst>
      <p:ext uri="{BB962C8B-B14F-4D97-AF65-F5344CB8AC3E}">
        <p14:creationId xmlns:p14="http://schemas.microsoft.com/office/powerpoint/2010/main" xmlns="" val="627968232"/>
      </p:ext>
    </p:extLst>
  </p:cSld>
  <p:clrMapOvr>
    <a:masterClrMapping/>
  </p:clrMapOvr>
  <p:transition spd="med">
    <p:cover dir="r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AutoShape 2"/>
          <p:cNvSpPr>
            <a:spLocks noChangeArrowheads="1"/>
          </p:cNvSpPr>
          <p:nvPr/>
        </p:nvSpPr>
        <p:spPr bwMode="gray">
          <a:xfrm>
            <a:off x="1463675" y="1295400"/>
            <a:ext cx="5759450" cy="2159000"/>
          </a:xfrm>
          <a:prstGeom prst="upArrow">
            <a:avLst>
              <a:gd name="adj1" fmla="val 57296"/>
              <a:gd name="adj2" fmla="val 62796"/>
            </a:avLst>
          </a:prstGeom>
          <a:gradFill rotWithShape="1">
            <a:gsLst>
              <a:gs pos="0">
                <a:schemeClr val="tx2"/>
              </a:gs>
              <a:gs pos="100000">
                <a:schemeClr val="tx2">
                  <a:gamma/>
                  <a:tint val="33333"/>
                  <a:invGamma/>
                  <a:alpha val="0"/>
                </a:schemeClr>
              </a:gs>
            </a:gsLst>
            <a:lin ang="5400000" scaled="1"/>
          </a:gradFill>
          <a:ln>
            <a:noFill/>
          </a:ln>
          <a:effectLst/>
          <a:extLst/>
        </p:spPr>
        <p:txBody>
          <a:bodyPr wrap="none" anchor="ctr"/>
          <a:lstStyle/>
          <a:p>
            <a:pPr>
              <a:defRPr/>
            </a:pPr>
            <a:endParaRPr lang="en-PH"/>
          </a:p>
        </p:txBody>
      </p:sp>
      <p:sp>
        <p:nvSpPr>
          <p:cNvPr id="302085" name="AutoShape 5"/>
          <p:cNvSpPr>
            <a:spLocks noChangeArrowheads="1"/>
          </p:cNvSpPr>
          <p:nvPr/>
        </p:nvSpPr>
        <p:spPr bwMode="gray">
          <a:xfrm>
            <a:off x="1928813" y="3795712"/>
            <a:ext cx="4953000" cy="609600"/>
          </a:xfrm>
          <a:prstGeom prst="roundRect">
            <a:avLst>
              <a:gd name="adj" fmla="val 4910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pPr algn="ctr">
              <a:defRPr/>
            </a:pPr>
            <a:r>
              <a:rPr lang="en-US" sz="2400" b="1">
                <a:solidFill>
                  <a:srgbClr val="FFFF00"/>
                </a:solidFill>
              </a:rPr>
              <a:t>Transfer of Property</a:t>
            </a:r>
          </a:p>
        </p:txBody>
      </p:sp>
      <p:sp>
        <p:nvSpPr>
          <p:cNvPr id="302086" name="AutoShape 6"/>
          <p:cNvSpPr>
            <a:spLocks noChangeArrowheads="1"/>
          </p:cNvSpPr>
          <p:nvPr/>
        </p:nvSpPr>
        <p:spPr bwMode="gray">
          <a:xfrm>
            <a:off x="1976438" y="4600575"/>
            <a:ext cx="4953000" cy="609600"/>
          </a:xfrm>
          <a:prstGeom prst="roundRect">
            <a:avLst>
              <a:gd name="adj" fmla="val 4910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pPr algn="ctr">
              <a:defRPr/>
            </a:pPr>
            <a:r>
              <a:rPr lang="en-US" sz="2400" b="1" dirty="0">
                <a:solidFill>
                  <a:srgbClr val="FFFF00"/>
                </a:solidFill>
              </a:rPr>
              <a:t>Donation of Property</a:t>
            </a:r>
          </a:p>
        </p:txBody>
      </p:sp>
      <p:sp>
        <p:nvSpPr>
          <p:cNvPr id="302087" name="AutoShape 7"/>
          <p:cNvSpPr>
            <a:spLocks noChangeArrowheads="1"/>
          </p:cNvSpPr>
          <p:nvPr/>
        </p:nvSpPr>
        <p:spPr bwMode="gray">
          <a:xfrm>
            <a:off x="1914525" y="2957512"/>
            <a:ext cx="4953000" cy="609600"/>
          </a:xfrm>
          <a:prstGeom prst="roundRect">
            <a:avLst>
              <a:gd name="adj" fmla="val 4910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pPr algn="ctr">
              <a:defRPr/>
            </a:pPr>
            <a:r>
              <a:rPr lang="en-US" sz="2400" b="1" dirty="0">
                <a:solidFill>
                  <a:srgbClr val="FFFF00"/>
                </a:solidFill>
              </a:rPr>
              <a:t>Condemnation / Destruction</a:t>
            </a:r>
            <a:endParaRPr lang="en-US" sz="2400" dirty="0">
              <a:solidFill>
                <a:srgbClr val="FFFF00"/>
              </a:solidFill>
            </a:endParaRPr>
          </a:p>
        </p:txBody>
      </p:sp>
      <p:sp>
        <p:nvSpPr>
          <p:cNvPr id="302088" name="AutoShape 8"/>
          <p:cNvSpPr>
            <a:spLocks noChangeArrowheads="1"/>
          </p:cNvSpPr>
          <p:nvPr/>
        </p:nvSpPr>
        <p:spPr bwMode="gray">
          <a:xfrm>
            <a:off x="2009775" y="5405437"/>
            <a:ext cx="4953000" cy="609600"/>
          </a:xfrm>
          <a:prstGeom prst="roundRect">
            <a:avLst>
              <a:gd name="adj" fmla="val 49106"/>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28575">
            <a:solidFill>
              <a:schemeClr val="tx1"/>
            </a:solidFill>
            <a:round/>
            <a:headEnd/>
            <a:tailEnd/>
          </a:ln>
          <a:effectLst>
            <a:outerShdw dist="107763" dir="2700000" algn="ctr" rotWithShape="0">
              <a:srgbClr val="000000">
                <a:alpha val="50000"/>
              </a:srgbClr>
            </a:outerShdw>
          </a:effectLst>
        </p:spPr>
        <p:txBody>
          <a:bodyPr wrap="none" anchor="ctr"/>
          <a:lstStyle/>
          <a:p>
            <a:pPr algn="ctr">
              <a:defRPr/>
            </a:pPr>
            <a:r>
              <a:rPr lang="en-US" sz="2400" b="1" dirty="0">
                <a:solidFill>
                  <a:srgbClr val="FFFF00"/>
                </a:solidFill>
              </a:rPr>
              <a:t>Sale of Unserviceable Property</a:t>
            </a:r>
            <a:endParaRPr lang="en-US" sz="2400" dirty="0">
              <a:solidFill>
                <a:srgbClr val="FFFF00"/>
              </a:solidFill>
            </a:endParaRPr>
          </a:p>
        </p:txBody>
      </p:sp>
      <p:sp>
        <p:nvSpPr>
          <p:cNvPr id="10" name="TextBox 9"/>
          <p:cNvSpPr txBox="1"/>
          <p:nvPr/>
        </p:nvSpPr>
        <p:spPr>
          <a:xfrm>
            <a:off x="228600" y="68759"/>
            <a:ext cx="8534400" cy="769441"/>
          </a:xfrm>
          <a:prstGeom prst="rect">
            <a:avLst/>
          </a:prstGeom>
          <a:noFill/>
        </p:spPr>
        <p:txBody>
          <a:bodyPr wrap="square" rtlCol="0">
            <a:spAutoFit/>
          </a:bodyPr>
          <a:lstStyle/>
          <a:p>
            <a:r>
              <a:rPr lang="en-US" sz="4400" b="1" dirty="0" smtClean="0">
                <a:solidFill>
                  <a:schemeClr val="bg1"/>
                </a:solidFill>
                <a:latin typeface="Comic Sans MS" pitchFamily="66" charset="0"/>
              </a:rPr>
              <a:t>Modes of Disposal</a:t>
            </a:r>
            <a:endParaRPr lang="en-US" sz="4400" b="1" dirty="0">
              <a:solidFill>
                <a:schemeClr val="bg1"/>
              </a:solidFill>
              <a:latin typeface="Comic Sans MS" pitchFamily="66" charset="0"/>
            </a:endParaRPr>
          </a:p>
        </p:txBody>
      </p:sp>
    </p:spTree>
    <p:extLst>
      <p:ext uri="{BB962C8B-B14F-4D97-AF65-F5344CB8AC3E}">
        <p14:creationId xmlns:p14="http://schemas.microsoft.com/office/powerpoint/2010/main" xmlns="" val="1876283088"/>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302085"/>
                                        </p:tgtEl>
                                        <p:attrNameLst>
                                          <p:attrName>style.visibility</p:attrName>
                                        </p:attrNameLst>
                                      </p:cBhvr>
                                      <p:to>
                                        <p:strVal val="visible"/>
                                      </p:to>
                                    </p:set>
                                    <p:anim from="(-#ppt_w/2)" to="(#ppt_x)" calcmode="lin" valueType="num">
                                      <p:cBhvr>
                                        <p:cTn id="7" dur="600" fill="hold">
                                          <p:stCondLst>
                                            <p:cond delay="0"/>
                                          </p:stCondLst>
                                        </p:cTn>
                                        <p:tgtEl>
                                          <p:spTgt spid="302085"/>
                                        </p:tgtEl>
                                        <p:attrNameLst>
                                          <p:attrName>ppt_x</p:attrName>
                                        </p:attrNameLst>
                                      </p:cBhvr>
                                    </p:anim>
                                    <p:anim from="0" to="-1.0" calcmode="lin" valueType="num">
                                      <p:cBhvr>
                                        <p:cTn id="8" dur="200" decel="50000" autoRev="1" fill="hold">
                                          <p:stCondLst>
                                            <p:cond delay="600"/>
                                          </p:stCondLst>
                                        </p:cTn>
                                        <p:tgtEl>
                                          <p:spTgt spid="302085"/>
                                        </p:tgtEl>
                                        <p:attrNameLst>
                                          <p:attrName>xshear</p:attrName>
                                        </p:attrNameLst>
                                      </p:cBhvr>
                                    </p:anim>
                                    <p:animScale>
                                      <p:cBhvr>
                                        <p:cTn id="9" dur="200" decel="100000" autoRev="1" fill="hold">
                                          <p:stCondLst>
                                            <p:cond delay="600"/>
                                          </p:stCondLst>
                                        </p:cTn>
                                        <p:tgtEl>
                                          <p:spTgt spid="302085"/>
                                        </p:tgtEl>
                                      </p:cBhvr>
                                      <p:from x="100000" y="100000"/>
                                      <p:to x="80000" y="100000"/>
                                    </p:animScale>
                                    <p:anim by="(#ppt_h/3+#ppt_w*0.1)" calcmode="lin" valueType="num">
                                      <p:cBhvr additive="sum">
                                        <p:cTn id="10" dur="200" decel="100000" autoRev="1" fill="hold">
                                          <p:stCondLst>
                                            <p:cond delay="600"/>
                                          </p:stCondLst>
                                        </p:cTn>
                                        <p:tgtEl>
                                          <p:spTgt spid="302085"/>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302086"/>
                                        </p:tgtEl>
                                        <p:attrNameLst>
                                          <p:attrName>style.visibility</p:attrName>
                                        </p:attrNameLst>
                                      </p:cBhvr>
                                      <p:to>
                                        <p:strVal val="visible"/>
                                      </p:to>
                                    </p:set>
                                    <p:anim from="(-#ppt_w/2)" to="(#ppt_x)" calcmode="lin" valueType="num">
                                      <p:cBhvr>
                                        <p:cTn id="15" dur="600" fill="hold">
                                          <p:stCondLst>
                                            <p:cond delay="0"/>
                                          </p:stCondLst>
                                        </p:cTn>
                                        <p:tgtEl>
                                          <p:spTgt spid="302086"/>
                                        </p:tgtEl>
                                        <p:attrNameLst>
                                          <p:attrName>ppt_x</p:attrName>
                                        </p:attrNameLst>
                                      </p:cBhvr>
                                    </p:anim>
                                    <p:anim from="0" to="-1.0" calcmode="lin" valueType="num">
                                      <p:cBhvr>
                                        <p:cTn id="16" dur="200" decel="50000" autoRev="1" fill="hold">
                                          <p:stCondLst>
                                            <p:cond delay="600"/>
                                          </p:stCondLst>
                                        </p:cTn>
                                        <p:tgtEl>
                                          <p:spTgt spid="302086"/>
                                        </p:tgtEl>
                                        <p:attrNameLst>
                                          <p:attrName>xshear</p:attrName>
                                        </p:attrNameLst>
                                      </p:cBhvr>
                                    </p:anim>
                                    <p:animScale>
                                      <p:cBhvr>
                                        <p:cTn id="17" dur="200" decel="100000" autoRev="1" fill="hold">
                                          <p:stCondLst>
                                            <p:cond delay="600"/>
                                          </p:stCondLst>
                                        </p:cTn>
                                        <p:tgtEl>
                                          <p:spTgt spid="302086"/>
                                        </p:tgtEl>
                                      </p:cBhvr>
                                      <p:from x="100000" y="100000"/>
                                      <p:to x="80000" y="100000"/>
                                    </p:animScale>
                                    <p:anim by="(#ppt_h/3+#ppt_w*0.1)" calcmode="lin" valueType="num">
                                      <p:cBhvr additive="sum">
                                        <p:cTn id="18" dur="200" decel="100000" autoRev="1" fill="hold">
                                          <p:stCondLst>
                                            <p:cond delay="600"/>
                                          </p:stCondLst>
                                        </p:cTn>
                                        <p:tgtEl>
                                          <p:spTgt spid="302086"/>
                                        </p:tgtEl>
                                        <p:attrNameLst>
                                          <p:attrName>ppt_x</p:attrName>
                                        </p:attrNameLst>
                                      </p:cBhvr>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302087"/>
                                        </p:tgtEl>
                                        <p:attrNameLst>
                                          <p:attrName>style.visibility</p:attrName>
                                        </p:attrNameLst>
                                      </p:cBhvr>
                                      <p:to>
                                        <p:strVal val="visible"/>
                                      </p:to>
                                    </p:set>
                                    <p:anim from="(-#ppt_w/2)" to="(#ppt_x)" calcmode="lin" valueType="num">
                                      <p:cBhvr>
                                        <p:cTn id="23" dur="600" fill="hold">
                                          <p:stCondLst>
                                            <p:cond delay="0"/>
                                          </p:stCondLst>
                                        </p:cTn>
                                        <p:tgtEl>
                                          <p:spTgt spid="302087"/>
                                        </p:tgtEl>
                                        <p:attrNameLst>
                                          <p:attrName>ppt_x</p:attrName>
                                        </p:attrNameLst>
                                      </p:cBhvr>
                                    </p:anim>
                                    <p:anim from="0" to="-1.0" calcmode="lin" valueType="num">
                                      <p:cBhvr>
                                        <p:cTn id="24" dur="200" decel="50000" autoRev="1" fill="hold">
                                          <p:stCondLst>
                                            <p:cond delay="600"/>
                                          </p:stCondLst>
                                        </p:cTn>
                                        <p:tgtEl>
                                          <p:spTgt spid="302087"/>
                                        </p:tgtEl>
                                        <p:attrNameLst>
                                          <p:attrName>xshear</p:attrName>
                                        </p:attrNameLst>
                                      </p:cBhvr>
                                    </p:anim>
                                    <p:animScale>
                                      <p:cBhvr>
                                        <p:cTn id="25" dur="200" decel="100000" autoRev="1" fill="hold">
                                          <p:stCondLst>
                                            <p:cond delay="600"/>
                                          </p:stCondLst>
                                        </p:cTn>
                                        <p:tgtEl>
                                          <p:spTgt spid="302087"/>
                                        </p:tgtEl>
                                      </p:cBhvr>
                                      <p:from x="100000" y="100000"/>
                                      <p:to x="80000" y="100000"/>
                                    </p:animScale>
                                    <p:anim by="(#ppt_h/3+#ppt_w*0.1)" calcmode="lin" valueType="num">
                                      <p:cBhvr additive="sum">
                                        <p:cTn id="26" dur="200" decel="100000" autoRev="1" fill="hold">
                                          <p:stCondLst>
                                            <p:cond delay="600"/>
                                          </p:stCondLst>
                                        </p:cTn>
                                        <p:tgtEl>
                                          <p:spTgt spid="302087"/>
                                        </p:tgtEl>
                                        <p:attrNameLst>
                                          <p:attrName>ppt_x</p:attrName>
                                        </p:attrNameLst>
                                      </p:cBhvr>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302088"/>
                                        </p:tgtEl>
                                        <p:attrNameLst>
                                          <p:attrName>style.visibility</p:attrName>
                                        </p:attrNameLst>
                                      </p:cBhvr>
                                      <p:to>
                                        <p:strVal val="visible"/>
                                      </p:to>
                                    </p:set>
                                    <p:anim from="(-#ppt_w/2)" to="(#ppt_x)" calcmode="lin" valueType="num">
                                      <p:cBhvr>
                                        <p:cTn id="31" dur="600" fill="hold">
                                          <p:stCondLst>
                                            <p:cond delay="0"/>
                                          </p:stCondLst>
                                        </p:cTn>
                                        <p:tgtEl>
                                          <p:spTgt spid="302088"/>
                                        </p:tgtEl>
                                        <p:attrNameLst>
                                          <p:attrName>ppt_x</p:attrName>
                                        </p:attrNameLst>
                                      </p:cBhvr>
                                    </p:anim>
                                    <p:anim from="0" to="-1.0" calcmode="lin" valueType="num">
                                      <p:cBhvr>
                                        <p:cTn id="32" dur="200" decel="50000" autoRev="1" fill="hold">
                                          <p:stCondLst>
                                            <p:cond delay="600"/>
                                          </p:stCondLst>
                                        </p:cTn>
                                        <p:tgtEl>
                                          <p:spTgt spid="302088"/>
                                        </p:tgtEl>
                                        <p:attrNameLst>
                                          <p:attrName>xshear</p:attrName>
                                        </p:attrNameLst>
                                      </p:cBhvr>
                                    </p:anim>
                                    <p:animScale>
                                      <p:cBhvr>
                                        <p:cTn id="33" dur="200" decel="100000" autoRev="1" fill="hold">
                                          <p:stCondLst>
                                            <p:cond delay="600"/>
                                          </p:stCondLst>
                                        </p:cTn>
                                        <p:tgtEl>
                                          <p:spTgt spid="302088"/>
                                        </p:tgtEl>
                                      </p:cBhvr>
                                      <p:from x="100000" y="100000"/>
                                      <p:to x="80000" y="100000"/>
                                    </p:animScale>
                                    <p:anim by="(#ppt_h/3+#ppt_w*0.1)" calcmode="lin" valueType="num">
                                      <p:cBhvr additive="sum">
                                        <p:cTn id="34" dur="200" decel="100000" autoRev="1" fill="hold">
                                          <p:stCondLst>
                                            <p:cond delay="600"/>
                                          </p:stCondLst>
                                        </p:cTn>
                                        <p:tgtEl>
                                          <p:spTgt spid="30208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5" grpId="0" animBg="1"/>
      <p:bldP spid="302086" grpId="0" animBg="1"/>
      <p:bldP spid="302087" grpId="0" animBg="1"/>
      <p:bldP spid="30208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AutoShape 2" descr="Image result for documentation ic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9332" name="Picture 4" descr="Image result for documentation icon"/>
          <p:cNvPicPr>
            <a:picLocks noChangeAspect="1" noChangeArrowheads="1"/>
          </p:cNvPicPr>
          <p:nvPr/>
        </p:nvPicPr>
        <p:blipFill>
          <a:blip r:embed="rId2"/>
          <a:srcRect/>
          <a:stretch>
            <a:fillRect/>
          </a:stretch>
        </p:blipFill>
        <p:spPr bwMode="auto">
          <a:xfrm>
            <a:off x="2209800" y="1752600"/>
            <a:ext cx="4800600" cy="3426154"/>
          </a:xfrm>
          <a:prstGeom prst="rect">
            <a:avLst/>
          </a:prstGeom>
          <a:noFill/>
        </p:spPr>
      </p:pic>
    </p:spTree>
    <p:extLst>
      <p:ext uri="{BB962C8B-B14F-4D97-AF65-F5344CB8AC3E}">
        <p14:creationId xmlns:p14="http://schemas.microsoft.com/office/powerpoint/2010/main" xmlns="" val="1876283088"/>
      </p:ext>
    </p:extLst>
  </p:cSld>
  <p:clrMapOvr>
    <a:masterClrMapping/>
  </p:clrMapOvr>
  <p:transition spd="slow" advClick="0">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6200" y="100013"/>
            <a:ext cx="8153400" cy="738187"/>
          </a:xfrm>
        </p:spPr>
        <p:txBody>
          <a:bodyPr>
            <a:normAutofit fontScale="90000"/>
          </a:bodyPr>
          <a:lstStyle/>
          <a:p>
            <a:pPr marL="838200" indent="-838200" algn="l" eaLnBrk="1" hangingPunct="1"/>
            <a:r>
              <a:rPr lang="en-US" sz="2800" b="1" dirty="0" smtClean="0">
                <a:solidFill>
                  <a:srgbClr val="0000FF"/>
                </a:solidFill>
              </a:rPr>
              <a:t>Inventory and Inspection Report of Unserviceable Property  (IIRUP)</a:t>
            </a:r>
          </a:p>
        </p:txBody>
      </p:sp>
      <p:sp>
        <p:nvSpPr>
          <p:cNvPr id="17411" name="Rectangle 3"/>
          <p:cNvSpPr>
            <a:spLocks noGrp="1" noChangeArrowheads="1"/>
          </p:cNvSpPr>
          <p:nvPr>
            <p:ph type="body" sz="half" idx="1"/>
          </p:nvPr>
        </p:nvSpPr>
        <p:spPr>
          <a:xfrm>
            <a:off x="228600" y="1676400"/>
            <a:ext cx="7620000" cy="4497388"/>
          </a:xfrm>
        </p:spPr>
        <p:txBody>
          <a:bodyPr>
            <a:normAutofit lnSpcReduction="10000"/>
          </a:bodyPr>
          <a:lstStyle/>
          <a:p>
            <a:pPr eaLnBrk="1" hangingPunct="1">
              <a:lnSpc>
                <a:spcPct val="90000"/>
              </a:lnSpc>
            </a:pPr>
            <a:r>
              <a:rPr lang="en-US" sz="2800" smtClean="0"/>
              <a:t>This form is used for :</a:t>
            </a:r>
          </a:p>
          <a:p>
            <a:pPr lvl="1" eaLnBrk="1" hangingPunct="1">
              <a:lnSpc>
                <a:spcPct val="90000"/>
              </a:lnSpc>
            </a:pPr>
            <a:r>
              <a:rPr lang="en-US" smtClean="0"/>
              <a:t>disposal of vehicles, </a:t>
            </a:r>
          </a:p>
          <a:p>
            <a:pPr lvl="1" eaLnBrk="1" hangingPunct="1">
              <a:lnSpc>
                <a:spcPct val="90000"/>
              </a:lnSpc>
            </a:pPr>
            <a:r>
              <a:rPr lang="en-US" smtClean="0"/>
              <a:t>office equipment, </a:t>
            </a:r>
          </a:p>
          <a:p>
            <a:pPr lvl="1" eaLnBrk="1" hangingPunct="1">
              <a:lnSpc>
                <a:spcPct val="90000"/>
              </a:lnSpc>
            </a:pPr>
            <a:r>
              <a:rPr lang="en-US" smtClean="0"/>
              <a:t>furniture, and 	</a:t>
            </a:r>
          </a:p>
          <a:p>
            <a:pPr lvl="1" eaLnBrk="1" hangingPunct="1">
              <a:lnSpc>
                <a:spcPct val="90000"/>
              </a:lnSpc>
            </a:pPr>
            <a:r>
              <a:rPr lang="en-US" smtClean="0"/>
              <a:t>other properties, plant and equipment </a:t>
            </a:r>
          </a:p>
          <a:p>
            <a:pPr lvl="1" eaLnBrk="1" hangingPunct="1">
              <a:lnSpc>
                <a:spcPct val="90000"/>
              </a:lnSpc>
              <a:buFont typeface="Wingdings" pitchFamily="2" charset="2"/>
              <a:buNone/>
            </a:pPr>
            <a:r>
              <a:rPr lang="en-US" smtClean="0"/>
              <a:t>	which can no longer be repaired or </a:t>
            </a:r>
          </a:p>
          <a:p>
            <a:pPr lvl="1" eaLnBrk="1" hangingPunct="1">
              <a:lnSpc>
                <a:spcPct val="90000"/>
              </a:lnSpc>
              <a:buFont typeface="Wingdings" pitchFamily="2" charset="2"/>
              <a:buNone/>
            </a:pPr>
            <a:r>
              <a:rPr lang="en-US" smtClean="0"/>
              <a:t>	reconditioned and whose maintenance </a:t>
            </a:r>
          </a:p>
          <a:p>
            <a:pPr lvl="1" eaLnBrk="1" hangingPunct="1">
              <a:lnSpc>
                <a:spcPct val="90000"/>
              </a:lnSpc>
              <a:buFont typeface="Wingdings" pitchFamily="2" charset="2"/>
              <a:buNone/>
            </a:pPr>
            <a:r>
              <a:rPr lang="en-US" smtClean="0"/>
              <a:t>	cost of repair more than outweighs the </a:t>
            </a:r>
          </a:p>
          <a:p>
            <a:pPr lvl="1" eaLnBrk="1" hangingPunct="1">
              <a:lnSpc>
                <a:spcPct val="90000"/>
              </a:lnSpc>
              <a:buFont typeface="Wingdings" pitchFamily="2" charset="2"/>
              <a:buNone/>
            </a:pPr>
            <a:r>
              <a:rPr lang="en-US" smtClean="0"/>
              <a:t>	benefits and services that will be </a:t>
            </a:r>
          </a:p>
          <a:p>
            <a:pPr lvl="1" eaLnBrk="1" hangingPunct="1">
              <a:lnSpc>
                <a:spcPct val="90000"/>
              </a:lnSpc>
              <a:buFont typeface="Wingdings" pitchFamily="2" charset="2"/>
              <a:buNone/>
            </a:pPr>
            <a:r>
              <a:rPr lang="en-US" smtClean="0"/>
              <a:t>	derived from its continued use.  </a:t>
            </a:r>
          </a:p>
        </p:txBody>
      </p:sp>
      <p:pic>
        <p:nvPicPr>
          <p:cNvPr id="17412" name="Picture 4" descr="bd06670_"/>
          <p:cNvPicPr>
            <a:picLocks noGrp="1" noChangeAspect="1" noChangeArrowheads="1"/>
          </p:cNvPicPr>
          <p:nvPr>
            <p:ph sz="half" idx="2"/>
          </p:nvPr>
        </p:nvPicPr>
        <p:blipFill>
          <a:blip r:embed="rId2" cstate="print"/>
          <a:srcRect/>
          <a:stretch>
            <a:fillRect/>
          </a:stretch>
        </p:blipFill>
        <p:spPr>
          <a:xfrm>
            <a:off x="4724400" y="1524000"/>
            <a:ext cx="2362200" cy="1954213"/>
          </a:xfrm>
          <a:noFill/>
        </p:spPr>
      </p:pic>
    </p:spTree>
    <p:extLst>
      <p:ext uri="{BB962C8B-B14F-4D97-AF65-F5344CB8AC3E}">
        <p14:creationId xmlns:p14="http://schemas.microsoft.com/office/powerpoint/2010/main" xmlns="" val="2162564456"/>
      </p:ext>
    </p:extLst>
  </p:cSld>
  <p:clrMapOvr>
    <a:masterClrMapping/>
  </p:clrMapOvr>
  <p:transition spd="med"/>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5"/>
          <p:cNvGraphicFramePr>
            <a:graphicFrameLocks noChangeAspect="1"/>
          </p:cNvGraphicFramePr>
          <p:nvPr/>
        </p:nvGraphicFramePr>
        <p:xfrm>
          <a:off x="152400" y="1219200"/>
          <a:ext cx="8839200" cy="5105400"/>
        </p:xfrm>
        <a:graphic>
          <a:graphicData uri="http://schemas.openxmlformats.org/presentationml/2006/ole">
            <p:oleObj spid="_x0000_s5122" name="Worksheet" r:id="rId3" imgW="12030075" imgH="9048750" progId="">
              <p:embed/>
            </p:oleObj>
          </a:graphicData>
        </a:graphic>
      </p:graphicFrame>
      <p:sp>
        <p:nvSpPr>
          <p:cNvPr id="252934" name="Rectangle 6"/>
          <p:cNvSpPr>
            <a:spLocks noChangeArrowheads="1"/>
          </p:cNvSpPr>
          <p:nvPr/>
        </p:nvSpPr>
        <p:spPr bwMode="gray">
          <a:xfrm>
            <a:off x="0" y="152400"/>
            <a:ext cx="6705600" cy="685800"/>
          </a:xfrm>
          <a:prstGeom prst="rect">
            <a:avLst/>
          </a:prstGeom>
          <a:noFill/>
          <a:ln w="9525">
            <a:noFill/>
            <a:miter lim="800000"/>
            <a:headEnd/>
            <a:tailEnd/>
          </a:ln>
        </p:spPr>
        <p:txBody>
          <a:bodyPr anchor="ctr"/>
          <a:lstStyle/>
          <a:p>
            <a:pPr algn="ctr"/>
            <a:r>
              <a:rPr lang="en-US" sz="2400" b="1" dirty="0">
                <a:solidFill>
                  <a:srgbClr val="0000FF"/>
                </a:solidFill>
              </a:rPr>
              <a:t>Inventory and Inspection Report of Unserviceable Property (IIRUP)</a:t>
            </a:r>
          </a:p>
        </p:txBody>
      </p:sp>
    </p:spTree>
    <p:extLst>
      <p:ext uri="{BB962C8B-B14F-4D97-AF65-F5344CB8AC3E}">
        <p14:creationId xmlns:p14="http://schemas.microsoft.com/office/powerpoint/2010/main" xmlns="" val="30558022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2934"/>
                                        </p:tgtEl>
                                        <p:attrNameLst>
                                          <p:attrName>style.visibility</p:attrName>
                                        </p:attrNameLst>
                                      </p:cBhvr>
                                      <p:to>
                                        <p:strVal val="visible"/>
                                      </p:to>
                                    </p:set>
                                    <p:animEffect transition="in" filter="fade">
                                      <p:cBhvr>
                                        <p:cTn id="7" dur="2000"/>
                                        <p:tgtEl>
                                          <p:spTgt spid="252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4" grpId="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04800" y="0"/>
            <a:ext cx="7772400" cy="1143000"/>
          </a:xfrm>
        </p:spPr>
        <p:txBody>
          <a:bodyPr>
            <a:normAutofit/>
          </a:bodyPr>
          <a:lstStyle/>
          <a:p>
            <a:pPr marL="838200" indent="-838200" algn="l" eaLnBrk="1" hangingPunct="1"/>
            <a:r>
              <a:rPr lang="en-US" sz="4000" dirty="0" smtClean="0">
                <a:latin typeface="Comic Sans MS" pitchFamily="66" charset="0"/>
              </a:rPr>
              <a:t>Waste Materials Report </a:t>
            </a:r>
          </a:p>
        </p:txBody>
      </p:sp>
      <p:sp>
        <p:nvSpPr>
          <p:cNvPr id="18435" name="Rectangle 3"/>
          <p:cNvSpPr>
            <a:spLocks noGrp="1" noChangeArrowheads="1"/>
          </p:cNvSpPr>
          <p:nvPr>
            <p:ph type="body" idx="1"/>
          </p:nvPr>
        </p:nvSpPr>
        <p:spPr>
          <a:xfrm>
            <a:off x="685800" y="1076325"/>
            <a:ext cx="7772400" cy="4468813"/>
          </a:xfrm>
        </p:spPr>
        <p:txBody>
          <a:bodyPr>
            <a:normAutofit lnSpcReduction="10000"/>
          </a:bodyPr>
          <a:lstStyle/>
          <a:p>
            <a:pPr eaLnBrk="1" hangingPunct="1">
              <a:lnSpc>
                <a:spcPct val="90000"/>
              </a:lnSpc>
            </a:pPr>
            <a:r>
              <a:rPr lang="en-US" sz="2800" smtClean="0"/>
              <a:t>This form shall be used:</a:t>
            </a:r>
          </a:p>
          <a:p>
            <a:pPr eaLnBrk="1" hangingPunct="1">
              <a:lnSpc>
                <a:spcPct val="90000"/>
              </a:lnSpc>
              <a:buFont typeface="Wingdings" pitchFamily="2" charset="2"/>
              <a:buNone/>
            </a:pPr>
            <a:endParaRPr lang="en-US" sz="2800" smtClean="0"/>
          </a:p>
          <a:p>
            <a:pPr lvl="1" eaLnBrk="1" hangingPunct="1">
              <a:lnSpc>
                <a:spcPct val="90000"/>
              </a:lnSpc>
            </a:pPr>
            <a:r>
              <a:rPr lang="en-US" smtClean="0"/>
              <a:t> </a:t>
            </a:r>
            <a:r>
              <a:rPr lang="en-US" sz="2400" smtClean="0"/>
              <a:t>to report all waste materials previously taken up in the books as assets so that they may be properly disposed of and dropped from the accounts</a:t>
            </a:r>
          </a:p>
          <a:p>
            <a:pPr lvl="1" eaLnBrk="1" hangingPunct="1">
              <a:lnSpc>
                <a:spcPct val="90000"/>
              </a:lnSpc>
              <a:buFont typeface="Wingdings" pitchFamily="2" charset="2"/>
              <a:buNone/>
            </a:pPr>
            <a:endParaRPr lang="en-US" smtClean="0"/>
          </a:p>
          <a:p>
            <a:pPr lvl="1" eaLnBrk="1" hangingPunct="1">
              <a:lnSpc>
                <a:spcPct val="90000"/>
              </a:lnSpc>
            </a:pPr>
            <a:r>
              <a:rPr lang="en-US" sz="2400" smtClean="0"/>
              <a:t>in the disposal of waste materials which result from the </a:t>
            </a:r>
            <a:r>
              <a:rPr lang="en-US" sz="2400" b="1" i="1" smtClean="0"/>
              <a:t>consumption or utilization of expandable materials, and covers damaged equipment parts, empty containers, and remnants salvaged from destroyed or damaged property, plant and equipment</a:t>
            </a:r>
            <a:r>
              <a:rPr lang="en-US" sz="2400" smtClean="0"/>
              <a:t>.</a:t>
            </a:r>
          </a:p>
        </p:txBody>
      </p:sp>
    </p:spTree>
    <p:extLst>
      <p:ext uri="{BB962C8B-B14F-4D97-AF65-F5344CB8AC3E}">
        <p14:creationId xmlns:p14="http://schemas.microsoft.com/office/powerpoint/2010/main" xmlns="" val="2478257325"/>
      </p:ext>
    </p:extLst>
  </p:cSld>
  <p:clrMapOvr>
    <a:masterClrMapping/>
  </p:clrMapOvr>
  <p:transition spd="med"/>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0226" name="Object 2"/>
          <p:cNvGraphicFramePr>
            <a:graphicFrameLocks noChangeAspect="1"/>
          </p:cNvGraphicFramePr>
          <p:nvPr/>
        </p:nvGraphicFramePr>
        <p:xfrm>
          <a:off x="304800" y="228600"/>
          <a:ext cx="8534400" cy="6324600"/>
        </p:xfrm>
        <a:graphic>
          <a:graphicData uri="http://schemas.openxmlformats.org/presentationml/2006/ole">
            <p:oleObj spid="_x0000_s6146" name="Worksheet" r:id="rId3" imgW="8625600" imgH="11635200" progId="">
              <p:embed/>
            </p:oleObj>
          </a:graphicData>
        </a:graphic>
      </p:graphicFrame>
    </p:spTree>
    <p:extLst>
      <p:ext uri="{BB962C8B-B14F-4D97-AF65-F5344CB8AC3E}">
        <p14:creationId xmlns:p14="http://schemas.microsoft.com/office/powerpoint/2010/main" xmlns="" val="887612048"/>
      </p:ext>
    </p:extLst>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nodeType="clickEffect">
                                  <p:stCondLst>
                                    <p:cond delay="0"/>
                                  </p:stCondLst>
                                  <p:childTnLst>
                                    <p:set>
                                      <p:cBhvr>
                                        <p:cTn id="6" dur="1" fill="hold">
                                          <p:stCondLst>
                                            <p:cond delay="0"/>
                                          </p:stCondLst>
                                        </p:cTn>
                                        <p:tgtEl>
                                          <p:spTgt spid="180226"/>
                                        </p:tgtEl>
                                        <p:attrNameLst>
                                          <p:attrName>style.visibility</p:attrName>
                                        </p:attrNameLst>
                                      </p:cBhvr>
                                      <p:to>
                                        <p:strVal val="visible"/>
                                      </p:to>
                                    </p:set>
                                    <p:animEffect transition="in" filter="blinds(vertical)">
                                      <p:cBhvr>
                                        <p:cTn id="7" dur="500"/>
                                        <p:tgtEl>
                                          <p:spTgt spid="180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WordArt 2"/>
          <p:cNvSpPr>
            <a:spLocks noChangeArrowheads="1" noChangeShapeType="1" noTextEdit="1"/>
          </p:cNvSpPr>
          <p:nvPr/>
        </p:nvSpPr>
        <p:spPr bwMode="auto">
          <a:xfrm>
            <a:off x="1905000" y="1828800"/>
            <a:ext cx="5257800" cy="1295400"/>
          </a:xfrm>
          <a:prstGeom prst="rect">
            <a:avLst/>
          </a:prstGeom>
        </p:spPr>
        <p:txBody>
          <a:bodyPr wrap="none" fromWordArt="1">
            <a:prstTxWarp prst="textPlain">
              <a:avLst>
                <a:gd name="adj" fmla="val 50000"/>
              </a:avLst>
            </a:prstTxWarp>
          </a:bodyPr>
          <a:lstStyle/>
          <a:p>
            <a:pPr algn="ctr"/>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a:rPr>
              <a:t>Thank You</a:t>
            </a:r>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DepEd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pEd Font theme">
      <a:majorFont>
        <a:latin typeface="Bookman Old Styl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4718</TotalTime>
  <Words>2600</Words>
  <Application>Microsoft Office PowerPoint</Application>
  <PresentationFormat>On-screen Show (4:3)</PresentationFormat>
  <Paragraphs>481</Paragraphs>
  <Slides>64</Slides>
  <Notes>13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64</vt:i4>
      </vt:variant>
    </vt:vector>
  </HeadingPairs>
  <TitlesOfParts>
    <vt:vector size="67" baseType="lpstr">
      <vt:lpstr>DepEd Theme</vt:lpstr>
      <vt:lpstr>Clip</vt:lpstr>
      <vt:lpstr>Worksheet</vt:lpstr>
      <vt:lpstr>Slide 1</vt:lpstr>
      <vt:lpstr>Session Overview</vt:lpstr>
      <vt:lpstr>Session Overview</vt:lpstr>
      <vt:lpstr>Learning Objective</vt:lpstr>
      <vt:lpstr>Learning Results</vt:lpstr>
      <vt:lpstr>Learning Results</vt:lpstr>
      <vt:lpstr>Learning Results</vt:lpstr>
      <vt:lpstr>Slide 8</vt:lpstr>
      <vt:lpstr>Slide 9</vt:lpstr>
      <vt:lpstr>Slide 10</vt:lpstr>
      <vt:lpstr>Slide 11</vt:lpstr>
      <vt:lpstr>Slide 12</vt:lpstr>
      <vt:lpstr>Functions of the Budget Division/ Unit </vt:lpstr>
      <vt:lpstr>Detailed Function of the Budget Division/Unit</vt:lpstr>
      <vt:lpstr>Function of the Budget Division/Unit</vt:lpstr>
      <vt:lpstr>Function of the Budget Division/Unit</vt:lpstr>
      <vt:lpstr>Functions of a Budget Officer vis-à-vis Functions of the Budget Division/ Unit </vt:lpstr>
      <vt:lpstr>Functions of a Budget Officer vis-à-vis Functions of the Budget Division/ Unit </vt:lpstr>
      <vt:lpstr>Functions of a Budget Officer vis-à-vis Functions of the Budget Division/ Unit </vt:lpstr>
      <vt:lpstr>Applications of the BMS for the Practice Sets</vt:lpstr>
      <vt:lpstr>Application of the BMS Training Module for DOs</vt:lpstr>
      <vt:lpstr>Simulation Exercise</vt:lpstr>
      <vt:lpstr>Development of the FMOM Training Module for DOs</vt:lpstr>
      <vt:lpstr>Development of a Training/CB Plan for Professional Development of DOs</vt:lpstr>
      <vt:lpstr>THANK YOU</vt:lpstr>
      <vt:lpstr>ASSET MANAGEMENT</vt:lpstr>
      <vt:lpstr>Slide 27</vt:lpstr>
      <vt:lpstr>Slide 28</vt:lpstr>
      <vt:lpstr>Slide 29</vt:lpstr>
      <vt:lpstr>Slide 30</vt:lpstr>
      <vt:lpstr>Slide 31</vt:lpstr>
      <vt:lpstr>Modes of Acquiring Government Property</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Disposal Objectives</vt:lpstr>
      <vt:lpstr>Slide 57</vt:lpstr>
      <vt:lpstr>Slide 58</vt:lpstr>
      <vt:lpstr>Slide 59</vt:lpstr>
      <vt:lpstr>Inventory and Inspection Report of Unserviceable Property  (IIRUP)</vt:lpstr>
      <vt:lpstr>Slide 61</vt:lpstr>
      <vt:lpstr>Waste Materials Report </vt:lpstr>
      <vt:lpstr>Slide 63</vt:lpstr>
      <vt:lpstr>Slide 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893</cp:revision>
  <dcterms:created xsi:type="dcterms:W3CDTF">2014-04-15T01:40:39Z</dcterms:created>
  <dcterms:modified xsi:type="dcterms:W3CDTF">2016-08-24T06:26:14Z</dcterms:modified>
  <dc:title>Training module: budget processes and asset management</dc:title>
  <dc:creator>Department of Education</dc:creator>
  <dc:subject>DepEd's Financial Management Operations Manual (DO 60, s. 2016) as a PDF, with its training slides and the GAM forms and instructions in Excel and Word.</dc:subject>
  <cp:keywords>DepEd FMOM (DO 60, s. 2016): PDF, Slides and GAM Forms, Training module: budget processes and asset management, School finance, DO 60, s. 2016, Department of Education, NASH Reviewer, aspiring school heads</cp:keywords>
  <dc:description>Shared by NASH Reviewer: https://nash.com.ph/blog/resources/deped-financial-management-operations-manual</dc:description>
  <cp:lastModifiedBy>NASH Reviewer</cp:lastModifiedB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ource">
    <vt:lpwstr>https://nash.com.ph/blog/resources/deped-financial-management-operations-manual</vt:lpwstr>
  </property>
</Properties>
</file>