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comment1.xml" ContentType="application/vnd.openxmlformats-officedocument.presentationml.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6"/>
  </p:notesMasterIdLst>
  <p:sldIdLst>
    <p:sldId id="661" r:id="rId2"/>
    <p:sldId id="704" r:id="rId3"/>
    <p:sldId id="718" r:id="rId4"/>
    <p:sldId id="695" r:id="rId5"/>
    <p:sldId id="714" r:id="rId6"/>
    <p:sldId id="712" r:id="rId7"/>
    <p:sldId id="713" r:id="rId8"/>
    <p:sldId id="715" r:id="rId9"/>
    <p:sldId id="716" r:id="rId10"/>
    <p:sldId id="717" r:id="rId11"/>
    <p:sldId id="692" r:id="rId12"/>
    <p:sldId id="694" r:id="rId13"/>
    <p:sldId id="693" r:id="rId14"/>
    <p:sldId id="702" r:id="rId15"/>
    <p:sldId id="753" r:id="rId16"/>
    <p:sldId id="697" r:id="rId17"/>
    <p:sldId id="698" r:id="rId18"/>
    <p:sldId id="708" r:id="rId19"/>
    <p:sldId id="709" r:id="rId20"/>
    <p:sldId id="710" r:id="rId21"/>
    <p:sldId id="720" r:id="rId22"/>
    <p:sldId id="754" r:id="rId23"/>
    <p:sldId id="705" r:id="rId24"/>
    <p:sldId id="706" r:id="rId25"/>
    <p:sldId id="707" r:id="rId26"/>
    <p:sldId id="755" r:id="rId27"/>
    <p:sldId id="719" r:id="rId28"/>
    <p:sldId id="721" r:id="rId29"/>
    <p:sldId id="722" r:id="rId30"/>
    <p:sldId id="723" r:id="rId31"/>
    <p:sldId id="724" r:id="rId32"/>
    <p:sldId id="725" r:id="rId33"/>
    <p:sldId id="726" r:id="rId34"/>
    <p:sldId id="727" r:id="rId35"/>
    <p:sldId id="728" r:id="rId36"/>
    <p:sldId id="729" r:id="rId37"/>
    <p:sldId id="730" r:id="rId38"/>
    <p:sldId id="731" r:id="rId39"/>
    <p:sldId id="732" r:id="rId40"/>
    <p:sldId id="736" r:id="rId41"/>
    <p:sldId id="752" r:id="rId42"/>
    <p:sldId id="737" r:id="rId43"/>
    <p:sldId id="738" r:id="rId44"/>
    <p:sldId id="739" r:id="rId45"/>
    <p:sldId id="743" r:id="rId46"/>
    <p:sldId id="744" r:id="rId47"/>
    <p:sldId id="745" r:id="rId48"/>
    <p:sldId id="747" r:id="rId49"/>
    <p:sldId id="748" r:id="rId50"/>
    <p:sldId id="749" r:id="rId51"/>
    <p:sldId id="750" r:id="rId52"/>
    <p:sldId id="734" r:id="rId53"/>
    <p:sldId id="735" r:id="rId54"/>
    <p:sldId id="703" r:id="rId55"/>
  </p:sldIdLst>
  <p:sldSz cx="9144000" cy="6858000" type="screen4x3"/>
  <p:notesSz cx="6858000" cy="9144000"/>
  <p:defaultText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5087">
          <p15:clr>
            <a:srgbClr val="A4A3A4"/>
          </p15:clr>
        </p15:guide>
        <p15:guide id="3" pos="2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ristian Paolo Torres" initials="KPT [7]" lastIdx="1" clrIdx="6">
    <p:extLst/>
  </p:cmAuthor>
  <p:cmAuthor id="0" name="rollie" initials="r" lastIdx="1" clrIdx="11"/>
  <p:cmAuthor id="1" name="Kristian Paolo Torres" initials="KPT" lastIdx="20" clrIdx="0">
    <p:extLst/>
  </p:cmAuthor>
  <p:cmAuthor id="8" name="Kristian Paolo Torres" initials="KPT [8]" lastIdx="3" clrIdx="7">
    <p:extLst/>
  </p:cmAuthor>
  <p:cmAuthor id="2" name="Kristian Paolo Torres" initials="KPT [2]" lastIdx="0" clrIdx="1">
    <p:extLst/>
  </p:cmAuthor>
  <p:cmAuthor id="9" name="Kristian Paolo Torres" initials="KPT [9]" lastIdx="1" clrIdx="8">
    <p:extLst/>
  </p:cmAuthor>
  <p:cmAuthor id="3" name="Kristian Paolo Torres" initials="KPT [3]" lastIdx="1" clrIdx="2">
    <p:extLst/>
  </p:cmAuthor>
  <p:cmAuthor id="10" name="Sarah" initials="S" lastIdx="15" clrIdx="9"/>
  <p:cmAuthor id="4" name="Kristian Paolo Torres" initials="KPT [4]" lastIdx="3" clrIdx="3">
    <p:extLst/>
  </p:cmAuthor>
  <p:cmAuthor id="11" name="Christine Fua" initials="CF" lastIdx="10" clrIdx="10"/>
  <p:cmAuthor id="5" name="Kristian Paolo Torres" initials="KPT [5]" lastIdx="1" clrIdx="4">
    <p:extLst/>
  </p:cmAuthor>
  <p:cmAuthor id="6" name="Kristian Paolo Torres" initials="KPT [6]" lastIdx="1"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8232"/>
    <a:srgbClr val="408000"/>
    <a:srgbClr val="008080"/>
    <a:srgbClr val="4CB39D"/>
    <a:srgbClr val="F4BF3B"/>
    <a:srgbClr val="E35078"/>
    <a:srgbClr val="D24069"/>
    <a:srgbClr val="93B72D"/>
    <a:srgbClr val="C42A55"/>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32" autoAdjust="0"/>
    <p:restoredTop sz="63882" autoAdjust="0"/>
  </p:normalViewPr>
  <p:slideViewPr>
    <p:cSldViewPr>
      <p:cViewPr varScale="1">
        <p:scale>
          <a:sx n="56" d="100"/>
          <a:sy n="56" d="100"/>
        </p:scale>
        <p:origin x="1661" y="43"/>
      </p:cViewPr>
      <p:guideLst>
        <p:guide orient="horz" pos="4319"/>
        <p:guide pos="5087"/>
        <p:guide pos="239"/>
      </p:guideLst>
    </p:cSldViewPr>
  </p:slideViewPr>
  <p:outlineViewPr>
    <p:cViewPr>
      <p:scale>
        <a:sx n="33" d="100"/>
        <a:sy n="33" d="100"/>
      </p:scale>
      <p:origin x="0" y="2682"/>
    </p:cViewPr>
  </p:outlineViewPr>
  <p:notesTextViewPr>
    <p:cViewPr>
      <p:scale>
        <a:sx n="3" d="2"/>
        <a:sy n="3" d="2"/>
      </p:scale>
      <p:origin x="0" y="0"/>
    </p:cViewPr>
  </p:notesTextViewPr>
  <p:sorterViewPr>
    <p:cViewPr varScale="1">
      <p:scale>
        <a:sx n="1" d="1"/>
        <a:sy n="1" d="1"/>
      </p:scale>
      <p:origin x="0" y="-11501"/>
    </p:cViewPr>
  </p:sorterViewPr>
  <p:notesViewPr>
    <p:cSldViewPr>
      <p:cViewPr varScale="1">
        <p:scale>
          <a:sx n="54" d="100"/>
          <a:sy n="54" d="100"/>
        </p:scale>
        <p:origin x="-285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800" b="1" i="0" u="none" strike="noStrike" kern="1200" baseline="0">
                <a:solidFill>
                  <a:schemeClr val="tx1">
                    <a:lumMod val="65000"/>
                    <a:lumOff val="35000"/>
                  </a:schemeClr>
                </a:solidFill>
                <a:latin typeface="+mn-lt"/>
                <a:ea typeface="+mn-ea"/>
                <a:cs typeface="+mn-cs"/>
              </a:defRPr>
            </a:pPr>
            <a:r>
              <a:rPr lang="en-PH" sz="2800"/>
              <a:t>Enrollment Rate</a:t>
            </a:r>
          </a:p>
        </c:rich>
      </c:tx>
      <c:layout/>
      <c:overlay val="0"/>
      <c:spPr>
        <a:noFill/>
        <a:ln>
          <a:noFill/>
        </a:ln>
        <a:effectLst/>
      </c:spPr>
      <c:txPr>
        <a:bodyPr rot="0" spcFirstLastPara="1" vertOverflow="ellipsis" vert="horz" wrap="square" anchor="ctr" anchorCtr="1"/>
        <a:lstStyle/>
        <a:p>
          <a:pPr>
            <a:defRPr lang="en-US" sz="2800" b="1" i="0" u="none" strike="noStrike" kern="120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Sheet1!$B$1</c:f>
              <c:strCache>
                <c:ptCount val="1"/>
                <c:pt idx="0">
                  <c:v>Male</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2013-2014</c:v>
                </c:pt>
                <c:pt idx="1">
                  <c:v>2014-2015</c:v>
                </c:pt>
                <c:pt idx="2">
                  <c:v>2015-2016</c:v>
                </c:pt>
              </c:strCache>
            </c:strRef>
          </c:cat>
          <c:val>
            <c:numRef>
              <c:f>Sheet1!$B$2:$B$4</c:f>
              <c:numCache>
                <c:formatCode>General</c:formatCode>
                <c:ptCount val="3"/>
                <c:pt idx="0">
                  <c:v>1771</c:v>
                </c:pt>
                <c:pt idx="1">
                  <c:v>1915</c:v>
                </c:pt>
                <c:pt idx="2">
                  <c:v>1803</c:v>
                </c:pt>
              </c:numCache>
            </c:numRef>
          </c:val>
          <c:extLst>
            <c:ext xmlns:c16="http://schemas.microsoft.com/office/drawing/2014/chart" uri="{C3380CC4-5D6E-409C-BE32-E72D297353CC}">
              <c16:uniqueId val="{00000000-6705-4E7A-BEC5-9FB89BA9CB37}"/>
            </c:ext>
          </c:extLst>
        </c:ser>
        <c:ser>
          <c:idx val="1"/>
          <c:order val="1"/>
          <c:tx>
            <c:strRef>
              <c:f>Sheet1!$C$1</c:f>
              <c:strCache>
                <c:ptCount val="1"/>
                <c:pt idx="0">
                  <c:v>Female</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2013-2014</c:v>
                </c:pt>
                <c:pt idx="1">
                  <c:v>2014-2015</c:v>
                </c:pt>
                <c:pt idx="2">
                  <c:v>2015-2016</c:v>
                </c:pt>
              </c:strCache>
            </c:strRef>
          </c:cat>
          <c:val>
            <c:numRef>
              <c:f>Sheet1!$C$2:$C$4</c:f>
              <c:numCache>
                <c:formatCode>General</c:formatCode>
                <c:ptCount val="3"/>
                <c:pt idx="0">
                  <c:v>1807</c:v>
                </c:pt>
                <c:pt idx="1">
                  <c:v>1824</c:v>
                </c:pt>
                <c:pt idx="2">
                  <c:v>1800</c:v>
                </c:pt>
              </c:numCache>
            </c:numRef>
          </c:val>
          <c:extLst>
            <c:ext xmlns:c16="http://schemas.microsoft.com/office/drawing/2014/chart" uri="{C3380CC4-5D6E-409C-BE32-E72D297353CC}">
              <c16:uniqueId val="{00000001-6705-4E7A-BEC5-9FB89BA9CB37}"/>
            </c:ext>
          </c:extLst>
        </c:ser>
        <c:dLbls>
          <c:showLegendKey val="0"/>
          <c:showVal val="1"/>
          <c:showCatName val="0"/>
          <c:showSerName val="0"/>
          <c:showPercent val="0"/>
          <c:showBubbleSize val="0"/>
        </c:dLbls>
        <c:gapWidth val="95"/>
        <c:gapDepth val="95"/>
        <c:shape val="box"/>
        <c:axId val="62061184"/>
        <c:axId val="47206784"/>
        <c:axId val="0"/>
      </c:bar3DChart>
      <c:catAx>
        <c:axId val="620611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600" b="0" i="1" u="none" strike="noStrike" kern="1200" baseline="0">
                <a:solidFill>
                  <a:schemeClr val="tx1">
                    <a:lumMod val="65000"/>
                    <a:lumOff val="35000"/>
                  </a:schemeClr>
                </a:solidFill>
                <a:latin typeface="+mn-lt"/>
                <a:ea typeface="+mn-ea"/>
                <a:cs typeface="+mn-cs"/>
              </a:defRPr>
            </a:pPr>
            <a:endParaRPr lang="en-US"/>
          </a:p>
        </c:txPr>
        <c:crossAx val="47206784"/>
        <c:crosses val="autoZero"/>
        <c:auto val="1"/>
        <c:lblAlgn val="ctr"/>
        <c:lblOffset val="100"/>
        <c:noMultiLvlLbl val="0"/>
      </c:catAx>
      <c:valAx>
        <c:axId val="47206784"/>
        <c:scaling>
          <c:orientation val="minMax"/>
        </c:scaling>
        <c:delete val="1"/>
        <c:axPos val="l"/>
        <c:numFmt formatCode="General" sourceLinked="1"/>
        <c:majorTickMark val="none"/>
        <c:minorTickMark val="none"/>
        <c:tickLblPos val="nextTo"/>
        <c:crossAx val="6206118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3200" b="1" i="0" u="none" strike="noStrike" kern="1200" spc="0" baseline="0">
                <a:solidFill>
                  <a:schemeClr val="tx1">
                    <a:lumMod val="65000"/>
                    <a:lumOff val="35000"/>
                  </a:schemeClr>
                </a:solidFill>
                <a:latin typeface="+mn-lt"/>
                <a:ea typeface="+mn-ea"/>
                <a:cs typeface="+mn-cs"/>
              </a:defRPr>
            </a:pPr>
            <a:r>
              <a:rPr lang="en-PH" sz="3200" b="1" dirty="0"/>
              <a:t>Malnourished Children (SY 2015-2016)</a:t>
            </a:r>
          </a:p>
        </c:rich>
      </c:tx>
      <c:layout/>
      <c:overlay val="0"/>
      <c:spPr>
        <a:noFill/>
        <a:ln>
          <a:noFill/>
        </a:ln>
        <a:effectLst/>
      </c:spPr>
      <c:txPr>
        <a:bodyPr rot="0" spcFirstLastPara="1" vertOverflow="ellipsis" vert="horz" wrap="square" anchor="ctr" anchorCtr="1"/>
        <a:lstStyle/>
        <a:p>
          <a:pPr>
            <a:defRPr lang="en-US" sz="3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0-A35E-4293-A4D2-56BB373496EB}"/>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1-A35E-4293-A4D2-56BB373496EB}"/>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2-A35E-4293-A4D2-56BB373496EB}"/>
              </c:ext>
            </c:extLst>
          </c:dPt>
          <c:dLbls>
            <c:spPr>
              <a:noFill/>
              <a:ln>
                <a:noFill/>
              </a:ln>
              <a:effectLst/>
            </c:spPr>
            <c:txPr>
              <a:bodyPr rot="0" spcFirstLastPara="1" vertOverflow="ellipsis" vert="horz" wrap="square" lIns="38100" tIns="19050" rIns="38100" bIns="19050" anchor="ctr" anchorCtr="1">
                <a:spAutoFit/>
              </a:bodyPr>
              <a:lstStyle/>
              <a:p>
                <a:pPr>
                  <a:defRPr lang="en-US" sz="18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Sheet1!$A$2:$A$4</c:f>
              <c:strCache>
                <c:ptCount val="3"/>
                <c:pt idx="0">
                  <c:v>Wasted</c:v>
                </c:pt>
                <c:pt idx="1">
                  <c:v>Severly Wasted</c:v>
                </c:pt>
                <c:pt idx="2">
                  <c:v>Normal</c:v>
                </c:pt>
              </c:strCache>
            </c:strRef>
          </c:cat>
          <c:val>
            <c:numRef>
              <c:f>Sheet1!$B$2:$B$4</c:f>
              <c:numCache>
                <c:formatCode>General</c:formatCode>
                <c:ptCount val="3"/>
                <c:pt idx="0">
                  <c:v>114</c:v>
                </c:pt>
                <c:pt idx="1">
                  <c:v>60</c:v>
                </c:pt>
                <c:pt idx="2">
                  <c:v>3329</c:v>
                </c:pt>
              </c:numCache>
            </c:numRef>
          </c:val>
          <c:extLst>
            <c:ext xmlns:c16="http://schemas.microsoft.com/office/drawing/2014/chart" uri="{C3380CC4-5D6E-409C-BE32-E72D297353CC}">
              <c16:uniqueId val="{00000000-DF71-4584-9309-D27D1AB4B34D}"/>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lang="en-US" sz="24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400" b="0" i="0" u="none" strike="noStrike" kern="1200" spc="0" baseline="0">
                <a:solidFill>
                  <a:schemeClr val="tx1">
                    <a:lumMod val="65000"/>
                    <a:lumOff val="35000"/>
                  </a:schemeClr>
                </a:solidFill>
                <a:latin typeface="+mn-lt"/>
                <a:ea typeface="+mn-ea"/>
                <a:cs typeface="+mn-cs"/>
              </a:defRPr>
            </a:pPr>
            <a:r>
              <a:rPr lang="en-PH" sz="2400" dirty="0"/>
              <a:t>Number of Drop Outs per Gender (2014-2015)</a:t>
            </a:r>
          </a:p>
        </c:rich>
      </c:tx>
      <c:layout/>
      <c:overlay val="0"/>
      <c:spPr>
        <a:noFill/>
        <a:ln>
          <a:noFill/>
        </a:ln>
        <a:effectLst/>
      </c:spPr>
      <c:txPr>
        <a:bodyPr rot="0" spcFirstLastPara="1" vertOverflow="ellipsis" vert="horz" wrap="square" anchor="ctr" anchorCtr="1"/>
        <a:lstStyle/>
        <a:p>
          <a:pPr>
            <a:defRPr lang="en-US" sz="2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Sheet1!$B$1</c:f>
              <c:strCache>
                <c:ptCount val="1"/>
                <c:pt idx="0">
                  <c:v>Male</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Grade 7</c:v>
                </c:pt>
                <c:pt idx="1">
                  <c:v>Grade 8</c:v>
                </c:pt>
                <c:pt idx="2">
                  <c:v>Grade 9</c:v>
                </c:pt>
                <c:pt idx="3">
                  <c:v>Grade 10</c:v>
                </c:pt>
              </c:strCache>
            </c:strRef>
          </c:cat>
          <c:val>
            <c:numRef>
              <c:f>Sheet1!$B$2:$B$5</c:f>
              <c:numCache>
                <c:formatCode>General</c:formatCode>
                <c:ptCount val="4"/>
                <c:pt idx="0">
                  <c:v>37</c:v>
                </c:pt>
                <c:pt idx="1">
                  <c:v>10</c:v>
                </c:pt>
                <c:pt idx="2">
                  <c:v>28</c:v>
                </c:pt>
                <c:pt idx="3">
                  <c:v>1</c:v>
                </c:pt>
              </c:numCache>
            </c:numRef>
          </c:val>
          <c:extLst>
            <c:ext xmlns:c16="http://schemas.microsoft.com/office/drawing/2014/chart" uri="{C3380CC4-5D6E-409C-BE32-E72D297353CC}">
              <c16:uniqueId val="{00000000-A505-433E-B849-5C9C5A5A70C1}"/>
            </c:ext>
          </c:extLst>
        </c:ser>
        <c:ser>
          <c:idx val="1"/>
          <c:order val="1"/>
          <c:tx>
            <c:strRef>
              <c:f>Sheet1!$C$1</c:f>
              <c:strCache>
                <c:ptCount val="1"/>
                <c:pt idx="0">
                  <c:v>Female</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Grade 7</c:v>
                </c:pt>
                <c:pt idx="1">
                  <c:v>Grade 8</c:v>
                </c:pt>
                <c:pt idx="2">
                  <c:v>Grade 9</c:v>
                </c:pt>
                <c:pt idx="3">
                  <c:v>Grade 10</c:v>
                </c:pt>
              </c:strCache>
            </c:strRef>
          </c:cat>
          <c:val>
            <c:numRef>
              <c:f>Sheet1!$C$2:$C$5</c:f>
              <c:numCache>
                <c:formatCode>General</c:formatCode>
                <c:ptCount val="4"/>
                <c:pt idx="0">
                  <c:v>12</c:v>
                </c:pt>
                <c:pt idx="1">
                  <c:v>6</c:v>
                </c:pt>
                <c:pt idx="2">
                  <c:v>11</c:v>
                </c:pt>
                <c:pt idx="3">
                  <c:v>1</c:v>
                </c:pt>
              </c:numCache>
            </c:numRef>
          </c:val>
          <c:extLst>
            <c:ext xmlns:c16="http://schemas.microsoft.com/office/drawing/2014/chart" uri="{C3380CC4-5D6E-409C-BE32-E72D297353CC}">
              <c16:uniqueId val="{00000001-A505-433E-B849-5C9C5A5A70C1}"/>
            </c:ext>
          </c:extLst>
        </c:ser>
        <c:dLbls>
          <c:showLegendKey val="0"/>
          <c:showVal val="0"/>
          <c:showCatName val="0"/>
          <c:showSerName val="0"/>
          <c:showPercent val="0"/>
          <c:showBubbleSize val="0"/>
        </c:dLbls>
        <c:gapWidth val="150"/>
        <c:shape val="box"/>
        <c:axId val="65768448"/>
        <c:axId val="65770240"/>
        <c:axId val="0"/>
      </c:bar3DChart>
      <c:catAx>
        <c:axId val="657684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crossAx val="65770240"/>
        <c:crosses val="autoZero"/>
        <c:auto val="1"/>
        <c:lblAlgn val="ctr"/>
        <c:lblOffset val="100"/>
        <c:noMultiLvlLbl val="0"/>
      </c:catAx>
      <c:valAx>
        <c:axId val="6577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crossAx val="657684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400" b="0" i="0" u="none" strike="noStrike" kern="1200" spc="0" baseline="0">
                <a:solidFill>
                  <a:schemeClr val="tx1">
                    <a:lumMod val="65000"/>
                    <a:lumOff val="35000"/>
                  </a:schemeClr>
                </a:solidFill>
                <a:latin typeface="+mn-lt"/>
                <a:ea typeface="+mn-ea"/>
                <a:cs typeface="+mn-cs"/>
              </a:defRPr>
            </a:pPr>
            <a:r>
              <a:rPr lang="en-PH" sz="2400" dirty="0"/>
              <a:t>Drop</a:t>
            </a:r>
            <a:r>
              <a:rPr lang="en-PH" sz="2400" baseline="0" dirty="0"/>
              <a:t> Out Rate Per Gender</a:t>
            </a:r>
            <a:br>
              <a:rPr lang="en-PH" sz="2400" baseline="0" dirty="0"/>
            </a:br>
            <a:r>
              <a:rPr lang="en-PH" sz="2400" baseline="0" dirty="0"/>
              <a:t>(2014-2015)</a:t>
            </a:r>
            <a:endParaRPr lang="en-PH" sz="2400" dirty="0"/>
          </a:p>
        </c:rich>
      </c:tx>
      <c:layout/>
      <c:overlay val="0"/>
      <c:spPr>
        <a:noFill/>
        <a:ln>
          <a:noFill/>
        </a:ln>
        <a:effectLst/>
      </c:spPr>
      <c:txPr>
        <a:bodyPr rot="0" spcFirstLastPara="1" vertOverflow="ellipsis" vert="horz" wrap="square" anchor="ctr" anchorCtr="1"/>
        <a:lstStyle/>
        <a:p>
          <a:pPr>
            <a:defRPr lang="en-US" sz="2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line3DChart>
        <c:grouping val="standard"/>
        <c:varyColors val="0"/>
        <c:ser>
          <c:idx val="0"/>
          <c:order val="0"/>
          <c:tx>
            <c:strRef>
              <c:f>Sheet1!$B$1</c:f>
              <c:strCache>
                <c:ptCount val="1"/>
                <c:pt idx="0">
                  <c:v>Male</c:v>
                </c:pt>
              </c:strCache>
            </c:strRef>
          </c:tx>
          <c:spPr>
            <a:solidFill>
              <a:schemeClr val="accent1"/>
            </a:solidFill>
            <a:ln>
              <a:noFill/>
            </a:ln>
            <a:effectLst/>
            <a:sp3d/>
          </c:spPr>
          <c:dLbls>
            <c:dLbl>
              <c:idx val="1"/>
              <c:layout>
                <c:manualLayout>
                  <c:x val="-0.20588235294117646"/>
                  <c:y val="4.3859649122806939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8100" tIns="19050" rIns="38100" bIns="19050" anchor="ctr" anchorCtr="1">
                  <a:spAutoFit/>
                </a:bodyPr>
                <a:lstStyle/>
                <a:p>
                  <a:pPr>
                    <a:defRPr lang="en-US" sz="1197" b="0" i="0" u="none" strike="noStrike" kern="1200" baseline="0">
                      <a:solidFill>
                        <a:schemeClr val="dk1">
                          <a:lumMod val="65000"/>
                          <a:lumOff val="3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gd name="adj1" fmla="val 46827"/>
                        <a:gd name="adj2" fmla="val -115748"/>
                      </a:avLst>
                    </a:prstGeom>
                    <a:noFill/>
                    <a:ln>
                      <a:noFill/>
                    </a:ln>
                  </c15:spPr>
                  <c15:layout/>
                </c:ext>
                <c:ext xmlns:c16="http://schemas.microsoft.com/office/drawing/2014/chart" uri="{C3380CC4-5D6E-409C-BE32-E72D297353CC}">
                  <c16:uniqueId val="{00000003-2589-4514-92C3-B0500F44623E}"/>
                </c:ext>
              </c:extLst>
            </c:dLbl>
            <c:dLbl>
              <c:idx val="3"/>
              <c:layout>
                <c:manualLayout>
                  <c:x val="-0.17156862745098039"/>
                  <c:y val="-1.754385964912292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589-4514-92C3-B0500F44623E}"/>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lang="en-US" sz="1197" b="0" i="0" u="none" strike="noStrike" kern="1200" baseline="0">
                    <a:solidFill>
                      <a:schemeClr val="dk1">
                        <a:lumMod val="65000"/>
                        <a:lumOff val="35000"/>
                      </a:schemeClr>
                    </a:solidFill>
                    <a:latin typeface="+mn-lt"/>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layout/>
                <c15:showLeaderLines val="0"/>
              </c:ext>
            </c:extLst>
          </c:dLbls>
          <c:cat>
            <c:strRef>
              <c:f>Sheet1!$A$2:$A$5</c:f>
              <c:strCache>
                <c:ptCount val="4"/>
                <c:pt idx="0">
                  <c:v>Grade 7</c:v>
                </c:pt>
                <c:pt idx="1">
                  <c:v>Grade 8</c:v>
                </c:pt>
                <c:pt idx="2">
                  <c:v>Grade 9</c:v>
                </c:pt>
                <c:pt idx="3">
                  <c:v>Grade 10</c:v>
                </c:pt>
              </c:strCache>
            </c:strRef>
          </c:cat>
          <c:val>
            <c:numRef>
              <c:f>Sheet1!$B$2:$B$5</c:f>
              <c:numCache>
                <c:formatCode>0.00%</c:formatCode>
                <c:ptCount val="4"/>
                <c:pt idx="0">
                  <c:v>7.1199999999999999E-2</c:v>
                </c:pt>
                <c:pt idx="1">
                  <c:v>2.1600000000000012E-2</c:v>
                </c:pt>
                <c:pt idx="2">
                  <c:v>6.1699999999999998E-2</c:v>
                </c:pt>
                <c:pt idx="3">
                  <c:v>2.2000000000000023E-3</c:v>
                </c:pt>
              </c:numCache>
            </c:numRef>
          </c:val>
          <c:smooth val="0"/>
          <c:extLst>
            <c:ext xmlns:c16="http://schemas.microsoft.com/office/drawing/2014/chart" uri="{C3380CC4-5D6E-409C-BE32-E72D297353CC}">
              <c16:uniqueId val="{00000000-2589-4514-92C3-B0500F44623E}"/>
            </c:ext>
          </c:extLst>
        </c:ser>
        <c:ser>
          <c:idx val="1"/>
          <c:order val="1"/>
          <c:tx>
            <c:strRef>
              <c:f>Sheet1!$C$1</c:f>
              <c:strCache>
                <c:ptCount val="1"/>
                <c:pt idx="0">
                  <c:v>Female</c:v>
                </c:pt>
              </c:strCache>
            </c:strRef>
          </c:tx>
          <c:spPr>
            <a:solidFill>
              <a:schemeClr val="accent2"/>
            </a:solidFill>
            <a:ln>
              <a:noFill/>
            </a:ln>
            <a:effectLst/>
            <a:sp3d/>
          </c:spPr>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lang="en-US" sz="1197" b="0" i="0" u="none" strike="noStrike" kern="1200" baseline="0">
                    <a:solidFill>
                      <a:schemeClr val="dk1">
                        <a:lumMod val="65000"/>
                        <a:lumOff val="35000"/>
                      </a:schemeClr>
                    </a:solidFill>
                    <a:latin typeface="+mn-lt"/>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layout/>
                <c15:showLeaderLines val="0"/>
              </c:ext>
            </c:extLst>
          </c:dLbls>
          <c:cat>
            <c:strRef>
              <c:f>Sheet1!$A$2:$A$5</c:f>
              <c:strCache>
                <c:ptCount val="4"/>
                <c:pt idx="0">
                  <c:v>Grade 7</c:v>
                </c:pt>
                <c:pt idx="1">
                  <c:v>Grade 8</c:v>
                </c:pt>
                <c:pt idx="2">
                  <c:v>Grade 9</c:v>
                </c:pt>
                <c:pt idx="3">
                  <c:v>Grade 10</c:v>
                </c:pt>
              </c:strCache>
            </c:strRef>
          </c:cat>
          <c:val>
            <c:numRef>
              <c:f>Sheet1!$C$2:$C$5</c:f>
              <c:numCache>
                <c:formatCode>0.00%</c:formatCode>
                <c:ptCount val="4"/>
                <c:pt idx="0">
                  <c:v>2.5200000000000011E-2</c:v>
                </c:pt>
                <c:pt idx="1">
                  <c:v>1.2999999999999998E-2</c:v>
                </c:pt>
                <c:pt idx="2">
                  <c:v>2.4199999999999989E-2</c:v>
                </c:pt>
                <c:pt idx="3">
                  <c:v>2.5999999999999999E-3</c:v>
                </c:pt>
              </c:numCache>
            </c:numRef>
          </c:val>
          <c:smooth val="0"/>
          <c:extLst>
            <c:ext xmlns:c16="http://schemas.microsoft.com/office/drawing/2014/chart" uri="{C3380CC4-5D6E-409C-BE32-E72D297353CC}">
              <c16:uniqueId val="{00000001-2589-4514-92C3-B0500F44623E}"/>
            </c:ext>
          </c:extLst>
        </c:ser>
        <c:dLbls>
          <c:showLegendKey val="0"/>
          <c:showVal val="0"/>
          <c:showCatName val="0"/>
          <c:showSerName val="0"/>
          <c:showPercent val="0"/>
          <c:showBubbleSize val="0"/>
        </c:dLbls>
        <c:axId val="65462656"/>
        <c:axId val="65464192"/>
        <c:axId val="64142400"/>
      </c:line3DChart>
      <c:catAx>
        <c:axId val="6546265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crossAx val="65464192"/>
        <c:crosses val="autoZero"/>
        <c:auto val="1"/>
        <c:lblAlgn val="ctr"/>
        <c:lblOffset val="100"/>
        <c:noMultiLvlLbl val="0"/>
      </c:catAx>
      <c:valAx>
        <c:axId val="6546419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crossAx val="65462656"/>
        <c:crosses val="autoZero"/>
        <c:crossBetween val="between"/>
      </c:valAx>
      <c:serAx>
        <c:axId val="64142400"/>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crossAx val="65464192"/>
        <c:crosses val="autoZero"/>
      </c:ser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862" b="0" i="0" u="none" strike="noStrike" kern="1200" spc="0" baseline="0">
                <a:solidFill>
                  <a:schemeClr val="tx1">
                    <a:lumMod val="65000"/>
                    <a:lumOff val="35000"/>
                  </a:schemeClr>
                </a:solidFill>
                <a:latin typeface="+mn-lt"/>
                <a:ea typeface="+mn-ea"/>
                <a:cs typeface="+mn-cs"/>
              </a:defRPr>
            </a:pPr>
            <a:r>
              <a:rPr lang="en-PH" sz="3200" b="1" dirty="0">
                <a:effectLst>
                  <a:outerShdw blurRad="38100" dist="38100" dir="2700000" algn="tl">
                    <a:srgbClr val="000000">
                      <a:alpha val="43137"/>
                    </a:srgbClr>
                  </a:outerShdw>
                </a:effectLst>
              </a:rPr>
              <a:t>NAT-MPS for 2 Years</a:t>
            </a:r>
          </a:p>
        </c:rich>
      </c:tx>
      <c:layout/>
      <c:overlay val="0"/>
      <c:spPr>
        <a:noFill/>
        <a:ln>
          <a:noFill/>
        </a:ln>
        <a:effectLst/>
      </c:spPr>
      <c:txPr>
        <a:bodyPr rot="0" spcFirstLastPara="1" vertOverflow="ellipsis" vert="horz" wrap="square" anchor="ctr" anchorCtr="1"/>
        <a:lstStyle/>
        <a:p>
          <a:pPr>
            <a:defRPr lang="en-US"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2013-2014</c:v>
                </c:pt>
              </c:strCache>
            </c:strRef>
          </c:tx>
          <c:spPr>
            <a:solidFill>
              <a:schemeClr val="accent1"/>
            </a:solidFill>
            <a:ln>
              <a:noFill/>
            </a:ln>
            <a:effectLst/>
            <a:sp3d/>
          </c:spPr>
          <c:invertIfNegative val="0"/>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lang="en-US" sz="16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layout/>
                <c15:showLeaderLines val="0"/>
              </c:ext>
            </c:extLst>
          </c:dLbls>
          <c:cat>
            <c:strRef>
              <c:f>Sheet1!$A$2:$A$6</c:f>
              <c:strCache>
                <c:ptCount val="5"/>
                <c:pt idx="0">
                  <c:v>English</c:v>
                </c:pt>
                <c:pt idx="1">
                  <c:v>Filipino</c:v>
                </c:pt>
                <c:pt idx="2">
                  <c:v>Mathematics</c:v>
                </c:pt>
                <c:pt idx="3">
                  <c:v>Science</c:v>
                </c:pt>
                <c:pt idx="4">
                  <c:v>AP</c:v>
                </c:pt>
              </c:strCache>
            </c:strRef>
          </c:cat>
          <c:val>
            <c:numRef>
              <c:f>Sheet1!$B$2:$B$6</c:f>
              <c:numCache>
                <c:formatCode>General</c:formatCode>
                <c:ptCount val="5"/>
                <c:pt idx="0">
                  <c:v>55.720000000000013</c:v>
                </c:pt>
                <c:pt idx="1">
                  <c:v>60.68</c:v>
                </c:pt>
                <c:pt idx="2">
                  <c:v>54</c:v>
                </c:pt>
                <c:pt idx="3">
                  <c:v>50.57</c:v>
                </c:pt>
                <c:pt idx="4">
                  <c:v>67.179999999999978</c:v>
                </c:pt>
              </c:numCache>
            </c:numRef>
          </c:val>
          <c:shape val="cylinder"/>
          <c:extLst>
            <c:ext xmlns:c16="http://schemas.microsoft.com/office/drawing/2014/chart" uri="{C3380CC4-5D6E-409C-BE32-E72D297353CC}">
              <c16:uniqueId val="{00000000-EC67-4B4A-A608-68BCCCFAAF83}"/>
            </c:ext>
          </c:extLst>
        </c:ser>
        <c:ser>
          <c:idx val="1"/>
          <c:order val="1"/>
          <c:tx>
            <c:strRef>
              <c:f>Sheet1!$C$1</c:f>
              <c:strCache>
                <c:ptCount val="1"/>
                <c:pt idx="0">
                  <c:v>2014-2015</c:v>
                </c:pt>
              </c:strCache>
            </c:strRef>
          </c:tx>
          <c:spPr>
            <a:solidFill>
              <a:schemeClr val="accent2"/>
            </a:solidFill>
            <a:ln>
              <a:noFill/>
            </a:ln>
            <a:effectLst/>
            <a:sp3d/>
          </c:spPr>
          <c:invertIfNegative val="0"/>
          <c:dLbls>
            <c:dLbl>
              <c:idx val="1"/>
              <c:layout>
                <c:manualLayout>
                  <c:x val="1.0869565217391323E-2"/>
                  <c:y val="0.1233933050945349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EC67-4B4A-A608-68BCCCFAAF83}"/>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lang="en-US" sz="16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layout/>
                <c15:showLeaderLines val="0"/>
              </c:ext>
            </c:extLst>
          </c:dLbls>
          <c:cat>
            <c:strRef>
              <c:f>Sheet1!$A$2:$A$6</c:f>
              <c:strCache>
                <c:ptCount val="5"/>
                <c:pt idx="0">
                  <c:v>English</c:v>
                </c:pt>
                <c:pt idx="1">
                  <c:v>Filipino</c:v>
                </c:pt>
                <c:pt idx="2">
                  <c:v>Mathematics</c:v>
                </c:pt>
                <c:pt idx="3">
                  <c:v>Science</c:v>
                </c:pt>
                <c:pt idx="4">
                  <c:v>AP</c:v>
                </c:pt>
              </c:strCache>
            </c:strRef>
          </c:cat>
          <c:val>
            <c:numRef>
              <c:f>Sheet1!$C$2:$C$6</c:f>
              <c:numCache>
                <c:formatCode>General</c:formatCode>
                <c:ptCount val="5"/>
                <c:pt idx="0">
                  <c:v>40.550000000000004</c:v>
                </c:pt>
                <c:pt idx="1">
                  <c:v>60.230000000000011</c:v>
                </c:pt>
                <c:pt idx="2">
                  <c:v>38.9</c:v>
                </c:pt>
                <c:pt idx="3">
                  <c:v>41.839999999999996</c:v>
                </c:pt>
                <c:pt idx="4">
                  <c:v>48.43</c:v>
                </c:pt>
              </c:numCache>
            </c:numRef>
          </c:val>
          <c:shape val="cone"/>
          <c:extLst>
            <c:ext xmlns:c16="http://schemas.microsoft.com/office/drawing/2014/chart" uri="{C3380CC4-5D6E-409C-BE32-E72D297353CC}">
              <c16:uniqueId val="{00000001-EC67-4B4A-A608-68BCCCFAAF83}"/>
            </c:ext>
          </c:extLst>
        </c:ser>
        <c:dLbls>
          <c:showLegendKey val="0"/>
          <c:showVal val="0"/>
          <c:showCatName val="0"/>
          <c:showSerName val="0"/>
          <c:showPercent val="0"/>
          <c:showBubbleSize val="0"/>
        </c:dLbls>
        <c:gapWidth val="150"/>
        <c:shape val="box"/>
        <c:axId val="84872192"/>
        <c:axId val="84906752"/>
        <c:axId val="0"/>
      </c:bar3DChart>
      <c:catAx>
        <c:axId val="848721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crossAx val="84906752"/>
        <c:crosses val="autoZero"/>
        <c:auto val="1"/>
        <c:lblAlgn val="ctr"/>
        <c:lblOffset val="100"/>
        <c:noMultiLvlLbl val="0"/>
      </c:catAx>
      <c:valAx>
        <c:axId val="8490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crossAx val="84872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800" b="0" i="0" u="none" strike="noStrike" kern="1200" spc="0" baseline="0">
                <a:solidFill>
                  <a:schemeClr val="tx1">
                    <a:lumMod val="65000"/>
                    <a:lumOff val="35000"/>
                  </a:schemeClr>
                </a:solidFill>
                <a:latin typeface="+mn-lt"/>
                <a:ea typeface="+mn-ea"/>
                <a:cs typeface="+mn-cs"/>
              </a:defRPr>
            </a:pPr>
            <a:r>
              <a:rPr lang="en-PH" sz="2800" dirty="0"/>
              <a:t>Current Literacy Level </a:t>
            </a:r>
          </a:p>
        </c:rich>
      </c:tx>
      <c:layout/>
      <c:overlay val="0"/>
      <c:spPr>
        <a:noFill/>
        <a:ln>
          <a:noFill/>
        </a:ln>
        <a:effectLst/>
      </c:spPr>
      <c:txPr>
        <a:bodyPr rot="0" spcFirstLastPara="1" vertOverflow="ellipsis" vert="horz" wrap="square" anchor="ctr" anchorCtr="1"/>
        <a:lstStyle/>
        <a:p>
          <a:pPr>
            <a:defRPr lang="en-US" sz="28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Sheet1!$B$1</c:f>
              <c:strCache>
                <c:ptCount val="1"/>
                <c:pt idx="0">
                  <c:v>English</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Frustration Level</c:v>
                </c:pt>
                <c:pt idx="1">
                  <c:v>Instructional Level</c:v>
                </c:pt>
                <c:pt idx="2">
                  <c:v>Independent Level</c:v>
                </c:pt>
              </c:strCache>
            </c:strRef>
          </c:cat>
          <c:val>
            <c:numRef>
              <c:f>Sheet1!$B$2:$B$4</c:f>
              <c:numCache>
                <c:formatCode>General</c:formatCode>
                <c:ptCount val="3"/>
                <c:pt idx="0">
                  <c:v>0</c:v>
                </c:pt>
                <c:pt idx="1">
                  <c:v>1706</c:v>
                </c:pt>
                <c:pt idx="2">
                  <c:v>1373</c:v>
                </c:pt>
              </c:numCache>
            </c:numRef>
          </c:val>
          <c:extLst>
            <c:ext xmlns:c16="http://schemas.microsoft.com/office/drawing/2014/chart" uri="{C3380CC4-5D6E-409C-BE32-E72D297353CC}">
              <c16:uniqueId val="{00000000-6C7D-4FBA-9924-94B5DD4C916F}"/>
            </c:ext>
          </c:extLst>
        </c:ser>
        <c:ser>
          <c:idx val="1"/>
          <c:order val="1"/>
          <c:tx>
            <c:strRef>
              <c:f>Sheet1!$C$1</c:f>
              <c:strCache>
                <c:ptCount val="1"/>
                <c:pt idx="0">
                  <c:v>Filipino</c:v>
                </c:pt>
              </c:strCache>
            </c:strRef>
          </c:tx>
          <c:spPr>
            <a:solidFill>
              <a:schemeClr val="accent4"/>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2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Frustration Level</c:v>
                </c:pt>
                <c:pt idx="1">
                  <c:v>Instructional Level</c:v>
                </c:pt>
                <c:pt idx="2">
                  <c:v>Independent Level</c:v>
                </c:pt>
              </c:strCache>
            </c:strRef>
          </c:cat>
          <c:val>
            <c:numRef>
              <c:f>Sheet1!$C$2:$C$4</c:f>
              <c:numCache>
                <c:formatCode>General</c:formatCode>
                <c:ptCount val="3"/>
                <c:pt idx="0">
                  <c:v>0</c:v>
                </c:pt>
                <c:pt idx="1">
                  <c:v>75</c:v>
                </c:pt>
                <c:pt idx="2">
                  <c:v>821</c:v>
                </c:pt>
              </c:numCache>
            </c:numRef>
          </c:val>
          <c:extLst>
            <c:ext xmlns:c16="http://schemas.microsoft.com/office/drawing/2014/chart" uri="{C3380CC4-5D6E-409C-BE32-E72D297353CC}">
              <c16:uniqueId val="{00000001-6C7D-4FBA-9924-94B5DD4C916F}"/>
            </c:ext>
          </c:extLst>
        </c:ser>
        <c:dLbls>
          <c:showLegendKey val="0"/>
          <c:showVal val="1"/>
          <c:showCatName val="0"/>
          <c:showSerName val="0"/>
          <c:showPercent val="0"/>
          <c:showBubbleSize val="0"/>
        </c:dLbls>
        <c:gapWidth val="150"/>
        <c:shape val="box"/>
        <c:axId val="84841216"/>
        <c:axId val="84842752"/>
        <c:axId val="0"/>
      </c:bar3DChart>
      <c:catAx>
        <c:axId val="848412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800" b="0" i="0" u="none" strike="noStrike" kern="1200" baseline="0">
                <a:solidFill>
                  <a:schemeClr val="tx1">
                    <a:lumMod val="65000"/>
                    <a:lumOff val="35000"/>
                  </a:schemeClr>
                </a:solidFill>
                <a:latin typeface="+mn-lt"/>
                <a:ea typeface="+mn-ea"/>
                <a:cs typeface="+mn-cs"/>
              </a:defRPr>
            </a:pPr>
            <a:endParaRPr lang="en-US"/>
          </a:p>
        </c:txPr>
        <c:crossAx val="84842752"/>
        <c:crosses val="autoZero"/>
        <c:auto val="1"/>
        <c:lblAlgn val="ctr"/>
        <c:lblOffset val="100"/>
        <c:noMultiLvlLbl val="0"/>
      </c:catAx>
      <c:valAx>
        <c:axId val="8484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7" b="0" i="0" u="none" strike="noStrike" kern="1200" baseline="0">
                <a:solidFill>
                  <a:schemeClr val="tx1">
                    <a:lumMod val="65000"/>
                    <a:lumOff val="35000"/>
                  </a:schemeClr>
                </a:solidFill>
                <a:latin typeface="+mn-lt"/>
                <a:ea typeface="+mn-ea"/>
                <a:cs typeface="+mn-cs"/>
              </a:defRPr>
            </a:pPr>
            <a:endParaRPr lang="en-US"/>
          </a:p>
        </c:txPr>
        <c:crossAx val="848412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0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0" dt="2015-10-21T18:23:18.725" idx="1">
    <p:pos x="5299" y="2419"/>
    <p:text>"A whole school report card which includes school accomplishment of other stakeholders" is unclear
</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0E0026-DAE1-4AE6-9646-28BE227DD80D}" type="datetimeFigureOut">
              <a:rPr lang="fil-PH" smtClean="0"/>
              <a:pPr/>
              <a:t>10/12/2016</a:t>
            </a:fld>
            <a:endParaRPr lang="fil-P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l-P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l-PH"/>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455FC4-FCF0-4C2C-BAAB-81DE7D492E79}" type="slidenum">
              <a:rPr lang="fil-PH" smtClean="0"/>
              <a:pPr/>
              <a:t>‹#›</a:t>
            </a:fld>
            <a:endParaRPr lang="fil-PH"/>
          </a:p>
        </p:txBody>
      </p:sp>
    </p:spTree>
    <p:extLst>
      <p:ext uri="{BB962C8B-B14F-4D97-AF65-F5344CB8AC3E}">
        <p14:creationId xmlns:p14="http://schemas.microsoft.com/office/powerpoint/2010/main" val="3509604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1455FC4-FCF0-4C2C-BAAB-81DE7D492E79}" type="slidenum">
              <a:rPr lang="fil-PH" smtClean="0"/>
              <a:pPr/>
              <a:t>1</a:t>
            </a:fld>
            <a:endParaRPr lang="fil-PH"/>
          </a:p>
        </p:txBody>
      </p:sp>
    </p:spTree>
    <p:extLst>
      <p:ext uri="{BB962C8B-B14F-4D97-AF65-F5344CB8AC3E}">
        <p14:creationId xmlns:p14="http://schemas.microsoft.com/office/powerpoint/2010/main" val="1161696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83EDCDCF-8E73-41AC-A10B-3510B57E096D}" type="slidenum">
              <a:rPr lang="en-US" smtClean="0"/>
              <a:pPr/>
              <a:t>2</a:t>
            </a:fld>
            <a:endParaRPr lang="en-US"/>
          </a:p>
        </p:txBody>
      </p:sp>
    </p:spTree>
    <p:extLst>
      <p:ext uri="{BB962C8B-B14F-4D97-AF65-F5344CB8AC3E}">
        <p14:creationId xmlns:p14="http://schemas.microsoft.com/office/powerpoint/2010/main" val="1279655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54F49F5-FA4E-42DE-8190-C5884636C7A0}" type="slidenum">
              <a:rPr lang="en-PH" smtClean="0"/>
              <a:pPr/>
              <a:t>3</a:t>
            </a:fld>
            <a:endParaRPr lang="en-PH"/>
          </a:p>
        </p:txBody>
      </p:sp>
    </p:spTree>
    <p:extLst>
      <p:ext uri="{BB962C8B-B14F-4D97-AF65-F5344CB8AC3E}">
        <p14:creationId xmlns:p14="http://schemas.microsoft.com/office/powerpoint/2010/main" val="1398868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4</a:t>
            </a:fld>
            <a:endParaRPr lang="fil-PH"/>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sz="2000" dirty="0" smtClean="0"/>
              <a:t>I’d like to share with you DepEd’s Vision, that is to put the learner at the center of our institutional existence.  </a:t>
            </a:r>
          </a:p>
          <a:p>
            <a:endParaRPr lang="fil-PH" sz="2000" dirty="0" smtClean="0"/>
          </a:p>
          <a:p>
            <a:r>
              <a:rPr lang="fil-PH" sz="2000" dirty="0" smtClean="0"/>
              <a:t>We want to transform the image of the public education system as a factory that mass produces learners based on a uniform standard to some sort of a studio where inner beauty of individual learners are brought out and cultivated.  </a:t>
            </a:r>
            <a:endParaRPr lang="en-US" sz="2000"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5</a:t>
            </a:fld>
            <a:endParaRPr lang="fil-PH"/>
          </a:p>
        </p:txBody>
      </p:sp>
    </p:spTree>
    <p:extLst>
      <p:ext uri="{BB962C8B-B14F-4D97-AF65-F5344CB8AC3E}">
        <p14:creationId xmlns:p14="http://schemas.microsoft.com/office/powerpoint/2010/main" val="3641764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PH" sz="1800" dirty="0" smtClean="0"/>
              <a:t>New approaches to resource allocation are required under these new expectations from schools.  </a:t>
            </a:r>
          </a:p>
          <a:p>
            <a:endParaRPr lang="en-PH" sz="1800" dirty="0" smtClean="0"/>
          </a:p>
          <a:p>
            <a:r>
              <a:rPr lang="en-PH" sz="1800" dirty="0" smtClean="0"/>
              <a:t>A simple formula of budget to schools based on the size and nature of the school, with sub-allocations based on equity considerations, is not sufficient.  </a:t>
            </a:r>
          </a:p>
          <a:p>
            <a:endParaRPr lang="en-PH" sz="1800" dirty="0" smtClean="0"/>
          </a:p>
          <a:p>
            <a:r>
              <a:rPr lang="en-PH" sz="1800" dirty="0" smtClean="0"/>
              <a:t>SHARE DEPED EXPERIENCE ON MOOE. DEPED IS STILL ON THIS STAGE.</a:t>
            </a:r>
          </a:p>
          <a:p>
            <a:endParaRPr lang="en-PH" sz="1800" dirty="0" smtClean="0"/>
          </a:p>
          <a:p>
            <a:r>
              <a:rPr lang="en-PH" sz="1800" dirty="0" smtClean="0"/>
              <a:t>But we want to have a budget that takes into account of development in personalizing the education services for our learners. </a:t>
            </a:r>
            <a:endParaRPr lang="en-PH" sz="1800"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6</a:t>
            </a:fld>
            <a:endParaRPr lang="fil-PH"/>
          </a:p>
        </p:txBody>
      </p:sp>
    </p:spTree>
    <p:extLst>
      <p:ext uri="{BB962C8B-B14F-4D97-AF65-F5344CB8AC3E}">
        <p14:creationId xmlns:p14="http://schemas.microsoft.com/office/powerpoint/2010/main" val="3220419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PH" sz="1800" dirty="0" smtClean="0"/>
              <a:t>As mentioned previously, knowledge is a valuable resource but so is social capital.  Social capital are social relationships that produce benefits like good will, reputation, partnership, trust, belief in common good.  </a:t>
            </a:r>
          </a:p>
          <a:p>
            <a:endParaRPr lang="en-PH" sz="1800" dirty="0" smtClean="0"/>
          </a:p>
          <a:p>
            <a:r>
              <a:rPr lang="en-PH" sz="1800" dirty="0" smtClean="0"/>
              <a:t>These are the resources not fully optimized by schools.  </a:t>
            </a:r>
          </a:p>
          <a:p>
            <a:endParaRPr lang="en-PH" sz="1800" dirty="0" smtClean="0"/>
          </a:p>
          <a:p>
            <a:r>
              <a:rPr lang="en-PH" sz="1800" dirty="0" smtClean="0"/>
              <a:t>With the current thrust of </a:t>
            </a:r>
            <a:r>
              <a:rPr lang="en-PH" sz="1800" dirty="0" err="1" smtClean="0"/>
              <a:t>DepEd</a:t>
            </a:r>
            <a:r>
              <a:rPr lang="en-PH" sz="1800" dirty="0" smtClean="0"/>
              <a:t> to maintain budget levels with focus on improving internal efficiency, it is really important to look into ways of tapping these other forms of resources.  </a:t>
            </a:r>
          </a:p>
          <a:p>
            <a:endParaRPr lang="en-PH" sz="1800" dirty="0" smtClean="0"/>
          </a:p>
          <a:p>
            <a:r>
              <a:rPr lang="en-PH" sz="1800" dirty="0" smtClean="0"/>
              <a:t>There are already existing mechanisms like public-private partnerships but we have to put this in front of our school strategy.  </a:t>
            </a:r>
            <a:endParaRPr lang="en-PH" sz="1800"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7</a:t>
            </a:fld>
            <a:endParaRPr lang="fil-PH"/>
          </a:p>
        </p:txBody>
      </p:sp>
    </p:spTree>
    <p:extLst>
      <p:ext uri="{BB962C8B-B14F-4D97-AF65-F5344CB8AC3E}">
        <p14:creationId xmlns:p14="http://schemas.microsoft.com/office/powerpoint/2010/main" val="145195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800" dirty="0" smtClean="0"/>
              <a:t>School governance is relatively new concept in managing schools.  The core idea is education is not the sole responsibility of the school but also of the entire community because only an educated child can build a strong and prosperous nation.  </a:t>
            </a:r>
          </a:p>
          <a:p>
            <a:endParaRPr lang="en-US" sz="1800" dirty="0" smtClean="0"/>
          </a:p>
          <a:p>
            <a:r>
              <a:rPr lang="en-US" sz="1800" dirty="0" smtClean="0"/>
              <a:t>Governance involves interaction between government institutions and civil society.  In this kind of governance, power and authority, and influence to enact policies and decisions concerning public life and economic and social development are shared with community members.</a:t>
            </a:r>
          </a:p>
          <a:p>
            <a:endParaRPr lang="fil-PH" sz="1800" dirty="0" smtClean="0"/>
          </a:p>
          <a:p>
            <a:r>
              <a:rPr lang="fil-PH" sz="1800" b="1" dirty="0" smtClean="0"/>
              <a:t>Mention PTA and School Governing Council as example.  </a:t>
            </a:r>
            <a:endParaRPr lang="en-US" sz="1800" b="1" dirty="0" smtClean="0"/>
          </a:p>
          <a:p>
            <a:r>
              <a:rPr lang="en-US" sz="1800" dirty="0" smtClean="0"/>
              <a:t/>
            </a:r>
            <a:br>
              <a:rPr lang="en-US" sz="1800" dirty="0" smtClean="0"/>
            </a:br>
            <a:endParaRPr lang="en-PH" sz="1800"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8</a:t>
            </a:fld>
            <a:endParaRPr lang="fil-PH"/>
          </a:p>
        </p:txBody>
      </p:sp>
    </p:spTree>
    <p:extLst>
      <p:ext uri="{BB962C8B-B14F-4D97-AF65-F5344CB8AC3E}">
        <p14:creationId xmlns:p14="http://schemas.microsoft.com/office/powerpoint/2010/main" val="2958676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sz="1800" dirty="0" smtClean="0"/>
              <a:t>You all know this.  A school has to have a vision, mission and concrete objectives about the future.  </a:t>
            </a:r>
            <a:endParaRPr lang="en-US" sz="1800"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9</a:t>
            </a:fld>
            <a:endParaRPr lang="fil-PH"/>
          </a:p>
        </p:txBody>
      </p:sp>
    </p:spTree>
    <p:extLst>
      <p:ext uri="{BB962C8B-B14F-4D97-AF65-F5344CB8AC3E}">
        <p14:creationId xmlns:p14="http://schemas.microsoft.com/office/powerpoint/2010/main" val="1482859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PH" sz="1800" dirty="0" smtClean="0"/>
              <a:t> An SIP is a medium term fiscal plan.  It covers three (3) years of planned operation. During this planning activity, a school involves its stakeholders, e.g., CSOs, LGUs, NGO, PTA or School Governing Council, to encourage active participation in the schools’ management concerns such as improvement of the learners’ performance and sourcing of needed funds. </a:t>
            </a:r>
            <a:endParaRPr lang="fil-PH" sz="1800" dirty="0" smtClean="0"/>
          </a:p>
          <a:p>
            <a:endParaRPr lang="fil-PH" sz="1800" dirty="0" smtClean="0"/>
          </a:p>
          <a:p>
            <a:r>
              <a:rPr lang="fil-PH" sz="1800" dirty="0" smtClean="0"/>
              <a:t>In DepEd, we have enhanced our school improvement planning process using quality management tools and techniques.  </a:t>
            </a:r>
          </a:p>
          <a:p>
            <a:endParaRPr lang="fil-PH" sz="1800" dirty="0" smtClean="0"/>
          </a:p>
          <a:p>
            <a:r>
              <a:rPr lang="fil-PH" sz="1800" dirty="0" smtClean="0"/>
              <a:t>Part of the enhancement is we have integrated relevant policies to it so that it wouldn’t be seen as additional activity that has to be complied with.  </a:t>
            </a:r>
          </a:p>
          <a:p>
            <a:endParaRPr lang="fil-PH" sz="1800" dirty="0" smtClean="0"/>
          </a:p>
          <a:p>
            <a:r>
              <a:rPr lang="fil-PH" sz="1800" dirty="0" smtClean="0"/>
              <a:t>Policies we have integrated include:</a:t>
            </a:r>
          </a:p>
          <a:p>
            <a:r>
              <a:rPr lang="fil-PH" sz="1800" dirty="0" smtClean="0"/>
              <a:t>Assessment of School Hazard</a:t>
            </a:r>
          </a:p>
          <a:p>
            <a:r>
              <a:rPr lang="fil-PH" sz="1800" dirty="0" smtClean="0"/>
              <a:t>Mapping of children </a:t>
            </a:r>
          </a:p>
          <a:p>
            <a:r>
              <a:rPr lang="fil-PH" sz="1800" dirty="0" smtClean="0"/>
              <a:t>Assessment of school child friendliness</a:t>
            </a:r>
          </a:p>
          <a:p>
            <a:r>
              <a:rPr lang="fil-PH" sz="1800" dirty="0" smtClean="0"/>
              <a:t>Performance Management System </a:t>
            </a:r>
          </a:p>
          <a:p>
            <a:r>
              <a:rPr lang="fil-PH" sz="1800" dirty="0" smtClean="0"/>
              <a:t>School Report Card Policy</a:t>
            </a:r>
            <a:endParaRPr lang="en-US" sz="1800"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10</a:t>
            </a:fld>
            <a:endParaRPr lang="fil-PH"/>
          </a:p>
        </p:txBody>
      </p:sp>
    </p:spTree>
    <p:extLst>
      <p:ext uri="{BB962C8B-B14F-4D97-AF65-F5344CB8AC3E}">
        <p14:creationId xmlns:p14="http://schemas.microsoft.com/office/powerpoint/2010/main" val="1859052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smtClean="0"/>
              <a:t>The Annual Implementation Plan (AIP), which identifies the budgetary</a:t>
            </a:r>
          </a:p>
          <a:p>
            <a:r>
              <a:rPr lang="en-PH" dirty="0" smtClean="0"/>
              <a:t>requirements of the activities and projects on an annual basis</a:t>
            </a:r>
          </a:p>
          <a:p>
            <a:r>
              <a:rPr lang="en-PH" dirty="0" smtClean="0"/>
              <a:t>shall be made out of the SIP prepared, any item not accomplished</a:t>
            </a:r>
          </a:p>
          <a:p>
            <a:r>
              <a:rPr lang="en-PH" dirty="0" smtClean="0"/>
              <a:t>for the year shall be included in the AIP of the following year</a:t>
            </a:r>
            <a:endParaRPr lang="en-AU"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11</a:t>
            </a:fld>
            <a:endParaRPr lang="fil-PH"/>
          </a:p>
        </p:txBody>
      </p:sp>
    </p:spTree>
    <p:extLst>
      <p:ext uri="{BB962C8B-B14F-4D97-AF65-F5344CB8AC3E}">
        <p14:creationId xmlns:p14="http://schemas.microsoft.com/office/powerpoint/2010/main" val="3741059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rtl="0">
              <a:spcBef>
                <a:spcPts val="0"/>
              </a:spcBef>
              <a:buSzPct val="25000"/>
              <a:buNone/>
            </a:pPr>
            <a:r>
              <a:rPr lang="en-US" sz="1200" b="1" i="1" u="none" strike="noStrike" cap="none" dirty="0" smtClean="0">
                <a:solidFill>
                  <a:schemeClr val="dk1"/>
                </a:solidFill>
                <a:latin typeface="+mn-lt"/>
                <a:ea typeface="Calibri"/>
                <a:cs typeface="Calibri"/>
                <a:sym typeface="Calibri"/>
              </a:rPr>
              <a:t>Talking point/s:</a:t>
            </a:r>
          </a:p>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This is the SIP Process Flowchart you’ll see in the SIP Guidebook.</a:t>
            </a:r>
          </a:p>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This is for your quick reference.</a:t>
            </a:r>
          </a:p>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Steps were grouped per phase and the months when each step should happen were also indicated. </a:t>
            </a:r>
          </a:p>
          <a:p>
            <a:pPr marL="0" marR="0" lvl="0" indent="0" algn="l" rtl="0">
              <a:spcBef>
                <a:spcPts val="0"/>
              </a:spcBef>
              <a:buSzPct val="25000"/>
              <a:buNone/>
            </a:pPr>
            <a:r>
              <a:rPr lang="en-US" sz="1200" b="0" i="0" u="none" strike="noStrike" cap="none" dirty="0" smtClean="0">
                <a:solidFill>
                  <a:schemeClr val="dk1"/>
                </a:solidFill>
                <a:latin typeface="+mn-lt"/>
                <a:ea typeface="Calibri"/>
                <a:cs typeface="Calibri"/>
                <a:sym typeface="Calibri"/>
              </a:rPr>
              <a:t>You will also see who’s in-charge of each step (whether it’s the School Head with a Team, the School Planning Team, or the Project Team).</a:t>
            </a:r>
          </a:p>
        </p:txBody>
      </p:sp>
      <p:sp>
        <p:nvSpPr>
          <p:cNvPr id="4" name="Slide Number Placeholder 3"/>
          <p:cNvSpPr>
            <a:spLocks noGrp="1"/>
          </p:cNvSpPr>
          <p:nvPr>
            <p:ph type="sldNum" sz="quarter" idx="10"/>
          </p:nvPr>
        </p:nvSpPr>
        <p:spPr/>
        <p:txBody>
          <a:bodyPr/>
          <a:lstStyle/>
          <a:p>
            <a:fld id="{61455FC4-FCF0-4C2C-BAAB-81DE7D492E79}" type="slidenum">
              <a:rPr lang="fil-PH" smtClean="0"/>
              <a:pPr/>
              <a:t>12</a:t>
            </a:fld>
            <a:endParaRPr lang="fil-PH"/>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Shape 9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69" name="Shape 96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1" i="1" u="none" strike="noStrike" cap="none" dirty="0" smtClean="0">
                <a:solidFill>
                  <a:schemeClr val="dk1"/>
                </a:solidFill>
                <a:latin typeface="Calibri"/>
                <a:ea typeface="Calibri"/>
                <a:cs typeface="Calibri"/>
                <a:sym typeface="Calibri"/>
              </a:rPr>
              <a:t>Talking </a:t>
            </a:r>
            <a:r>
              <a:rPr lang="en-US" sz="1200" b="1" i="1" u="none" strike="noStrike" cap="none" dirty="0">
                <a:solidFill>
                  <a:schemeClr val="dk1"/>
                </a:solidFill>
                <a:latin typeface="Calibri"/>
                <a:ea typeface="Calibri"/>
                <a:cs typeface="Calibri"/>
                <a:sym typeface="Calibri"/>
              </a:rPr>
              <a:t>point/s:</a:t>
            </a:r>
          </a:p>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As mentioned earlier, policies related to certain steps in the planning process were incorporated.</a:t>
            </a:r>
          </a:p>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We are happy about this because we now see actual applications of certain policies and how it is relevant to planning. It made the policies more meaningful for the people in the school.</a:t>
            </a:r>
          </a:p>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We hope that this will minimize doing things for the sake of compliance.</a:t>
            </a:r>
          </a:p>
          <a:p>
            <a:pPr marL="0" marR="0" lvl="0" indent="0" algn="l" rtl="0">
              <a:spcBef>
                <a:spcPts val="0"/>
              </a:spcBef>
              <a:buSzPct val="25000"/>
              <a:buNone/>
            </a:pPr>
            <a:r>
              <a:rPr lang="en-US" sz="1200" b="1" i="0" u="none" strike="noStrike" cap="none" dirty="0">
                <a:solidFill>
                  <a:schemeClr val="dk1"/>
                </a:solidFill>
                <a:latin typeface="Calibri"/>
                <a:ea typeface="Calibri"/>
                <a:cs typeface="Calibri"/>
                <a:sym typeface="Calibri"/>
              </a:rPr>
              <a:t>&lt;click to show SIP’s link to certain policies&gt;</a:t>
            </a:r>
          </a:p>
          <a:p>
            <a:pPr marL="171450" marR="0" lvl="0" indent="-171450" algn="l" rtl="0">
              <a:spcBef>
                <a:spcPts val="0"/>
              </a:spcBef>
              <a:buClr>
                <a:schemeClr val="dk1"/>
              </a:buClr>
              <a:buSzPct val="100000"/>
              <a:buFont typeface="Arial"/>
              <a:buChar char="•"/>
            </a:pPr>
            <a:r>
              <a:rPr lang="en-US" sz="1200" b="0" i="0" u="none" strike="noStrike" cap="none" dirty="0">
                <a:solidFill>
                  <a:schemeClr val="dk1"/>
                </a:solidFill>
                <a:latin typeface="Calibri"/>
                <a:ea typeface="Calibri"/>
                <a:cs typeface="Calibri"/>
                <a:sym typeface="Calibri"/>
              </a:rPr>
              <a:t>Child protection policy</a:t>
            </a:r>
          </a:p>
          <a:p>
            <a:pPr marL="171450" marR="0" lvl="0" indent="-171450" algn="l" rtl="0">
              <a:spcBef>
                <a:spcPts val="0"/>
              </a:spcBef>
              <a:buClr>
                <a:schemeClr val="dk1"/>
              </a:buClr>
              <a:buSzPct val="100000"/>
              <a:buFont typeface="Arial"/>
              <a:buChar char="•"/>
            </a:pPr>
            <a:r>
              <a:rPr lang="en-US" sz="1200" b="0" i="0" u="none" strike="noStrike" cap="none" dirty="0">
                <a:solidFill>
                  <a:schemeClr val="dk1"/>
                </a:solidFill>
                <a:latin typeface="Calibri"/>
                <a:ea typeface="Calibri"/>
                <a:cs typeface="Calibri"/>
                <a:sym typeface="Calibri"/>
              </a:rPr>
              <a:t>Early registration</a:t>
            </a:r>
          </a:p>
          <a:p>
            <a:pPr marL="171450" marR="0" lvl="0" indent="-171450" algn="l" rtl="0">
              <a:spcBef>
                <a:spcPts val="0"/>
              </a:spcBef>
              <a:buClr>
                <a:schemeClr val="dk1"/>
              </a:buClr>
              <a:buSzPct val="100000"/>
              <a:buFont typeface="Arial"/>
              <a:buChar char="•"/>
            </a:pPr>
            <a:r>
              <a:rPr lang="en-US" sz="1200" b="0" i="0" u="none" strike="noStrike" cap="none" dirty="0">
                <a:solidFill>
                  <a:schemeClr val="dk1"/>
                </a:solidFill>
                <a:latin typeface="Calibri"/>
                <a:ea typeface="Calibri"/>
                <a:cs typeface="Calibri"/>
                <a:sym typeface="Calibri"/>
              </a:rPr>
              <a:t>School-led School Watching and Hazard Mapping</a:t>
            </a:r>
          </a:p>
          <a:p>
            <a:pPr marL="171450" marR="0" lvl="0" indent="-171450" algn="l" rtl="0">
              <a:spcBef>
                <a:spcPts val="0"/>
              </a:spcBef>
              <a:buClr>
                <a:schemeClr val="dk1"/>
              </a:buClr>
              <a:buSzPct val="100000"/>
              <a:buFont typeface="Arial"/>
              <a:buChar char="•"/>
            </a:pPr>
            <a:r>
              <a:rPr lang="en-US" sz="1200" b="0" i="0" u="none" strike="noStrike" cap="none" dirty="0">
                <a:solidFill>
                  <a:schemeClr val="dk1"/>
                </a:solidFill>
                <a:latin typeface="Calibri"/>
                <a:ea typeface="Calibri"/>
                <a:cs typeface="Calibri"/>
                <a:sym typeface="Calibri"/>
              </a:rPr>
              <a:t>Results-based Performance Monitoring System</a:t>
            </a:r>
          </a:p>
          <a:p>
            <a:pPr marL="171450" marR="0" lvl="0" indent="-171450" algn="l" rtl="0">
              <a:spcBef>
                <a:spcPts val="0"/>
              </a:spcBef>
              <a:buClr>
                <a:schemeClr val="dk1"/>
              </a:buClr>
              <a:buSzPct val="100000"/>
              <a:buFont typeface="Arial"/>
              <a:buChar char="•"/>
            </a:pPr>
            <a:r>
              <a:rPr lang="en-US" sz="1200" b="0" i="0" u="none" strike="noStrike" cap="none" dirty="0">
                <a:solidFill>
                  <a:schemeClr val="dk1"/>
                </a:solidFill>
                <a:latin typeface="Calibri"/>
                <a:ea typeface="Calibri"/>
                <a:cs typeface="Calibri"/>
                <a:sym typeface="Calibri"/>
              </a:rPr>
              <a:t>SBM Assessment</a:t>
            </a:r>
          </a:p>
          <a:p>
            <a:pPr marL="0" marR="0" lvl="0" indent="0" algn="l" rtl="0">
              <a:spcBef>
                <a:spcPts val="0"/>
              </a:spcBef>
              <a:buClr>
                <a:schemeClr val="dk1"/>
              </a:buClr>
              <a:buSzPct val="25000"/>
              <a:buFont typeface="Arial"/>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buClr>
                <a:schemeClr val="dk1"/>
              </a:buClr>
              <a:buSzPct val="25000"/>
              <a:buFont typeface="Arial"/>
              <a:buNone/>
            </a:pPr>
            <a:r>
              <a:rPr lang="en-US" sz="1200" b="0" i="0" u="none" strike="noStrike" cap="none" dirty="0">
                <a:solidFill>
                  <a:schemeClr val="dk1"/>
                </a:solidFill>
                <a:latin typeface="Calibri"/>
                <a:ea typeface="Calibri"/>
                <a:cs typeface="Calibri"/>
                <a:sym typeface="Calibri"/>
              </a:rPr>
              <a:t>These will also be discussed in detail in the next days.</a:t>
            </a:r>
          </a:p>
        </p:txBody>
      </p:sp>
      <p:sp>
        <p:nvSpPr>
          <p:cNvPr id="970" name="Shape 97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13</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14</a:t>
            </a:fld>
            <a:endParaRPr lang="fil-PH"/>
          </a:p>
        </p:txBody>
      </p:sp>
    </p:spTree>
    <p:extLst>
      <p:ext uri="{BB962C8B-B14F-4D97-AF65-F5344CB8AC3E}">
        <p14:creationId xmlns:p14="http://schemas.microsoft.com/office/powerpoint/2010/main" val="755690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sz="1800" dirty="0" smtClean="0"/>
              <a:t>Another tool for school head is the performance management system.  </a:t>
            </a:r>
          </a:p>
          <a:p>
            <a:endParaRPr lang="fil-PH" sz="1800" dirty="0" smtClean="0"/>
          </a:p>
          <a:p>
            <a:r>
              <a:rPr lang="fil-PH" sz="1800" dirty="0" smtClean="0"/>
              <a:t>In DepEd we call it results based performance management system.  This RPMS is link to our hiring system, rewards and incentives as well as promotion.  </a:t>
            </a:r>
          </a:p>
          <a:p>
            <a:endParaRPr lang="fil-PH" sz="1800" dirty="0" smtClean="0"/>
          </a:p>
          <a:p>
            <a:r>
              <a:rPr lang="fil-PH" sz="1800" dirty="0" smtClean="0"/>
              <a:t>It is really an entire system aligned to the performance management system of Civil Service.</a:t>
            </a:r>
            <a:endParaRPr lang="en-US" sz="1800"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15</a:t>
            </a:fld>
            <a:endParaRPr lang="fil-PH"/>
          </a:p>
        </p:txBody>
      </p:sp>
    </p:spTree>
    <p:extLst>
      <p:ext uri="{BB962C8B-B14F-4D97-AF65-F5344CB8AC3E}">
        <p14:creationId xmlns:p14="http://schemas.microsoft.com/office/powerpoint/2010/main" val="3339680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PH">
                <a:latin typeface="Calibri" charset="0"/>
              </a:rPr>
              <a:t>If implemented correctly, the RPMS will provide a great deal of information that can be used for other functions, like the ff.:</a:t>
            </a:r>
          </a:p>
          <a:p>
            <a:pPr eaLnBrk="1" hangingPunct="1">
              <a:spcBef>
                <a:spcPct val="0"/>
              </a:spcBef>
            </a:pPr>
            <a:r>
              <a:rPr lang="en-PH">
                <a:latin typeface="Calibri" charset="0"/>
              </a:rPr>
              <a:t> </a:t>
            </a:r>
          </a:p>
          <a:p>
            <a:pPr eaLnBrk="1" hangingPunct="1">
              <a:spcBef>
                <a:spcPct val="0"/>
              </a:spcBef>
            </a:pPr>
            <a:r>
              <a:rPr lang="en-PH">
                <a:latin typeface="Calibri" charset="0"/>
              </a:rPr>
              <a:t>1. HR Planning and Recruitment</a:t>
            </a:r>
          </a:p>
          <a:p>
            <a:pPr eaLnBrk="1" hangingPunct="1">
              <a:spcBef>
                <a:spcPct val="0"/>
              </a:spcBef>
            </a:pPr>
            <a:r>
              <a:rPr lang="en-PH">
                <a:latin typeface="Calibri" charset="0"/>
              </a:rPr>
              <a:t>2. Job Design and Work Relationship</a:t>
            </a:r>
          </a:p>
          <a:p>
            <a:pPr eaLnBrk="1" hangingPunct="1">
              <a:spcBef>
                <a:spcPct val="0"/>
              </a:spcBef>
            </a:pPr>
            <a:r>
              <a:rPr lang="en-PH">
                <a:latin typeface="Calibri" charset="0"/>
              </a:rPr>
              <a:t>3. Compensation and Benefits</a:t>
            </a:r>
          </a:p>
          <a:p>
            <a:pPr eaLnBrk="1" hangingPunct="1">
              <a:spcBef>
                <a:spcPct val="0"/>
              </a:spcBef>
            </a:pPr>
            <a:r>
              <a:rPr lang="en-PH">
                <a:latin typeface="Calibri" charset="0"/>
              </a:rPr>
              <a:t>4. Employee Relations</a:t>
            </a:r>
          </a:p>
          <a:p>
            <a:pPr eaLnBrk="1" hangingPunct="1">
              <a:spcBef>
                <a:spcPct val="0"/>
              </a:spcBef>
            </a:pPr>
            <a:r>
              <a:rPr lang="en-PH">
                <a:latin typeface="Calibri" charset="0"/>
              </a:rPr>
              <a:t>5. Rewards and Recognition</a:t>
            </a:r>
          </a:p>
          <a:p>
            <a:pPr eaLnBrk="1" hangingPunct="1">
              <a:spcBef>
                <a:spcPct val="0"/>
              </a:spcBef>
            </a:pPr>
            <a:r>
              <a:rPr lang="en-PH">
                <a:latin typeface="Calibri" charset="0"/>
              </a:rPr>
              <a:t>6. Training and Manpower Development</a:t>
            </a:r>
          </a:p>
          <a:p>
            <a:pPr eaLnBrk="1" hangingPunct="1">
              <a:spcBef>
                <a:spcPct val="0"/>
              </a:spcBef>
            </a:pPr>
            <a:r>
              <a:rPr lang="en-PH">
                <a:latin typeface="Calibri" charset="0"/>
              </a:rPr>
              <a:t>7. Career Succession</a:t>
            </a:r>
          </a:p>
          <a:p>
            <a:pPr eaLnBrk="1" hangingPunct="1">
              <a:spcBef>
                <a:spcPct val="0"/>
              </a:spcBef>
            </a:pPr>
            <a:r>
              <a:rPr lang="en-PH">
                <a:latin typeface="Calibri" charset="0"/>
              </a:rPr>
              <a:t>8. Agency Planning and Directions</a:t>
            </a:r>
          </a:p>
          <a:p>
            <a:pPr eaLnBrk="1" hangingPunct="1">
              <a:spcBef>
                <a:spcPct val="0"/>
              </a:spcBef>
            </a:pPr>
            <a:r>
              <a:rPr lang="en-PH">
                <a:latin typeface="Calibri" charset="0"/>
              </a:rPr>
              <a:t> </a:t>
            </a:r>
          </a:p>
          <a:p>
            <a:pPr eaLnBrk="1" hangingPunct="1">
              <a:spcBef>
                <a:spcPct val="0"/>
              </a:spcBef>
            </a:pPr>
            <a:r>
              <a:rPr lang="en-PH">
                <a:latin typeface="Calibri" charset="0"/>
              </a:rPr>
              <a:t> </a:t>
            </a:r>
          </a:p>
          <a:p>
            <a:pPr eaLnBrk="1" hangingPunct="1">
              <a:spcBef>
                <a:spcPct val="0"/>
              </a:spcBef>
            </a:pPr>
            <a:r>
              <a:rPr lang="en-PH">
                <a:latin typeface="Calibri" charset="0"/>
              </a:rPr>
              <a:t>Performance management takes information from other processes and sends information to those other processes. </a:t>
            </a:r>
          </a:p>
          <a:p>
            <a:pPr eaLnBrk="1" hangingPunct="1">
              <a:spcBef>
                <a:spcPct val="0"/>
              </a:spcBef>
            </a:pPr>
            <a:r>
              <a:rPr lang="en-PH">
                <a:latin typeface="Calibri" charset="0"/>
              </a:rPr>
              <a:t> </a:t>
            </a:r>
          </a:p>
          <a:p>
            <a:pPr eaLnBrk="1" hangingPunct="1">
              <a:spcBef>
                <a:spcPct val="0"/>
              </a:spcBef>
            </a:pPr>
            <a:r>
              <a:rPr lang="en-PH">
                <a:latin typeface="Calibri" charset="0"/>
              </a:rPr>
              <a:t>Competencies can serve as the point of integration for all HR systems. Competencies used in RPMS should be the same competencies used for Recruitment, Training, Manpower Development and Career Succession.</a:t>
            </a:r>
          </a:p>
          <a:p>
            <a:pPr eaLnBrk="1" hangingPunct="1">
              <a:spcBef>
                <a:spcPct val="0"/>
              </a:spcBef>
            </a:pPr>
            <a:endParaRPr lang="en-PH">
              <a:latin typeface="Calibri" charset="0"/>
            </a:endParaRPr>
          </a:p>
        </p:txBody>
      </p:sp>
      <p:sp>
        <p:nvSpPr>
          <p:cNvPr id="7782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19027" indent="-276549" eaLnBrk="0" hangingPunct="0">
              <a:defRPr>
                <a:solidFill>
                  <a:schemeClr val="tx1"/>
                </a:solidFill>
                <a:latin typeface="Arial" charset="0"/>
                <a:ea typeface="Arial" charset="0"/>
                <a:cs typeface="Arial" charset="0"/>
              </a:defRPr>
            </a:lvl2pPr>
            <a:lvl3pPr marL="1106195" indent="-221239" eaLnBrk="0" hangingPunct="0">
              <a:defRPr>
                <a:solidFill>
                  <a:schemeClr val="tx1"/>
                </a:solidFill>
                <a:latin typeface="Arial" charset="0"/>
                <a:ea typeface="Arial" charset="0"/>
                <a:cs typeface="Arial" charset="0"/>
              </a:defRPr>
            </a:lvl3pPr>
            <a:lvl4pPr marL="1548674" indent="-221239" eaLnBrk="0" hangingPunct="0">
              <a:defRPr>
                <a:solidFill>
                  <a:schemeClr val="tx1"/>
                </a:solidFill>
                <a:latin typeface="Arial" charset="0"/>
                <a:ea typeface="Arial" charset="0"/>
                <a:cs typeface="Arial" charset="0"/>
              </a:defRPr>
            </a:lvl4pPr>
            <a:lvl5pPr marL="1991152" indent="-221239" eaLnBrk="0" hangingPunct="0">
              <a:defRPr>
                <a:solidFill>
                  <a:schemeClr val="tx1"/>
                </a:solidFill>
                <a:latin typeface="Arial" charset="0"/>
                <a:ea typeface="Arial" charset="0"/>
                <a:cs typeface="Arial" charset="0"/>
              </a:defRPr>
            </a:lvl5pPr>
            <a:lvl6pPr marL="2433630" indent="-221239" eaLnBrk="0" fontAlgn="base" hangingPunct="0">
              <a:spcBef>
                <a:spcPct val="0"/>
              </a:spcBef>
              <a:spcAft>
                <a:spcPct val="0"/>
              </a:spcAft>
              <a:defRPr>
                <a:solidFill>
                  <a:schemeClr val="tx1"/>
                </a:solidFill>
                <a:latin typeface="Arial" charset="0"/>
                <a:ea typeface="Arial" charset="0"/>
                <a:cs typeface="Arial" charset="0"/>
              </a:defRPr>
            </a:lvl6pPr>
            <a:lvl7pPr marL="2876108" indent="-221239" eaLnBrk="0" fontAlgn="base" hangingPunct="0">
              <a:spcBef>
                <a:spcPct val="0"/>
              </a:spcBef>
              <a:spcAft>
                <a:spcPct val="0"/>
              </a:spcAft>
              <a:defRPr>
                <a:solidFill>
                  <a:schemeClr val="tx1"/>
                </a:solidFill>
                <a:latin typeface="Arial" charset="0"/>
                <a:ea typeface="Arial" charset="0"/>
                <a:cs typeface="Arial" charset="0"/>
              </a:defRPr>
            </a:lvl7pPr>
            <a:lvl8pPr marL="3318586" indent="-221239" eaLnBrk="0" fontAlgn="base" hangingPunct="0">
              <a:spcBef>
                <a:spcPct val="0"/>
              </a:spcBef>
              <a:spcAft>
                <a:spcPct val="0"/>
              </a:spcAft>
              <a:defRPr>
                <a:solidFill>
                  <a:schemeClr val="tx1"/>
                </a:solidFill>
                <a:latin typeface="Arial" charset="0"/>
                <a:ea typeface="Arial" charset="0"/>
                <a:cs typeface="Arial" charset="0"/>
              </a:defRPr>
            </a:lvl8pPr>
            <a:lvl9pPr marL="3761064" indent="-221239"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EF646B7E-32D2-D442-B856-9DB94AC79137}" type="slidenum">
              <a:rPr lang="en-AU">
                <a:latin typeface="Calibri" charset="0"/>
              </a:rPr>
              <a:pPr eaLnBrk="1" hangingPunct="1"/>
              <a:t>16</a:t>
            </a:fld>
            <a:endParaRPr lang="en-AU">
              <a:latin typeface="Calibri"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 name="Notes Placeholder 2"/>
          <p:cNvSpPr>
            <a:spLocks noGrp="1"/>
          </p:cNvSpPr>
          <p:nvPr>
            <p:ph type="body" idx="1"/>
          </p:nvPr>
        </p:nvSpPr>
        <p:spPr/>
        <p:txBody>
          <a:bodyPr wrap="square" numCol="1" anchor="t" anchorCtr="0" compatLnSpc="1">
            <a:prstTxWarp prst="textNoShape">
              <a:avLst/>
            </a:prstTxWarp>
            <a:normAutofit fontScale="92500"/>
          </a:bodyPr>
          <a:lstStyle/>
          <a:p>
            <a:pPr eaLnBrk="1" hangingPunct="1">
              <a:spcBef>
                <a:spcPct val="0"/>
              </a:spcBef>
            </a:pPr>
            <a:r>
              <a:rPr lang="en-PH" dirty="0" smtClean="0">
                <a:latin typeface="Calibri" charset="0"/>
              </a:rPr>
              <a:t>The Plan (SIP,</a:t>
            </a:r>
            <a:r>
              <a:rPr lang="en-PH" baseline="0" dirty="0" smtClean="0">
                <a:latin typeface="Calibri" charset="0"/>
              </a:rPr>
              <a:t> DEDP, REDP) serves as input in developing the OPCRF.  At the school level, SH formulates the Priority improvement areas in SIP which is the same as the Key Result Areas in RPMS.  </a:t>
            </a:r>
            <a:endParaRPr lang="en-PH" dirty="0" smtClean="0">
              <a:latin typeface="Calibri" charset="0"/>
            </a:endParaRPr>
          </a:p>
          <a:p>
            <a:pPr eaLnBrk="1" hangingPunct="1">
              <a:spcBef>
                <a:spcPct val="0"/>
              </a:spcBef>
            </a:pPr>
            <a:endParaRPr lang="en-PH" dirty="0" smtClean="0">
              <a:latin typeface="Calibri" charset="0"/>
            </a:endParaRPr>
          </a:p>
          <a:p>
            <a:pPr eaLnBrk="1" hangingPunct="1">
              <a:spcBef>
                <a:spcPct val="0"/>
              </a:spcBef>
            </a:pPr>
            <a:r>
              <a:rPr lang="en-PH" dirty="0" smtClean="0">
                <a:latin typeface="Calibri" charset="0"/>
              </a:rPr>
              <a:t>A </a:t>
            </a:r>
            <a:r>
              <a:rPr lang="en-PH" dirty="0">
                <a:latin typeface="Calibri" charset="0"/>
              </a:rPr>
              <a:t>review from the RPMS 4 Phases:</a:t>
            </a:r>
          </a:p>
          <a:p>
            <a:pPr eaLnBrk="1" hangingPunct="1">
              <a:spcBef>
                <a:spcPct val="0"/>
              </a:spcBef>
            </a:pPr>
            <a:endParaRPr lang="en-PH" dirty="0">
              <a:latin typeface="Calibri" charset="0"/>
            </a:endParaRPr>
          </a:p>
          <a:p>
            <a:pPr eaLnBrk="1" hangingPunct="1">
              <a:spcBef>
                <a:spcPct val="0"/>
              </a:spcBef>
              <a:buFontTx/>
              <a:buAutoNum type="arabicParenR"/>
            </a:pPr>
            <a:r>
              <a:rPr lang="en-PH" b="1" dirty="0">
                <a:latin typeface="Calibri" charset="0"/>
              </a:rPr>
              <a:t>Performance Planning and Commitment</a:t>
            </a:r>
            <a:r>
              <a:rPr lang="en-PH" dirty="0">
                <a:latin typeface="Calibri" charset="0"/>
              </a:rPr>
              <a:t> – where the Unit and the individual’s Key Result Areas, Objectives, Performance Indicators and corresponding weight are established and agreed upon.  This should be done before the performance cycle starts.</a:t>
            </a:r>
          </a:p>
          <a:p>
            <a:pPr eaLnBrk="1" hangingPunct="1">
              <a:spcBef>
                <a:spcPct val="0"/>
              </a:spcBef>
              <a:buFontTx/>
              <a:buAutoNum type="arabicParenR"/>
            </a:pPr>
            <a:r>
              <a:rPr lang="en-PH" b="1" dirty="0">
                <a:latin typeface="Calibri" charset="0"/>
              </a:rPr>
              <a:t>Performance Monitoring and Coaching </a:t>
            </a:r>
            <a:r>
              <a:rPr lang="en-PH" dirty="0">
                <a:latin typeface="Calibri" charset="0"/>
              </a:rPr>
              <a:t>– as soon as Phase 1 is done, raters are expected to monitor performance of their respective </a:t>
            </a:r>
            <a:r>
              <a:rPr lang="en-PH" dirty="0" err="1">
                <a:latin typeface="Calibri" charset="0"/>
              </a:rPr>
              <a:t>ratees</a:t>
            </a:r>
            <a:r>
              <a:rPr lang="en-PH" dirty="0">
                <a:latin typeface="Calibri" charset="0"/>
              </a:rPr>
              <a:t>.  Coaching should be done from this point until the desired level of performance and results are achieved.  </a:t>
            </a:r>
          </a:p>
          <a:p>
            <a:pPr eaLnBrk="1" hangingPunct="1">
              <a:spcBef>
                <a:spcPct val="0"/>
              </a:spcBef>
              <a:buFontTx/>
              <a:buAutoNum type="arabicParenR"/>
            </a:pPr>
            <a:r>
              <a:rPr lang="en-PH" b="1" dirty="0">
                <a:latin typeface="Calibri" charset="0"/>
              </a:rPr>
              <a:t>Performance Review and Evaluation</a:t>
            </a:r>
            <a:r>
              <a:rPr lang="en-PH" dirty="0">
                <a:latin typeface="Calibri" charset="0"/>
              </a:rPr>
              <a:t> – there are two sets of review: </a:t>
            </a:r>
          </a:p>
          <a:p>
            <a:pPr eaLnBrk="1" hangingPunct="1">
              <a:spcBef>
                <a:spcPct val="0"/>
              </a:spcBef>
            </a:pPr>
            <a:r>
              <a:rPr lang="en-PH" dirty="0">
                <a:latin typeface="Calibri" charset="0"/>
              </a:rPr>
              <a:t>	a)  Midyear Review – year-to-date performance is evaluated and do action plans for objectives that are not achieved thus far.</a:t>
            </a:r>
          </a:p>
          <a:p>
            <a:pPr eaLnBrk="1" hangingPunct="1">
              <a:spcBef>
                <a:spcPct val="0"/>
              </a:spcBef>
            </a:pPr>
            <a:r>
              <a:rPr lang="en-PH" dirty="0">
                <a:latin typeface="Calibri" charset="0"/>
              </a:rPr>
              <a:t>	b)  Year-end Review  and Evaluation – final rating is established for the Unit and each individual. </a:t>
            </a:r>
          </a:p>
          <a:p>
            <a:pPr eaLnBrk="1" hangingPunct="1">
              <a:spcBef>
                <a:spcPct val="0"/>
              </a:spcBef>
              <a:buFontTx/>
              <a:buAutoNum type="arabicParenR" startAt="4"/>
            </a:pPr>
            <a:r>
              <a:rPr lang="en-PH" b="1" dirty="0">
                <a:latin typeface="Calibri" charset="0"/>
              </a:rPr>
              <a:t>Performance Rewarding and Development Planning</a:t>
            </a:r>
            <a:r>
              <a:rPr lang="en-PH" dirty="0">
                <a:latin typeface="Calibri" charset="0"/>
              </a:rPr>
              <a:t> – The RPMS results are linked to the rewards (i.e. PBB) and can also be used for the Performance Development of Units and individuals. Planning for the succeeding years can also be based on the current and previous years performances.</a:t>
            </a:r>
          </a:p>
          <a:p>
            <a:pPr eaLnBrk="1" hangingPunct="1">
              <a:spcBef>
                <a:spcPct val="0"/>
              </a:spcBef>
              <a:buFontTx/>
              <a:buAutoNum type="arabicParenR" startAt="4"/>
            </a:pPr>
            <a:endParaRPr lang="en-PH" dirty="0">
              <a:latin typeface="Calibri" charset="0"/>
            </a:endParaRPr>
          </a:p>
          <a:p>
            <a:pPr eaLnBrk="1" hangingPunct="1">
              <a:spcBef>
                <a:spcPct val="0"/>
              </a:spcBef>
            </a:pPr>
            <a:r>
              <a:rPr lang="en-PH" dirty="0" err="1">
                <a:latin typeface="Calibri" charset="0"/>
              </a:rPr>
              <a:t>DepEd’s</a:t>
            </a:r>
            <a:r>
              <a:rPr lang="en-PH" dirty="0">
                <a:latin typeface="Calibri" charset="0"/>
              </a:rPr>
              <a:t> RPMS was approved by the Civil Service Commission and is now a Department Order.</a:t>
            </a:r>
          </a:p>
        </p:txBody>
      </p:sp>
      <p:sp>
        <p:nvSpPr>
          <p:cNvPr id="65540" name="Slide Number Placeholder 3"/>
          <p:cNvSpPr>
            <a:spLocks noGrp="1"/>
          </p:cNvSpPr>
          <p:nvPr>
            <p:ph type="sldNum" sz="quarter" idx="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4564F7B8-AF8C-E34F-8774-F45F2F94F4C3}" type="slidenum">
              <a:rPr lang="en-AU">
                <a:latin typeface="Calibri" charset="0"/>
              </a:rPr>
              <a:pPr/>
              <a:t>17</a:t>
            </a:fld>
            <a:endParaRPr lang="en-AU">
              <a:latin typeface="Calibri" charset="0"/>
            </a:endParaRPr>
          </a:p>
        </p:txBody>
      </p:sp>
    </p:spTree>
    <p:extLst>
      <p:ext uri="{BB962C8B-B14F-4D97-AF65-F5344CB8AC3E}">
        <p14:creationId xmlns:p14="http://schemas.microsoft.com/office/powerpoint/2010/main" val="2099477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1455FC4-FCF0-4C2C-BAAB-81DE7D492E79}" type="slidenum">
              <a:rPr lang="fil-PH" smtClean="0"/>
              <a:pPr/>
              <a:t>18</a:t>
            </a:fld>
            <a:endParaRPr lang="fil-PH"/>
          </a:p>
        </p:txBody>
      </p:sp>
    </p:spTree>
    <p:extLst>
      <p:ext uri="{BB962C8B-B14F-4D97-AF65-F5344CB8AC3E}">
        <p14:creationId xmlns:p14="http://schemas.microsoft.com/office/powerpoint/2010/main" val="715017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1455FC4-FCF0-4C2C-BAAB-81DE7D492E79}" type="slidenum">
              <a:rPr lang="fil-PH" smtClean="0"/>
              <a:pPr/>
              <a:t>19</a:t>
            </a:fld>
            <a:endParaRPr lang="fil-PH"/>
          </a:p>
        </p:txBody>
      </p:sp>
    </p:spTree>
    <p:extLst>
      <p:ext uri="{BB962C8B-B14F-4D97-AF65-F5344CB8AC3E}">
        <p14:creationId xmlns:p14="http://schemas.microsoft.com/office/powerpoint/2010/main" val="10742455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11469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19027" indent="-276549" eaLnBrk="0" hangingPunct="0">
              <a:defRPr>
                <a:solidFill>
                  <a:schemeClr val="tx1"/>
                </a:solidFill>
                <a:latin typeface="Arial" charset="0"/>
                <a:ea typeface="Arial" charset="0"/>
                <a:cs typeface="Arial" charset="0"/>
              </a:defRPr>
            </a:lvl2pPr>
            <a:lvl3pPr marL="1106195" indent="-221239" eaLnBrk="0" hangingPunct="0">
              <a:defRPr>
                <a:solidFill>
                  <a:schemeClr val="tx1"/>
                </a:solidFill>
                <a:latin typeface="Arial" charset="0"/>
                <a:ea typeface="Arial" charset="0"/>
                <a:cs typeface="Arial" charset="0"/>
              </a:defRPr>
            </a:lvl3pPr>
            <a:lvl4pPr marL="1548674" indent="-221239" eaLnBrk="0" hangingPunct="0">
              <a:defRPr>
                <a:solidFill>
                  <a:schemeClr val="tx1"/>
                </a:solidFill>
                <a:latin typeface="Arial" charset="0"/>
                <a:ea typeface="Arial" charset="0"/>
                <a:cs typeface="Arial" charset="0"/>
              </a:defRPr>
            </a:lvl4pPr>
            <a:lvl5pPr marL="1991152" indent="-221239" eaLnBrk="0" hangingPunct="0">
              <a:defRPr>
                <a:solidFill>
                  <a:schemeClr val="tx1"/>
                </a:solidFill>
                <a:latin typeface="Arial" charset="0"/>
                <a:ea typeface="Arial" charset="0"/>
                <a:cs typeface="Arial" charset="0"/>
              </a:defRPr>
            </a:lvl5pPr>
            <a:lvl6pPr marL="2433630" indent="-221239" eaLnBrk="0" fontAlgn="base" hangingPunct="0">
              <a:spcBef>
                <a:spcPct val="0"/>
              </a:spcBef>
              <a:spcAft>
                <a:spcPct val="0"/>
              </a:spcAft>
              <a:defRPr>
                <a:solidFill>
                  <a:schemeClr val="tx1"/>
                </a:solidFill>
                <a:latin typeface="Arial" charset="0"/>
                <a:ea typeface="Arial" charset="0"/>
                <a:cs typeface="Arial" charset="0"/>
              </a:defRPr>
            </a:lvl6pPr>
            <a:lvl7pPr marL="2876108" indent="-221239" eaLnBrk="0" fontAlgn="base" hangingPunct="0">
              <a:spcBef>
                <a:spcPct val="0"/>
              </a:spcBef>
              <a:spcAft>
                <a:spcPct val="0"/>
              </a:spcAft>
              <a:defRPr>
                <a:solidFill>
                  <a:schemeClr val="tx1"/>
                </a:solidFill>
                <a:latin typeface="Arial" charset="0"/>
                <a:ea typeface="Arial" charset="0"/>
                <a:cs typeface="Arial" charset="0"/>
              </a:defRPr>
            </a:lvl7pPr>
            <a:lvl8pPr marL="3318586" indent="-221239" eaLnBrk="0" fontAlgn="base" hangingPunct="0">
              <a:spcBef>
                <a:spcPct val="0"/>
              </a:spcBef>
              <a:spcAft>
                <a:spcPct val="0"/>
              </a:spcAft>
              <a:defRPr>
                <a:solidFill>
                  <a:schemeClr val="tx1"/>
                </a:solidFill>
                <a:latin typeface="Arial" charset="0"/>
                <a:ea typeface="Arial" charset="0"/>
                <a:cs typeface="Arial" charset="0"/>
              </a:defRPr>
            </a:lvl8pPr>
            <a:lvl9pPr marL="3761064" indent="-221239"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F74785B1-7175-F94F-8CD5-6B3502C29B75}" type="slidenum">
              <a:rPr lang="en-AU">
                <a:latin typeface="Calibri" charset="0"/>
              </a:rPr>
              <a:pPr eaLnBrk="1" hangingPunct="1"/>
              <a:t>20</a:t>
            </a:fld>
            <a:endParaRPr lang="en-AU">
              <a:latin typeface="Calibri" charset="0"/>
            </a:endParaRPr>
          </a:p>
        </p:txBody>
      </p:sp>
    </p:spTree>
    <p:extLst>
      <p:ext uri="{BB962C8B-B14F-4D97-AF65-F5344CB8AC3E}">
        <p14:creationId xmlns:p14="http://schemas.microsoft.com/office/powerpoint/2010/main" val="4103808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 name="Notes Placeholder 2"/>
          <p:cNvSpPr>
            <a:spLocks noGrp="1"/>
          </p:cNvSpPr>
          <p:nvPr>
            <p:ph type="body" idx="1"/>
          </p:nvPr>
        </p:nvSpPr>
        <p:spPr/>
        <p:txBody>
          <a:bodyPr wrap="square" numCol="1" anchor="t" anchorCtr="0" compatLnSpc="1">
            <a:prstTxWarp prst="textNoShape">
              <a:avLst/>
            </a:prstTxWarp>
            <a:normAutofit fontScale="92500"/>
          </a:bodyPr>
          <a:lstStyle/>
          <a:p>
            <a:pPr eaLnBrk="1" hangingPunct="1">
              <a:spcBef>
                <a:spcPct val="0"/>
              </a:spcBef>
            </a:pPr>
            <a:r>
              <a:rPr lang="en-PH" dirty="0" smtClean="0">
                <a:latin typeface="Calibri" charset="0"/>
              </a:rPr>
              <a:t>The Plan (SIP,</a:t>
            </a:r>
            <a:r>
              <a:rPr lang="en-PH" baseline="0" dirty="0" smtClean="0">
                <a:latin typeface="Calibri" charset="0"/>
              </a:rPr>
              <a:t> DEDP, REDP) serves as input in developing the OPCRF.  At the school level, SH formulates the Priority improvement areas in SIP which is the same as the Key Result Areas in RPMS.  </a:t>
            </a:r>
            <a:endParaRPr lang="en-PH" dirty="0" smtClean="0">
              <a:latin typeface="Calibri" charset="0"/>
            </a:endParaRPr>
          </a:p>
          <a:p>
            <a:pPr eaLnBrk="1" hangingPunct="1">
              <a:spcBef>
                <a:spcPct val="0"/>
              </a:spcBef>
            </a:pPr>
            <a:endParaRPr lang="en-PH" dirty="0" smtClean="0">
              <a:latin typeface="Calibri" charset="0"/>
            </a:endParaRPr>
          </a:p>
          <a:p>
            <a:pPr eaLnBrk="1" hangingPunct="1">
              <a:spcBef>
                <a:spcPct val="0"/>
              </a:spcBef>
            </a:pPr>
            <a:r>
              <a:rPr lang="en-PH" dirty="0" smtClean="0">
                <a:latin typeface="Calibri" charset="0"/>
              </a:rPr>
              <a:t>A </a:t>
            </a:r>
            <a:r>
              <a:rPr lang="en-PH" dirty="0">
                <a:latin typeface="Calibri" charset="0"/>
              </a:rPr>
              <a:t>review from the RPMS 4 Phases:</a:t>
            </a:r>
          </a:p>
          <a:p>
            <a:pPr eaLnBrk="1" hangingPunct="1">
              <a:spcBef>
                <a:spcPct val="0"/>
              </a:spcBef>
            </a:pPr>
            <a:endParaRPr lang="en-PH" dirty="0">
              <a:latin typeface="Calibri" charset="0"/>
            </a:endParaRPr>
          </a:p>
          <a:p>
            <a:pPr eaLnBrk="1" hangingPunct="1">
              <a:spcBef>
                <a:spcPct val="0"/>
              </a:spcBef>
              <a:buFontTx/>
              <a:buAutoNum type="arabicParenR"/>
            </a:pPr>
            <a:r>
              <a:rPr lang="en-PH" b="1" dirty="0">
                <a:latin typeface="Calibri" charset="0"/>
              </a:rPr>
              <a:t>Performance Planning and Commitment</a:t>
            </a:r>
            <a:r>
              <a:rPr lang="en-PH" dirty="0">
                <a:latin typeface="Calibri" charset="0"/>
              </a:rPr>
              <a:t> – where the Unit and the individual’s Key Result Areas, Objectives, Performance Indicators and corresponding weight are established and agreed upon.  This should be done before the performance cycle starts.</a:t>
            </a:r>
          </a:p>
          <a:p>
            <a:pPr eaLnBrk="1" hangingPunct="1">
              <a:spcBef>
                <a:spcPct val="0"/>
              </a:spcBef>
              <a:buFontTx/>
              <a:buAutoNum type="arabicParenR"/>
            </a:pPr>
            <a:r>
              <a:rPr lang="en-PH" b="1" dirty="0">
                <a:latin typeface="Calibri" charset="0"/>
              </a:rPr>
              <a:t>Performance Monitoring and Coaching </a:t>
            </a:r>
            <a:r>
              <a:rPr lang="en-PH" dirty="0">
                <a:latin typeface="Calibri" charset="0"/>
              </a:rPr>
              <a:t>– as soon as Phase 1 is done, raters are expected to monitor performance of their respective </a:t>
            </a:r>
            <a:r>
              <a:rPr lang="en-PH" dirty="0" err="1">
                <a:latin typeface="Calibri" charset="0"/>
              </a:rPr>
              <a:t>ratees</a:t>
            </a:r>
            <a:r>
              <a:rPr lang="en-PH" dirty="0">
                <a:latin typeface="Calibri" charset="0"/>
              </a:rPr>
              <a:t>.  Coaching should be done from this point until the desired level of performance and results are achieved.  </a:t>
            </a:r>
          </a:p>
          <a:p>
            <a:pPr eaLnBrk="1" hangingPunct="1">
              <a:spcBef>
                <a:spcPct val="0"/>
              </a:spcBef>
              <a:buFontTx/>
              <a:buAutoNum type="arabicParenR"/>
            </a:pPr>
            <a:r>
              <a:rPr lang="en-PH" b="1" dirty="0">
                <a:latin typeface="Calibri" charset="0"/>
              </a:rPr>
              <a:t>Performance Review and Evaluation</a:t>
            </a:r>
            <a:r>
              <a:rPr lang="en-PH" dirty="0">
                <a:latin typeface="Calibri" charset="0"/>
              </a:rPr>
              <a:t> – there are two sets of review: </a:t>
            </a:r>
          </a:p>
          <a:p>
            <a:pPr eaLnBrk="1" hangingPunct="1">
              <a:spcBef>
                <a:spcPct val="0"/>
              </a:spcBef>
            </a:pPr>
            <a:r>
              <a:rPr lang="en-PH" dirty="0">
                <a:latin typeface="Calibri" charset="0"/>
              </a:rPr>
              <a:t>	a)  Midyear Review – year-to-date performance is evaluated and do action plans for objectives that are not achieved thus far.</a:t>
            </a:r>
          </a:p>
          <a:p>
            <a:pPr eaLnBrk="1" hangingPunct="1">
              <a:spcBef>
                <a:spcPct val="0"/>
              </a:spcBef>
            </a:pPr>
            <a:r>
              <a:rPr lang="en-PH" dirty="0">
                <a:latin typeface="Calibri" charset="0"/>
              </a:rPr>
              <a:t>	b)  Year-end Review  and Evaluation – final rating is established for the Unit and each individual. </a:t>
            </a:r>
          </a:p>
          <a:p>
            <a:pPr eaLnBrk="1" hangingPunct="1">
              <a:spcBef>
                <a:spcPct val="0"/>
              </a:spcBef>
              <a:buFontTx/>
              <a:buAutoNum type="arabicParenR" startAt="4"/>
            </a:pPr>
            <a:r>
              <a:rPr lang="en-PH" b="1" dirty="0">
                <a:latin typeface="Calibri" charset="0"/>
              </a:rPr>
              <a:t>Performance Rewarding and Development Planning</a:t>
            </a:r>
            <a:r>
              <a:rPr lang="en-PH" dirty="0">
                <a:latin typeface="Calibri" charset="0"/>
              </a:rPr>
              <a:t> – The RPMS results are linked to the rewards (i.e. PBB) and can also be used for the Performance Development of Units and individuals. Planning for the succeeding years can also be based on the current and previous years performances.</a:t>
            </a:r>
          </a:p>
          <a:p>
            <a:pPr eaLnBrk="1" hangingPunct="1">
              <a:spcBef>
                <a:spcPct val="0"/>
              </a:spcBef>
              <a:buFontTx/>
              <a:buAutoNum type="arabicParenR" startAt="4"/>
            </a:pPr>
            <a:endParaRPr lang="en-PH" dirty="0">
              <a:latin typeface="Calibri" charset="0"/>
            </a:endParaRPr>
          </a:p>
          <a:p>
            <a:pPr eaLnBrk="1" hangingPunct="1">
              <a:spcBef>
                <a:spcPct val="0"/>
              </a:spcBef>
            </a:pPr>
            <a:r>
              <a:rPr lang="en-PH" dirty="0" err="1">
                <a:latin typeface="Calibri" charset="0"/>
              </a:rPr>
              <a:t>DepEd’s</a:t>
            </a:r>
            <a:r>
              <a:rPr lang="en-PH" dirty="0">
                <a:latin typeface="Calibri" charset="0"/>
              </a:rPr>
              <a:t> RPMS was approved by the Civil Service Commission and is now a Department Order.</a:t>
            </a:r>
          </a:p>
        </p:txBody>
      </p:sp>
      <p:sp>
        <p:nvSpPr>
          <p:cNvPr id="65540" name="Slide Number Placeholder 3"/>
          <p:cNvSpPr>
            <a:spLocks noGrp="1"/>
          </p:cNvSpPr>
          <p:nvPr>
            <p:ph type="sldNum" sz="quarter" idx="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4564F7B8-AF8C-E34F-8774-F45F2F94F4C3}" type="slidenum">
              <a:rPr lang="en-AU">
                <a:latin typeface="Calibri" charset="0"/>
              </a:rPr>
              <a:pPr/>
              <a:t>21</a:t>
            </a:fld>
            <a:endParaRPr lang="en-AU">
              <a:latin typeface="Calibri" charset="0"/>
            </a:endParaRPr>
          </a:p>
        </p:txBody>
      </p:sp>
    </p:spTree>
    <p:extLst>
      <p:ext uri="{BB962C8B-B14F-4D97-AF65-F5344CB8AC3E}">
        <p14:creationId xmlns:p14="http://schemas.microsoft.com/office/powerpoint/2010/main" val="791883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smtClean="0"/>
              <a:t>Note</a:t>
            </a:r>
            <a:r>
              <a:rPr lang="en-US" b="1" u="sng" baseline="0" dirty="0" smtClean="0"/>
              <a:t> to facilitator:</a:t>
            </a:r>
          </a:p>
          <a:p>
            <a:r>
              <a:rPr lang="en-US" baseline="0" dirty="0" smtClean="0"/>
              <a:t>This should be short but fun.</a:t>
            </a:r>
            <a:endParaRPr lang="en-US" dirty="0" smtClean="0"/>
          </a:p>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28</a:t>
            </a:fld>
            <a:endParaRPr lang="fil-PH"/>
          </a:p>
        </p:txBody>
      </p:sp>
    </p:spTree>
    <p:extLst>
      <p:ext uri="{BB962C8B-B14F-4D97-AF65-F5344CB8AC3E}">
        <p14:creationId xmlns:p14="http://schemas.microsoft.com/office/powerpoint/2010/main" val="29135823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baseline="0" dirty="0" smtClean="0"/>
              <a:t>Talking points:</a:t>
            </a:r>
            <a:endParaRPr lang="en-US" altLang="en-US" dirty="0" smtClean="0">
              <a:ea typeface="ＭＳ Ｐゴシック" pitchFamily="34" charset="-128"/>
            </a:endParaRPr>
          </a:p>
          <a:p>
            <a:pPr eaLnBrk="1" hangingPunct="1"/>
            <a:r>
              <a:rPr lang="en-US" altLang="en-US" dirty="0" smtClean="0">
                <a:ea typeface="ＭＳ Ｐゴシック" pitchFamily="34" charset="-128"/>
              </a:rPr>
              <a:t>Research from WB shows that if stakeholders are informed about the process and performance of the schools, they are able to help the school more.</a:t>
            </a:r>
          </a:p>
          <a:p>
            <a:pPr eaLnBrk="1" hangingPunct="1"/>
            <a:endParaRPr lang="en-US" altLang="en-US" dirty="0" smtClean="0">
              <a:ea typeface="ＭＳ Ｐゴシック" pitchFamily="34" charset="-128"/>
            </a:endParaRPr>
          </a:p>
          <a:p>
            <a:pPr eaLnBrk="1" hangingPunct="1"/>
            <a:r>
              <a:rPr lang="en-US" altLang="en-US" dirty="0" smtClean="0">
                <a:ea typeface="ＭＳ Ｐゴシック" pitchFamily="34" charset="-128"/>
              </a:rPr>
              <a:t>The SRC provides the mechanism for stakeholders to celebrate their own successes because it does not only communicate accomplishments of schools but also of other stakeholders like parents, school governing body and even community.</a:t>
            </a:r>
          </a:p>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solidFill>
                  <a:prstClr val="black"/>
                </a:solidFill>
              </a:rPr>
              <a:pPr/>
              <a:t>29</a:t>
            </a:fld>
            <a:endParaRPr lang="fil-PH">
              <a:solidFill>
                <a:prstClr val="black"/>
              </a:solidFill>
            </a:endParaRPr>
          </a:p>
        </p:txBody>
      </p:sp>
    </p:spTree>
    <p:extLst>
      <p:ext uri="{BB962C8B-B14F-4D97-AF65-F5344CB8AC3E}">
        <p14:creationId xmlns:p14="http://schemas.microsoft.com/office/powerpoint/2010/main" val="3727321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baseline="0" dirty="0" smtClean="0"/>
              <a:t>Talking points:</a:t>
            </a:r>
            <a:endParaRPr lang="en-US" altLang="en-US" dirty="0" smtClean="0">
              <a:ea typeface="ＭＳ Ｐゴシック" pitchFamily="34" charset="-128"/>
            </a:endParaRPr>
          </a:p>
          <a:p>
            <a:r>
              <a:rPr lang="en-US" altLang="en-US" dirty="0" smtClean="0">
                <a:ea typeface="ＭＳ Ｐゴシック" pitchFamily="34" charset="-128"/>
              </a:rPr>
              <a:t>I would like to emphasize that the current SRC is shorter than the previous SRC.  It only contains 19 indicators unlike the old SRC where there were 32 indicators before.  Also, we no longer ask schools to provide multiyear data about each indicator.</a:t>
            </a:r>
          </a:p>
          <a:p>
            <a:endParaRPr lang="en-US" altLang="en-US" dirty="0" smtClean="0">
              <a:ea typeface="ＭＳ Ｐゴシック" pitchFamily="34" charset="-128"/>
            </a:endParaRPr>
          </a:p>
          <a:p>
            <a:r>
              <a:rPr lang="en-US" altLang="en-US" dirty="0" smtClean="0">
                <a:ea typeface="ＭＳ Ｐゴシック" pitchFamily="34" charset="-128"/>
              </a:rPr>
              <a:t>There was also findings by WB that there were more SRC than SIP which indicate misunderstanding of school heads about these two aspects of SBM.  Now under the new policy, we have integrated these two together and have shown their relationship.  </a:t>
            </a:r>
          </a:p>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solidFill>
                  <a:prstClr val="black"/>
                </a:solidFill>
              </a:rPr>
              <a:pPr/>
              <a:t>31</a:t>
            </a:fld>
            <a:endParaRPr lang="fil-PH">
              <a:solidFill>
                <a:prstClr val="black"/>
              </a:solidFill>
            </a:endParaRPr>
          </a:p>
        </p:txBody>
      </p:sp>
    </p:spTree>
    <p:extLst>
      <p:ext uri="{BB962C8B-B14F-4D97-AF65-F5344CB8AC3E}">
        <p14:creationId xmlns:p14="http://schemas.microsoft.com/office/powerpoint/2010/main" val="27249005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i="1" dirty="0" smtClean="0">
                <a:ea typeface="ＭＳ Ｐゴシック" pitchFamily="34" charset="-128"/>
              </a:rPr>
              <a:t>Talking</a:t>
            </a:r>
            <a:r>
              <a:rPr lang="en-US" altLang="en-US" b="1" i="1" baseline="0" dirty="0" smtClean="0">
                <a:ea typeface="ＭＳ Ｐゴシック" pitchFamily="34" charset="-128"/>
              </a:rPr>
              <a:t> points:</a:t>
            </a:r>
            <a:endParaRPr lang="en-US" altLang="en-US" b="1" i="1" dirty="0" smtClean="0">
              <a:ea typeface="ＭＳ Ｐゴシック" pitchFamily="34" charset="-128"/>
            </a:endParaRPr>
          </a:p>
          <a:p>
            <a:r>
              <a:rPr lang="en-US" altLang="en-US" dirty="0" smtClean="0">
                <a:ea typeface="ＭＳ Ｐゴシック" pitchFamily="34" charset="-128"/>
              </a:rPr>
              <a:t>When you used</a:t>
            </a:r>
            <a:r>
              <a:rPr lang="en-US" altLang="en-US" baseline="0" dirty="0" smtClean="0">
                <a:ea typeface="ＭＳ Ｐゴシック" pitchFamily="34" charset="-128"/>
              </a:rPr>
              <a:t> the enhanced SRC, it would result to:</a:t>
            </a:r>
          </a:p>
          <a:p>
            <a:endParaRPr lang="en-US" altLang="en-US" baseline="0" dirty="0" smtClean="0">
              <a:ea typeface="ＭＳ Ｐゴシック" pitchFamily="34" charset="-128"/>
            </a:endParaRPr>
          </a:p>
          <a:p>
            <a:pPr>
              <a:buFont typeface="Arial" pitchFamily="34" charset="0"/>
              <a:buChar char="•"/>
            </a:pPr>
            <a:r>
              <a:rPr lang="en-US" altLang="en-US" baseline="0" dirty="0" smtClean="0">
                <a:ea typeface="ＭＳ Ｐゴシック" pitchFamily="34" charset="-128"/>
              </a:rPr>
              <a:t> Greater stakeholder participation in school activities;</a:t>
            </a:r>
          </a:p>
          <a:p>
            <a:pPr>
              <a:buFont typeface="Arial" pitchFamily="34" charset="0"/>
              <a:buChar char="•"/>
            </a:pPr>
            <a:r>
              <a:rPr lang="en-US" altLang="en-US" baseline="0" dirty="0" smtClean="0">
                <a:ea typeface="ＭＳ Ｐゴシック" pitchFamily="34" charset="-128"/>
              </a:rPr>
              <a:t> Better understanding of stakeholders on your school’s situation; and</a:t>
            </a:r>
          </a:p>
          <a:p>
            <a:pPr>
              <a:buFont typeface="Arial" pitchFamily="34" charset="0"/>
              <a:buChar char="•"/>
            </a:pPr>
            <a:r>
              <a:rPr lang="en-US" altLang="en-US" baseline="0" dirty="0" smtClean="0">
                <a:ea typeface="ＭＳ Ｐゴシック" pitchFamily="34" charset="-128"/>
              </a:rPr>
              <a:t> Transparency of your school’s activities and performance</a:t>
            </a:r>
          </a:p>
        </p:txBody>
      </p:sp>
      <p:sp>
        <p:nvSpPr>
          <p:cNvPr id="306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879AF7CA-359F-42BB-9763-A83464380525}" type="slidenum">
              <a:rPr lang="fil-PH" altLang="en-US">
                <a:solidFill>
                  <a:prstClr val="black"/>
                </a:solidFill>
              </a:rPr>
              <a:pPr/>
              <a:t>32</a:t>
            </a:fld>
            <a:endParaRPr lang="fil-PH" altLang="en-US">
              <a:solidFill>
                <a:prstClr val="black"/>
              </a:solidFill>
            </a:endParaRPr>
          </a:p>
        </p:txBody>
      </p:sp>
    </p:spTree>
    <p:extLst>
      <p:ext uri="{BB962C8B-B14F-4D97-AF65-F5344CB8AC3E}">
        <p14:creationId xmlns:p14="http://schemas.microsoft.com/office/powerpoint/2010/main" val="8862872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Talking</a:t>
            </a:r>
            <a:r>
              <a:rPr lang="en-US" b="1" i="1" baseline="0" dirty="0" smtClean="0"/>
              <a:t> points:</a:t>
            </a:r>
            <a:endParaRPr lang="en-US" b="1" i="1" dirty="0" smtClean="0"/>
          </a:p>
          <a:p>
            <a:r>
              <a:rPr lang="en-US" dirty="0" smtClean="0"/>
              <a:t>The following</a:t>
            </a:r>
            <a:r>
              <a:rPr lang="en-US" baseline="0" dirty="0" smtClean="0"/>
              <a:t> are ways in which you can disseminate your SRC:</a:t>
            </a:r>
          </a:p>
          <a:p>
            <a:endParaRPr lang="en-US" baseline="0" dirty="0" smtClean="0"/>
          </a:p>
          <a:p>
            <a:pPr marL="228600" indent="-228600">
              <a:buAutoNum type="arabicPeriod"/>
            </a:pPr>
            <a:r>
              <a:rPr lang="en-US" baseline="0" dirty="0" smtClean="0"/>
              <a:t>Present it to your stakeholders during school meetings/assemblies</a:t>
            </a:r>
          </a:p>
          <a:p>
            <a:pPr marL="228600" indent="-228600">
              <a:buAutoNum type="arabicPeriod"/>
            </a:pPr>
            <a:r>
              <a:rPr lang="en-US" baseline="0" dirty="0" smtClean="0"/>
              <a:t>Post it in public areas</a:t>
            </a:r>
          </a:p>
          <a:p>
            <a:pPr marL="228600" indent="-228600">
              <a:buAutoNum type="arabicPeriod"/>
            </a:pPr>
            <a:r>
              <a:rPr lang="en-US" baseline="0" dirty="0" smtClean="0"/>
              <a:t>Publish it in your school journal/newsletter</a:t>
            </a:r>
          </a:p>
          <a:p>
            <a:pPr marL="228600" indent="-228600">
              <a:buAutoNum type="arabicPeriod"/>
            </a:pPr>
            <a:r>
              <a:rPr lang="en-US" baseline="0" dirty="0" smtClean="0"/>
              <a:t>Reproduce copies for the general public</a:t>
            </a:r>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solidFill>
                  <a:prstClr val="black"/>
                </a:solidFill>
              </a:rPr>
              <a:pPr/>
              <a:t>33</a:t>
            </a:fld>
            <a:endParaRPr lang="fil-PH">
              <a:solidFill>
                <a:prstClr val="black"/>
              </a:solidFill>
            </a:endParaRPr>
          </a:p>
        </p:txBody>
      </p:sp>
    </p:spTree>
    <p:extLst>
      <p:ext uri="{BB962C8B-B14F-4D97-AF65-F5344CB8AC3E}">
        <p14:creationId xmlns:p14="http://schemas.microsoft.com/office/powerpoint/2010/main" val="2451379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baseline="0" dirty="0" smtClean="0"/>
              <a:t>Talking points:</a:t>
            </a:r>
            <a:endParaRPr lang="en-US" altLang="en-US" dirty="0" smtClean="0">
              <a:ea typeface="ＭＳ Ｐゴシック" pitchFamily="34" charset="-128"/>
            </a:endParaRPr>
          </a:p>
          <a:p>
            <a:r>
              <a:rPr lang="en-US" altLang="en-US" dirty="0" smtClean="0">
                <a:ea typeface="ＭＳ Ｐゴシック" pitchFamily="34" charset="-128"/>
              </a:rPr>
              <a:t>The current SRC is shorter than the previous SRC.  It only contains 19 indicators unlike the old SRC where there were 32 indicators before.  Also, we no longer ask schools to provide multiyear data about each indicator.</a:t>
            </a:r>
          </a:p>
          <a:p>
            <a:endParaRPr lang="en-US" altLang="en-US" dirty="0" smtClean="0">
              <a:ea typeface="ＭＳ Ｐゴシック" pitchFamily="34" charset="-128"/>
            </a:endParaRPr>
          </a:p>
        </p:txBody>
      </p:sp>
      <p:sp>
        <p:nvSpPr>
          <p:cNvPr id="306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879AF7CA-359F-42BB-9763-A83464380525}" type="slidenum">
              <a:rPr lang="fil-PH" altLang="en-US">
                <a:solidFill>
                  <a:prstClr val="black"/>
                </a:solidFill>
              </a:rPr>
              <a:pPr/>
              <a:t>34</a:t>
            </a:fld>
            <a:endParaRPr lang="fil-PH" altLang="en-US">
              <a:solidFill>
                <a:prstClr val="black"/>
              </a:solidFill>
            </a:endParaRPr>
          </a:p>
        </p:txBody>
      </p:sp>
    </p:spTree>
    <p:extLst>
      <p:ext uri="{BB962C8B-B14F-4D97-AF65-F5344CB8AC3E}">
        <p14:creationId xmlns:p14="http://schemas.microsoft.com/office/powerpoint/2010/main" val="9202518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baseline="0" dirty="0" smtClean="0"/>
              <a:t>Talking points:</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smtClean="0"/>
              <a:t>For the SRC, you are given 2 templates. The first one is called the Basic SRC Template.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We understand that not all schools are able to produce</a:t>
            </a:r>
            <a:r>
              <a:rPr lang="en-US" baseline="0" dirty="0" smtClean="0"/>
              <a:t> colored/creative SRCs. If this is the case, they may use the Basic SRC template that can be created using Microsoft Word or Excel.</a:t>
            </a:r>
          </a:p>
          <a:p>
            <a:endParaRPr lang="en-US" baseline="0" dirty="0" smtClean="0"/>
          </a:p>
          <a:p>
            <a:r>
              <a:rPr lang="en-US" baseline="0" dirty="0" smtClean="0"/>
              <a:t>What is important is that the schools are able to input all 19 indicators in their SRC.</a:t>
            </a:r>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solidFill>
                  <a:prstClr val="black"/>
                </a:solidFill>
              </a:rPr>
              <a:pPr/>
              <a:t>35</a:t>
            </a:fld>
            <a:endParaRPr lang="fil-PH">
              <a:solidFill>
                <a:prstClr val="black"/>
              </a:solidFill>
            </a:endParaRPr>
          </a:p>
        </p:txBody>
      </p:sp>
    </p:spTree>
    <p:extLst>
      <p:ext uri="{BB962C8B-B14F-4D97-AF65-F5344CB8AC3E}">
        <p14:creationId xmlns:p14="http://schemas.microsoft.com/office/powerpoint/2010/main" val="42240147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baseline="0" dirty="0" smtClean="0"/>
              <a:t>Talking points:</a:t>
            </a:r>
            <a:endParaRPr lang="en-US" dirty="0" smtClean="0"/>
          </a:p>
          <a:p>
            <a:r>
              <a:rPr lang="en-US" dirty="0" smtClean="0"/>
              <a:t>We understand that not all schools are able to produce</a:t>
            </a:r>
            <a:r>
              <a:rPr lang="en-US" baseline="0" dirty="0" smtClean="0"/>
              <a:t> the Advanced SRC. If this is the case, they may use the Basic SRC template that can be created using Microsoft Word or Excel.</a:t>
            </a:r>
          </a:p>
          <a:p>
            <a:endParaRPr lang="en-US" baseline="0" dirty="0" smtClean="0"/>
          </a:p>
          <a:p>
            <a:r>
              <a:rPr lang="en-US" baseline="0" dirty="0" smtClean="0"/>
              <a:t>What is important is that the schools are able to input all 19 indicators in their SRC.</a:t>
            </a:r>
            <a:endParaRPr lang="en-US" dirty="0" smtClean="0"/>
          </a:p>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solidFill>
                  <a:prstClr val="black"/>
                </a:solidFill>
              </a:rPr>
              <a:pPr/>
              <a:t>36</a:t>
            </a:fld>
            <a:endParaRPr lang="fil-PH">
              <a:solidFill>
                <a:prstClr val="black"/>
              </a:solidFill>
            </a:endParaRPr>
          </a:p>
        </p:txBody>
      </p:sp>
    </p:spTree>
    <p:extLst>
      <p:ext uri="{BB962C8B-B14F-4D97-AF65-F5344CB8AC3E}">
        <p14:creationId xmlns:p14="http://schemas.microsoft.com/office/powerpoint/2010/main" val="33829484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baseline="0" dirty="0" smtClean="0"/>
              <a:t>Talking points:</a:t>
            </a:r>
            <a:endParaRPr lang="en-US" dirty="0" smtClean="0"/>
          </a:p>
          <a:p>
            <a:r>
              <a:rPr lang="en-US" dirty="0" smtClean="0"/>
              <a:t>The Advanced</a:t>
            </a:r>
            <a:r>
              <a:rPr lang="en-US" baseline="0" dirty="0" smtClean="0"/>
              <a:t> SRC Templates come in 3 kinds:</a:t>
            </a:r>
          </a:p>
          <a:p>
            <a:endParaRPr lang="en-US" baseline="0" dirty="0" smtClean="0"/>
          </a:p>
          <a:p>
            <a:pPr marL="228600" indent="-228600">
              <a:buAutoNum type="arabicPeriod"/>
            </a:pPr>
            <a:r>
              <a:rPr lang="en-US" baseline="0" dirty="0" smtClean="0"/>
              <a:t>Booklet</a:t>
            </a:r>
          </a:p>
          <a:p>
            <a:pPr marL="228600" indent="-228600">
              <a:buAutoNum type="arabicPeriod"/>
            </a:pPr>
            <a:r>
              <a:rPr lang="en-US" baseline="0" dirty="0" smtClean="0"/>
              <a:t>Brochure</a:t>
            </a:r>
          </a:p>
          <a:p>
            <a:pPr marL="228600" indent="-228600">
              <a:buAutoNum type="arabicPeriod"/>
            </a:pPr>
            <a:r>
              <a:rPr lang="en-US" baseline="0" dirty="0" smtClean="0"/>
              <a:t>Poster</a:t>
            </a:r>
          </a:p>
          <a:p>
            <a:pPr marL="228600" indent="-228600">
              <a:buAutoNum type="arabicPeriod"/>
            </a:pPr>
            <a:endParaRPr lang="en-US" baseline="0" dirty="0" smtClean="0"/>
          </a:p>
          <a:p>
            <a:pPr marL="228600" indent="-228600">
              <a:buNone/>
            </a:pPr>
            <a:r>
              <a:rPr lang="en-US" baseline="0" dirty="0" smtClean="0"/>
              <a:t>We will provide the schools with the icons if they opt to use the advanced template. This, however, is not intended to limit the schools’ ability to</a:t>
            </a:r>
          </a:p>
          <a:p>
            <a:pPr marL="228600" indent="-228600">
              <a:buNone/>
            </a:pPr>
            <a:r>
              <a:rPr lang="en-US" baseline="0" dirty="0" smtClean="0"/>
              <a:t>create their own SRC. This is merely a guide/sample. With the help of the icons, they may come up with their own layout/style that best reflects</a:t>
            </a:r>
          </a:p>
          <a:p>
            <a:pPr marL="228600" indent="-228600">
              <a:buNone/>
            </a:pPr>
            <a:r>
              <a:rPr lang="en-US" baseline="0" dirty="0" smtClean="0"/>
              <a:t>their school.</a:t>
            </a:r>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solidFill>
                  <a:prstClr val="black"/>
                </a:solidFill>
              </a:rPr>
              <a:pPr/>
              <a:t>37</a:t>
            </a:fld>
            <a:endParaRPr lang="fil-PH">
              <a:solidFill>
                <a:prstClr val="black"/>
              </a:solidFill>
            </a:endParaRPr>
          </a:p>
        </p:txBody>
      </p:sp>
    </p:spTree>
    <p:extLst>
      <p:ext uri="{BB962C8B-B14F-4D97-AF65-F5344CB8AC3E}">
        <p14:creationId xmlns:p14="http://schemas.microsoft.com/office/powerpoint/2010/main" val="33416152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baseline="0" dirty="0" smtClean="0"/>
              <a:t>Talking points:</a:t>
            </a:r>
            <a:endParaRPr lang="en-US" dirty="0" smtClean="0"/>
          </a:p>
          <a:p>
            <a:r>
              <a:rPr lang="en-US" dirty="0" smtClean="0"/>
              <a:t>The Advanced</a:t>
            </a:r>
            <a:r>
              <a:rPr lang="en-US" baseline="0" dirty="0" smtClean="0"/>
              <a:t> SRC Templates come in 3 kinds:</a:t>
            </a:r>
          </a:p>
          <a:p>
            <a:endParaRPr lang="en-US" baseline="0" dirty="0" smtClean="0"/>
          </a:p>
          <a:p>
            <a:pPr marL="228600" indent="-228600">
              <a:buAutoNum type="arabicPeriod"/>
            </a:pPr>
            <a:r>
              <a:rPr lang="en-US" baseline="0" dirty="0" smtClean="0"/>
              <a:t>Booklet</a:t>
            </a:r>
          </a:p>
          <a:p>
            <a:pPr marL="228600" indent="-228600">
              <a:buAutoNum type="arabicPeriod"/>
            </a:pPr>
            <a:r>
              <a:rPr lang="en-US" baseline="0" dirty="0" smtClean="0"/>
              <a:t>Brochure</a:t>
            </a:r>
          </a:p>
          <a:p>
            <a:pPr marL="228600" indent="-228600">
              <a:buAutoNum type="arabicPeriod"/>
            </a:pPr>
            <a:r>
              <a:rPr lang="en-US" baseline="0" dirty="0" smtClean="0"/>
              <a:t>Poster</a:t>
            </a:r>
          </a:p>
          <a:p>
            <a:pPr marL="228600" indent="-228600">
              <a:buAutoNum type="arabicPeriod"/>
            </a:pPr>
            <a:endParaRPr lang="en-US" baseline="0" dirty="0" smtClean="0"/>
          </a:p>
          <a:p>
            <a:pPr marL="228600" indent="-228600">
              <a:buNone/>
            </a:pPr>
            <a:r>
              <a:rPr lang="en-US" baseline="0" dirty="0" smtClean="0"/>
              <a:t>We will provide the schools with the icons if they opt to use the advanced template. This, however, is not intended to limit the schools’ ability to</a:t>
            </a:r>
          </a:p>
          <a:p>
            <a:pPr marL="228600" indent="-228600">
              <a:buNone/>
            </a:pPr>
            <a:r>
              <a:rPr lang="en-US" baseline="0" dirty="0" smtClean="0"/>
              <a:t>create their own SRC. This is merely a guide/sample. With the help of the icons, they may come up with their own layout/style that best reflects</a:t>
            </a:r>
          </a:p>
          <a:p>
            <a:pPr marL="228600" indent="-228600">
              <a:buNone/>
            </a:pPr>
            <a:r>
              <a:rPr lang="en-US" baseline="0" dirty="0" smtClean="0"/>
              <a:t>their school.</a:t>
            </a:r>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solidFill>
                  <a:prstClr val="black"/>
                </a:solidFill>
              </a:rPr>
              <a:pPr/>
              <a:t>38</a:t>
            </a:fld>
            <a:endParaRPr lang="fil-PH">
              <a:solidFill>
                <a:prstClr val="black"/>
              </a:solidFill>
            </a:endParaRPr>
          </a:p>
        </p:txBody>
      </p:sp>
    </p:spTree>
    <p:extLst>
      <p:ext uri="{BB962C8B-B14F-4D97-AF65-F5344CB8AC3E}">
        <p14:creationId xmlns:p14="http://schemas.microsoft.com/office/powerpoint/2010/main" val="767497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baseline="0" dirty="0" smtClean="0"/>
              <a:t>Talking points:</a:t>
            </a:r>
            <a:endParaRPr lang="en-US" dirty="0" smtClean="0"/>
          </a:p>
          <a:p>
            <a:r>
              <a:rPr lang="en-US" dirty="0" smtClean="0"/>
              <a:t>The Advanced</a:t>
            </a:r>
            <a:r>
              <a:rPr lang="en-US" baseline="0" dirty="0" smtClean="0"/>
              <a:t> SRC Templates come in 3 kinds:</a:t>
            </a:r>
          </a:p>
          <a:p>
            <a:endParaRPr lang="en-US" baseline="0" dirty="0" smtClean="0"/>
          </a:p>
          <a:p>
            <a:pPr marL="228600" indent="-228600">
              <a:buAutoNum type="arabicPeriod"/>
            </a:pPr>
            <a:r>
              <a:rPr lang="en-US" baseline="0" dirty="0" smtClean="0"/>
              <a:t>Booklet</a:t>
            </a:r>
          </a:p>
          <a:p>
            <a:pPr marL="228600" indent="-228600">
              <a:buAutoNum type="arabicPeriod"/>
            </a:pPr>
            <a:r>
              <a:rPr lang="en-US" baseline="0" dirty="0" smtClean="0"/>
              <a:t>Brochure</a:t>
            </a:r>
          </a:p>
          <a:p>
            <a:pPr marL="228600" indent="-228600">
              <a:buAutoNum type="arabicPeriod"/>
            </a:pPr>
            <a:r>
              <a:rPr lang="en-US" baseline="0" dirty="0" smtClean="0"/>
              <a:t>Poster</a:t>
            </a:r>
          </a:p>
          <a:p>
            <a:pPr marL="228600" indent="-228600">
              <a:buAutoNum type="arabicPeriod"/>
            </a:pPr>
            <a:endParaRPr lang="en-US" baseline="0" dirty="0" smtClean="0"/>
          </a:p>
          <a:p>
            <a:pPr marL="228600" indent="-228600">
              <a:buNone/>
            </a:pPr>
            <a:r>
              <a:rPr lang="en-US" baseline="0" dirty="0" smtClean="0"/>
              <a:t>We will provide the schools with the icons if they opt to use the advanced template. This, however, is not intended to limit the schools’ ability to</a:t>
            </a:r>
          </a:p>
          <a:p>
            <a:pPr marL="228600" indent="-228600">
              <a:buNone/>
            </a:pPr>
            <a:r>
              <a:rPr lang="en-US" baseline="0" dirty="0" smtClean="0"/>
              <a:t>create their own SRC. This is merely a guide/sample. With the help of the icons, they may come up with their own layout/style that best reflects</a:t>
            </a:r>
          </a:p>
          <a:p>
            <a:pPr marL="228600" indent="-228600">
              <a:buNone/>
            </a:pPr>
            <a:r>
              <a:rPr lang="en-US" baseline="0" smtClean="0"/>
              <a:t>their school.</a:t>
            </a:r>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solidFill>
                  <a:prstClr val="black"/>
                </a:solidFill>
              </a:rPr>
              <a:pPr/>
              <a:t>39</a:t>
            </a:fld>
            <a:endParaRPr lang="fil-PH">
              <a:solidFill>
                <a:prstClr val="black"/>
              </a:solidFill>
            </a:endParaRPr>
          </a:p>
        </p:txBody>
      </p:sp>
    </p:spTree>
    <p:extLst>
      <p:ext uri="{BB962C8B-B14F-4D97-AF65-F5344CB8AC3E}">
        <p14:creationId xmlns:p14="http://schemas.microsoft.com/office/powerpoint/2010/main" val="10742598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41</a:t>
            </a:fld>
            <a:endParaRPr lang="fil-PH"/>
          </a:p>
        </p:txBody>
      </p:sp>
    </p:spTree>
    <p:extLst>
      <p:ext uri="{BB962C8B-B14F-4D97-AF65-F5344CB8AC3E}">
        <p14:creationId xmlns:p14="http://schemas.microsoft.com/office/powerpoint/2010/main" val="33194417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1455FC4-FCF0-4C2C-BAAB-81DE7D492E79}" type="slidenum">
              <a:rPr lang="fil-PH" smtClean="0"/>
              <a:pPr/>
              <a:t>54</a:t>
            </a:fld>
            <a:endParaRPr lang="fil-PH"/>
          </a:p>
        </p:txBody>
      </p:sp>
    </p:spTree>
    <p:extLst>
      <p:ext uri="{BB962C8B-B14F-4D97-AF65-F5344CB8AC3E}">
        <p14:creationId xmlns:p14="http://schemas.microsoft.com/office/powerpoint/2010/main" val="39795604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733800"/>
            <a:ext cx="7772400" cy="914400"/>
          </a:xfrm>
        </p:spPr>
        <p:txBody>
          <a:bodyPr/>
          <a:lstStyle>
            <a:lvl1pPr>
              <a:defRPr>
                <a:solidFill>
                  <a:schemeClr val="bg1"/>
                </a:solidFill>
              </a:defRPr>
            </a:lvl1pPr>
          </a:lstStyle>
          <a:p>
            <a:r>
              <a:rPr lang="en-US" dirty="0" smtClean="0"/>
              <a:t>Presentation Title</a:t>
            </a:r>
            <a:endParaRPr lang="fil-PH" dirty="0"/>
          </a:p>
        </p:txBody>
      </p:sp>
      <p:sp>
        <p:nvSpPr>
          <p:cNvPr id="3" name="Subtitle 2"/>
          <p:cNvSpPr>
            <a:spLocks noGrp="1"/>
          </p:cNvSpPr>
          <p:nvPr>
            <p:ph type="subTitle" idx="1" hasCustomPrompt="1"/>
          </p:nvPr>
        </p:nvSpPr>
        <p:spPr>
          <a:xfrm>
            <a:off x="1371600" y="4648200"/>
            <a:ext cx="6400800" cy="9144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(optional)</a:t>
            </a:r>
            <a:endParaRPr lang="fil-PH" dirty="0"/>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3414525" y="1143000"/>
            <a:ext cx="2286000" cy="228600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solidFill>
              </a:defRPr>
            </a:lvl1pPr>
          </a:lstStyle>
          <a:p>
            <a:r>
              <a:rPr lang="en-US" smtClean="0"/>
              <a:t>Click to edit Master title style</a:t>
            </a:r>
            <a:endParaRPr lang="fil-PH"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762000" y="609600"/>
            <a:ext cx="2286000" cy="2286000"/>
          </a:xfrm>
          <a:prstGeom prst="rect">
            <a:avLst/>
          </a:prstGeom>
          <a:noFill/>
        </p:spPr>
      </p:pic>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dirty="0"/>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9"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0"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3" name="Rectangle 12"/>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Text Placeholder 2"/>
          <p:cNvSpPr>
            <a:spLocks noGrp="1"/>
          </p:cNvSpPr>
          <p:nvPr>
            <p:ph type="body" idx="1"/>
          </p:nvPr>
        </p:nvSpPr>
        <p:spPr>
          <a:xfrm>
            <a:off x="457200" y="1295400"/>
            <a:ext cx="4040188"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981200"/>
            <a:ext cx="4040188"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dirty="0"/>
          </a:p>
        </p:txBody>
      </p:sp>
      <p:sp>
        <p:nvSpPr>
          <p:cNvPr id="5" name="Text Placeholder 4"/>
          <p:cNvSpPr>
            <a:spLocks noGrp="1"/>
          </p:cNvSpPr>
          <p:nvPr>
            <p:ph type="body" sz="quarter" idx="3"/>
          </p:nvPr>
        </p:nvSpPr>
        <p:spPr>
          <a:xfrm>
            <a:off x="4645025" y="1295400"/>
            <a:ext cx="4041775"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981200"/>
            <a:ext cx="4041775"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11"/>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Rectangle 8"/>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2"/>
                </a:solidFill>
              </a:defRPr>
            </a:lvl1pPr>
          </a:lstStyle>
          <a:p>
            <a:r>
              <a:rPr lang="en-US" smtClean="0"/>
              <a:t>Click to edit Master title style</a:t>
            </a:r>
            <a:endParaRPr lang="fil-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2"/>
                </a:solidFill>
              </a:defRPr>
            </a:lvl1pPr>
          </a:lstStyle>
          <a:p>
            <a:r>
              <a:rPr lang="en-US" smtClean="0"/>
              <a:t>Click to edit Master title style</a:t>
            </a:r>
            <a:endParaRPr lang="fil-PH"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il-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il-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6553200"/>
            <a:ext cx="91440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Placeholder 1"/>
          <p:cNvSpPr>
            <a:spLocks noGrp="1"/>
          </p:cNvSpPr>
          <p:nvPr>
            <p:ph type="title"/>
          </p:nvPr>
        </p:nvSpPr>
        <p:spPr>
          <a:xfrm>
            <a:off x="457200" y="0"/>
            <a:ext cx="8229600" cy="914400"/>
          </a:xfrm>
          <a:prstGeom prst="rect">
            <a:avLst/>
          </a:prstGeom>
        </p:spPr>
        <p:txBody>
          <a:bodyPr vert="horz" lIns="91440" tIns="45720" rIns="91440" bIns="45720" rtlCol="0" anchor="ctr">
            <a:normAutofit/>
          </a:bodyPr>
          <a:lstStyle/>
          <a:p>
            <a:r>
              <a:rPr lang="en-US" smtClean="0"/>
              <a:t>Click to edit Master title style</a:t>
            </a:r>
            <a:endParaRPr lang="fil-PH"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dirty="0"/>
          </a:p>
        </p:txBody>
      </p:sp>
      <p:sp>
        <p:nvSpPr>
          <p:cNvPr id="4"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Footer Placeholder 4"/>
          <p:cNvSpPr>
            <a:spLocks noGrp="1"/>
          </p:cNvSpPr>
          <p:nvPr>
            <p:ph type="ftr" sz="quarter" idx="3"/>
          </p:nvPr>
        </p:nvSpPr>
        <p:spPr>
          <a:xfrm>
            <a:off x="3124200" y="6553199"/>
            <a:ext cx="2895600" cy="304801"/>
          </a:xfrm>
          <a:prstGeom prst="rect">
            <a:avLst/>
          </a:prstGeom>
        </p:spPr>
        <p:txBody>
          <a:bodyPr vert="horz" lIns="91440" tIns="45720" rIns="91440" bIns="45720" rtlCol="0" anchor="ctr"/>
          <a:lstStyle>
            <a:lvl1pPr algn="ctr">
              <a:defRPr sz="1200" baseline="0">
                <a:solidFill>
                  <a:schemeClr val="bg1"/>
                </a:solidFill>
                <a:latin typeface="Bookman Old Style" pitchFamily="18" charset="0"/>
              </a:defRPr>
            </a:lvl1pPr>
          </a:lstStyle>
          <a:p>
            <a:r>
              <a:rPr lang="fil-PH" dirty="0" smtClean="0"/>
              <a:t>DEPARTMENT OF EDUCATION</a:t>
            </a:r>
            <a:endParaRPr lang="fil-PH"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png"/><Relationship Id="rId4" Type="http://schemas.openxmlformats.org/officeDocument/2006/relationships/package" Target="../embeddings/Microsoft_Word_Document.docx"/></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10" Type="http://schemas.openxmlformats.org/officeDocument/2006/relationships/image" Target="../media/image24.jpeg"/><Relationship Id="rId4" Type="http://schemas.openxmlformats.org/officeDocument/2006/relationships/image" Target="../media/image44.jpeg"/><Relationship Id="rId9" Type="http://schemas.openxmlformats.org/officeDocument/2006/relationships/image" Target="../media/image49.jpeg"/></Relationships>
</file>

<file path=ppt/slides/_rels/slide3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image" Target="../media/image51.jpg"/><Relationship Id="rId7" Type="http://schemas.openxmlformats.org/officeDocument/2006/relationships/image" Target="../media/image55.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 Id="rId9" Type="http://schemas.openxmlformats.org/officeDocument/2006/relationships/image" Target="../media/image57.jpg"/></Relationships>
</file>

<file path=ppt/slides/_rels/slide4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ike Miatari\Pictures\DepEd Pictures\DepEd Materials\10-23-15 Certificate Template Header.jpg"/>
          <p:cNvPicPr>
            <a:picLocks noChangeAspect="1" noChangeArrowheads="1"/>
          </p:cNvPicPr>
          <p:nvPr/>
        </p:nvPicPr>
        <p:blipFill>
          <a:blip r:embed="rId3" cstate="print"/>
          <a:srcRect/>
          <a:stretch>
            <a:fillRect/>
          </a:stretch>
        </p:blipFill>
        <p:spPr bwMode="auto">
          <a:xfrm>
            <a:off x="0" y="0"/>
            <a:ext cx="9143999" cy="6858000"/>
          </a:xfrm>
          <a:prstGeom prst="rect">
            <a:avLst/>
          </a:prstGeom>
          <a:noFill/>
        </p:spPr>
      </p:pic>
      <p:sp>
        <p:nvSpPr>
          <p:cNvPr id="22530" name="Title 1"/>
          <p:cNvSpPr>
            <a:spLocks noGrp="1"/>
          </p:cNvSpPr>
          <p:nvPr>
            <p:ph type="ctrTitle"/>
          </p:nvPr>
        </p:nvSpPr>
        <p:spPr>
          <a:xfrm>
            <a:off x="533400" y="4495800"/>
            <a:ext cx="8153400" cy="914400"/>
          </a:xfrm>
        </p:spPr>
        <p:txBody>
          <a:bodyPr>
            <a:noAutofit/>
          </a:bodyPr>
          <a:lstStyle/>
          <a:p>
            <a:pPr eaLnBrk="1" hangingPunct="1"/>
            <a:r>
              <a:rPr lang="en-US" altLang="en-US" sz="4000" dirty="0" smtClean="0">
                <a:solidFill>
                  <a:schemeClr val="tx2"/>
                </a:solidFill>
                <a:ea typeface="ＭＳ Ｐゴシック" pitchFamily="34" charset="-128"/>
              </a:rPr>
              <a:t>Enhanced SIP, SRC, &amp; RPMS Integration</a:t>
            </a:r>
          </a:p>
        </p:txBody>
      </p:sp>
    </p:spTree>
    <p:extLst>
      <p:ext uri="{BB962C8B-B14F-4D97-AF65-F5344CB8AC3E}">
        <p14:creationId xmlns:p14="http://schemas.microsoft.com/office/powerpoint/2010/main" val="2797478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30162"/>
            <a:ext cx="9144000" cy="868362"/>
          </a:xfrm>
        </p:spPr>
        <p:txBody>
          <a:bodyPr>
            <a:normAutofit/>
          </a:bodyPr>
          <a:lstStyle/>
          <a:p>
            <a:pPr>
              <a:lnSpc>
                <a:spcPct val="80000"/>
              </a:lnSpc>
            </a:pPr>
            <a:r>
              <a:rPr lang="en-US" sz="3600" dirty="0" smtClean="0"/>
              <a:t>School Effectiveness Division Charter</a:t>
            </a:r>
            <a:endParaRPr lang="en-US" sz="3600" b="0" i="1"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36397A4-8DBD-4DE6-8571-F720910E4EF5}" type="slidenum">
              <a:rPr lang="en-US" smtClean="0"/>
              <a:pPr/>
              <a:t>2</a:t>
            </a:fld>
            <a:endParaRPr lang="en-US"/>
          </a:p>
        </p:txBody>
      </p:sp>
      <p:sp>
        <p:nvSpPr>
          <p:cNvPr id="7" name="Content Placeholder 2"/>
          <p:cNvSpPr>
            <a:spLocks noGrp="1"/>
          </p:cNvSpPr>
          <p:nvPr>
            <p:ph idx="1"/>
          </p:nvPr>
        </p:nvSpPr>
        <p:spPr>
          <a:xfrm>
            <a:off x="152400" y="989140"/>
            <a:ext cx="8839200" cy="1373060"/>
          </a:xfrm>
        </p:spPr>
        <p:style>
          <a:lnRef idx="2">
            <a:schemeClr val="accent3"/>
          </a:lnRef>
          <a:fillRef idx="1">
            <a:schemeClr val="lt1"/>
          </a:fillRef>
          <a:effectRef idx="0">
            <a:schemeClr val="accent3"/>
          </a:effectRef>
          <a:fontRef idx="minor">
            <a:schemeClr val="dk1"/>
          </a:fontRef>
        </p:style>
        <p:txBody>
          <a:bodyPr>
            <a:normAutofit fontScale="92500" lnSpcReduction="10000"/>
          </a:bodyPr>
          <a:lstStyle/>
          <a:p>
            <a:pPr marL="0" indent="0">
              <a:buNone/>
            </a:pPr>
            <a:r>
              <a:rPr lang="en-US" sz="2400" dirty="0" smtClean="0"/>
              <a:t>Purpose: The School Effectiveness Division supports and enables schools to continuously improve its own governance and delivery of quality basic education services that are responsive to the diverse needs of its learners.</a:t>
            </a:r>
          </a:p>
          <a:p>
            <a:endParaRPr lang="en-US" sz="2000" i="1" dirty="0" smtClean="0">
              <a:solidFill>
                <a:schemeClr val="tx1">
                  <a:lumMod val="50000"/>
                  <a:lumOff val="50000"/>
                </a:schemeClr>
              </a:solidFill>
            </a:endParaRPr>
          </a:p>
        </p:txBody>
      </p:sp>
      <p:sp>
        <p:nvSpPr>
          <p:cNvPr id="8" name="Content Placeholder 2"/>
          <p:cNvSpPr txBox="1">
            <a:spLocks/>
          </p:cNvSpPr>
          <p:nvPr/>
        </p:nvSpPr>
        <p:spPr>
          <a:xfrm>
            <a:off x="152400" y="2438400"/>
            <a:ext cx="8839200" cy="388620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Font typeface="Arial" pitchFamily="34" charset="0"/>
              <a:buNone/>
            </a:pPr>
            <a:r>
              <a:rPr lang="en-US" sz="2400" dirty="0" smtClean="0"/>
              <a:t>Summary of Functions/Scope:</a:t>
            </a:r>
          </a:p>
          <a:p>
            <a:pPr marL="457200" indent="-457200">
              <a:buFont typeface="Arial" pitchFamily="34" charset="0"/>
              <a:buAutoNum type="arabicPeriod"/>
            </a:pPr>
            <a:r>
              <a:rPr lang="en-US" sz="2400" dirty="0" smtClean="0"/>
              <a:t>Formulation of School Effectiveness Framework</a:t>
            </a:r>
          </a:p>
          <a:p>
            <a:pPr marL="457200" indent="-457200">
              <a:buFont typeface="Arial" pitchFamily="34" charset="0"/>
              <a:buAutoNum type="arabicPeriod"/>
            </a:pPr>
            <a:r>
              <a:rPr lang="en-US" sz="2400" dirty="0" smtClean="0"/>
              <a:t>Establishment of standards for governance to support effective schools</a:t>
            </a:r>
          </a:p>
          <a:p>
            <a:pPr marL="457200" indent="-457200">
              <a:buFont typeface="Arial" pitchFamily="34" charset="0"/>
              <a:buAutoNum type="arabicPeriod"/>
            </a:pPr>
            <a:r>
              <a:rPr lang="en-US" sz="2400" dirty="0" smtClean="0"/>
              <a:t>Application and monitoring of school performance management standards</a:t>
            </a:r>
          </a:p>
          <a:p>
            <a:pPr marL="457200" indent="-457200">
              <a:buFont typeface="Arial" pitchFamily="34" charset="0"/>
              <a:buAutoNum type="arabicPeriod"/>
            </a:pPr>
            <a:r>
              <a:rPr lang="en-US" sz="2400" dirty="0" smtClean="0"/>
              <a:t>Accreditation of Schools and Learning Centers</a:t>
            </a:r>
          </a:p>
          <a:p>
            <a:endParaRPr lang="en-US" sz="2000" i="1" dirty="0" smtClean="0">
              <a:solidFill>
                <a:schemeClr val="tx1">
                  <a:lumMod val="50000"/>
                  <a:lumOff val="50000"/>
                </a:schemeClr>
              </a:solidFill>
            </a:endParaRPr>
          </a:p>
        </p:txBody>
      </p:sp>
    </p:spTree>
    <p:extLst>
      <p:ext uri="{BB962C8B-B14F-4D97-AF65-F5344CB8AC3E}">
        <p14:creationId xmlns:p14="http://schemas.microsoft.com/office/powerpoint/2010/main" val="21795114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Overview of Current Thrusts</a:t>
            </a:r>
            <a:endParaRPr lang="en-AU" dirty="0"/>
          </a:p>
        </p:txBody>
      </p:sp>
      <p:sp>
        <p:nvSpPr>
          <p:cNvPr id="3" name="Content Placeholder 2"/>
          <p:cNvSpPr>
            <a:spLocks noGrp="1"/>
          </p:cNvSpPr>
          <p:nvPr>
            <p:ph idx="1"/>
          </p:nvPr>
        </p:nvSpPr>
        <p:spPr>
          <a:xfrm>
            <a:off x="381000" y="1295400"/>
            <a:ext cx="8534400" cy="5257800"/>
          </a:xfrm>
        </p:spPr>
        <p:txBody>
          <a:bodyPr>
            <a:normAutofit fontScale="92500" lnSpcReduction="10000"/>
          </a:bodyPr>
          <a:lstStyle/>
          <a:p>
            <a:r>
              <a:rPr lang="en-AU" dirty="0" smtClean="0"/>
              <a:t>School Effectiveness Framework</a:t>
            </a:r>
          </a:p>
          <a:p>
            <a:r>
              <a:rPr lang="en-AU" dirty="0" smtClean="0"/>
              <a:t>Continuing the School-Based Management Initiatives</a:t>
            </a:r>
          </a:p>
          <a:p>
            <a:pPr lvl="1"/>
            <a:r>
              <a:rPr lang="en-AU" dirty="0" smtClean="0"/>
              <a:t>District Synthesis</a:t>
            </a:r>
          </a:p>
          <a:p>
            <a:pPr lvl="1"/>
            <a:r>
              <a:rPr lang="en-AU" dirty="0" smtClean="0"/>
              <a:t>School Governing Council</a:t>
            </a:r>
          </a:p>
          <a:p>
            <a:pPr lvl="1"/>
            <a:r>
              <a:rPr lang="en-AU" dirty="0"/>
              <a:t>User Guide on SBM Assessment </a:t>
            </a:r>
          </a:p>
          <a:p>
            <a:pPr lvl="1"/>
            <a:r>
              <a:rPr lang="en-AU" dirty="0"/>
              <a:t>External Accreditation of Schools</a:t>
            </a:r>
          </a:p>
          <a:p>
            <a:pPr lvl="1"/>
            <a:r>
              <a:rPr lang="en-AU" dirty="0" smtClean="0"/>
              <a:t>School Re-structuring using School Typology</a:t>
            </a:r>
          </a:p>
          <a:p>
            <a:pPr lvl="1"/>
            <a:r>
              <a:rPr lang="en-AU" dirty="0" smtClean="0"/>
              <a:t>School Process Improvements using Continuous Improvement Program</a:t>
            </a:r>
          </a:p>
          <a:p>
            <a:pPr lvl="1"/>
            <a:r>
              <a:rPr lang="en-AU" dirty="0" smtClean="0"/>
              <a:t>School Improvement Planning and School Report Card</a:t>
            </a:r>
          </a:p>
          <a:p>
            <a:pPr lvl="1"/>
            <a:endParaRPr lang="en-AU" dirty="0"/>
          </a:p>
        </p:txBody>
      </p:sp>
      <p:sp>
        <p:nvSpPr>
          <p:cNvPr id="4" name="Slide Number Placeholder 3"/>
          <p:cNvSpPr>
            <a:spLocks noGrp="1"/>
          </p:cNvSpPr>
          <p:nvPr>
            <p:ph type="sldNum" sz="quarter" idx="4"/>
          </p:nvPr>
        </p:nvSpPr>
        <p:spPr/>
        <p:txBody>
          <a:bodyPr/>
          <a:lstStyle/>
          <a:p>
            <a:fld id="{40CEB23D-5D9C-424D-A4B8-74E3F10BC318}" type="slidenum">
              <a:rPr lang="fil-PH" smtClean="0">
                <a:solidFill>
                  <a:prstClr val="white"/>
                </a:solidFill>
              </a:rPr>
              <a:pPr/>
              <a:t>3</a:t>
            </a:fld>
            <a:endParaRPr lang="fil-PH" dirty="0">
              <a:solidFill>
                <a:prstClr val="white"/>
              </a:solidFill>
            </a:endParaRPr>
          </a:p>
        </p:txBody>
      </p:sp>
      <p:sp>
        <p:nvSpPr>
          <p:cNvPr id="5" name="Oval 4"/>
          <p:cNvSpPr/>
          <p:nvPr/>
        </p:nvSpPr>
        <p:spPr>
          <a:xfrm>
            <a:off x="0" y="5410200"/>
            <a:ext cx="8686800" cy="1143000"/>
          </a:xfrm>
          <a:prstGeom prst="ellipse">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39019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Bases</a:t>
            </a:r>
            <a:endParaRPr lang="en-US" dirty="0"/>
          </a:p>
        </p:txBody>
      </p:sp>
      <p:sp>
        <p:nvSpPr>
          <p:cNvPr id="9" name="Pentagon 8"/>
          <p:cNvSpPr/>
          <p:nvPr/>
        </p:nvSpPr>
        <p:spPr>
          <a:xfrm>
            <a:off x="0" y="2993023"/>
            <a:ext cx="9114773" cy="1676400"/>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2200" dirty="0" smtClean="0">
                <a:solidFill>
                  <a:schemeClr val="tx1"/>
                </a:solidFill>
              </a:rPr>
              <a:t>The School Report Card is a tool for advocating and communicating the school situation, context, and performance to internal and external stakeholders</a:t>
            </a:r>
          </a:p>
          <a:p>
            <a:r>
              <a:rPr lang="en-US" sz="2200" dirty="0" smtClean="0">
                <a:solidFill>
                  <a:schemeClr val="tx1"/>
                </a:solidFill>
              </a:rPr>
              <a:t>D.O. 44, s. 2015</a:t>
            </a:r>
            <a:endParaRPr lang="en-US" sz="2200" dirty="0">
              <a:solidFill>
                <a:schemeClr val="tx1"/>
              </a:solidFill>
            </a:endParaRPr>
          </a:p>
        </p:txBody>
      </p:sp>
      <p:grpSp>
        <p:nvGrpSpPr>
          <p:cNvPr id="3" name="Group 2"/>
          <p:cNvGrpSpPr/>
          <p:nvPr/>
        </p:nvGrpSpPr>
        <p:grpSpPr>
          <a:xfrm>
            <a:off x="-29227" y="990600"/>
            <a:ext cx="9144000" cy="1861304"/>
            <a:chOff x="-29227" y="1469648"/>
            <a:chExt cx="9144000" cy="1861304"/>
          </a:xfrm>
        </p:grpSpPr>
        <p:sp>
          <p:nvSpPr>
            <p:cNvPr id="11" name="Pentagon 10"/>
            <p:cNvSpPr/>
            <p:nvPr/>
          </p:nvSpPr>
          <p:spPr>
            <a:xfrm>
              <a:off x="-29227" y="1469648"/>
              <a:ext cx="9144000" cy="1676400"/>
            </a:xfrm>
            <a:prstGeom prst="homePlat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3" name="TextBox 12"/>
            <p:cNvSpPr txBox="1"/>
            <p:nvPr/>
          </p:nvSpPr>
          <p:spPr>
            <a:xfrm>
              <a:off x="-29227" y="1545848"/>
              <a:ext cx="8915400" cy="1785104"/>
            </a:xfrm>
            <a:prstGeom prst="rect">
              <a:avLst/>
            </a:prstGeom>
            <a:noFill/>
          </p:spPr>
          <p:txBody>
            <a:bodyPr wrap="square" rtlCol="0">
              <a:spAutoFit/>
            </a:bodyPr>
            <a:lstStyle/>
            <a:p>
              <a:r>
                <a:rPr lang="en-US" sz="2200" dirty="0" smtClean="0"/>
                <a:t>The SIP is a roadmap that lays down specific interventions that a school, with the help of the community and other stakeholders, will undertake within a period of three consecutive school years.</a:t>
              </a:r>
            </a:p>
            <a:p>
              <a:r>
                <a:rPr lang="en-US" sz="2200" dirty="0" smtClean="0"/>
                <a:t>D.O. 44, s. 2015</a:t>
              </a:r>
            </a:p>
            <a:p>
              <a:endParaRPr lang="en-US" sz="2200" dirty="0"/>
            </a:p>
          </p:txBody>
        </p:sp>
      </p:grpSp>
      <p:sp>
        <p:nvSpPr>
          <p:cNvPr id="4" name="Slide Number Placeholder 3"/>
          <p:cNvSpPr>
            <a:spLocks noGrp="1"/>
          </p:cNvSpPr>
          <p:nvPr>
            <p:ph type="sldNum" sz="quarter" idx="4"/>
          </p:nvPr>
        </p:nvSpPr>
        <p:spPr>
          <a:xfrm>
            <a:off x="6019800" y="4625638"/>
            <a:ext cx="2133600" cy="304800"/>
          </a:xfrm>
        </p:spPr>
        <p:txBody>
          <a:bodyPr/>
          <a:lstStyle/>
          <a:p>
            <a:fld id="{40CEB23D-5D9C-424D-A4B8-74E3F10BC318}" type="slidenum">
              <a:rPr lang="fil-PH" smtClean="0"/>
              <a:pPr/>
              <a:t>4</a:t>
            </a:fld>
            <a:endParaRPr lang="fil-PH" dirty="0"/>
          </a:p>
        </p:txBody>
      </p:sp>
      <p:sp>
        <p:nvSpPr>
          <p:cNvPr id="10" name="Pentagon 9"/>
          <p:cNvSpPr/>
          <p:nvPr/>
        </p:nvSpPr>
        <p:spPr>
          <a:xfrm>
            <a:off x="0" y="4810542"/>
            <a:ext cx="9144000" cy="1676400"/>
          </a:xfrm>
          <a:prstGeom prst="homePlat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4" name="TextBox 13"/>
          <p:cNvSpPr txBox="1"/>
          <p:nvPr/>
        </p:nvSpPr>
        <p:spPr>
          <a:xfrm>
            <a:off x="0" y="4810542"/>
            <a:ext cx="8686800" cy="2123658"/>
          </a:xfrm>
          <a:prstGeom prst="rect">
            <a:avLst/>
          </a:prstGeom>
          <a:noFill/>
        </p:spPr>
        <p:txBody>
          <a:bodyPr wrap="square" rtlCol="0">
            <a:spAutoFit/>
          </a:bodyPr>
          <a:lstStyle/>
          <a:p>
            <a:r>
              <a:rPr lang="en-US" sz="2200" dirty="0" smtClean="0"/>
              <a:t>The RPMS shall align the performance targets and accomplishments with the </a:t>
            </a:r>
            <a:r>
              <a:rPr lang="en-US" sz="2200" dirty="0" err="1" smtClean="0"/>
              <a:t>DepEd’s</a:t>
            </a:r>
            <a:r>
              <a:rPr lang="en-US" sz="2200" dirty="0" smtClean="0"/>
              <a:t> mandate, vision, mission and strategic goals… The OPCRF shall reflect the Office KRAs, Objectives and performance indicators</a:t>
            </a:r>
          </a:p>
          <a:p>
            <a:r>
              <a:rPr lang="en-US" sz="2200" dirty="0" smtClean="0"/>
              <a:t>D.O. 2, s. 2015</a:t>
            </a:r>
          </a:p>
          <a:p>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p:bldP spid="10" grpId="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fil-PH" dirty="0"/>
              <a:t>Features of Self-Managing Schools</a:t>
            </a:r>
            <a:endParaRPr lang="en-US"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a:t>
            </a:fld>
            <a:endParaRPr lang="fil-PH" dirty="0"/>
          </a:p>
        </p:txBody>
      </p:sp>
      <p:pic>
        <p:nvPicPr>
          <p:cNvPr id="175106" name="Picture 2" descr="http://www.unicef.org/philippines/EmpoweringSchool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9382" y="1041484"/>
            <a:ext cx="5745236" cy="3810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237709" y="6299284"/>
            <a:ext cx="1906291" cy="253916"/>
          </a:xfrm>
          <a:prstGeom prst="rect">
            <a:avLst/>
          </a:prstGeom>
        </p:spPr>
        <p:txBody>
          <a:bodyPr wrap="none">
            <a:spAutoFit/>
          </a:bodyPr>
          <a:lstStyle/>
          <a:p>
            <a:r>
              <a:rPr lang="en-PH" sz="1050" dirty="0"/>
              <a:t>Photo from UNICEF Website</a:t>
            </a:r>
          </a:p>
        </p:txBody>
      </p:sp>
      <p:sp>
        <p:nvSpPr>
          <p:cNvPr id="6" name="TextBox 5"/>
          <p:cNvSpPr txBox="1"/>
          <p:nvPr/>
        </p:nvSpPr>
        <p:spPr>
          <a:xfrm>
            <a:off x="1066800" y="5105400"/>
            <a:ext cx="7467600" cy="1200329"/>
          </a:xfrm>
          <a:prstGeom prst="rect">
            <a:avLst/>
          </a:prstGeom>
          <a:noFill/>
        </p:spPr>
        <p:txBody>
          <a:bodyPr wrap="square" rtlCol="0">
            <a:spAutoFit/>
          </a:bodyPr>
          <a:lstStyle/>
          <a:p>
            <a:pPr algn="ctr"/>
            <a:r>
              <a:rPr lang="en-PH" sz="3600" dirty="0"/>
              <a:t>The learner is at the center of everything we do</a:t>
            </a:r>
          </a:p>
        </p:txBody>
      </p:sp>
    </p:spTree>
    <p:extLst>
      <p:ext uri="{BB962C8B-B14F-4D97-AF65-F5344CB8AC3E}">
        <p14:creationId xmlns:p14="http://schemas.microsoft.com/office/powerpoint/2010/main" val="38728347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fil-PH" dirty="0"/>
              <a:t>Features of Self-Managing Schools</a:t>
            </a:r>
            <a:endParaRPr lang="en-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6</a:t>
            </a:fld>
            <a:endParaRPr lang="fil-PH" dirty="0"/>
          </a:p>
        </p:txBody>
      </p:sp>
      <p:sp>
        <p:nvSpPr>
          <p:cNvPr id="6" name="TextBox 5"/>
          <p:cNvSpPr txBox="1"/>
          <p:nvPr/>
        </p:nvSpPr>
        <p:spPr>
          <a:xfrm>
            <a:off x="1066800" y="5105400"/>
            <a:ext cx="7467600" cy="1200329"/>
          </a:xfrm>
          <a:prstGeom prst="rect">
            <a:avLst/>
          </a:prstGeom>
          <a:noFill/>
        </p:spPr>
        <p:txBody>
          <a:bodyPr wrap="square" rtlCol="0">
            <a:spAutoFit/>
          </a:bodyPr>
          <a:lstStyle/>
          <a:p>
            <a:pPr algn="ctr"/>
            <a:r>
              <a:rPr lang="en-PH" sz="3600" dirty="0"/>
              <a:t>Investment addresses various needs of learners</a:t>
            </a:r>
          </a:p>
        </p:txBody>
      </p:sp>
      <p:pic>
        <p:nvPicPr>
          <p:cNvPr id="5" name="Picture 4"/>
          <p:cNvPicPr>
            <a:picLocks noChangeAspect="1"/>
          </p:cNvPicPr>
          <p:nvPr/>
        </p:nvPicPr>
        <p:blipFill>
          <a:blip r:embed="rId3"/>
          <a:stretch>
            <a:fillRect/>
          </a:stretch>
        </p:blipFill>
        <p:spPr>
          <a:xfrm>
            <a:off x="1047750" y="1143000"/>
            <a:ext cx="7048500" cy="3962400"/>
          </a:xfrm>
          <a:prstGeom prst="rect">
            <a:avLst/>
          </a:prstGeom>
        </p:spPr>
      </p:pic>
    </p:spTree>
    <p:extLst>
      <p:ext uri="{BB962C8B-B14F-4D97-AF65-F5344CB8AC3E}">
        <p14:creationId xmlns:p14="http://schemas.microsoft.com/office/powerpoint/2010/main" val="2776356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fil-PH" dirty="0"/>
              <a:t>Features of Self-Managing Schools</a:t>
            </a:r>
            <a:endParaRPr lang="en-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7</a:t>
            </a:fld>
            <a:endParaRPr lang="fil-PH" dirty="0"/>
          </a:p>
        </p:txBody>
      </p:sp>
      <p:sp>
        <p:nvSpPr>
          <p:cNvPr id="7" name="Rectangle 6"/>
          <p:cNvSpPr/>
          <p:nvPr/>
        </p:nvSpPr>
        <p:spPr>
          <a:xfrm>
            <a:off x="1066800" y="5410200"/>
            <a:ext cx="66294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 name="TextBox 5"/>
          <p:cNvSpPr txBox="1"/>
          <p:nvPr/>
        </p:nvSpPr>
        <p:spPr>
          <a:xfrm>
            <a:off x="838200" y="5410021"/>
            <a:ext cx="7467600" cy="646331"/>
          </a:xfrm>
          <a:prstGeom prst="rect">
            <a:avLst/>
          </a:prstGeom>
          <a:noFill/>
        </p:spPr>
        <p:txBody>
          <a:bodyPr wrap="square" rtlCol="0">
            <a:spAutoFit/>
          </a:bodyPr>
          <a:lstStyle/>
          <a:p>
            <a:pPr algn="ctr"/>
            <a:endParaRPr lang="en-PH" sz="3600" dirty="0"/>
          </a:p>
        </p:txBody>
      </p:sp>
      <p:pic>
        <p:nvPicPr>
          <p:cNvPr id="8" name="Picture 7"/>
          <p:cNvPicPr>
            <a:picLocks noChangeAspect="1"/>
          </p:cNvPicPr>
          <p:nvPr/>
        </p:nvPicPr>
        <p:blipFill>
          <a:blip r:embed="rId3"/>
          <a:stretch>
            <a:fillRect/>
          </a:stretch>
        </p:blipFill>
        <p:spPr>
          <a:xfrm>
            <a:off x="2230901" y="914400"/>
            <a:ext cx="4665199" cy="4645657"/>
          </a:xfrm>
          <a:prstGeom prst="rect">
            <a:avLst/>
          </a:prstGeom>
        </p:spPr>
      </p:pic>
      <p:sp>
        <p:nvSpPr>
          <p:cNvPr id="9" name="TextBox 8"/>
          <p:cNvSpPr txBox="1"/>
          <p:nvPr/>
        </p:nvSpPr>
        <p:spPr>
          <a:xfrm>
            <a:off x="838200" y="5410200"/>
            <a:ext cx="7467600" cy="1200329"/>
          </a:xfrm>
          <a:prstGeom prst="rect">
            <a:avLst/>
          </a:prstGeom>
          <a:noFill/>
        </p:spPr>
        <p:txBody>
          <a:bodyPr wrap="square" rtlCol="0">
            <a:spAutoFit/>
          </a:bodyPr>
          <a:lstStyle/>
          <a:p>
            <a:pPr algn="ctr"/>
            <a:r>
              <a:rPr lang="en-PH" sz="3600" dirty="0"/>
              <a:t>Maximizes its intellectual </a:t>
            </a:r>
          </a:p>
          <a:p>
            <a:pPr algn="ctr"/>
            <a:r>
              <a:rPr lang="en-PH" sz="3600" dirty="0"/>
              <a:t>and social capital</a:t>
            </a:r>
          </a:p>
        </p:txBody>
      </p:sp>
    </p:spTree>
    <p:extLst>
      <p:ext uri="{BB962C8B-B14F-4D97-AF65-F5344CB8AC3E}">
        <p14:creationId xmlns:p14="http://schemas.microsoft.com/office/powerpoint/2010/main" val="41122421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fil-PH" dirty="0"/>
              <a:t>Features of Self-Managing Schools</a:t>
            </a:r>
            <a:endParaRPr lang="en-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8</a:t>
            </a:fld>
            <a:endParaRPr lang="fil-PH" dirty="0"/>
          </a:p>
        </p:txBody>
      </p:sp>
      <p:sp>
        <p:nvSpPr>
          <p:cNvPr id="7" name="Rectangle 6"/>
          <p:cNvSpPr/>
          <p:nvPr/>
        </p:nvSpPr>
        <p:spPr>
          <a:xfrm>
            <a:off x="1066800" y="5410200"/>
            <a:ext cx="66294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 name="TextBox 5"/>
          <p:cNvSpPr txBox="1"/>
          <p:nvPr/>
        </p:nvSpPr>
        <p:spPr>
          <a:xfrm>
            <a:off x="838200" y="5410021"/>
            <a:ext cx="7467600" cy="646331"/>
          </a:xfrm>
          <a:prstGeom prst="rect">
            <a:avLst/>
          </a:prstGeom>
          <a:noFill/>
        </p:spPr>
        <p:txBody>
          <a:bodyPr wrap="square" rtlCol="0">
            <a:spAutoFit/>
          </a:bodyPr>
          <a:lstStyle/>
          <a:p>
            <a:pPr algn="ctr"/>
            <a:endParaRPr lang="en-PH" sz="3600" dirty="0"/>
          </a:p>
        </p:txBody>
      </p:sp>
      <p:sp>
        <p:nvSpPr>
          <p:cNvPr id="9" name="TextBox 8"/>
          <p:cNvSpPr txBox="1"/>
          <p:nvPr/>
        </p:nvSpPr>
        <p:spPr>
          <a:xfrm>
            <a:off x="838200" y="5410200"/>
            <a:ext cx="7467600" cy="646331"/>
          </a:xfrm>
          <a:prstGeom prst="rect">
            <a:avLst/>
          </a:prstGeom>
          <a:noFill/>
        </p:spPr>
        <p:txBody>
          <a:bodyPr wrap="square" rtlCol="0">
            <a:spAutoFit/>
          </a:bodyPr>
          <a:lstStyle/>
          <a:p>
            <a:pPr algn="ctr"/>
            <a:r>
              <a:rPr lang="en-PH" sz="3600" dirty="0"/>
              <a:t>School governance is participatory</a:t>
            </a:r>
          </a:p>
        </p:txBody>
      </p:sp>
      <p:pic>
        <p:nvPicPr>
          <p:cNvPr id="3" name="Picture 2"/>
          <p:cNvPicPr>
            <a:picLocks noChangeAspect="1"/>
          </p:cNvPicPr>
          <p:nvPr/>
        </p:nvPicPr>
        <p:blipFill>
          <a:blip r:embed="rId3"/>
          <a:stretch>
            <a:fillRect/>
          </a:stretch>
        </p:blipFill>
        <p:spPr>
          <a:xfrm>
            <a:off x="1047750" y="1524000"/>
            <a:ext cx="7048500" cy="3810000"/>
          </a:xfrm>
          <a:prstGeom prst="rect">
            <a:avLst/>
          </a:prstGeom>
        </p:spPr>
      </p:pic>
    </p:spTree>
    <p:extLst>
      <p:ext uri="{BB962C8B-B14F-4D97-AF65-F5344CB8AC3E}">
        <p14:creationId xmlns:p14="http://schemas.microsoft.com/office/powerpoint/2010/main" val="2533529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en-PH" sz="3200" dirty="0" smtClean="0">
                <a:solidFill>
                  <a:schemeClr val="bg1"/>
                </a:solidFill>
              </a:rPr>
              <a:t>How can schools become effective organizations?</a:t>
            </a:r>
            <a:endParaRPr lang="en-PH" sz="3200" dirty="0">
              <a:solidFill>
                <a:schemeClr val="bg1"/>
              </a:solidFill>
            </a:endParaRPr>
          </a:p>
        </p:txBody>
      </p:sp>
      <p:pic>
        <p:nvPicPr>
          <p:cNvPr id="3" name="Picture 2"/>
          <p:cNvPicPr>
            <a:picLocks noChangeAspect="1"/>
          </p:cNvPicPr>
          <p:nvPr/>
        </p:nvPicPr>
        <p:blipFill>
          <a:blip r:embed="rId3"/>
          <a:stretch>
            <a:fillRect/>
          </a:stretch>
        </p:blipFill>
        <p:spPr>
          <a:xfrm>
            <a:off x="1102519" y="1752600"/>
            <a:ext cx="6934200" cy="3648075"/>
          </a:xfrm>
          <a:prstGeom prst="rect">
            <a:avLst/>
          </a:prstGeom>
        </p:spPr>
      </p:pic>
    </p:spTree>
    <p:extLst>
      <p:ext uri="{BB962C8B-B14F-4D97-AF65-F5344CB8AC3E}">
        <p14:creationId xmlns:p14="http://schemas.microsoft.com/office/powerpoint/2010/main" val="29216590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err="1">
                <a:solidFill>
                  <a:schemeClr val="bg1"/>
                </a:solidFill>
              </a:rPr>
              <a:t>DepEd</a:t>
            </a:r>
            <a:r>
              <a:rPr lang="en-PH" dirty="0">
                <a:solidFill>
                  <a:schemeClr val="bg1"/>
                </a:solidFill>
              </a:rPr>
              <a:t> Order 44, s. 2015</a:t>
            </a:r>
          </a:p>
        </p:txBody>
      </p:sp>
      <p:pic>
        <p:nvPicPr>
          <p:cNvPr id="3" name="Picture 2"/>
          <p:cNvPicPr>
            <a:picLocks noChangeAspect="1"/>
          </p:cNvPicPr>
          <p:nvPr/>
        </p:nvPicPr>
        <p:blipFill>
          <a:blip r:embed="rId3"/>
          <a:stretch>
            <a:fillRect/>
          </a:stretch>
        </p:blipFill>
        <p:spPr>
          <a:xfrm>
            <a:off x="1524000" y="1143000"/>
            <a:ext cx="6168570" cy="5181600"/>
          </a:xfrm>
          <a:prstGeom prst="rect">
            <a:avLst/>
          </a:prstGeom>
        </p:spPr>
      </p:pic>
    </p:spTree>
    <p:extLst>
      <p:ext uri="{BB962C8B-B14F-4D97-AF65-F5344CB8AC3E}">
        <p14:creationId xmlns:p14="http://schemas.microsoft.com/office/powerpoint/2010/main" val="2675828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Enhanced SIP Cycle</a:t>
            </a:r>
            <a:endParaRPr lang="en-US"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11</a:t>
            </a:fld>
            <a:endParaRPr lang="fil-PH" dirty="0"/>
          </a:p>
        </p:txBody>
      </p:sp>
      <p:pic>
        <p:nvPicPr>
          <p:cNvPr id="169986" name="Picture 2"/>
          <p:cNvPicPr>
            <a:picLocks noChangeAspect="1" noChangeArrowheads="1"/>
          </p:cNvPicPr>
          <p:nvPr/>
        </p:nvPicPr>
        <p:blipFill>
          <a:blip r:embed="rId3"/>
          <a:srcRect/>
          <a:stretch>
            <a:fillRect/>
          </a:stretch>
        </p:blipFill>
        <p:spPr bwMode="auto">
          <a:xfrm>
            <a:off x="1752600" y="1066800"/>
            <a:ext cx="5805237" cy="5514975"/>
          </a:xfrm>
          <a:prstGeom prst="rect">
            <a:avLst/>
          </a:prstGeom>
          <a:noFill/>
          <a:ln w="9525">
            <a:noFill/>
            <a:miter lim="800000"/>
            <a:headEnd/>
            <a:tailEnd/>
          </a:ln>
          <a:effectLst/>
        </p:spPr>
      </p:pic>
      <p:sp>
        <p:nvSpPr>
          <p:cNvPr id="3" name="TextBox 2"/>
          <p:cNvSpPr txBox="1"/>
          <p:nvPr/>
        </p:nvSpPr>
        <p:spPr>
          <a:xfrm>
            <a:off x="5987716" y="1038726"/>
            <a:ext cx="1251284" cy="646331"/>
          </a:xfrm>
          <a:prstGeom prst="rect">
            <a:avLst/>
          </a:prstGeom>
          <a:noFill/>
        </p:spPr>
        <p:txBody>
          <a:bodyPr wrap="square" rtlCol="0">
            <a:spAutoFit/>
          </a:bodyPr>
          <a:lstStyle/>
          <a:p>
            <a:r>
              <a:rPr lang="en-PH" b="1" dirty="0" smtClean="0">
                <a:solidFill>
                  <a:schemeClr val="accent6">
                    <a:lumMod val="75000"/>
                  </a:schemeClr>
                </a:solidFill>
              </a:rPr>
              <a:t>Situation Analysis</a:t>
            </a:r>
            <a:endParaRPr lang="en-PH" b="1" dirty="0">
              <a:solidFill>
                <a:schemeClr val="accent6">
                  <a:lumMod val="75000"/>
                </a:schemeClr>
              </a:solidFill>
            </a:endParaRPr>
          </a:p>
        </p:txBody>
      </p:sp>
      <p:sp>
        <p:nvSpPr>
          <p:cNvPr id="6" name="TextBox 5"/>
          <p:cNvSpPr txBox="1"/>
          <p:nvPr/>
        </p:nvSpPr>
        <p:spPr>
          <a:xfrm>
            <a:off x="7239000" y="4724400"/>
            <a:ext cx="1828800" cy="1477328"/>
          </a:xfrm>
          <a:prstGeom prst="rect">
            <a:avLst/>
          </a:prstGeom>
          <a:noFill/>
        </p:spPr>
        <p:txBody>
          <a:bodyPr wrap="square" rtlCol="0">
            <a:spAutoFit/>
          </a:bodyPr>
          <a:lstStyle/>
          <a:p>
            <a:r>
              <a:rPr lang="en-PH" b="1" dirty="0" smtClean="0">
                <a:solidFill>
                  <a:srgbClr val="FF0000"/>
                </a:solidFill>
              </a:rPr>
              <a:t>Identification of Strategies, </a:t>
            </a:r>
          </a:p>
          <a:p>
            <a:r>
              <a:rPr lang="en-PH" b="1" dirty="0" smtClean="0">
                <a:solidFill>
                  <a:srgbClr val="FF0000"/>
                </a:solidFill>
              </a:rPr>
              <a:t>PAPs, Resource Requirements</a:t>
            </a:r>
            <a:endParaRPr lang="en-PH" b="1" dirty="0">
              <a:solidFill>
                <a:srgbClr val="FF0000"/>
              </a:solidFill>
            </a:endParaRPr>
          </a:p>
        </p:txBody>
      </p:sp>
      <p:sp>
        <p:nvSpPr>
          <p:cNvPr id="7" name="TextBox 6"/>
          <p:cNvSpPr txBox="1"/>
          <p:nvPr/>
        </p:nvSpPr>
        <p:spPr>
          <a:xfrm>
            <a:off x="152400" y="4916269"/>
            <a:ext cx="1981200" cy="646331"/>
          </a:xfrm>
          <a:prstGeom prst="rect">
            <a:avLst/>
          </a:prstGeom>
          <a:noFill/>
        </p:spPr>
        <p:txBody>
          <a:bodyPr wrap="square" rtlCol="0">
            <a:spAutoFit/>
          </a:bodyPr>
          <a:lstStyle/>
          <a:p>
            <a:r>
              <a:rPr lang="en-PH" b="1" dirty="0" smtClean="0">
                <a:solidFill>
                  <a:schemeClr val="tx2">
                    <a:lumMod val="75000"/>
                  </a:schemeClr>
                </a:solidFill>
              </a:rPr>
              <a:t>Plan Implementation</a:t>
            </a:r>
            <a:endParaRPr lang="en-PH" b="1" dirty="0">
              <a:solidFill>
                <a:schemeClr val="tx2">
                  <a:lumMod val="75000"/>
                </a:schemeClr>
              </a:solidFill>
            </a:endParaRPr>
          </a:p>
        </p:txBody>
      </p:sp>
      <p:sp>
        <p:nvSpPr>
          <p:cNvPr id="8" name="TextBox 7"/>
          <p:cNvSpPr txBox="1"/>
          <p:nvPr/>
        </p:nvSpPr>
        <p:spPr>
          <a:xfrm>
            <a:off x="1295400" y="1066800"/>
            <a:ext cx="1828800" cy="923330"/>
          </a:xfrm>
          <a:prstGeom prst="rect">
            <a:avLst/>
          </a:prstGeom>
          <a:noFill/>
        </p:spPr>
        <p:txBody>
          <a:bodyPr wrap="square" rtlCol="0">
            <a:spAutoFit/>
          </a:bodyPr>
          <a:lstStyle/>
          <a:p>
            <a:r>
              <a:rPr lang="en-PH" b="1" dirty="0" smtClean="0">
                <a:solidFill>
                  <a:schemeClr val="accent3">
                    <a:lumMod val="75000"/>
                  </a:schemeClr>
                </a:solidFill>
              </a:rPr>
              <a:t>Plan Monitoring and Evaluation</a:t>
            </a:r>
            <a:endParaRPr lang="en-PH" b="1" dirty="0">
              <a:solidFill>
                <a:schemeClr val="accent3">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4"/>
          </p:nvPr>
        </p:nvSpPr>
        <p:spPr/>
        <p:txBody>
          <a:bodyPr/>
          <a:lstStyle/>
          <a:p>
            <a:fld id="{40CEB23D-5D9C-424D-A4B8-74E3F10BC318}" type="slidenum">
              <a:rPr lang="fil-PH" smtClean="0"/>
              <a:pPr/>
              <a:t>12</a:t>
            </a:fld>
            <a:endParaRPr lang="fil-PH" dirty="0"/>
          </a:p>
        </p:txBody>
      </p:sp>
      <p:pic>
        <p:nvPicPr>
          <p:cNvPr id="5" name="Shape 1042"/>
          <p:cNvPicPr preferRelativeResize="0"/>
          <p:nvPr/>
        </p:nvPicPr>
        <p:blipFill rotWithShape="1">
          <a:blip r:embed="rId3">
            <a:alphaModFix/>
          </a:blip>
          <a:srcRect b="9028"/>
          <a:stretch/>
        </p:blipFill>
        <p:spPr>
          <a:xfrm>
            <a:off x="1371600" y="0"/>
            <a:ext cx="7010400" cy="6858000"/>
          </a:xfrm>
          <a:prstGeom prst="rect">
            <a:avLst/>
          </a:prstGeom>
          <a:noFill/>
          <a:ln w="9525" cap="flat" cmpd="sng">
            <a:solidFill>
              <a:srgbClr val="E36C09"/>
            </a:solidFill>
            <a:prstDash val="solid"/>
            <a:round/>
            <a:headEnd type="none" w="med" len="med"/>
            <a:tailEnd type="none" w="med" len="me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sp>
        <p:nvSpPr>
          <p:cNvPr id="972" name="Shape 972"/>
          <p:cNvSpPr txBox="1">
            <a:spLocks noGrp="1"/>
          </p:cNvSpPr>
          <p:nvPr>
            <p:ph type="title"/>
          </p:nvPr>
        </p:nvSpPr>
        <p:spPr>
          <a:xfrm>
            <a:off x="457200" y="0"/>
            <a:ext cx="8229600" cy="914400"/>
          </a:xfrm>
          <a:prstGeom prst="rect">
            <a:avLst/>
          </a:prstGeom>
          <a:noFill/>
          <a:ln>
            <a:noFill/>
          </a:ln>
        </p:spPr>
        <p:txBody>
          <a:bodyPr lIns="91425" tIns="45700" rIns="91425" bIns="45700" anchor="ctr" anchorCtr="0">
            <a:noAutofit/>
          </a:bodyPr>
          <a:lstStyle/>
          <a:p>
            <a:pPr marL="0" marR="0" lvl="0" indent="0" algn="ctr" rtl="0">
              <a:spcBef>
                <a:spcPts val="0"/>
              </a:spcBef>
              <a:buClr>
                <a:schemeClr val="lt1"/>
              </a:buClr>
              <a:buSzPct val="25000"/>
              <a:buFont typeface="Domine"/>
              <a:buNone/>
            </a:pPr>
            <a:endParaRPr sz="4400" b="0" i="0" u="none" strike="noStrike" cap="none">
              <a:solidFill>
                <a:schemeClr val="lt1"/>
              </a:solidFill>
              <a:latin typeface="Domine"/>
              <a:ea typeface="Domine"/>
              <a:cs typeface="Domine"/>
              <a:sym typeface="Domine"/>
            </a:endParaRPr>
          </a:p>
        </p:txBody>
      </p:sp>
      <p:sp>
        <p:nvSpPr>
          <p:cNvPr id="973" name="Shape 973"/>
          <p:cNvSpPr txBox="1">
            <a:spLocks noGrp="1"/>
          </p:cNvSpPr>
          <p:nvPr>
            <p:ph type="body" idx="1"/>
          </p:nvPr>
        </p:nvSpPr>
        <p:spPr>
          <a:xfrm>
            <a:off x="457200" y="1295400"/>
            <a:ext cx="8229600" cy="4830762"/>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dk1"/>
              </a:buClr>
              <a:buSzPct val="100000"/>
              <a:buFont typeface="Arial"/>
              <a:buNone/>
            </a:pPr>
            <a:endParaRPr sz="3200" b="0" i="0" u="none" strike="noStrike" cap="none">
              <a:solidFill>
                <a:schemeClr val="dk1"/>
              </a:solidFill>
              <a:latin typeface="Arial"/>
              <a:ea typeface="Arial"/>
              <a:cs typeface="Arial"/>
              <a:sym typeface="Arial"/>
            </a:endParaRPr>
          </a:p>
        </p:txBody>
      </p:sp>
      <p:sp>
        <p:nvSpPr>
          <p:cNvPr id="974" name="Shape 974"/>
          <p:cNvSpPr txBox="1">
            <a:spLocks noGrp="1"/>
          </p:cNvSpPr>
          <p:nvPr>
            <p:ph type="sldNum" idx="4294967295"/>
          </p:nvPr>
        </p:nvSpPr>
        <p:spPr>
          <a:xfrm>
            <a:off x="6763718" y="6553200"/>
            <a:ext cx="2133599" cy="30479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chemeClr val="lt1"/>
                </a:solidFill>
                <a:latin typeface="Domine"/>
                <a:ea typeface="Domine"/>
                <a:cs typeface="Domine"/>
                <a:sym typeface="Domine"/>
              </a:rPr>
              <a:pPr marL="0" marR="0" lvl="0" indent="0" algn="r" rtl="0">
                <a:spcBef>
                  <a:spcPts val="0"/>
                </a:spcBef>
                <a:buSzPct val="25000"/>
                <a:buNone/>
              </a:pPr>
              <a:t>13</a:t>
            </a:fld>
            <a:endParaRPr lang="en-US" sz="1200" b="0" i="0" u="none" strike="noStrike" cap="none">
              <a:solidFill>
                <a:schemeClr val="lt1"/>
              </a:solidFill>
              <a:latin typeface="Domine"/>
              <a:ea typeface="Domine"/>
              <a:cs typeface="Domine"/>
              <a:sym typeface="Domine"/>
            </a:endParaRPr>
          </a:p>
        </p:txBody>
      </p:sp>
      <p:sp>
        <p:nvSpPr>
          <p:cNvPr id="975" name="Shape 975"/>
          <p:cNvSpPr/>
          <p:nvPr/>
        </p:nvSpPr>
        <p:spPr>
          <a:xfrm>
            <a:off x="0" y="0"/>
            <a:ext cx="9144000" cy="6858000"/>
          </a:xfrm>
          <a:prstGeom prst="rect">
            <a:avLst/>
          </a:prstGeom>
          <a:solidFill>
            <a:schemeClr val="lt1"/>
          </a:solidFill>
          <a:ln w="25400" cap="flat" cmpd="sng">
            <a:solidFill>
              <a:schemeClr val="lt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grpSp>
        <p:nvGrpSpPr>
          <p:cNvPr id="2" name="Shape 976"/>
          <p:cNvGrpSpPr/>
          <p:nvPr/>
        </p:nvGrpSpPr>
        <p:grpSpPr>
          <a:xfrm>
            <a:off x="0" y="0"/>
            <a:ext cx="4641388" cy="7086600"/>
            <a:chOff x="4551733" y="0"/>
            <a:chExt cx="4641388" cy="7086600"/>
          </a:xfrm>
        </p:grpSpPr>
        <p:sp>
          <p:nvSpPr>
            <p:cNvPr id="977" name="Shape 977"/>
            <p:cNvSpPr/>
            <p:nvPr/>
          </p:nvSpPr>
          <p:spPr>
            <a:xfrm>
              <a:off x="4773521" y="838200"/>
              <a:ext cx="3048000" cy="609599"/>
            </a:xfrm>
            <a:prstGeom prst="rect">
              <a:avLst/>
            </a:prstGeom>
            <a:solidFill>
              <a:schemeClr val="lt1"/>
            </a:solidFill>
            <a:ln w="25400" cap="flat" cmpd="sng">
              <a:solidFill>
                <a:srgbClr val="17365D"/>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978" name="Shape 978"/>
            <p:cNvSpPr/>
            <p:nvPr/>
          </p:nvSpPr>
          <p:spPr>
            <a:xfrm>
              <a:off x="4569867" y="228600"/>
              <a:ext cx="4572000" cy="6858000"/>
            </a:xfrm>
            <a:prstGeom prst="rect">
              <a:avLst/>
            </a:prstGeom>
            <a:solidFill>
              <a:schemeClr val="lt1"/>
            </a:solidFill>
            <a:ln w="25400"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Arial"/>
                <a:ea typeface="Arial"/>
                <a:cs typeface="Arial"/>
                <a:sym typeface="Arial"/>
              </a:endParaRPr>
            </a:p>
          </p:txBody>
        </p:sp>
        <p:sp>
          <p:nvSpPr>
            <p:cNvPr id="979" name="Shape 979"/>
            <p:cNvSpPr txBox="1"/>
            <p:nvPr/>
          </p:nvSpPr>
          <p:spPr>
            <a:xfrm>
              <a:off x="4551733" y="0"/>
              <a:ext cx="4606464" cy="523874"/>
            </a:xfrm>
            <a:prstGeom prst="rect">
              <a:avLst/>
            </a:prstGeom>
            <a:gradFill>
              <a:gsLst>
                <a:gs pos="0">
                  <a:srgbClr val="2D5C97"/>
                </a:gs>
                <a:gs pos="80000">
                  <a:srgbClr val="3C7AC5"/>
                </a:gs>
                <a:gs pos="100000">
                  <a:srgbClr val="397BC9"/>
                </a:gs>
              </a:gsLst>
              <a:lin ang="16200000" scaled="0"/>
            </a:gradFill>
            <a:ln w="9525" cap="flat" cmpd="sng">
              <a:solidFill>
                <a:srgbClr val="4A7DBA"/>
              </a:solidFill>
              <a:prstDash val="solid"/>
              <a:round/>
              <a:headEnd type="none" w="med" len="med"/>
              <a:tailEnd type="none" w="med" len="med"/>
            </a:ln>
          </p:spPr>
          <p:txBody>
            <a:bodyPr lIns="91425" tIns="45700" rIns="91425" bIns="45700" anchor="t" anchorCtr="0">
              <a:noAutofit/>
            </a:bodyPr>
            <a:lstStyle/>
            <a:p>
              <a:pPr marL="0" marR="0" lvl="0" indent="0" algn="ctr" rtl="0">
                <a:spcBef>
                  <a:spcPts val="0"/>
                </a:spcBef>
                <a:spcAft>
                  <a:spcPts val="0"/>
                </a:spcAft>
                <a:buSzPct val="25000"/>
                <a:buNone/>
              </a:pPr>
              <a:r>
                <a:rPr lang="en-US" sz="2800" b="0" i="0" u="none" strike="noStrike" cap="none">
                  <a:solidFill>
                    <a:schemeClr val="lt1"/>
                  </a:solidFill>
                  <a:latin typeface="Domine"/>
                  <a:ea typeface="Domine"/>
                  <a:cs typeface="Domine"/>
                  <a:sym typeface="Domine"/>
                </a:rPr>
                <a:t>Enhanced SIP Process</a:t>
              </a:r>
            </a:p>
          </p:txBody>
        </p:sp>
        <p:sp>
          <p:nvSpPr>
            <p:cNvPr id="980" name="Shape 980"/>
            <p:cNvSpPr txBox="1"/>
            <p:nvPr/>
          </p:nvSpPr>
          <p:spPr>
            <a:xfrm>
              <a:off x="4563569" y="1905000"/>
              <a:ext cx="2694086" cy="46166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b="0" i="0" u="none" strike="noStrike" cap="none">
                  <a:solidFill>
                    <a:schemeClr val="dk1"/>
                  </a:solidFill>
                  <a:latin typeface="Arial"/>
                  <a:ea typeface="Arial"/>
                  <a:cs typeface="Arial"/>
                  <a:sym typeface="Arial"/>
                </a:rPr>
                <a:t>B. Assess</a:t>
              </a:r>
            </a:p>
          </p:txBody>
        </p:sp>
        <p:sp>
          <p:nvSpPr>
            <p:cNvPr id="981" name="Shape 981"/>
            <p:cNvSpPr txBox="1"/>
            <p:nvPr/>
          </p:nvSpPr>
          <p:spPr>
            <a:xfrm>
              <a:off x="4563567" y="4173855"/>
              <a:ext cx="2006020" cy="46166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b="0" i="0" u="none" strike="noStrike" cap="none">
                  <a:solidFill>
                    <a:schemeClr val="dk1"/>
                  </a:solidFill>
                  <a:latin typeface="Arial"/>
                  <a:ea typeface="Arial"/>
                  <a:cs typeface="Arial"/>
                  <a:sym typeface="Arial"/>
                </a:rPr>
                <a:t>C. Plan</a:t>
              </a:r>
            </a:p>
          </p:txBody>
        </p:sp>
        <p:sp>
          <p:nvSpPr>
            <p:cNvPr id="982" name="Shape 982"/>
            <p:cNvSpPr txBox="1"/>
            <p:nvPr/>
          </p:nvSpPr>
          <p:spPr>
            <a:xfrm>
              <a:off x="4553537" y="5577007"/>
              <a:ext cx="1928367" cy="46196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b="0" i="0" u="none" strike="noStrike" cap="none">
                  <a:solidFill>
                    <a:schemeClr val="dk1"/>
                  </a:solidFill>
                  <a:latin typeface="Arial"/>
                  <a:ea typeface="Arial"/>
                  <a:cs typeface="Arial"/>
                  <a:sym typeface="Arial"/>
                </a:rPr>
                <a:t>D. Act</a:t>
              </a:r>
            </a:p>
          </p:txBody>
        </p:sp>
        <p:sp>
          <p:nvSpPr>
            <p:cNvPr id="983" name="Shape 983"/>
            <p:cNvSpPr/>
            <p:nvPr/>
          </p:nvSpPr>
          <p:spPr>
            <a:xfrm>
              <a:off x="4621121" y="838200"/>
              <a:ext cx="4537074" cy="1200329"/>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Gather and organize necessary data</a:t>
              </a:r>
            </a:p>
            <a:p>
              <a:pPr marL="171450" marR="0" lvl="0" indent="-1714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Form the SPT</a:t>
              </a:r>
            </a:p>
            <a:p>
              <a:pPr marL="171450" marR="0" lvl="0" indent="-1714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Convene the SPT for orientation, vision sharing and scheduling</a:t>
              </a:r>
            </a:p>
          </p:txBody>
        </p:sp>
        <p:sp>
          <p:nvSpPr>
            <p:cNvPr id="984" name="Shape 984"/>
            <p:cNvSpPr txBox="1"/>
            <p:nvPr/>
          </p:nvSpPr>
          <p:spPr>
            <a:xfrm>
              <a:off x="4553537" y="457200"/>
              <a:ext cx="4258582" cy="46166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b="0" i="0" u="none" strike="noStrike" cap="none">
                  <a:solidFill>
                    <a:schemeClr val="dk1"/>
                  </a:solidFill>
                  <a:latin typeface="Arial"/>
                  <a:ea typeface="Arial"/>
                  <a:cs typeface="Arial"/>
                  <a:sym typeface="Arial"/>
                </a:rPr>
                <a:t>A. Preparatory Activities</a:t>
              </a:r>
            </a:p>
          </p:txBody>
        </p:sp>
        <p:sp>
          <p:nvSpPr>
            <p:cNvPr id="985" name="Shape 985"/>
            <p:cNvSpPr/>
            <p:nvPr/>
          </p:nvSpPr>
          <p:spPr>
            <a:xfrm>
              <a:off x="4621121" y="2235875"/>
              <a:ext cx="4572000" cy="2031325"/>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Identify/Review PIAs</a:t>
              </a:r>
            </a:p>
            <a:p>
              <a:pPr marL="171450" marR="0" lvl="0" indent="-1714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Analyze PIAs</a:t>
              </a:r>
            </a:p>
            <a:p>
              <a:pPr marL="742950" marR="0" lvl="1" indent="-2857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Listen to the voice of the learners</a:t>
              </a:r>
            </a:p>
            <a:p>
              <a:pPr marL="742950" marR="0" lvl="1" indent="-2857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Analyze school proceses</a:t>
              </a:r>
            </a:p>
            <a:p>
              <a:pPr marL="742950" marR="0" lvl="1" indent="-2857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Select Area of Focus</a:t>
              </a:r>
            </a:p>
            <a:p>
              <a:pPr marL="742950" marR="0" lvl="1" indent="-2857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Do root cause analysis</a:t>
              </a:r>
            </a:p>
            <a:p>
              <a:pPr marL="171450" marR="0" lvl="0" indent="-1714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Present the root cause to the SPT</a:t>
              </a:r>
            </a:p>
          </p:txBody>
        </p:sp>
        <p:sp>
          <p:nvSpPr>
            <p:cNvPr id="986" name="Shape 986"/>
            <p:cNvSpPr/>
            <p:nvPr/>
          </p:nvSpPr>
          <p:spPr>
            <a:xfrm>
              <a:off x="4621121" y="4514671"/>
              <a:ext cx="4572000" cy="1200329"/>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Review general objectives &amp; targets</a:t>
              </a:r>
            </a:p>
            <a:p>
              <a:pPr marL="171450" marR="0" lvl="0" indent="-1714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Formulate solutions</a:t>
              </a:r>
            </a:p>
            <a:p>
              <a:pPr marL="171450" marR="0" lvl="0" indent="-1714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Develop Project Designs</a:t>
              </a:r>
            </a:p>
            <a:p>
              <a:pPr marL="171450" marR="0" lvl="0" indent="-1714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Write the SIP and prepare the AIP</a:t>
              </a:r>
            </a:p>
          </p:txBody>
        </p:sp>
        <p:sp>
          <p:nvSpPr>
            <p:cNvPr id="987" name="Shape 987"/>
            <p:cNvSpPr/>
            <p:nvPr/>
          </p:nvSpPr>
          <p:spPr>
            <a:xfrm>
              <a:off x="4621121" y="5934669"/>
              <a:ext cx="4572000" cy="923329"/>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Test and roll out the solution/s</a:t>
              </a:r>
            </a:p>
            <a:p>
              <a:pPr marL="171450" marR="0" lvl="0" indent="-1714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Communicating with stakeholders</a:t>
              </a:r>
            </a:p>
            <a:p>
              <a:pPr marL="171450" marR="0" lvl="0" indent="-171450" algn="l" rtl="0">
                <a:spcBef>
                  <a:spcPts val="0"/>
                </a:spcBef>
                <a:buClr>
                  <a:schemeClr val="dk1"/>
                </a:buClr>
                <a:buSzPct val="100000"/>
                <a:buFont typeface="Arial"/>
                <a:buChar char="•"/>
              </a:pPr>
              <a:r>
                <a:rPr lang="en-US" sz="1800" b="0" i="0" u="none" strike="noStrike" cap="none">
                  <a:solidFill>
                    <a:schemeClr val="dk1"/>
                  </a:solidFill>
                  <a:latin typeface="Arial"/>
                  <a:ea typeface="Arial"/>
                  <a:cs typeface="Arial"/>
                  <a:sym typeface="Arial"/>
                </a:rPr>
                <a:t>Check progress of AIP</a:t>
              </a:r>
            </a:p>
          </p:txBody>
        </p:sp>
      </p:grpSp>
      <p:sp>
        <p:nvSpPr>
          <p:cNvPr id="988" name="Shape 988"/>
          <p:cNvSpPr txBox="1"/>
          <p:nvPr/>
        </p:nvSpPr>
        <p:spPr>
          <a:xfrm>
            <a:off x="5339723" y="6006864"/>
            <a:ext cx="3038339" cy="646331"/>
          </a:xfrm>
          <a:prstGeom prst="rect">
            <a:avLst/>
          </a:prstGeom>
          <a:solidFill>
            <a:srgbClr val="CCC0D9"/>
          </a:solidFill>
          <a:ln w="57150" cap="flat" cmpd="sng">
            <a:solidFill>
              <a:srgbClr val="5F497A"/>
            </a:solidFill>
            <a:prstDash val="solid"/>
            <a:round/>
            <a:headEnd type="none" w="med" len="med"/>
            <a:tailEnd type="none" w="med" len="med"/>
          </a:ln>
        </p:spPr>
        <p:txBody>
          <a:bodyPr lIns="91425" tIns="45700" rIns="91425" bIns="45700" anchor="t" anchorCtr="0">
            <a:noAutofit/>
          </a:bodyPr>
          <a:lstStyle/>
          <a:p>
            <a:pPr marL="0" marR="0" lvl="0" indent="0" algn="ctr" rtl="0">
              <a:spcBef>
                <a:spcPts val="0"/>
              </a:spcBef>
              <a:buSzPct val="25000"/>
              <a:buNone/>
            </a:pPr>
            <a:r>
              <a:rPr lang="en-US" sz="1800" b="1" i="0" u="none" strike="noStrike" cap="none">
                <a:solidFill>
                  <a:schemeClr val="dk1"/>
                </a:solidFill>
                <a:latin typeface="Arial"/>
                <a:ea typeface="Arial"/>
                <a:cs typeface="Arial"/>
                <a:sym typeface="Arial"/>
              </a:rPr>
              <a:t>SBM Assessment</a:t>
            </a:r>
          </a:p>
          <a:p>
            <a:pPr marL="0" marR="0" lvl="0" indent="0" algn="ctr" rtl="0">
              <a:spcBef>
                <a:spcPts val="0"/>
              </a:spcBef>
              <a:buSzPct val="25000"/>
              <a:buNone/>
            </a:pPr>
            <a:r>
              <a:rPr lang="en-US" sz="1800" b="0" i="0" u="none" strike="noStrike" cap="none">
                <a:solidFill>
                  <a:schemeClr val="dk1"/>
                </a:solidFill>
                <a:latin typeface="Arial"/>
                <a:ea typeface="Arial"/>
                <a:cs typeface="Arial"/>
                <a:sym typeface="Arial"/>
              </a:rPr>
              <a:t>D.O. No. 83 s. 2012</a:t>
            </a:r>
          </a:p>
        </p:txBody>
      </p:sp>
      <p:sp>
        <p:nvSpPr>
          <p:cNvPr id="989" name="Shape 989"/>
          <p:cNvSpPr txBox="1"/>
          <p:nvPr/>
        </p:nvSpPr>
        <p:spPr>
          <a:xfrm>
            <a:off x="5325732" y="709125"/>
            <a:ext cx="3041779" cy="646331"/>
          </a:xfrm>
          <a:prstGeom prst="rect">
            <a:avLst/>
          </a:prstGeom>
          <a:solidFill>
            <a:srgbClr val="E5B8B7"/>
          </a:solidFill>
          <a:ln w="57150" cap="flat" cmpd="sng">
            <a:solidFill>
              <a:srgbClr val="FF0000"/>
            </a:solidFill>
            <a:prstDash val="solid"/>
            <a:round/>
            <a:headEnd type="none" w="med" len="med"/>
            <a:tailEnd type="none" w="med" len="med"/>
          </a:ln>
        </p:spPr>
        <p:txBody>
          <a:bodyPr lIns="91425" tIns="45700" rIns="91425" bIns="45700" anchor="t" anchorCtr="0">
            <a:noAutofit/>
          </a:bodyPr>
          <a:lstStyle/>
          <a:p>
            <a:pPr marL="0" marR="0" lvl="0" indent="0" algn="ctr" rtl="0">
              <a:spcBef>
                <a:spcPts val="0"/>
              </a:spcBef>
              <a:buSzPct val="25000"/>
              <a:buNone/>
            </a:pPr>
            <a:r>
              <a:rPr lang="en-US" sz="1800" b="1" i="0" u="none" strike="noStrike" cap="none">
                <a:solidFill>
                  <a:schemeClr val="dk1"/>
                </a:solidFill>
                <a:latin typeface="Arial"/>
                <a:ea typeface="Arial"/>
                <a:cs typeface="Arial"/>
                <a:sym typeface="Arial"/>
              </a:rPr>
              <a:t>Child Protection Policy</a:t>
            </a:r>
          </a:p>
          <a:p>
            <a:pPr marL="0" marR="0" lvl="0" indent="0" algn="ctr" rtl="0">
              <a:spcBef>
                <a:spcPts val="0"/>
              </a:spcBef>
              <a:buSzPct val="25000"/>
              <a:buNone/>
            </a:pPr>
            <a:r>
              <a:rPr lang="en-US" sz="1800" b="0" i="0" u="none" strike="noStrike" cap="none">
                <a:solidFill>
                  <a:schemeClr val="dk1"/>
                </a:solidFill>
                <a:latin typeface="Arial"/>
                <a:ea typeface="Arial"/>
                <a:cs typeface="Arial"/>
                <a:sym typeface="Arial"/>
              </a:rPr>
              <a:t>D.O. No. 40 s. 2012</a:t>
            </a:r>
          </a:p>
        </p:txBody>
      </p:sp>
      <p:sp>
        <p:nvSpPr>
          <p:cNvPr id="990" name="Shape 990"/>
          <p:cNvSpPr txBox="1"/>
          <p:nvPr/>
        </p:nvSpPr>
        <p:spPr>
          <a:xfrm>
            <a:off x="5328842" y="1421362"/>
            <a:ext cx="3041779" cy="646331"/>
          </a:xfrm>
          <a:prstGeom prst="rect">
            <a:avLst/>
          </a:prstGeom>
          <a:solidFill>
            <a:srgbClr val="E5B8B7"/>
          </a:solidFill>
          <a:ln w="57150" cap="flat" cmpd="sng">
            <a:solidFill>
              <a:srgbClr val="FF0000"/>
            </a:solidFill>
            <a:prstDash val="solid"/>
            <a:round/>
            <a:headEnd type="none" w="med" len="med"/>
            <a:tailEnd type="none" w="med" len="med"/>
          </a:ln>
        </p:spPr>
        <p:txBody>
          <a:bodyPr lIns="91425" tIns="45700" rIns="91425" bIns="45700" anchor="t" anchorCtr="0">
            <a:noAutofit/>
          </a:bodyPr>
          <a:lstStyle/>
          <a:p>
            <a:pPr marL="0" marR="0" lvl="0" indent="0" algn="ctr" rtl="0">
              <a:spcBef>
                <a:spcPts val="0"/>
              </a:spcBef>
              <a:buSzPct val="25000"/>
              <a:buNone/>
            </a:pPr>
            <a:r>
              <a:rPr lang="en-US" sz="1800" b="1" i="0" u="none" strike="noStrike" cap="none">
                <a:solidFill>
                  <a:schemeClr val="dk1"/>
                </a:solidFill>
                <a:latin typeface="Arial"/>
                <a:ea typeface="Arial"/>
                <a:cs typeface="Arial"/>
                <a:sym typeface="Arial"/>
              </a:rPr>
              <a:t>Early Registration</a:t>
            </a:r>
          </a:p>
          <a:p>
            <a:pPr marL="0" marR="0" lvl="0" indent="0" algn="ctr" rtl="0">
              <a:spcBef>
                <a:spcPts val="0"/>
              </a:spcBef>
              <a:buSzPct val="25000"/>
              <a:buNone/>
            </a:pPr>
            <a:r>
              <a:rPr lang="en-US" sz="1800" b="0" i="0" u="none" strike="noStrike" cap="none">
                <a:solidFill>
                  <a:schemeClr val="dk1"/>
                </a:solidFill>
                <a:latin typeface="Arial"/>
                <a:ea typeface="Arial"/>
                <a:cs typeface="Arial"/>
                <a:sym typeface="Arial"/>
              </a:rPr>
              <a:t>D.O. No. 1 s. 2015</a:t>
            </a:r>
          </a:p>
        </p:txBody>
      </p:sp>
      <p:sp>
        <p:nvSpPr>
          <p:cNvPr id="991" name="Shape 991"/>
          <p:cNvSpPr txBox="1"/>
          <p:nvPr/>
        </p:nvSpPr>
        <p:spPr>
          <a:xfrm>
            <a:off x="5331951" y="2133600"/>
            <a:ext cx="3041779" cy="1200329"/>
          </a:xfrm>
          <a:prstGeom prst="rect">
            <a:avLst/>
          </a:prstGeom>
          <a:solidFill>
            <a:srgbClr val="E5B8B7"/>
          </a:solidFill>
          <a:ln w="57150" cap="flat" cmpd="sng">
            <a:solidFill>
              <a:srgbClr val="FF0000"/>
            </a:solidFill>
            <a:prstDash val="solid"/>
            <a:round/>
            <a:headEnd type="none" w="med" len="med"/>
            <a:tailEnd type="none" w="med" len="med"/>
          </a:ln>
        </p:spPr>
        <p:txBody>
          <a:bodyPr lIns="91425" tIns="45700" rIns="91425" bIns="45700" anchor="t" anchorCtr="0">
            <a:noAutofit/>
          </a:bodyPr>
          <a:lstStyle/>
          <a:p>
            <a:pPr marL="0" marR="0" lvl="0" indent="0" algn="ctr" rtl="0">
              <a:spcBef>
                <a:spcPts val="0"/>
              </a:spcBef>
              <a:buSzPct val="25000"/>
              <a:buNone/>
            </a:pPr>
            <a:r>
              <a:rPr lang="en-US" sz="1800" b="1" i="0" u="none" strike="noStrike" cap="none">
                <a:solidFill>
                  <a:schemeClr val="dk1"/>
                </a:solidFill>
                <a:latin typeface="Arial"/>
                <a:ea typeface="Arial"/>
                <a:cs typeface="Arial"/>
                <a:sym typeface="Arial"/>
              </a:rPr>
              <a:t>Student-Led School Watching and Hazard Mapping</a:t>
            </a:r>
          </a:p>
          <a:p>
            <a:pPr marL="0" marR="0" lvl="0" indent="0" algn="ctr" rtl="0">
              <a:spcBef>
                <a:spcPts val="0"/>
              </a:spcBef>
              <a:buSzPct val="25000"/>
              <a:buNone/>
            </a:pPr>
            <a:r>
              <a:rPr lang="en-US" sz="1800" b="0" i="0" u="none" strike="noStrike" cap="none">
                <a:solidFill>
                  <a:schemeClr val="dk1"/>
                </a:solidFill>
                <a:latin typeface="Arial"/>
                <a:ea typeface="Arial"/>
                <a:cs typeface="Arial"/>
                <a:sym typeface="Arial"/>
              </a:rPr>
              <a:t>D.O. No. 23 s. 2015</a:t>
            </a:r>
          </a:p>
        </p:txBody>
      </p:sp>
      <p:sp>
        <p:nvSpPr>
          <p:cNvPr id="992" name="Shape 992"/>
          <p:cNvSpPr txBox="1"/>
          <p:nvPr/>
        </p:nvSpPr>
        <p:spPr>
          <a:xfrm>
            <a:off x="5336283" y="3470067"/>
            <a:ext cx="3041779" cy="1200329"/>
          </a:xfrm>
          <a:prstGeom prst="rect">
            <a:avLst/>
          </a:prstGeom>
          <a:solidFill>
            <a:srgbClr val="D6E3BC"/>
          </a:solidFill>
          <a:ln w="57150" cap="flat" cmpd="sng">
            <a:solidFill>
              <a:srgbClr val="76923C"/>
            </a:solidFill>
            <a:prstDash val="solid"/>
            <a:round/>
            <a:headEnd type="none" w="med" len="med"/>
            <a:tailEnd type="none" w="med" len="med"/>
          </a:ln>
        </p:spPr>
        <p:txBody>
          <a:bodyPr lIns="91425" tIns="45700" rIns="91425" bIns="45700" anchor="t" anchorCtr="0">
            <a:noAutofit/>
          </a:bodyPr>
          <a:lstStyle/>
          <a:p>
            <a:pPr marL="0" marR="0" lvl="0" indent="0" algn="ctr" rtl="0">
              <a:spcBef>
                <a:spcPts val="0"/>
              </a:spcBef>
              <a:buSzPct val="25000"/>
              <a:buNone/>
            </a:pPr>
            <a:r>
              <a:rPr lang="en-US" sz="1800" b="1" i="0" u="none" strike="noStrike" cap="none">
                <a:solidFill>
                  <a:schemeClr val="dk1"/>
                </a:solidFill>
                <a:latin typeface="Arial"/>
                <a:ea typeface="Arial"/>
                <a:cs typeface="Arial"/>
                <a:sym typeface="Arial"/>
              </a:rPr>
              <a:t>Result-Based Performance Management  System</a:t>
            </a:r>
          </a:p>
          <a:p>
            <a:pPr marL="0" marR="0" lvl="0" indent="0" algn="ctr" rtl="0">
              <a:spcBef>
                <a:spcPts val="0"/>
              </a:spcBef>
              <a:buSzPct val="25000"/>
              <a:buNone/>
            </a:pPr>
            <a:r>
              <a:rPr lang="en-US" sz="1800" b="0" i="0" u="none" strike="noStrike" cap="none">
                <a:solidFill>
                  <a:schemeClr val="dk1"/>
                </a:solidFill>
                <a:latin typeface="Arial"/>
                <a:ea typeface="Arial"/>
                <a:cs typeface="Arial"/>
                <a:sym typeface="Arial"/>
              </a:rPr>
              <a:t>D.O. No. 2 s. 2015</a:t>
            </a:r>
          </a:p>
        </p:txBody>
      </p:sp>
      <p:sp>
        <p:nvSpPr>
          <p:cNvPr id="993" name="Shape 993"/>
          <p:cNvSpPr txBox="1"/>
          <p:nvPr/>
        </p:nvSpPr>
        <p:spPr>
          <a:xfrm>
            <a:off x="4584912" y="-2579"/>
            <a:ext cx="4606464" cy="523874"/>
          </a:xfrm>
          <a:prstGeom prst="rect">
            <a:avLst/>
          </a:prstGeom>
          <a:gradFill>
            <a:gsLst>
              <a:gs pos="0">
                <a:srgbClr val="2D5C97"/>
              </a:gs>
              <a:gs pos="80000">
                <a:srgbClr val="3C7AC5"/>
              </a:gs>
              <a:gs pos="100000">
                <a:srgbClr val="397BC9"/>
              </a:gs>
            </a:gsLst>
            <a:lin ang="16200000" scaled="0"/>
          </a:gradFill>
          <a:ln w="9525" cap="flat" cmpd="sng">
            <a:solidFill>
              <a:srgbClr val="4A7DBA"/>
            </a:solidFill>
            <a:prstDash val="solid"/>
            <a:round/>
            <a:headEnd type="none" w="med" len="med"/>
            <a:tailEnd type="none" w="med" len="med"/>
          </a:ln>
        </p:spPr>
        <p:txBody>
          <a:bodyPr lIns="91425" tIns="45700" rIns="91425" bIns="45700" anchor="t" anchorCtr="0">
            <a:noAutofit/>
          </a:bodyPr>
          <a:lstStyle/>
          <a:p>
            <a:pPr marL="0" marR="0" lvl="0" indent="0" algn="ctr" rtl="0">
              <a:spcBef>
                <a:spcPts val="0"/>
              </a:spcBef>
              <a:spcAft>
                <a:spcPts val="0"/>
              </a:spcAft>
              <a:buSzPct val="25000"/>
              <a:buNone/>
            </a:pPr>
            <a:r>
              <a:rPr lang="en-US" sz="2800" b="0" i="0" u="none" strike="noStrike" cap="none">
                <a:solidFill>
                  <a:schemeClr val="lt1"/>
                </a:solidFill>
                <a:latin typeface="Domine"/>
                <a:ea typeface="Domine"/>
                <a:cs typeface="Domine"/>
                <a:sym typeface="Domine"/>
              </a:rPr>
              <a:t>Integrated Policies</a:t>
            </a:r>
          </a:p>
        </p:txBody>
      </p:sp>
      <p:sp>
        <p:nvSpPr>
          <p:cNvPr id="994" name="Shape 994"/>
          <p:cNvSpPr/>
          <p:nvPr/>
        </p:nvSpPr>
        <p:spPr>
          <a:xfrm>
            <a:off x="42204" y="838200"/>
            <a:ext cx="4080344" cy="343485"/>
          </a:xfrm>
          <a:prstGeom prst="rect">
            <a:avLst/>
          </a:prstGeom>
          <a:noFill/>
          <a:ln w="57150" cap="flat" cmpd="sng">
            <a:solidFill>
              <a:srgbClr val="FF00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Arial"/>
              <a:ea typeface="Arial"/>
              <a:cs typeface="Arial"/>
              <a:sym typeface="Arial"/>
            </a:endParaRPr>
          </a:p>
        </p:txBody>
      </p:sp>
      <p:cxnSp>
        <p:nvCxnSpPr>
          <p:cNvPr id="995" name="Shape 995"/>
          <p:cNvCxnSpPr>
            <a:stCxn id="994" idx="3"/>
            <a:endCxn id="989" idx="1"/>
          </p:cNvCxnSpPr>
          <p:nvPr/>
        </p:nvCxnSpPr>
        <p:spPr>
          <a:xfrm>
            <a:off x="4122549" y="1009942"/>
            <a:ext cx="1203300" cy="22200"/>
          </a:xfrm>
          <a:prstGeom prst="bentConnector3">
            <a:avLst>
              <a:gd name="adj1" fmla="val 50000"/>
            </a:avLst>
          </a:prstGeom>
          <a:noFill/>
          <a:ln w="57150" cap="flat" cmpd="sng">
            <a:solidFill>
              <a:srgbClr val="FF0000"/>
            </a:solidFill>
            <a:prstDash val="solid"/>
            <a:round/>
            <a:headEnd type="none" w="med" len="med"/>
            <a:tailEnd type="none" w="med" len="med"/>
          </a:ln>
        </p:spPr>
      </p:cxnSp>
      <p:cxnSp>
        <p:nvCxnSpPr>
          <p:cNvPr id="996" name="Shape 996"/>
          <p:cNvCxnSpPr/>
          <p:nvPr/>
        </p:nvCxnSpPr>
        <p:spPr>
          <a:xfrm>
            <a:off x="4121771" y="1006980"/>
            <a:ext cx="1187700" cy="747600"/>
          </a:xfrm>
          <a:prstGeom prst="bentConnector3">
            <a:avLst>
              <a:gd name="adj1" fmla="val 50000"/>
            </a:avLst>
          </a:prstGeom>
          <a:noFill/>
          <a:ln w="57150" cap="flat" cmpd="sng">
            <a:solidFill>
              <a:srgbClr val="FF0000"/>
            </a:solidFill>
            <a:prstDash val="solid"/>
            <a:round/>
            <a:headEnd type="none" w="med" len="med"/>
            <a:tailEnd type="none" w="med" len="med"/>
          </a:ln>
        </p:spPr>
      </p:cxnSp>
      <p:cxnSp>
        <p:nvCxnSpPr>
          <p:cNvPr id="997" name="Shape 997"/>
          <p:cNvCxnSpPr>
            <a:stCxn id="994" idx="3"/>
            <a:endCxn id="991" idx="1"/>
          </p:cNvCxnSpPr>
          <p:nvPr/>
        </p:nvCxnSpPr>
        <p:spPr>
          <a:xfrm>
            <a:off x="4122549" y="1009942"/>
            <a:ext cx="1209300" cy="1723800"/>
          </a:xfrm>
          <a:prstGeom prst="bentConnector3">
            <a:avLst>
              <a:gd name="adj1" fmla="val 50000"/>
            </a:avLst>
          </a:prstGeom>
          <a:noFill/>
          <a:ln w="57150" cap="flat" cmpd="sng">
            <a:solidFill>
              <a:srgbClr val="FF0000"/>
            </a:solidFill>
            <a:prstDash val="solid"/>
            <a:round/>
            <a:headEnd type="none" w="med" len="med"/>
            <a:tailEnd type="none" w="med" len="med"/>
          </a:ln>
        </p:spPr>
      </p:cxnSp>
      <p:sp>
        <p:nvSpPr>
          <p:cNvPr id="998" name="Shape 998"/>
          <p:cNvSpPr/>
          <p:nvPr/>
        </p:nvSpPr>
        <p:spPr>
          <a:xfrm>
            <a:off x="14067" y="1127836"/>
            <a:ext cx="4107038" cy="376201"/>
          </a:xfrm>
          <a:prstGeom prst="rect">
            <a:avLst/>
          </a:prstGeom>
          <a:noFill/>
          <a:ln w="57150" cap="flat" cmpd="sng">
            <a:solidFill>
              <a:srgbClr val="76923C"/>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Arial"/>
              <a:ea typeface="Arial"/>
              <a:cs typeface="Arial"/>
              <a:sym typeface="Arial"/>
            </a:endParaRPr>
          </a:p>
        </p:txBody>
      </p:sp>
      <p:sp>
        <p:nvSpPr>
          <p:cNvPr id="999" name="Shape 999"/>
          <p:cNvSpPr/>
          <p:nvPr/>
        </p:nvSpPr>
        <p:spPr>
          <a:xfrm>
            <a:off x="53923" y="5049975"/>
            <a:ext cx="4067181" cy="409115"/>
          </a:xfrm>
          <a:prstGeom prst="rect">
            <a:avLst/>
          </a:prstGeom>
          <a:noFill/>
          <a:ln w="57150" cap="flat" cmpd="sng">
            <a:solidFill>
              <a:srgbClr val="76923C"/>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Arial"/>
              <a:ea typeface="Arial"/>
              <a:cs typeface="Arial"/>
              <a:sym typeface="Arial"/>
            </a:endParaRPr>
          </a:p>
        </p:txBody>
      </p:sp>
      <p:sp>
        <p:nvSpPr>
          <p:cNvPr id="1000" name="Shape 1000"/>
          <p:cNvSpPr/>
          <p:nvPr/>
        </p:nvSpPr>
        <p:spPr>
          <a:xfrm>
            <a:off x="15497" y="2518150"/>
            <a:ext cx="4121106" cy="373290"/>
          </a:xfrm>
          <a:prstGeom prst="rect">
            <a:avLst/>
          </a:prstGeom>
          <a:noFill/>
          <a:ln w="57150" cap="flat" cmpd="sng">
            <a:solidFill>
              <a:srgbClr val="76923C"/>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Arial"/>
              <a:ea typeface="Arial"/>
              <a:cs typeface="Arial"/>
              <a:sym typeface="Arial"/>
            </a:endParaRPr>
          </a:p>
        </p:txBody>
      </p:sp>
      <p:sp>
        <p:nvSpPr>
          <p:cNvPr id="1001" name="Shape 1001"/>
          <p:cNvSpPr/>
          <p:nvPr/>
        </p:nvSpPr>
        <p:spPr>
          <a:xfrm>
            <a:off x="0" y="6533533"/>
            <a:ext cx="4121106" cy="324464"/>
          </a:xfrm>
          <a:prstGeom prst="rect">
            <a:avLst/>
          </a:prstGeom>
          <a:noFill/>
          <a:ln w="57150" cap="flat" cmpd="sng">
            <a:solidFill>
              <a:srgbClr val="76923C"/>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Arial"/>
              <a:ea typeface="Arial"/>
              <a:cs typeface="Arial"/>
              <a:sym typeface="Arial"/>
            </a:endParaRPr>
          </a:p>
        </p:txBody>
      </p:sp>
      <p:cxnSp>
        <p:nvCxnSpPr>
          <p:cNvPr id="1002" name="Shape 1002"/>
          <p:cNvCxnSpPr>
            <a:stCxn id="1000" idx="3"/>
            <a:endCxn id="992" idx="1"/>
          </p:cNvCxnSpPr>
          <p:nvPr/>
        </p:nvCxnSpPr>
        <p:spPr>
          <a:xfrm>
            <a:off x="4136604" y="2704795"/>
            <a:ext cx="1199700" cy="1365299"/>
          </a:xfrm>
          <a:prstGeom prst="bentConnector3">
            <a:avLst>
              <a:gd name="adj1" fmla="val 50000"/>
            </a:avLst>
          </a:prstGeom>
          <a:noFill/>
          <a:ln w="57150" cap="flat" cmpd="sng">
            <a:solidFill>
              <a:srgbClr val="76923C"/>
            </a:solidFill>
            <a:prstDash val="solid"/>
            <a:round/>
            <a:headEnd type="none" w="med" len="med"/>
            <a:tailEnd type="none" w="med" len="med"/>
          </a:ln>
        </p:spPr>
      </p:cxnSp>
      <p:cxnSp>
        <p:nvCxnSpPr>
          <p:cNvPr id="1003" name="Shape 1003"/>
          <p:cNvCxnSpPr>
            <a:stCxn id="998" idx="3"/>
            <a:endCxn id="992" idx="1"/>
          </p:cNvCxnSpPr>
          <p:nvPr/>
        </p:nvCxnSpPr>
        <p:spPr>
          <a:xfrm>
            <a:off x="4121106" y="1315937"/>
            <a:ext cx="1215300" cy="2754300"/>
          </a:xfrm>
          <a:prstGeom prst="bentConnector3">
            <a:avLst>
              <a:gd name="adj1" fmla="val 50000"/>
            </a:avLst>
          </a:prstGeom>
          <a:noFill/>
          <a:ln w="57150" cap="flat" cmpd="sng">
            <a:solidFill>
              <a:srgbClr val="76923C"/>
            </a:solidFill>
            <a:prstDash val="solid"/>
            <a:round/>
            <a:headEnd type="none" w="med" len="med"/>
            <a:tailEnd type="none" w="med" len="med"/>
          </a:ln>
        </p:spPr>
      </p:cxnSp>
      <p:cxnSp>
        <p:nvCxnSpPr>
          <p:cNvPr id="1004" name="Shape 1004"/>
          <p:cNvCxnSpPr>
            <a:stCxn id="999" idx="3"/>
            <a:endCxn id="992" idx="1"/>
          </p:cNvCxnSpPr>
          <p:nvPr/>
        </p:nvCxnSpPr>
        <p:spPr>
          <a:xfrm rot="10800000" flipH="1">
            <a:off x="4121105" y="4070133"/>
            <a:ext cx="1215300" cy="1184400"/>
          </a:xfrm>
          <a:prstGeom prst="bentConnector3">
            <a:avLst>
              <a:gd name="adj1" fmla="val 49995"/>
            </a:avLst>
          </a:prstGeom>
          <a:noFill/>
          <a:ln w="57150" cap="flat" cmpd="sng">
            <a:solidFill>
              <a:srgbClr val="76923C"/>
            </a:solidFill>
            <a:prstDash val="solid"/>
            <a:round/>
            <a:headEnd type="none" w="med" len="med"/>
            <a:tailEnd type="none" w="med" len="med"/>
          </a:ln>
        </p:spPr>
      </p:cxnSp>
      <p:cxnSp>
        <p:nvCxnSpPr>
          <p:cNvPr id="1005" name="Shape 1005"/>
          <p:cNvCxnSpPr>
            <a:stCxn id="1001" idx="3"/>
            <a:endCxn id="992" idx="1"/>
          </p:cNvCxnSpPr>
          <p:nvPr/>
        </p:nvCxnSpPr>
        <p:spPr>
          <a:xfrm rot="10800000" flipH="1">
            <a:off x="4121106" y="4070166"/>
            <a:ext cx="1215300" cy="2625600"/>
          </a:xfrm>
          <a:prstGeom prst="bentConnector3">
            <a:avLst>
              <a:gd name="adj1" fmla="val 49995"/>
            </a:avLst>
          </a:prstGeom>
          <a:noFill/>
          <a:ln w="57150" cap="flat" cmpd="sng">
            <a:solidFill>
              <a:srgbClr val="76923C"/>
            </a:solidFill>
            <a:prstDash val="solid"/>
            <a:round/>
            <a:headEnd type="none" w="med" len="med"/>
            <a:tailEnd type="none" w="med" len="med"/>
          </a:ln>
        </p:spPr>
      </p:cxnSp>
      <p:sp>
        <p:nvSpPr>
          <p:cNvPr id="1006" name="Shape 1006"/>
          <p:cNvSpPr/>
          <p:nvPr/>
        </p:nvSpPr>
        <p:spPr>
          <a:xfrm>
            <a:off x="0" y="6187505"/>
            <a:ext cx="4121106" cy="414864"/>
          </a:xfrm>
          <a:prstGeom prst="rect">
            <a:avLst/>
          </a:prstGeom>
          <a:noFill/>
          <a:ln w="57150" cap="flat" cmpd="sng">
            <a:solidFill>
              <a:srgbClr val="5F497A"/>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Arial"/>
              <a:ea typeface="Arial"/>
              <a:cs typeface="Arial"/>
              <a:sym typeface="Arial"/>
            </a:endParaRPr>
          </a:p>
        </p:txBody>
      </p:sp>
      <p:cxnSp>
        <p:nvCxnSpPr>
          <p:cNvPr id="1007" name="Shape 1007"/>
          <p:cNvCxnSpPr>
            <a:stCxn id="1006" idx="3"/>
            <a:endCxn id="988" idx="1"/>
          </p:cNvCxnSpPr>
          <p:nvPr/>
        </p:nvCxnSpPr>
        <p:spPr>
          <a:xfrm rot="10800000" flipH="1">
            <a:off x="4121106" y="6330137"/>
            <a:ext cx="1218600" cy="64800"/>
          </a:xfrm>
          <a:prstGeom prst="bentConnector3">
            <a:avLst>
              <a:gd name="adj1" fmla="val 50001"/>
            </a:avLst>
          </a:prstGeom>
          <a:noFill/>
          <a:ln w="57150" cap="flat" cmpd="sng">
            <a:solidFill>
              <a:srgbClr val="5F497A"/>
            </a:solidFill>
            <a:prstDash val="solid"/>
            <a:round/>
            <a:headEnd type="none" w="med" len="med"/>
            <a:tailEnd type="none" w="med" len="med"/>
          </a:ln>
        </p:spPr>
      </p:cxn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477498242"/>
              </p:ext>
            </p:extLst>
          </p:nvPr>
        </p:nvGraphicFramePr>
        <p:xfrm>
          <a:off x="-112732" y="990600"/>
          <a:ext cx="9154608" cy="5638800"/>
        </p:xfrm>
        <a:graphic>
          <a:graphicData uri="http://schemas.openxmlformats.org/presentationml/2006/ole">
            <mc:AlternateContent xmlns:mc="http://schemas.openxmlformats.org/markup-compatibility/2006">
              <mc:Choice xmlns:v="urn:schemas-microsoft-com:vml" Requires="v">
                <p:oleObj spid="_x0000_s174122" name="Document" r:id="rId4" imgW="12089955" imgH="4825822" progId="Word.Document.12">
                  <p:embed/>
                </p:oleObj>
              </mc:Choice>
              <mc:Fallback>
                <p:oleObj name="Document" r:id="rId4" imgW="12089955" imgH="4825822" progId="Word.Document.12">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32" y="990600"/>
                        <a:ext cx="9154608" cy="563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14</a:t>
            </a:fld>
            <a:endParaRPr lang="fil-PH" dirty="0"/>
          </a:p>
        </p:txBody>
      </p:sp>
      <p:sp>
        <p:nvSpPr>
          <p:cNvPr id="6" name="Title 1"/>
          <p:cNvSpPr>
            <a:spLocks noGrp="1"/>
          </p:cNvSpPr>
          <p:nvPr>
            <p:ph type="title"/>
          </p:nvPr>
        </p:nvSpPr>
        <p:spPr>
          <a:xfrm>
            <a:off x="0" y="0"/>
            <a:ext cx="9144000" cy="914400"/>
          </a:xfrm>
          <a:solidFill>
            <a:schemeClr val="accent1">
              <a:lumMod val="75000"/>
            </a:schemeClr>
          </a:solidFill>
        </p:spPr>
        <p:txBody>
          <a:bodyPr>
            <a:noAutofit/>
          </a:bodyPr>
          <a:lstStyle/>
          <a:p>
            <a:r>
              <a:rPr lang="en-PH" sz="3200" dirty="0" smtClean="0"/>
              <a:t>SIP is linked with BEPS via Intermediate Outcomes</a:t>
            </a:r>
            <a:endParaRPr lang="en-PH" sz="3200" dirty="0"/>
          </a:p>
        </p:txBody>
      </p:sp>
      <p:sp>
        <p:nvSpPr>
          <p:cNvPr id="9" name="Rounded Rectangle 8"/>
          <p:cNvSpPr/>
          <p:nvPr/>
        </p:nvSpPr>
        <p:spPr>
          <a:xfrm>
            <a:off x="381000" y="1257300"/>
            <a:ext cx="2667000" cy="5486400"/>
          </a:xfrm>
          <a:prstGeom prst="roundRect">
            <a:avLst/>
          </a:prstGeom>
          <a:noFill/>
          <a:ln w="57150" cmpd="sng">
            <a:solidFill>
              <a:srgbClr val="EA82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6200" y="1371600"/>
            <a:ext cx="8991600" cy="5057775"/>
          </a:xfrm>
          <a:prstGeom prst="rect">
            <a:avLst/>
          </a:prstGeom>
        </p:spPr>
      </p:pic>
      <p:sp>
        <p:nvSpPr>
          <p:cNvPr id="2" name="Title 1"/>
          <p:cNvSpPr>
            <a:spLocks noGrp="1"/>
          </p:cNvSpPr>
          <p:nvPr>
            <p:ph type="title"/>
          </p:nvPr>
        </p:nvSpPr>
        <p:spPr>
          <a:xfrm>
            <a:off x="-28074" y="838200"/>
            <a:ext cx="9248274" cy="914400"/>
          </a:xfrm>
        </p:spPr>
        <p:txBody>
          <a:bodyPr>
            <a:noAutofit/>
          </a:bodyPr>
          <a:lstStyle/>
          <a:p>
            <a:r>
              <a:rPr lang="en-PH" sz="2800" dirty="0" smtClean="0">
                <a:solidFill>
                  <a:schemeClr val="tx1"/>
                </a:solidFill>
              </a:rPr>
              <a:t>Results-based Performance </a:t>
            </a:r>
            <a:br>
              <a:rPr lang="en-PH" sz="2800" dirty="0" smtClean="0">
                <a:solidFill>
                  <a:schemeClr val="tx1"/>
                </a:solidFill>
              </a:rPr>
            </a:br>
            <a:r>
              <a:rPr lang="en-PH" sz="2800" dirty="0" smtClean="0">
                <a:solidFill>
                  <a:schemeClr val="tx1"/>
                </a:solidFill>
              </a:rPr>
              <a:t>Management </a:t>
            </a:r>
            <a:r>
              <a:rPr lang="en-PH" sz="2800" dirty="0">
                <a:solidFill>
                  <a:schemeClr val="tx1"/>
                </a:solidFill>
              </a:rPr>
              <a:t>System </a:t>
            </a:r>
            <a:r>
              <a:rPr lang="en-PH" sz="2800" dirty="0" smtClean="0">
                <a:solidFill>
                  <a:schemeClr val="tx1"/>
                </a:solidFill>
              </a:rPr>
              <a:t>(RPMS</a:t>
            </a:r>
            <a:r>
              <a:rPr lang="en-PH" sz="2800" dirty="0">
                <a:solidFill>
                  <a:schemeClr val="tx1"/>
                </a:solidFill>
              </a:rPr>
              <a:t>)</a:t>
            </a:r>
          </a:p>
        </p:txBody>
      </p:sp>
      <p:sp>
        <p:nvSpPr>
          <p:cNvPr id="4" name="Slide Number Placeholder 3"/>
          <p:cNvSpPr>
            <a:spLocks noGrp="1"/>
          </p:cNvSpPr>
          <p:nvPr>
            <p:ph type="sldNum" sz="quarter" idx="4"/>
          </p:nvPr>
        </p:nvSpPr>
        <p:spPr/>
        <p:txBody>
          <a:bodyPr/>
          <a:lstStyle/>
          <a:p>
            <a:fld id="{40CEB23D-5D9C-424D-A4B8-74E3F10BC318}" type="slidenum">
              <a:rPr lang="fil-PH" smtClean="0"/>
              <a:pPr/>
              <a:t>15</a:t>
            </a:fld>
            <a:endParaRPr lang="fil-PH" dirty="0"/>
          </a:p>
        </p:txBody>
      </p:sp>
      <p:sp>
        <p:nvSpPr>
          <p:cNvPr id="6" name="Title 1"/>
          <p:cNvSpPr txBox="1">
            <a:spLocks/>
          </p:cNvSpPr>
          <p:nvPr/>
        </p:nvSpPr>
        <p:spPr>
          <a:xfrm>
            <a:off x="0" y="0"/>
            <a:ext cx="9144000"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bg1"/>
                </a:solidFill>
                <a:latin typeface="+mj-lt"/>
                <a:ea typeface="+mj-ea"/>
                <a:cs typeface="+mj-cs"/>
              </a:defRPr>
            </a:lvl1pPr>
          </a:lstStyle>
          <a:p>
            <a:r>
              <a:rPr lang="en-PH" sz="3200" smtClean="0"/>
              <a:t>How can schools become effective organizations?</a:t>
            </a:r>
            <a:endParaRPr lang="en-PH" sz="3200" dirty="0"/>
          </a:p>
        </p:txBody>
      </p:sp>
    </p:spTree>
    <p:extLst>
      <p:ext uri="{BB962C8B-B14F-4D97-AF65-F5344CB8AC3E}">
        <p14:creationId xmlns:p14="http://schemas.microsoft.com/office/powerpoint/2010/main" val="33280015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 name="Rectangle 21"/>
          <p:cNvSpPr/>
          <p:nvPr/>
        </p:nvSpPr>
        <p:spPr>
          <a:xfrm>
            <a:off x="0" y="0"/>
            <a:ext cx="9144000" cy="909638"/>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2" name="Title 4"/>
          <p:cNvSpPr>
            <a:spLocks noGrp="1"/>
          </p:cNvSpPr>
          <p:nvPr>
            <p:ph type="title"/>
          </p:nvPr>
        </p:nvSpPr>
        <p:spPr>
          <a:xfrm>
            <a:off x="0" y="-74712"/>
            <a:ext cx="9175059" cy="1066800"/>
          </a:xfrm>
          <a:ln>
            <a:miter lim="800000"/>
            <a:headEnd/>
            <a:tailEnd/>
          </a:ln>
          <a:extLst/>
        </p:spPr>
        <p:txBody>
          <a:bodyPr rtlCol="0">
            <a:noAutofit/>
          </a:bodyPr>
          <a:lstStyle/>
          <a:p>
            <a:pPr marL="111125" eaLnBrk="1" fontAlgn="auto" hangingPunct="1">
              <a:spcAft>
                <a:spcPts val="0"/>
              </a:spcAft>
              <a:tabLst>
                <a:tab pos="111125" algn="l"/>
              </a:tabLst>
              <a:defRPr/>
            </a:pPr>
            <a:r>
              <a:rPr lang="en-PH" sz="4000" b="1" dirty="0">
                <a:ln w="1905"/>
                <a:solidFill>
                  <a:srgbClr val="FFFFFF"/>
                </a:solidFill>
                <a:effectLst>
                  <a:innerShdw blurRad="69850" dist="43180" dir="5400000">
                    <a:srgbClr val="000000">
                      <a:alpha val="65000"/>
                    </a:srgbClr>
                  </a:innerShdw>
                </a:effectLst>
                <a:latin typeface="Cambria" pitchFamily="18" charset="0"/>
                <a:ea typeface="Adobe Heiti Std R" pitchFamily="34" charset="-128"/>
                <a:cs typeface="Calibri" pitchFamily="34" charset="0"/>
              </a:rPr>
              <a:t>RPMS Linkages to Other HR Systems</a:t>
            </a:r>
          </a:p>
        </p:txBody>
      </p:sp>
      <p:grpSp>
        <p:nvGrpSpPr>
          <p:cNvPr id="2" name="Group 1"/>
          <p:cNvGrpSpPr>
            <a:grpSpLocks/>
          </p:cNvGrpSpPr>
          <p:nvPr/>
        </p:nvGrpSpPr>
        <p:grpSpPr bwMode="auto">
          <a:xfrm>
            <a:off x="739775" y="909638"/>
            <a:ext cx="7859713" cy="5651500"/>
            <a:chOff x="440768" y="869409"/>
            <a:chExt cx="7859469" cy="5650989"/>
          </a:xfrm>
        </p:grpSpPr>
        <p:sp>
          <p:nvSpPr>
            <p:cNvPr id="24" name="Freeform 23"/>
            <p:cNvSpPr/>
            <p:nvPr/>
          </p:nvSpPr>
          <p:spPr>
            <a:xfrm>
              <a:off x="3147402" y="2388439"/>
              <a:ext cx="1989542" cy="1913342"/>
            </a:xfrm>
            <a:custGeom>
              <a:avLst/>
              <a:gdLst>
                <a:gd name="connsiteX0" fmla="*/ 0 w 1913342"/>
                <a:gd name="connsiteY0" fmla="*/ 956671 h 1913342"/>
                <a:gd name="connsiteX1" fmla="*/ 280203 w 1913342"/>
                <a:gd name="connsiteY1" fmla="*/ 280203 h 1913342"/>
                <a:gd name="connsiteX2" fmla="*/ 956672 w 1913342"/>
                <a:gd name="connsiteY2" fmla="*/ 2 h 1913342"/>
                <a:gd name="connsiteX3" fmla="*/ 1633140 w 1913342"/>
                <a:gd name="connsiteY3" fmla="*/ 280205 h 1913342"/>
                <a:gd name="connsiteX4" fmla="*/ 1913341 w 1913342"/>
                <a:gd name="connsiteY4" fmla="*/ 956674 h 1913342"/>
                <a:gd name="connsiteX5" fmla="*/ 1633138 w 1913342"/>
                <a:gd name="connsiteY5" fmla="*/ 1633143 h 1913342"/>
                <a:gd name="connsiteX6" fmla="*/ 956669 w 1913342"/>
                <a:gd name="connsiteY6" fmla="*/ 1913345 h 1913342"/>
                <a:gd name="connsiteX7" fmla="*/ 280200 w 1913342"/>
                <a:gd name="connsiteY7" fmla="*/ 1633142 h 1913342"/>
                <a:gd name="connsiteX8" fmla="*/ -2 w 1913342"/>
                <a:gd name="connsiteY8" fmla="*/ 956673 h 1913342"/>
                <a:gd name="connsiteX9" fmla="*/ 0 w 1913342"/>
                <a:gd name="connsiteY9" fmla="*/ 956671 h 1913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3342" h="1913342">
                  <a:moveTo>
                    <a:pt x="0" y="956671"/>
                  </a:moveTo>
                  <a:cubicBezTo>
                    <a:pt x="0" y="702946"/>
                    <a:pt x="100792" y="459613"/>
                    <a:pt x="280203" y="280203"/>
                  </a:cubicBezTo>
                  <a:cubicBezTo>
                    <a:pt x="459614" y="100793"/>
                    <a:pt x="702947" y="1"/>
                    <a:pt x="956672" y="2"/>
                  </a:cubicBezTo>
                  <a:cubicBezTo>
                    <a:pt x="1210397" y="2"/>
                    <a:pt x="1453730" y="100794"/>
                    <a:pt x="1633140" y="280205"/>
                  </a:cubicBezTo>
                  <a:cubicBezTo>
                    <a:pt x="1812550" y="459616"/>
                    <a:pt x="1913342" y="702949"/>
                    <a:pt x="1913341" y="956674"/>
                  </a:cubicBezTo>
                  <a:cubicBezTo>
                    <a:pt x="1913341" y="1210399"/>
                    <a:pt x="1812549" y="1453732"/>
                    <a:pt x="1633138" y="1633143"/>
                  </a:cubicBezTo>
                  <a:cubicBezTo>
                    <a:pt x="1453727" y="1812554"/>
                    <a:pt x="1210394" y="1913345"/>
                    <a:pt x="956669" y="1913345"/>
                  </a:cubicBezTo>
                  <a:cubicBezTo>
                    <a:pt x="702944" y="1913345"/>
                    <a:pt x="459611" y="1812553"/>
                    <a:pt x="280200" y="1633142"/>
                  </a:cubicBezTo>
                  <a:cubicBezTo>
                    <a:pt x="100789" y="1453731"/>
                    <a:pt x="-2" y="1210398"/>
                    <a:pt x="-2" y="956673"/>
                  </a:cubicBezTo>
                  <a:lnTo>
                    <a:pt x="0" y="956671"/>
                  </a:lnTo>
                  <a:close/>
                </a:path>
              </a:pathLst>
            </a:custGeom>
            <a:solidFill>
              <a:srgbClr val="990000"/>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lIns="313858" tIns="313857" rIns="313858" bIns="313857" spcCol="1270" anchor="ctr"/>
            <a:lstStyle/>
            <a:p>
              <a:pPr algn="ctr" defTabSz="2355850" fontAlgn="auto">
                <a:lnSpc>
                  <a:spcPct val="90000"/>
                </a:lnSpc>
                <a:spcBef>
                  <a:spcPts val="0"/>
                </a:spcBef>
                <a:spcAft>
                  <a:spcPct val="35000"/>
                </a:spcAft>
                <a:defRPr/>
              </a:pPr>
              <a:r>
                <a:rPr lang="en-US" sz="3200" b="1" dirty="0">
                  <a:latin typeface="Calibri" pitchFamily="34" charset="0"/>
                  <a:cs typeface="Calibri" pitchFamily="34" charset="0"/>
                </a:rPr>
                <a:t>RPMS</a:t>
              </a:r>
              <a:endParaRPr lang="en-US" sz="3200" dirty="0">
                <a:latin typeface="Calibri" pitchFamily="34" charset="0"/>
                <a:cs typeface="Calibri" pitchFamily="34" charset="0"/>
              </a:endParaRPr>
            </a:p>
          </p:txBody>
        </p:sp>
        <p:sp>
          <p:nvSpPr>
            <p:cNvPr id="25" name="Right Arrow 24"/>
            <p:cNvSpPr>
              <a:spLocks noChangeArrowheads="1"/>
            </p:cNvSpPr>
            <p:nvPr/>
          </p:nvSpPr>
          <p:spPr bwMode="auto">
            <a:xfrm rot="7986636">
              <a:off x="2570356" y="4179823"/>
              <a:ext cx="755582" cy="544496"/>
            </a:xfrm>
            <a:prstGeom prst="rightArrow">
              <a:avLst>
                <a:gd name="adj1" fmla="val 50000"/>
                <a:gd name="adj2" fmla="val 50001"/>
              </a:avLst>
            </a:prstGeom>
            <a:solidFill>
              <a:srgbClr val="C00000"/>
            </a:solidFill>
            <a:ln w="9525">
              <a:solidFill>
                <a:srgbClr val="000000"/>
              </a:solidFill>
              <a:miter lim="800000"/>
              <a:headEnd/>
              <a:tailEnd/>
            </a:ln>
            <a:effectLst>
              <a:outerShdw blurRad="63500" dist="23000" dir="5400000" rotWithShape="0">
                <a:srgbClr val="000000">
                  <a:alpha val="34999"/>
                </a:srgbClr>
              </a:outerShdw>
            </a:effectLst>
          </p:spPr>
          <p:txBody>
            <a:bodyPr/>
            <a:lstStyle/>
            <a:p>
              <a:endParaRPr lang="en-US"/>
            </a:p>
          </p:txBody>
        </p:sp>
        <p:sp>
          <p:nvSpPr>
            <p:cNvPr id="27" name="Right Arrow 26"/>
            <p:cNvSpPr>
              <a:spLocks noChangeArrowheads="1"/>
            </p:cNvSpPr>
            <p:nvPr/>
          </p:nvSpPr>
          <p:spPr bwMode="auto">
            <a:xfrm rot="11583366" flipV="1">
              <a:off x="2288561" y="3136154"/>
              <a:ext cx="706416" cy="517478"/>
            </a:xfrm>
            <a:prstGeom prst="rightArrow">
              <a:avLst>
                <a:gd name="adj1" fmla="val 50000"/>
                <a:gd name="adj2" fmla="val 49997"/>
              </a:avLst>
            </a:prstGeom>
            <a:solidFill>
              <a:srgbClr val="C00000"/>
            </a:solidFill>
            <a:ln w="9525">
              <a:solidFill>
                <a:srgbClr val="000000"/>
              </a:solidFill>
              <a:miter lim="800000"/>
              <a:headEnd/>
              <a:tailEnd/>
            </a:ln>
            <a:effectLst>
              <a:outerShdw blurRad="63500" dist="23000" dir="5400000" rotWithShape="0">
                <a:srgbClr val="000000">
                  <a:alpha val="34999"/>
                </a:srgbClr>
              </a:outerShdw>
            </a:effectLst>
          </p:spPr>
          <p:txBody>
            <a:bodyPr/>
            <a:lstStyle/>
            <a:p>
              <a:endParaRPr lang="en-US"/>
            </a:p>
          </p:txBody>
        </p:sp>
        <p:sp>
          <p:nvSpPr>
            <p:cNvPr id="29" name="Right Arrow 28"/>
            <p:cNvSpPr>
              <a:spLocks noChangeArrowheads="1"/>
            </p:cNvSpPr>
            <p:nvPr/>
          </p:nvSpPr>
          <p:spPr bwMode="auto">
            <a:xfrm rot="5400000">
              <a:off x="3872062" y="4462374"/>
              <a:ext cx="639704" cy="546083"/>
            </a:xfrm>
            <a:prstGeom prst="rightArrow">
              <a:avLst>
                <a:gd name="adj1" fmla="val 50000"/>
                <a:gd name="adj2" fmla="val 49998"/>
              </a:avLst>
            </a:prstGeom>
            <a:solidFill>
              <a:srgbClr val="C00000"/>
            </a:solidFill>
            <a:ln w="9525">
              <a:solidFill>
                <a:srgbClr val="000000"/>
              </a:solidFill>
              <a:miter lim="800000"/>
              <a:headEnd/>
              <a:tailEnd/>
            </a:ln>
            <a:effectLst>
              <a:outerShdw blurRad="63500" dist="23000" dir="5400000" rotWithShape="0">
                <a:srgbClr val="000000">
                  <a:alpha val="34999"/>
                </a:srgbClr>
              </a:outerShdw>
            </a:effectLst>
          </p:spPr>
          <p:txBody>
            <a:bodyPr/>
            <a:lstStyle/>
            <a:p>
              <a:endParaRPr lang="en-US"/>
            </a:p>
          </p:txBody>
        </p:sp>
        <p:sp>
          <p:nvSpPr>
            <p:cNvPr id="31" name="Right Arrow 30"/>
            <p:cNvSpPr>
              <a:spLocks noChangeArrowheads="1"/>
            </p:cNvSpPr>
            <p:nvPr/>
          </p:nvSpPr>
          <p:spPr bwMode="auto">
            <a:xfrm rot="-1287827">
              <a:off x="4968177" y="2161517"/>
              <a:ext cx="757214" cy="495255"/>
            </a:xfrm>
            <a:prstGeom prst="rightArrow">
              <a:avLst>
                <a:gd name="adj1" fmla="val 50000"/>
                <a:gd name="adj2" fmla="val 50002"/>
              </a:avLst>
            </a:prstGeom>
            <a:solidFill>
              <a:srgbClr val="C00000"/>
            </a:solidFill>
            <a:ln w="9525">
              <a:solidFill>
                <a:srgbClr val="000000"/>
              </a:solidFill>
              <a:miter lim="800000"/>
              <a:headEnd/>
              <a:tailEnd/>
            </a:ln>
            <a:effectLst>
              <a:outerShdw blurRad="63500" dist="23000" dir="5400000" rotWithShape="0">
                <a:srgbClr val="000000">
                  <a:alpha val="34999"/>
                </a:srgbClr>
              </a:outerShdw>
            </a:effectLst>
          </p:spPr>
          <p:txBody>
            <a:bodyPr/>
            <a:lstStyle/>
            <a:p>
              <a:endParaRPr lang="en-US"/>
            </a:p>
          </p:txBody>
        </p:sp>
        <p:sp>
          <p:nvSpPr>
            <p:cNvPr id="33" name="Right Arrow 32"/>
            <p:cNvSpPr>
              <a:spLocks noChangeArrowheads="1"/>
            </p:cNvSpPr>
            <p:nvPr/>
          </p:nvSpPr>
          <p:spPr bwMode="auto">
            <a:xfrm rot="233694">
              <a:off x="5406314" y="3394893"/>
              <a:ext cx="781026" cy="496843"/>
            </a:xfrm>
            <a:prstGeom prst="rightArrow">
              <a:avLst>
                <a:gd name="adj1" fmla="val 50000"/>
                <a:gd name="adj2" fmla="val 49998"/>
              </a:avLst>
            </a:prstGeom>
            <a:solidFill>
              <a:srgbClr val="C00000"/>
            </a:solidFill>
            <a:ln w="9525">
              <a:solidFill>
                <a:srgbClr val="000000"/>
              </a:solidFill>
              <a:miter lim="800000"/>
              <a:headEnd/>
              <a:tailEnd/>
            </a:ln>
            <a:effectLst>
              <a:outerShdw blurRad="63500" dist="23000" dir="5400000" rotWithShape="0">
                <a:srgbClr val="000000">
                  <a:alpha val="34999"/>
                </a:srgbClr>
              </a:outerShdw>
            </a:effectLst>
          </p:spPr>
          <p:txBody>
            <a:bodyPr/>
            <a:lstStyle/>
            <a:p>
              <a:endParaRPr lang="en-US"/>
            </a:p>
          </p:txBody>
        </p:sp>
        <p:sp>
          <p:nvSpPr>
            <p:cNvPr id="34" name="Freeform 33"/>
            <p:cNvSpPr/>
            <p:nvPr/>
          </p:nvSpPr>
          <p:spPr>
            <a:xfrm>
              <a:off x="6482563" y="3165995"/>
              <a:ext cx="1817674" cy="1454139"/>
            </a:xfrm>
            <a:custGeom>
              <a:avLst/>
              <a:gdLst>
                <a:gd name="connsiteX0" fmla="*/ 0 w 1817674"/>
                <a:gd name="connsiteY0" fmla="*/ 145414 h 1454139"/>
                <a:gd name="connsiteX1" fmla="*/ 42591 w 1817674"/>
                <a:gd name="connsiteY1" fmla="*/ 42591 h 1454139"/>
                <a:gd name="connsiteX2" fmla="*/ 145414 w 1817674"/>
                <a:gd name="connsiteY2" fmla="*/ 0 h 1454139"/>
                <a:gd name="connsiteX3" fmla="*/ 1672260 w 1817674"/>
                <a:gd name="connsiteY3" fmla="*/ 0 h 1454139"/>
                <a:gd name="connsiteX4" fmla="*/ 1775083 w 1817674"/>
                <a:gd name="connsiteY4" fmla="*/ 42591 h 1454139"/>
                <a:gd name="connsiteX5" fmla="*/ 1817674 w 1817674"/>
                <a:gd name="connsiteY5" fmla="*/ 145414 h 1454139"/>
                <a:gd name="connsiteX6" fmla="*/ 1817674 w 1817674"/>
                <a:gd name="connsiteY6" fmla="*/ 1308725 h 1454139"/>
                <a:gd name="connsiteX7" fmla="*/ 1775083 w 1817674"/>
                <a:gd name="connsiteY7" fmla="*/ 1411548 h 1454139"/>
                <a:gd name="connsiteX8" fmla="*/ 1672260 w 1817674"/>
                <a:gd name="connsiteY8" fmla="*/ 1454139 h 1454139"/>
                <a:gd name="connsiteX9" fmla="*/ 145414 w 1817674"/>
                <a:gd name="connsiteY9" fmla="*/ 1454139 h 1454139"/>
                <a:gd name="connsiteX10" fmla="*/ 42591 w 1817674"/>
                <a:gd name="connsiteY10" fmla="*/ 1411548 h 1454139"/>
                <a:gd name="connsiteX11" fmla="*/ 0 w 1817674"/>
                <a:gd name="connsiteY11" fmla="*/ 1308725 h 1454139"/>
                <a:gd name="connsiteX12" fmla="*/ 0 w 1817674"/>
                <a:gd name="connsiteY12" fmla="*/ 145414 h 145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7674" h="1454139">
                  <a:moveTo>
                    <a:pt x="0" y="145414"/>
                  </a:moveTo>
                  <a:cubicBezTo>
                    <a:pt x="0" y="106848"/>
                    <a:pt x="15320" y="69861"/>
                    <a:pt x="42591" y="42591"/>
                  </a:cubicBezTo>
                  <a:cubicBezTo>
                    <a:pt x="69861" y="15321"/>
                    <a:pt x="106848" y="0"/>
                    <a:pt x="145414" y="0"/>
                  </a:cubicBezTo>
                  <a:lnTo>
                    <a:pt x="1672260" y="0"/>
                  </a:lnTo>
                  <a:cubicBezTo>
                    <a:pt x="1710826" y="0"/>
                    <a:pt x="1747813" y="15320"/>
                    <a:pt x="1775083" y="42591"/>
                  </a:cubicBezTo>
                  <a:cubicBezTo>
                    <a:pt x="1802353" y="69861"/>
                    <a:pt x="1817674" y="106848"/>
                    <a:pt x="1817674" y="145414"/>
                  </a:cubicBezTo>
                  <a:lnTo>
                    <a:pt x="1817674" y="1308725"/>
                  </a:lnTo>
                  <a:cubicBezTo>
                    <a:pt x="1817674" y="1347291"/>
                    <a:pt x="1802354" y="1384278"/>
                    <a:pt x="1775083" y="1411548"/>
                  </a:cubicBezTo>
                  <a:cubicBezTo>
                    <a:pt x="1747813" y="1438818"/>
                    <a:pt x="1710826" y="1454139"/>
                    <a:pt x="1672260" y="1454139"/>
                  </a:cubicBezTo>
                  <a:lnTo>
                    <a:pt x="145414" y="1454139"/>
                  </a:lnTo>
                  <a:cubicBezTo>
                    <a:pt x="106848" y="1454139"/>
                    <a:pt x="69861" y="1438819"/>
                    <a:pt x="42591" y="1411548"/>
                  </a:cubicBezTo>
                  <a:cubicBezTo>
                    <a:pt x="15321" y="1384278"/>
                    <a:pt x="0" y="1347291"/>
                    <a:pt x="0" y="1308725"/>
                  </a:cubicBezTo>
                  <a:lnTo>
                    <a:pt x="0" y="145414"/>
                  </a:lnTo>
                  <a:close/>
                </a:path>
              </a:pathLst>
            </a:custGeom>
            <a:solidFill>
              <a:schemeClr val="tx2">
                <a:lumMod val="40000"/>
                <a:lumOff val="60000"/>
              </a:schemeClr>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14019296"/>
                <a:satOff val="20613"/>
                <a:lumOff val="17647"/>
                <a:alphaOff val="0"/>
              </a:schemeClr>
            </a:fillRef>
            <a:effectRef idx="2">
              <a:schemeClr val="accent5">
                <a:hueOff val="-14019296"/>
                <a:satOff val="20613"/>
                <a:lumOff val="17647"/>
                <a:alphaOff val="0"/>
              </a:schemeClr>
            </a:effectRef>
            <a:fontRef idx="minor">
              <a:schemeClr val="lt1"/>
            </a:fontRef>
          </p:style>
          <p:txBody>
            <a:bodyPr lIns="82595" tIns="82595" rIns="82595" bIns="82595" spcCol="1270" anchor="ctr"/>
            <a:lstStyle/>
            <a:p>
              <a:pPr algn="ctr" defTabSz="933450" fontAlgn="auto">
                <a:lnSpc>
                  <a:spcPct val="90000"/>
                </a:lnSpc>
                <a:spcBef>
                  <a:spcPts val="0"/>
                </a:spcBef>
                <a:spcAft>
                  <a:spcPct val="35000"/>
                </a:spcAft>
                <a:defRPr/>
              </a:pPr>
              <a:r>
                <a:rPr lang="en-US" sz="2000" dirty="0">
                  <a:solidFill>
                    <a:schemeClr val="tx1"/>
                  </a:solidFill>
                  <a:latin typeface="Calibri" pitchFamily="34" charset="0"/>
                  <a:cs typeface="Calibri" pitchFamily="34" charset="0"/>
                </a:rPr>
                <a:t>Job Design and Work  Relationships</a:t>
              </a:r>
            </a:p>
          </p:txBody>
        </p:sp>
        <p:sp>
          <p:nvSpPr>
            <p:cNvPr id="18" name="Right Arrow 17"/>
            <p:cNvSpPr>
              <a:spLocks noChangeArrowheads="1"/>
            </p:cNvSpPr>
            <p:nvPr/>
          </p:nvSpPr>
          <p:spPr bwMode="auto">
            <a:xfrm rot="-9274694">
              <a:off x="2466355" y="2099610"/>
              <a:ext cx="746102" cy="495255"/>
            </a:xfrm>
            <a:prstGeom prst="rightArrow">
              <a:avLst>
                <a:gd name="adj1" fmla="val 50000"/>
                <a:gd name="adj2" fmla="val 50000"/>
              </a:avLst>
            </a:prstGeom>
            <a:solidFill>
              <a:srgbClr val="C00000"/>
            </a:solidFill>
            <a:ln w="9525">
              <a:solidFill>
                <a:srgbClr val="000000"/>
              </a:solidFill>
              <a:miter lim="800000"/>
              <a:headEnd/>
              <a:tailEnd/>
            </a:ln>
            <a:effectLst>
              <a:outerShdw blurRad="63500" dist="23000" dir="5400000" rotWithShape="0">
                <a:srgbClr val="000000">
                  <a:alpha val="34999"/>
                </a:srgbClr>
              </a:outerShdw>
            </a:effectLst>
          </p:spPr>
          <p:txBody>
            <a:bodyPr/>
            <a:lstStyle/>
            <a:p>
              <a:endParaRPr lang="en-US"/>
            </a:p>
          </p:txBody>
        </p:sp>
        <p:sp>
          <p:nvSpPr>
            <p:cNvPr id="20" name="Right Arrow 19"/>
            <p:cNvSpPr>
              <a:spLocks noChangeArrowheads="1"/>
            </p:cNvSpPr>
            <p:nvPr/>
          </p:nvSpPr>
          <p:spPr bwMode="auto">
            <a:xfrm rot="1798790">
              <a:off x="4968177" y="4167936"/>
              <a:ext cx="757214" cy="496842"/>
            </a:xfrm>
            <a:prstGeom prst="rightArrow">
              <a:avLst>
                <a:gd name="adj1" fmla="val 50000"/>
                <a:gd name="adj2" fmla="val 49997"/>
              </a:avLst>
            </a:prstGeom>
            <a:solidFill>
              <a:srgbClr val="C00000"/>
            </a:solidFill>
            <a:ln w="9525">
              <a:solidFill>
                <a:srgbClr val="000000"/>
              </a:solidFill>
              <a:miter lim="800000"/>
              <a:headEnd/>
              <a:tailEnd/>
            </a:ln>
            <a:effectLst>
              <a:outerShdw blurRad="63500" dist="23000" dir="5400000" rotWithShape="0">
                <a:srgbClr val="000000">
                  <a:alpha val="34999"/>
                </a:srgbClr>
              </a:outerShdw>
            </a:effectLst>
          </p:spPr>
          <p:txBody>
            <a:bodyPr/>
            <a:lstStyle/>
            <a:p>
              <a:endParaRPr lang="en-US"/>
            </a:p>
          </p:txBody>
        </p:sp>
        <p:sp>
          <p:nvSpPr>
            <p:cNvPr id="23" name="Freeform 22"/>
            <p:cNvSpPr/>
            <p:nvPr/>
          </p:nvSpPr>
          <p:spPr>
            <a:xfrm>
              <a:off x="6000979" y="1806951"/>
              <a:ext cx="1738961" cy="1109506"/>
            </a:xfrm>
            <a:custGeom>
              <a:avLst/>
              <a:gdLst>
                <a:gd name="connsiteX0" fmla="*/ 0 w 1817674"/>
                <a:gd name="connsiteY0" fmla="*/ 145414 h 1454139"/>
                <a:gd name="connsiteX1" fmla="*/ 42591 w 1817674"/>
                <a:gd name="connsiteY1" fmla="*/ 42591 h 1454139"/>
                <a:gd name="connsiteX2" fmla="*/ 145414 w 1817674"/>
                <a:gd name="connsiteY2" fmla="*/ 0 h 1454139"/>
                <a:gd name="connsiteX3" fmla="*/ 1672260 w 1817674"/>
                <a:gd name="connsiteY3" fmla="*/ 0 h 1454139"/>
                <a:gd name="connsiteX4" fmla="*/ 1775083 w 1817674"/>
                <a:gd name="connsiteY4" fmla="*/ 42591 h 1454139"/>
                <a:gd name="connsiteX5" fmla="*/ 1817674 w 1817674"/>
                <a:gd name="connsiteY5" fmla="*/ 145414 h 1454139"/>
                <a:gd name="connsiteX6" fmla="*/ 1817674 w 1817674"/>
                <a:gd name="connsiteY6" fmla="*/ 1308725 h 1454139"/>
                <a:gd name="connsiteX7" fmla="*/ 1775083 w 1817674"/>
                <a:gd name="connsiteY7" fmla="*/ 1411548 h 1454139"/>
                <a:gd name="connsiteX8" fmla="*/ 1672260 w 1817674"/>
                <a:gd name="connsiteY8" fmla="*/ 1454139 h 1454139"/>
                <a:gd name="connsiteX9" fmla="*/ 145414 w 1817674"/>
                <a:gd name="connsiteY9" fmla="*/ 1454139 h 1454139"/>
                <a:gd name="connsiteX10" fmla="*/ 42591 w 1817674"/>
                <a:gd name="connsiteY10" fmla="*/ 1411548 h 1454139"/>
                <a:gd name="connsiteX11" fmla="*/ 0 w 1817674"/>
                <a:gd name="connsiteY11" fmla="*/ 1308725 h 1454139"/>
                <a:gd name="connsiteX12" fmla="*/ 0 w 1817674"/>
                <a:gd name="connsiteY12" fmla="*/ 145414 h 145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7674" h="1454139">
                  <a:moveTo>
                    <a:pt x="0" y="145414"/>
                  </a:moveTo>
                  <a:cubicBezTo>
                    <a:pt x="0" y="106848"/>
                    <a:pt x="15320" y="69861"/>
                    <a:pt x="42591" y="42591"/>
                  </a:cubicBezTo>
                  <a:cubicBezTo>
                    <a:pt x="69861" y="15321"/>
                    <a:pt x="106848" y="0"/>
                    <a:pt x="145414" y="0"/>
                  </a:cubicBezTo>
                  <a:lnTo>
                    <a:pt x="1672260" y="0"/>
                  </a:lnTo>
                  <a:cubicBezTo>
                    <a:pt x="1710826" y="0"/>
                    <a:pt x="1747813" y="15320"/>
                    <a:pt x="1775083" y="42591"/>
                  </a:cubicBezTo>
                  <a:cubicBezTo>
                    <a:pt x="1802353" y="69861"/>
                    <a:pt x="1817674" y="106848"/>
                    <a:pt x="1817674" y="145414"/>
                  </a:cubicBezTo>
                  <a:lnTo>
                    <a:pt x="1817674" y="1308725"/>
                  </a:lnTo>
                  <a:cubicBezTo>
                    <a:pt x="1817674" y="1347291"/>
                    <a:pt x="1802354" y="1384278"/>
                    <a:pt x="1775083" y="1411548"/>
                  </a:cubicBezTo>
                  <a:cubicBezTo>
                    <a:pt x="1747813" y="1438818"/>
                    <a:pt x="1710826" y="1454139"/>
                    <a:pt x="1672260" y="1454139"/>
                  </a:cubicBezTo>
                  <a:lnTo>
                    <a:pt x="145414" y="1454139"/>
                  </a:lnTo>
                  <a:cubicBezTo>
                    <a:pt x="106848" y="1454139"/>
                    <a:pt x="69861" y="1438819"/>
                    <a:pt x="42591" y="1411548"/>
                  </a:cubicBezTo>
                  <a:cubicBezTo>
                    <a:pt x="15321" y="1384278"/>
                    <a:pt x="0" y="1347291"/>
                    <a:pt x="0" y="1308725"/>
                  </a:cubicBezTo>
                  <a:lnTo>
                    <a:pt x="0" y="145414"/>
                  </a:lnTo>
                  <a:close/>
                </a:path>
              </a:pathLst>
            </a:custGeom>
            <a:solidFill>
              <a:schemeClr val="tx2">
                <a:lumMod val="40000"/>
                <a:lumOff val="60000"/>
              </a:schemeClr>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3504824"/>
                <a:satOff val="5153"/>
                <a:lumOff val="4412"/>
                <a:alphaOff val="0"/>
              </a:schemeClr>
            </a:fillRef>
            <a:effectRef idx="2">
              <a:schemeClr val="accent5">
                <a:hueOff val="-3504824"/>
                <a:satOff val="5153"/>
                <a:lumOff val="4412"/>
                <a:alphaOff val="0"/>
              </a:schemeClr>
            </a:effectRef>
            <a:fontRef idx="minor">
              <a:schemeClr val="lt1"/>
            </a:fontRef>
          </p:style>
          <p:txBody>
            <a:bodyPr lIns="82595" tIns="82595" rIns="82595" bIns="82595" spcCol="1270" anchor="ctr"/>
            <a:lstStyle/>
            <a:p>
              <a:pPr algn="ctr" defTabSz="933450" fontAlgn="auto">
                <a:lnSpc>
                  <a:spcPct val="90000"/>
                </a:lnSpc>
                <a:spcBef>
                  <a:spcPts val="0"/>
                </a:spcBef>
                <a:spcAft>
                  <a:spcPct val="35000"/>
                </a:spcAft>
                <a:defRPr/>
              </a:pPr>
              <a:r>
                <a:rPr lang="en-US" sz="2000" dirty="0">
                  <a:solidFill>
                    <a:schemeClr val="tx1"/>
                  </a:solidFill>
                  <a:latin typeface="Calibri" pitchFamily="34" charset="0"/>
                  <a:cs typeface="Calibri" pitchFamily="34" charset="0"/>
                </a:rPr>
                <a:t>HR Planning and Recruitment</a:t>
              </a:r>
            </a:p>
          </p:txBody>
        </p:sp>
        <p:sp>
          <p:nvSpPr>
            <p:cNvPr id="35" name="Freeform 34"/>
            <p:cNvSpPr/>
            <p:nvPr/>
          </p:nvSpPr>
          <p:spPr>
            <a:xfrm>
              <a:off x="5902599" y="4886441"/>
              <a:ext cx="1817674" cy="1454139"/>
            </a:xfrm>
            <a:custGeom>
              <a:avLst/>
              <a:gdLst>
                <a:gd name="connsiteX0" fmla="*/ 0 w 1817674"/>
                <a:gd name="connsiteY0" fmla="*/ 145414 h 1454139"/>
                <a:gd name="connsiteX1" fmla="*/ 42591 w 1817674"/>
                <a:gd name="connsiteY1" fmla="*/ 42591 h 1454139"/>
                <a:gd name="connsiteX2" fmla="*/ 145414 w 1817674"/>
                <a:gd name="connsiteY2" fmla="*/ 0 h 1454139"/>
                <a:gd name="connsiteX3" fmla="*/ 1672260 w 1817674"/>
                <a:gd name="connsiteY3" fmla="*/ 0 h 1454139"/>
                <a:gd name="connsiteX4" fmla="*/ 1775083 w 1817674"/>
                <a:gd name="connsiteY4" fmla="*/ 42591 h 1454139"/>
                <a:gd name="connsiteX5" fmla="*/ 1817674 w 1817674"/>
                <a:gd name="connsiteY5" fmla="*/ 145414 h 1454139"/>
                <a:gd name="connsiteX6" fmla="*/ 1817674 w 1817674"/>
                <a:gd name="connsiteY6" fmla="*/ 1308725 h 1454139"/>
                <a:gd name="connsiteX7" fmla="*/ 1775083 w 1817674"/>
                <a:gd name="connsiteY7" fmla="*/ 1411548 h 1454139"/>
                <a:gd name="connsiteX8" fmla="*/ 1672260 w 1817674"/>
                <a:gd name="connsiteY8" fmla="*/ 1454139 h 1454139"/>
                <a:gd name="connsiteX9" fmla="*/ 145414 w 1817674"/>
                <a:gd name="connsiteY9" fmla="*/ 1454139 h 1454139"/>
                <a:gd name="connsiteX10" fmla="*/ 42591 w 1817674"/>
                <a:gd name="connsiteY10" fmla="*/ 1411548 h 1454139"/>
                <a:gd name="connsiteX11" fmla="*/ 0 w 1817674"/>
                <a:gd name="connsiteY11" fmla="*/ 1308725 h 1454139"/>
                <a:gd name="connsiteX12" fmla="*/ 0 w 1817674"/>
                <a:gd name="connsiteY12" fmla="*/ 145414 h 145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7674" h="1454139">
                  <a:moveTo>
                    <a:pt x="0" y="145414"/>
                  </a:moveTo>
                  <a:cubicBezTo>
                    <a:pt x="0" y="106848"/>
                    <a:pt x="15320" y="69861"/>
                    <a:pt x="42591" y="42591"/>
                  </a:cubicBezTo>
                  <a:cubicBezTo>
                    <a:pt x="69861" y="15321"/>
                    <a:pt x="106848" y="0"/>
                    <a:pt x="145414" y="0"/>
                  </a:cubicBezTo>
                  <a:lnTo>
                    <a:pt x="1672260" y="0"/>
                  </a:lnTo>
                  <a:cubicBezTo>
                    <a:pt x="1710826" y="0"/>
                    <a:pt x="1747813" y="15320"/>
                    <a:pt x="1775083" y="42591"/>
                  </a:cubicBezTo>
                  <a:cubicBezTo>
                    <a:pt x="1802353" y="69861"/>
                    <a:pt x="1817674" y="106848"/>
                    <a:pt x="1817674" y="145414"/>
                  </a:cubicBezTo>
                  <a:lnTo>
                    <a:pt x="1817674" y="1308725"/>
                  </a:lnTo>
                  <a:cubicBezTo>
                    <a:pt x="1817674" y="1347291"/>
                    <a:pt x="1802354" y="1384278"/>
                    <a:pt x="1775083" y="1411548"/>
                  </a:cubicBezTo>
                  <a:cubicBezTo>
                    <a:pt x="1747813" y="1438818"/>
                    <a:pt x="1710826" y="1454139"/>
                    <a:pt x="1672260" y="1454139"/>
                  </a:cubicBezTo>
                  <a:lnTo>
                    <a:pt x="145414" y="1454139"/>
                  </a:lnTo>
                  <a:cubicBezTo>
                    <a:pt x="106848" y="1454139"/>
                    <a:pt x="69861" y="1438819"/>
                    <a:pt x="42591" y="1411548"/>
                  </a:cubicBezTo>
                  <a:cubicBezTo>
                    <a:pt x="15321" y="1384278"/>
                    <a:pt x="0" y="1347291"/>
                    <a:pt x="0" y="1308725"/>
                  </a:cubicBezTo>
                  <a:lnTo>
                    <a:pt x="0" y="145414"/>
                  </a:lnTo>
                  <a:close/>
                </a:path>
              </a:pathLst>
            </a:custGeom>
            <a:solidFill>
              <a:schemeClr val="tx2">
                <a:lumMod val="40000"/>
                <a:lumOff val="60000"/>
              </a:schemeClr>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3504824"/>
                <a:satOff val="5153"/>
                <a:lumOff val="4412"/>
                <a:alphaOff val="0"/>
              </a:schemeClr>
            </a:fillRef>
            <a:effectRef idx="2">
              <a:schemeClr val="accent5">
                <a:hueOff val="-3504824"/>
                <a:satOff val="5153"/>
                <a:lumOff val="4412"/>
                <a:alphaOff val="0"/>
              </a:schemeClr>
            </a:effectRef>
            <a:fontRef idx="minor">
              <a:schemeClr val="lt1"/>
            </a:fontRef>
          </p:style>
          <p:txBody>
            <a:bodyPr lIns="82595" tIns="82595" rIns="82595" bIns="82595" spcCol="1270" anchor="ctr"/>
            <a:lstStyle/>
            <a:p>
              <a:pPr algn="ctr" defTabSz="933450" fontAlgn="auto">
                <a:lnSpc>
                  <a:spcPct val="90000"/>
                </a:lnSpc>
                <a:spcBef>
                  <a:spcPts val="0"/>
                </a:spcBef>
                <a:spcAft>
                  <a:spcPct val="35000"/>
                </a:spcAft>
                <a:defRPr/>
              </a:pPr>
              <a:r>
                <a:rPr lang="en-US" sz="2000" dirty="0">
                  <a:solidFill>
                    <a:schemeClr val="tx1"/>
                  </a:solidFill>
                  <a:latin typeface="Calibri" pitchFamily="34" charset="0"/>
                  <a:cs typeface="Calibri" pitchFamily="34" charset="0"/>
                </a:rPr>
                <a:t>Compensation and Benefits</a:t>
              </a:r>
            </a:p>
          </p:txBody>
        </p:sp>
        <p:sp>
          <p:nvSpPr>
            <p:cNvPr id="21" name="Freeform 20"/>
            <p:cNvSpPr/>
            <p:nvPr/>
          </p:nvSpPr>
          <p:spPr>
            <a:xfrm>
              <a:off x="761854" y="4620134"/>
              <a:ext cx="1817674" cy="1454139"/>
            </a:xfrm>
            <a:custGeom>
              <a:avLst/>
              <a:gdLst>
                <a:gd name="connsiteX0" fmla="*/ 0 w 1817674"/>
                <a:gd name="connsiteY0" fmla="*/ 145414 h 1454139"/>
                <a:gd name="connsiteX1" fmla="*/ 42591 w 1817674"/>
                <a:gd name="connsiteY1" fmla="*/ 42591 h 1454139"/>
                <a:gd name="connsiteX2" fmla="*/ 145414 w 1817674"/>
                <a:gd name="connsiteY2" fmla="*/ 0 h 1454139"/>
                <a:gd name="connsiteX3" fmla="*/ 1672260 w 1817674"/>
                <a:gd name="connsiteY3" fmla="*/ 0 h 1454139"/>
                <a:gd name="connsiteX4" fmla="*/ 1775083 w 1817674"/>
                <a:gd name="connsiteY4" fmla="*/ 42591 h 1454139"/>
                <a:gd name="connsiteX5" fmla="*/ 1817674 w 1817674"/>
                <a:gd name="connsiteY5" fmla="*/ 145414 h 1454139"/>
                <a:gd name="connsiteX6" fmla="*/ 1817674 w 1817674"/>
                <a:gd name="connsiteY6" fmla="*/ 1308725 h 1454139"/>
                <a:gd name="connsiteX7" fmla="*/ 1775083 w 1817674"/>
                <a:gd name="connsiteY7" fmla="*/ 1411548 h 1454139"/>
                <a:gd name="connsiteX8" fmla="*/ 1672260 w 1817674"/>
                <a:gd name="connsiteY8" fmla="*/ 1454139 h 1454139"/>
                <a:gd name="connsiteX9" fmla="*/ 145414 w 1817674"/>
                <a:gd name="connsiteY9" fmla="*/ 1454139 h 1454139"/>
                <a:gd name="connsiteX10" fmla="*/ 42591 w 1817674"/>
                <a:gd name="connsiteY10" fmla="*/ 1411548 h 1454139"/>
                <a:gd name="connsiteX11" fmla="*/ 0 w 1817674"/>
                <a:gd name="connsiteY11" fmla="*/ 1308725 h 1454139"/>
                <a:gd name="connsiteX12" fmla="*/ 0 w 1817674"/>
                <a:gd name="connsiteY12" fmla="*/ 145414 h 145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7674" h="1454139">
                  <a:moveTo>
                    <a:pt x="0" y="145414"/>
                  </a:moveTo>
                  <a:cubicBezTo>
                    <a:pt x="0" y="106848"/>
                    <a:pt x="15320" y="69861"/>
                    <a:pt x="42591" y="42591"/>
                  </a:cubicBezTo>
                  <a:cubicBezTo>
                    <a:pt x="69861" y="15321"/>
                    <a:pt x="106848" y="0"/>
                    <a:pt x="145414" y="0"/>
                  </a:cubicBezTo>
                  <a:lnTo>
                    <a:pt x="1672260" y="0"/>
                  </a:lnTo>
                  <a:cubicBezTo>
                    <a:pt x="1710826" y="0"/>
                    <a:pt x="1747813" y="15320"/>
                    <a:pt x="1775083" y="42591"/>
                  </a:cubicBezTo>
                  <a:cubicBezTo>
                    <a:pt x="1802353" y="69861"/>
                    <a:pt x="1817674" y="106848"/>
                    <a:pt x="1817674" y="145414"/>
                  </a:cubicBezTo>
                  <a:lnTo>
                    <a:pt x="1817674" y="1308725"/>
                  </a:lnTo>
                  <a:cubicBezTo>
                    <a:pt x="1817674" y="1347291"/>
                    <a:pt x="1802354" y="1384278"/>
                    <a:pt x="1775083" y="1411548"/>
                  </a:cubicBezTo>
                  <a:cubicBezTo>
                    <a:pt x="1747813" y="1438818"/>
                    <a:pt x="1710826" y="1454139"/>
                    <a:pt x="1672260" y="1454139"/>
                  </a:cubicBezTo>
                  <a:lnTo>
                    <a:pt x="145414" y="1454139"/>
                  </a:lnTo>
                  <a:cubicBezTo>
                    <a:pt x="106848" y="1454139"/>
                    <a:pt x="69861" y="1438819"/>
                    <a:pt x="42591" y="1411548"/>
                  </a:cubicBezTo>
                  <a:cubicBezTo>
                    <a:pt x="15321" y="1384278"/>
                    <a:pt x="0" y="1347291"/>
                    <a:pt x="0" y="1308725"/>
                  </a:cubicBezTo>
                  <a:lnTo>
                    <a:pt x="0" y="145414"/>
                  </a:lnTo>
                  <a:close/>
                </a:path>
              </a:pathLst>
            </a:custGeom>
            <a:solidFill>
              <a:schemeClr val="tx2">
                <a:lumMod val="40000"/>
                <a:lumOff val="60000"/>
              </a:schemeClr>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lIns="82595" tIns="82595" rIns="82595" bIns="82595" spcCol="1270" anchor="ctr"/>
            <a:lstStyle/>
            <a:p>
              <a:pPr algn="ctr" defTabSz="933450" fontAlgn="auto">
                <a:lnSpc>
                  <a:spcPct val="90000"/>
                </a:lnSpc>
                <a:spcBef>
                  <a:spcPts val="0"/>
                </a:spcBef>
                <a:spcAft>
                  <a:spcPct val="35000"/>
                </a:spcAft>
                <a:defRPr/>
              </a:pPr>
              <a:r>
                <a:rPr lang="en-US" sz="2000" dirty="0">
                  <a:solidFill>
                    <a:schemeClr val="tx1"/>
                  </a:solidFill>
                  <a:latin typeface="Calibri" pitchFamily="34" charset="0"/>
                  <a:cs typeface="Calibri" pitchFamily="34" charset="0"/>
                </a:rPr>
                <a:t>Rewards and  Recognition</a:t>
              </a:r>
            </a:p>
          </p:txBody>
        </p:sp>
        <p:sp>
          <p:nvSpPr>
            <p:cNvPr id="37" name="Freeform 36"/>
            <p:cNvSpPr/>
            <p:nvPr/>
          </p:nvSpPr>
          <p:spPr>
            <a:xfrm>
              <a:off x="440768" y="2680887"/>
              <a:ext cx="1817674" cy="1454139"/>
            </a:xfrm>
            <a:custGeom>
              <a:avLst/>
              <a:gdLst>
                <a:gd name="connsiteX0" fmla="*/ 0 w 1817674"/>
                <a:gd name="connsiteY0" fmla="*/ 145414 h 1454139"/>
                <a:gd name="connsiteX1" fmla="*/ 42591 w 1817674"/>
                <a:gd name="connsiteY1" fmla="*/ 42591 h 1454139"/>
                <a:gd name="connsiteX2" fmla="*/ 145414 w 1817674"/>
                <a:gd name="connsiteY2" fmla="*/ 0 h 1454139"/>
                <a:gd name="connsiteX3" fmla="*/ 1672260 w 1817674"/>
                <a:gd name="connsiteY3" fmla="*/ 0 h 1454139"/>
                <a:gd name="connsiteX4" fmla="*/ 1775083 w 1817674"/>
                <a:gd name="connsiteY4" fmla="*/ 42591 h 1454139"/>
                <a:gd name="connsiteX5" fmla="*/ 1817674 w 1817674"/>
                <a:gd name="connsiteY5" fmla="*/ 145414 h 1454139"/>
                <a:gd name="connsiteX6" fmla="*/ 1817674 w 1817674"/>
                <a:gd name="connsiteY6" fmla="*/ 1308725 h 1454139"/>
                <a:gd name="connsiteX7" fmla="*/ 1775083 w 1817674"/>
                <a:gd name="connsiteY7" fmla="*/ 1411548 h 1454139"/>
                <a:gd name="connsiteX8" fmla="*/ 1672260 w 1817674"/>
                <a:gd name="connsiteY8" fmla="*/ 1454139 h 1454139"/>
                <a:gd name="connsiteX9" fmla="*/ 145414 w 1817674"/>
                <a:gd name="connsiteY9" fmla="*/ 1454139 h 1454139"/>
                <a:gd name="connsiteX10" fmla="*/ 42591 w 1817674"/>
                <a:gd name="connsiteY10" fmla="*/ 1411548 h 1454139"/>
                <a:gd name="connsiteX11" fmla="*/ 0 w 1817674"/>
                <a:gd name="connsiteY11" fmla="*/ 1308725 h 1454139"/>
                <a:gd name="connsiteX12" fmla="*/ 0 w 1817674"/>
                <a:gd name="connsiteY12" fmla="*/ 145414 h 145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7674" h="1454139">
                  <a:moveTo>
                    <a:pt x="0" y="145414"/>
                  </a:moveTo>
                  <a:cubicBezTo>
                    <a:pt x="0" y="106848"/>
                    <a:pt x="15320" y="69861"/>
                    <a:pt x="42591" y="42591"/>
                  </a:cubicBezTo>
                  <a:cubicBezTo>
                    <a:pt x="69861" y="15321"/>
                    <a:pt x="106848" y="0"/>
                    <a:pt x="145414" y="0"/>
                  </a:cubicBezTo>
                  <a:lnTo>
                    <a:pt x="1672260" y="0"/>
                  </a:lnTo>
                  <a:cubicBezTo>
                    <a:pt x="1710826" y="0"/>
                    <a:pt x="1747813" y="15320"/>
                    <a:pt x="1775083" y="42591"/>
                  </a:cubicBezTo>
                  <a:cubicBezTo>
                    <a:pt x="1802353" y="69861"/>
                    <a:pt x="1817674" y="106848"/>
                    <a:pt x="1817674" y="145414"/>
                  </a:cubicBezTo>
                  <a:lnTo>
                    <a:pt x="1817674" y="1308725"/>
                  </a:lnTo>
                  <a:cubicBezTo>
                    <a:pt x="1817674" y="1347291"/>
                    <a:pt x="1802354" y="1384278"/>
                    <a:pt x="1775083" y="1411548"/>
                  </a:cubicBezTo>
                  <a:cubicBezTo>
                    <a:pt x="1747813" y="1438818"/>
                    <a:pt x="1710826" y="1454139"/>
                    <a:pt x="1672260" y="1454139"/>
                  </a:cubicBezTo>
                  <a:lnTo>
                    <a:pt x="145414" y="1454139"/>
                  </a:lnTo>
                  <a:cubicBezTo>
                    <a:pt x="106848" y="1454139"/>
                    <a:pt x="69861" y="1438819"/>
                    <a:pt x="42591" y="1411548"/>
                  </a:cubicBezTo>
                  <a:cubicBezTo>
                    <a:pt x="15321" y="1384278"/>
                    <a:pt x="0" y="1347291"/>
                    <a:pt x="0" y="1308725"/>
                  </a:cubicBezTo>
                  <a:lnTo>
                    <a:pt x="0" y="145414"/>
                  </a:lnTo>
                  <a:close/>
                </a:path>
              </a:pathLst>
            </a:custGeom>
            <a:solidFill>
              <a:schemeClr val="tx2">
                <a:lumMod val="40000"/>
                <a:lumOff val="60000"/>
              </a:schemeClr>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3504824"/>
                <a:satOff val="5153"/>
                <a:lumOff val="4412"/>
                <a:alphaOff val="0"/>
              </a:schemeClr>
            </a:fillRef>
            <a:effectRef idx="2">
              <a:schemeClr val="accent5">
                <a:hueOff val="-3504824"/>
                <a:satOff val="5153"/>
                <a:lumOff val="4412"/>
                <a:alphaOff val="0"/>
              </a:schemeClr>
            </a:effectRef>
            <a:fontRef idx="minor">
              <a:schemeClr val="lt1"/>
            </a:fontRef>
          </p:style>
          <p:txBody>
            <a:bodyPr lIns="82595" tIns="82595" rIns="82595" bIns="82595" spcCol="1270" anchor="ctr"/>
            <a:lstStyle/>
            <a:p>
              <a:pPr algn="ctr" defTabSz="933450" fontAlgn="auto">
                <a:lnSpc>
                  <a:spcPct val="90000"/>
                </a:lnSpc>
                <a:spcBef>
                  <a:spcPts val="0"/>
                </a:spcBef>
                <a:spcAft>
                  <a:spcPct val="35000"/>
                </a:spcAft>
                <a:defRPr/>
              </a:pPr>
              <a:r>
                <a:rPr lang="en-US" sz="2000" dirty="0">
                  <a:solidFill>
                    <a:schemeClr val="tx1"/>
                  </a:solidFill>
                  <a:latin typeface="Calibri" pitchFamily="34" charset="0"/>
                  <a:cs typeface="Calibri" pitchFamily="34" charset="0"/>
                </a:rPr>
                <a:t>Training and Manpower Development</a:t>
              </a:r>
            </a:p>
          </p:txBody>
        </p:sp>
        <p:sp>
          <p:nvSpPr>
            <p:cNvPr id="38" name="Freeform 37"/>
            <p:cNvSpPr/>
            <p:nvPr/>
          </p:nvSpPr>
          <p:spPr>
            <a:xfrm>
              <a:off x="3252339" y="5184306"/>
              <a:ext cx="2095155" cy="1336092"/>
            </a:xfrm>
            <a:custGeom>
              <a:avLst/>
              <a:gdLst>
                <a:gd name="connsiteX0" fmla="*/ 0 w 1817674"/>
                <a:gd name="connsiteY0" fmla="*/ 133609 h 1336092"/>
                <a:gd name="connsiteX1" fmla="*/ 39133 w 1817674"/>
                <a:gd name="connsiteY1" fmla="*/ 39133 h 1336092"/>
                <a:gd name="connsiteX2" fmla="*/ 133609 w 1817674"/>
                <a:gd name="connsiteY2" fmla="*/ 0 h 1336092"/>
                <a:gd name="connsiteX3" fmla="*/ 1684065 w 1817674"/>
                <a:gd name="connsiteY3" fmla="*/ 0 h 1336092"/>
                <a:gd name="connsiteX4" fmla="*/ 1778541 w 1817674"/>
                <a:gd name="connsiteY4" fmla="*/ 39133 h 1336092"/>
                <a:gd name="connsiteX5" fmla="*/ 1817674 w 1817674"/>
                <a:gd name="connsiteY5" fmla="*/ 133609 h 1336092"/>
                <a:gd name="connsiteX6" fmla="*/ 1817674 w 1817674"/>
                <a:gd name="connsiteY6" fmla="*/ 1202483 h 1336092"/>
                <a:gd name="connsiteX7" fmla="*/ 1778541 w 1817674"/>
                <a:gd name="connsiteY7" fmla="*/ 1296959 h 1336092"/>
                <a:gd name="connsiteX8" fmla="*/ 1684065 w 1817674"/>
                <a:gd name="connsiteY8" fmla="*/ 1336092 h 1336092"/>
                <a:gd name="connsiteX9" fmla="*/ 133609 w 1817674"/>
                <a:gd name="connsiteY9" fmla="*/ 1336092 h 1336092"/>
                <a:gd name="connsiteX10" fmla="*/ 39133 w 1817674"/>
                <a:gd name="connsiteY10" fmla="*/ 1296959 h 1336092"/>
                <a:gd name="connsiteX11" fmla="*/ 0 w 1817674"/>
                <a:gd name="connsiteY11" fmla="*/ 1202483 h 1336092"/>
                <a:gd name="connsiteX12" fmla="*/ 0 w 1817674"/>
                <a:gd name="connsiteY12" fmla="*/ 133609 h 133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7674" h="1336092">
                  <a:moveTo>
                    <a:pt x="0" y="133609"/>
                  </a:moveTo>
                  <a:cubicBezTo>
                    <a:pt x="0" y="98174"/>
                    <a:pt x="14077" y="64190"/>
                    <a:pt x="39133" y="39133"/>
                  </a:cubicBezTo>
                  <a:cubicBezTo>
                    <a:pt x="64190" y="14076"/>
                    <a:pt x="98174" y="0"/>
                    <a:pt x="133609" y="0"/>
                  </a:cubicBezTo>
                  <a:lnTo>
                    <a:pt x="1684065" y="0"/>
                  </a:lnTo>
                  <a:cubicBezTo>
                    <a:pt x="1719500" y="0"/>
                    <a:pt x="1753484" y="14077"/>
                    <a:pt x="1778541" y="39133"/>
                  </a:cubicBezTo>
                  <a:cubicBezTo>
                    <a:pt x="1803598" y="64190"/>
                    <a:pt x="1817674" y="98174"/>
                    <a:pt x="1817674" y="133609"/>
                  </a:cubicBezTo>
                  <a:lnTo>
                    <a:pt x="1817674" y="1202483"/>
                  </a:lnTo>
                  <a:cubicBezTo>
                    <a:pt x="1817674" y="1237918"/>
                    <a:pt x="1803597" y="1271902"/>
                    <a:pt x="1778541" y="1296959"/>
                  </a:cubicBezTo>
                  <a:cubicBezTo>
                    <a:pt x="1753484" y="1322016"/>
                    <a:pt x="1719500" y="1336092"/>
                    <a:pt x="1684065" y="1336092"/>
                  </a:cubicBezTo>
                  <a:lnTo>
                    <a:pt x="133609" y="1336092"/>
                  </a:lnTo>
                  <a:cubicBezTo>
                    <a:pt x="98174" y="1336092"/>
                    <a:pt x="64190" y="1322015"/>
                    <a:pt x="39133" y="1296959"/>
                  </a:cubicBezTo>
                  <a:cubicBezTo>
                    <a:pt x="14076" y="1271902"/>
                    <a:pt x="0" y="1237918"/>
                    <a:pt x="0" y="1202483"/>
                  </a:cubicBezTo>
                  <a:lnTo>
                    <a:pt x="0" y="133609"/>
                  </a:lnTo>
                  <a:close/>
                </a:path>
              </a:pathLst>
            </a:custGeom>
            <a:solidFill>
              <a:schemeClr val="tx2">
                <a:lumMod val="40000"/>
                <a:lumOff val="60000"/>
              </a:schemeClr>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7009648"/>
                <a:satOff val="10306"/>
                <a:lumOff val="8824"/>
                <a:alphaOff val="0"/>
              </a:schemeClr>
            </a:fillRef>
            <a:effectRef idx="2">
              <a:schemeClr val="accent5">
                <a:hueOff val="-7009648"/>
                <a:satOff val="10306"/>
                <a:lumOff val="8824"/>
                <a:alphaOff val="0"/>
              </a:schemeClr>
            </a:effectRef>
            <a:fontRef idx="minor">
              <a:schemeClr val="lt1"/>
            </a:fontRef>
          </p:style>
          <p:txBody>
            <a:bodyPr lIns="79138" tIns="79138" rIns="79138" bIns="79138" spcCol="1270" anchor="ctr"/>
            <a:lstStyle/>
            <a:p>
              <a:pPr algn="ctr" defTabSz="933450" fontAlgn="auto">
                <a:lnSpc>
                  <a:spcPct val="90000"/>
                </a:lnSpc>
                <a:spcBef>
                  <a:spcPts val="0"/>
                </a:spcBef>
                <a:spcAft>
                  <a:spcPct val="35000"/>
                </a:spcAft>
                <a:defRPr/>
              </a:pPr>
              <a:r>
                <a:rPr lang="en-US" sz="2000" dirty="0">
                  <a:solidFill>
                    <a:schemeClr val="tx1"/>
                  </a:solidFill>
                  <a:latin typeface="Calibri" pitchFamily="34" charset="0"/>
                  <a:cs typeface="Calibri" pitchFamily="34" charset="0"/>
                </a:rPr>
                <a:t>Employee Relations</a:t>
              </a:r>
            </a:p>
          </p:txBody>
        </p:sp>
        <p:sp>
          <p:nvSpPr>
            <p:cNvPr id="22560" name="AutoShape 5"/>
            <p:cNvSpPr>
              <a:spLocks noChangeArrowheads="1"/>
            </p:cNvSpPr>
            <p:nvPr/>
          </p:nvSpPr>
          <p:spPr bwMode="auto">
            <a:xfrm>
              <a:off x="3882803" y="1771650"/>
              <a:ext cx="647700" cy="584200"/>
            </a:xfrm>
            <a:prstGeom prst="downArrow">
              <a:avLst>
                <a:gd name="adj1" fmla="val 50000"/>
                <a:gd name="adj2" fmla="val 47222"/>
              </a:avLst>
            </a:prstGeom>
            <a:solidFill>
              <a:srgbClr val="C00000"/>
            </a:solidFill>
            <a:ln w="9525">
              <a:solidFill>
                <a:srgbClr val="000000"/>
              </a:solidFill>
              <a:miter lim="800000"/>
              <a:headEnd/>
              <a:tailEnd/>
            </a:ln>
          </p:spPr>
          <p:txBody>
            <a:bodyPr wrap="none" anchor="ctr"/>
            <a:lstStyle/>
            <a:p>
              <a:pPr algn="ctr"/>
              <a:endParaRPr lang="en-US">
                <a:latin typeface="Calibri" charset="0"/>
              </a:endParaRPr>
            </a:p>
          </p:txBody>
        </p:sp>
        <p:sp>
          <p:nvSpPr>
            <p:cNvPr id="40" name="Freeform 39"/>
            <p:cNvSpPr/>
            <p:nvPr/>
          </p:nvSpPr>
          <p:spPr>
            <a:xfrm>
              <a:off x="598267" y="1316096"/>
              <a:ext cx="1823045" cy="1117869"/>
            </a:xfrm>
            <a:custGeom>
              <a:avLst/>
              <a:gdLst>
                <a:gd name="connsiteX0" fmla="*/ 0 w 1817674"/>
                <a:gd name="connsiteY0" fmla="*/ 145414 h 1454139"/>
                <a:gd name="connsiteX1" fmla="*/ 42591 w 1817674"/>
                <a:gd name="connsiteY1" fmla="*/ 42591 h 1454139"/>
                <a:gd name="connsiteX2" fmla="*/ 145414 w 1817674"/>
                <a:gd name="connsiteY2" fmla="*/ 0 h 1454139"/>
                <a:gd name="connsiteX3" fmla="*/ 1672260 w 1817674"/>
                <a:gd name="connsiteY3" fmla="*/ 0 h 1454139"/>
                <a:gd name="connsiteX4" fmla="*/ 1775083 w 1817674"/>
                <a:gd name="connsiteY4" fmla="*/ 42591 h 1454139"/>
                <a:gd name="connsiteX5" fmla="*/ 1817674 w 1817674"/>
                <a:gd name="connsiteY5" fmla="*/ 145414 h 1454139"/>
                <a:gd name="connsiteX6" fmla="*/ 1817674 w 1817674"/>
                <a:gd name="connsiteY6" fmla="*/ 1308725 h 1454139"/>
                <a:gd name="connsiteX7" fmla="*/ 1775083 w 1817674"/>
                <a:gd name="connsiteY7" fmla="*/ 1411548 h 1454139"/>
                <a:gd name="connsiteX8" fmla="*/ 1672260 w 1817674"/>
                <a:gd name="connsiteY8" fmla="*/ 1454139 h 1454139"/>
                <a:gd name="connsiteX9" fmla="*/ 145414 w 1817674"/>
                <a:gd name="connsiteY9" fmla="*/ 1454139 h 1454139"/>
                <a:gd name="connsiteX10" fmla="*/ 42591 w 1817674"/>
                <a:gd name="connsiteY10" fmla="*/ 1411548 h 1454139"/>
                <a:gd name="connsiteX11" fmla="*/ 0 w 1817674"/>
                <a:gd name="connsiteY11" fmla="*/ 1308725 h 1454139"/>
                <a:gd name="connsiteX12" fmla="*/ 0 w 1817674"/>
                <a:gd name="connsiteY12" fmla="*/ 145414 h 145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7674" h="1454139">
                  <a:moveTo>
                    <a:pt x="0" y="145414"/>
                  </a:moveTo>
                  <a:cubicBezTo>
                    <a:pt x="0" y="106848"/>
                    <a:pt x="15320" y="69861"/>
                    <a:pt x="42591" y="42591"/>
                  </a:cubicBezTo>
                  <a:cubicBezTo>
                    <a:pt x="69861" y="15321"/>
                    <a:pt x="106848" y="0"/>
                    <a:pt x="145414" y="0"/>
                  </a:cubicBezTo>
                  <a:lnTo>
                    <a:pt x="1672260" y="0"/>
                  </a:lnTo>
                  <a:cubicBezTo>
                    <a:pt x="1710826" y="0"/>
                    <a:pt x="1747813" y="15320"/>
                    <a:pt x="1775083" y="42591"/>
                  </a:cubicBezTo>
                  <a:cubicBezTo>
                    <a:pt x="1802353" y="69861"/>
                    <a:pt x="1817674" y="106848"/>
                    <a:pt x="1817674" y="145414"/>
                  </a:cubicBezTo>
                  <a:lnTo>
                    <a:pt x="1817674" y="1308725"/>
                  </a:lnTo>
                  <a:cubicBezTo>
                    <a:pt x="1817674" y="1347291"/>
                    <a:pt x="1802354" y="1384278"/>
                    <a:pt x="1775083" y="1411548"/>
                  </a:cubicBezTo>
                  <a:cubicBezTo>
                    <a:pt x="1747813" y="1438818"/>
                    <a:pt x="1710826" y="1454139"/>
                    <a:pt x="1672260" y="1454139"/>
                  </a:cubicBezTo>
                  <a:lnTo>
                    <a:pt x="145414" y="1454139"/>
                  </a:lnTo>
                  <a:cubicBezTo>
                    <a:pt x="106848" y="1454139"/>
                    <a:pt x="69861" y="1438819"/>
                    <a:pt x="42591" y="1411548"/>
                  </a:cubicBezTo>
                  <a:cubicBezTo>
                    <a:pt x="15321" y="1384278"/>
                    <a:pt x="0" y="1347291"/>
                    <a:pt x="0" y="1308725"/>
                  </a:cubicBezTo>
                  <a:lnTo>
                    <a:pt x="0" y="145414"/>
                  </a:lnTo>
                  <a:close/>
                </a:path>
              </a:pathLst>
            </a:custGeom>
            <a:solidFill>
              <a:schemeClr val="tx2">
                <a:lumMod val="40000"/>
                <a:lumOff val="60000"/>
              </a:schemeClr>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3504824"/>
                <a:satOff val="5153"/>
                <a:lumOff val="4412"/>
                <a:alphaOff val="0"/>
              </a:schemeClr>
            </a:fillRef>
            <a:effectRef idx="2">
              <a:schemeClr val="accent5">
                <a:hueOff val="-3504824"/>
                <a:satOff val="5153"/>
                <a:lumOff val="4412"/>
                <a:alphaOff val="0"/>
              </a:schemeClr>
            </a:effectRef>
            <a:fontRef idx="minor">
              <a:schemeClr val="lt1"/>
            </a:fontRef>
          </p:style>
          <p:txBody>
            <a:bodyPr lIns="82595" tIns="82595" rIns="82595" bIns="82595" spcCol="1270" anchor="ctr"/>
            <a:lstStyle/>
            <a:p>
              <a:pPr algn="ctr" defTabSz="933450" fontAlgn="auto">
                <a:lnSpc>
                  <a:spcPct val="90000"/>
                </a:lnSpc>
                <a:spcBef>
                  <a:spcPts val="0"/>
                </a:spcBef>
                <a:spcAft>
                  <a:spcPct val="35000"/>
                </a:spcAft>
                <a:defRPr/>
              </a:pPr>
              <a:r>
                <a:rPr lang="en-US" sz="2000" dirty="0">
                  <a:solidFill>
                    <a:schemeClr val="tx1"/>
                  </a:solidFill>
                  <a:latin typeface="Calibri" pitchFamily="34" charset="0"/>
                  <a:cs typeface="Calibri" pitchFamily="34" charset="0"/>
                </a:rPr>
                <a:t>Career Succession</a:t>
              </a:r>
            </a:p>
          </p:txBody>
        </p:sp>
        <p:sp>
          <p:nvSpPr>
            <p:cNvPr id="41" name="Freeform 40"/>
            <p:cNvSpPr/>
            <p:nvPr/>
          </p:nvSpPr>
          <p:spPr>
            <a:xfrm>
              <a:off x="2672724" y="869409"/>
              <a:ext cx="3352695" cy="837487"/>
            </a:xfrm>
            <a:custGeom>
              <a:avLst/>
              <a:gdLst>
                <a:gd name="connsiteX0" fmla="*/ 0 w 1817674"/>
                <a:gd name="connsiteY0" fmla="*/ 145414 h 1454139"/>
                <a:gd name="connsiteX1" fmla="*/ 42591 w 1817674"/>
                <a:gd name="connsiteY1" fmla="*/ 42591 h 1454139"/>
                <a:gd name="connsiteX2" fmla="*/ 145414 w 1817674"/>
                <a:gd name="connsiteY2" fmla="*/ 0 h 1454139"/>
                <a:gd name="connsiteX3" fmla="*/ 1672260 w 1817674"/>
                <a:gd name="connsiteY3" fmla="*/ 0 h 1454139"/>
                <a:gd name="connsiteX4" fmla="*/ 1775083 w 1817674"/>
                <a:gd name="connsiteY4" fmla="*/ 42591 h 1454139"/>
                <a:gd name="connsiteX5" fmla="*/ 1817674 w 1817674"/>
                <a:gd name="connsiteY5" fmla="*/ 145414 h 1454139"/>
                <a:gd name="connsiteX6" fmla="*/ 1817674 w 1817674"/>
                <a:gd name="connsiteY6" fmla="*/ 1308725 h 1454139"/>
                <a:gd name="connsiteX7" fmla="*/ 1775083 w 1817674"/>
                <a:gd name="connsiteY7" fmla="*/ 1411548 h 1454139"/>
                <a:gd name="connsiteX8" fmla="*/ 1672260 w 1817674"/>
                <a:gd name="connsiteY8" fmla="*/ 1454139 h 1454139"/>
                <a:gd name="connsiteX9" fmla="*/ 145414 w 1817674"/>
                <a:gd name="connsiteY9" fmla="*/ 1454139 h 1454139"/>
                <a:gd name="connsiteX10" fmla="*/ 42591 w 1817674"/>
                <a:gd name="connsiteY10" fmla="*/ 1411548 h 1454139"/>
                <a:gd name="connsiteX11" fmla="*/ 0 w 1817674"/>
                <a:gd name="connsiteY11" fmla="*/ 1308725 h 1454139"/>
                <a:gd name="connsiteX12" fmla="*/ 0 w 1817674"/>
                <a:gd name="connsiteY12" fmla="*/ 145414 h 145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7674" h="1454139">
                  <a:moveTo>
                    <a:pt x="0" y="145414"/>
                  </a:moveTo>
                  <a:cubicBezTo>
                    <a:pt x="0" y="106848"/>
                    <a:pt x="15320" y="69861"/>
                    <a:pt x="42591" y="42591"/>
                  </a:cubicBezTo>
                  <a:cubicBezTo>
                    <a:pt x="69861" y="15321"/>
                    <a:pt x="106848" y="0"/>
                    <a:pt x="145414" y="0"/>
                  </a:cubicBezTo>
                  <a:lnTo>
                    <a:pt x="1672260" y="0"/>
                  </a:lnTo>
                  <a:cubicBezTo>
                    <a:pt x="1710826" y="0"/>
                    <a:pt x="1747813" y="15320"/>
                    <a:pt x="1775083" y="42591"/>
                  </a:cubicBezTo>
                  <a:cubicBezTo>
                    <a:pt x="1802353" y="69861"/>
                    <a:pt x="1817674" y="106848"/>
                    <a:pt x="1817674" y="145414"/>
                  </a:cubicBezTo>
                  <a:lnTo>
                    <a:pt x="1817674" y="1308725"/>
                  </a:lnTo>
                  <a:cubicBezTo>
                    <a:pt x="1817674" y="1347291"/>
                    <a:pt x="1802354" y="1384278"/>
                    <a:pt x="1775083" y="1411548"/>
                  </a:cubicBezTo>
                  <a:cubicBezTo>
                    <a:pt x="1747813" y="1438818"/>
                    <a:pt x="1710826" y="1454139"/>
                    <a:pt x="1672260" y="1454139"/>
                  </a:cubicBezTo>
                  <a:lnTo>
                    <a:pt x="145414" y="1454139"/>
                  </a:lnTo>
                  <a:cubicBezTo>
                    <a:pt x="106848" y="1454139"/>
                    <a:pt x="69861" y="1438819"/>
                    <a:pt x="42591" y="1411548"/>
                  </a:cubicBezTo>
                  <a:cubicBezTo>
                    <a:pt x="15321" y="1384278"/>
                    <a:pt x="0" y="1347291"/>
                    <a:pt x="0" y="1308725"/>
                  </a:cubicBezTo>
                  <a:lnTo>
                    <a:pt x="0" y="145414"/>
                  </a:lnTo>
                  <a:close/>
                </a:path>
              </a:pathLst>
            </a:custGeom>
            <a:solidFill>
              <a:schemeClr val="tx2">
                <a:lumMod val="40000"/>
                <a:lumOff val="60000"/>
              </a:schemeClr>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3504824"/>
                <a:satOff val="5153"/>
                <a:lumOff val="4412"/>
                <a:alphaOff val="0"/>
              </a:schemeClr>
            </a:fillRef>
            <a:effectRef idx="2">
              <a:schemeClr val="accent5">
                <a:hueOff val="-3504824"/>
                <a:satOff val="5153"/>
                <a:lumOff val="4412"/>
                <a:alphaOff val="0"/>
              </a:schemeClr>
            </a:effectRef>
            <a:fontRef idx="minor">
              <a:schemeClr val="lt1"/>
            </a:fontRef>
          </p:style>
          <p:txBody>
            <a:bodyPr lIns="82595" tIns="82595" rIns="82595" bIns="82595" spcCol="1270" anchor="ctr"/>
            <a:lstStyle/>
            <a:p>
              <a:pPr algn="ctr" defTabSz="933450" fontAlgn="auto">
                <a:lnSpc>
                  <a:spcPct val="90000"/>
                </a:lnSpc>
                <a:spcBef>
                  <a:spcPts val="0"/>
                </a:spcBef>
                <a:spcAft>
                  <a:spcPct val="35000"/>
                </a:spcAft>
                <a:defRPr/>
              </a:pPr>
              <a:r>
                <a:rPr lang="en-US" sz="2000" dirty="0">
                  <a:solidFill>
                    <a:schemeClr val="tx1"/>
                  </a:solidFill>
                  <a:latin typeface="Calibri" pitchFamily="34" charset="0"/>
                  <a:cs typeface="Calibri" pitchFamily="34" charset="0"/>
                </a:rPr>
                <a:t>Agency Planning and </a:t>
              </a:r>
              <a:r>
                <a:rPr lang="en-US" sz="2000" dirty="0" err="1">
                  <a:solidFill>
                    <a:schemeClr val="tx1"/>
                  </a:solidFill>
                  <a:latin typeface="Calibri" pitchFamily="34" charset="0"/>
                  <a:cs typeface="Calibri" pitchFamily="34" charset="0"/>
                </a:rPr>
                <a:t>and</a:t>
              </a:r>
              <a:r>
                <a:rPr lang="en-US" sz="2000" dirty="0">
                  <a:solidFill>
                    <a:schemeClr val="tx1"/>
                  </a:solidFill>
                  <a:latin typeface="Calibri" pitchFamily="34" charset="0"/>
                  <a:cs typeface="Calibri" pitchFamily="34" charset="0"/>
                </a:rPr>
                <a:t> </a:t>
              </a:r>
              <a:r>
                <a:rPr lang="en-US" sz="2000" dirty="0" smtClean="0">
                  <a:solidFill>
                    <a:schemeClr val="tx1"/>
                  </a:solidFill>
                  <a:latin typeface="Calibri" pitchFamily="34" charset="0"/>
                  <a:cs typeface="Calibri" pitchFamily="34" charset="0"/>
                </a:rPr>
                <a:t>Directions</a:t>
              </a:r>
            </a:p>
            <a:p>
              <a:pPr algn="ctr" defTabSz="933450" fontAlgn="auto">
                <a:lnSpc>
                  <a:spcPct val="90000"/>
                </a:lnSpc>
                <a:spcBef>
                  <a:spcPts val="0"/>
                </a:spcBef>
                <a:spcAft>
                  <a:spcPct val="35000"/>
                </a:spcAft>
                <a:defRPr/>
              </a:pPr>
              <a:r>
                <a:rPr lang="en-US" sz="2000" b="1" dirty="0" smtClean="0">
                  <a:solidFill>
                    <a:schemeClr val="tx1"/>
                  </a:solidFill>
                  <a:latin typeface="Calibri" pitchFamily="34" charset="0"/>
                  <a:cs typeface="Calibri" pitchFamily="34" charset="0"/>
                </a:rPr>
                <a:t>(SIP, DEDP, REDP, </a:t>
              </a:r>
              <a:r>
                <a:rPr lang="en-US" sz="2000" b="1" dirty="0" err="1" smtClean="0">
                  <a:solidFill>
                    <a:schemeClr val="tx1"/>
                  </a:solidFill>
                  <a:latin typeface="Calibri" pitchFamily="34" charset="0"/>
                  <a:cs typeface="Calibri" pitchFamily="34" charset="0"/>
                </a:rPr>
                <a:t>Natl</a:t>
              </a:r>
              <a:r>
                <a:rPr lang="en-US" sz="2000" b="1" dirty="0" smtClean="0">
                  <a:solidFill>
                    <a:schemeClr val="tx1"/>
                  </a:solidFill>
                  <a:latin typeface="Calibri" pitchFamily="34" charset="0"/>
                  <a:cs typeface="Calibri" pitchFamily="34" charset="0"/>
                </a:rPr>
                <a:t> Plan)</a:t>
              </a:r>
              <a:endParaRPr lang="en-US" sz="2000" b="1" dirty="0">
                <a:solidFill>
                  <a:schemeClr val="tx1"/>
                </a:solidFill>
                <a:latin typeface="Calibri" pitchFamily="34" charset="0"/>
                <a:cs typeface="Calibri" pitchFamily="34" charset="0"/>
              </a:endParaRPr>
            </a:p>
          </p:txBody>
        </p:sp>
      </p:grpSp>
      <p:sp>
        <p:nvSpPr>
          <p:cNvPr id="26" name="Rounded Rectangle 25"/>
          <p:cNvSpPr/>
          <p:nvPr/>
        </p:nvSpPr>
        <p:spPr>
          <a:xfrm>
            <a:off x="2790267" y="769801"/>
            <a:ext cx="3534332" cy="1139662"/>
          </a:xfrm>
          <a:prstGeom prst="roundRect">
            <a:avLst/>
          </a:prstGeom>
          <a:noFill/>
          <a:ln w="508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6479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6074816"/>
            <a:ext cx="9144000" cy="1143001"/>
          </a:xfrm>
        </p:spPr>
        <p:txBody>
          <a:bodyPr>
            <a:normAutofit/>
          </a:bodyPr>
          <a:lstStyle/>
          <a:p>
            <a:pPr eaLnBrk="1" hangingPunct="1"/>
            <a:r>
              <a:rPr lang="en-US" sz="1600" b="1" i="1" dirty="0" smtClean="0">
                <a:latin typeface="Gotham Medium"/>
                <a:cs typeface="Gotham Medium"/>
              </a:rPr>
              <a:t>The </a:t>
            </a:r>
            <a:r>
              <a:rPr lang="en-US" sz="1600" b="1" i="1" dirty="0" err="1" smtClean="0">
                <a:latin typeface="Gotham Medium"/>
                <a:cs typeface="Gotham Medium"/>
              </a:rPr>
              <a:t>DepEd</a:t>
            </a:r>
            <a:r>
              <a:rPr lang="en-US" sz="1600" b="1" i="1" dirty="0" smtClean="0">
                <a:latin typeface="Gotham Medium"/>
                <a:cs typeface="Gotham Medium"/>
              </a:rPr>
              <a:t> </a:t>
            </a:r>
            <a:r>
              <a:rPr lang="en-US" sz="1600" b="1" i="1" dirty="0">
                <a:latin typeface="Gotham Medium"/>
                <a:cs typeface="Gotham Medium"/>
              </a:rPr>
              <a:t>RPMS is aligned with the </a:t>
            </a:r>
            <a:r>
              <a:rPr lang="en-US" sz="1600" b="1" i="1" dirty="0" smtClean="0">
                <a:latin typeface="Gotham Medium"/>
                <a:cs typeface="Gotham Medium"/>
              </a:rPr>
              <a:t>CSC </a:t>
            </a:r>
            <a:r>
              <a:rPr lang="en-US" sz="1600" b="1" i="1" dirty="0">
                <a:latin typeface="Gotham Medium"/>
                <a:cs typeface="Gotham Medium"/>
              </a:rPr>
              <a:t>SPMS </a:t>
            </a:r>
            <a:r>
              <a:rPr lang="en-US" sz="1600" b="1" i="1" dirty="0" smtClean="0">
                <a:latin typeface="Gotham Medium"/>
                <a:cs typeface="Gotham Medium"/>
              </a:rPr>
              <a:t>that has </a:t>
            </a:r>
            <a:r>
              <a:rPr lang="en-US" sz="1600" b="1" i="1" dirty="0">
                <a:latin typeface="Gotham Medium"/>
                <a:cs typeface="Gotham Medium"/>
              </a:rPr>
              <a:t>4 </a:t>
            </a:r>
            <a:r>
              <a:rPr lang="en-US" sz="1600" b="1" i="1" dirty="0" smtClean="0">
                <a:latin typeface="Gotham Medium"/>
                <a:cs typeface="Gotham Medium"/>
              </a:rPr>
              <a:t>Phases.</a:t>
            </a:r>
            <a:endParaRPr lang="en-US" sz="1600" b="1" i="1" dirty="0">
              <a:latin typeface="Gotham Medium"/>
              <a:cs typeface="Gotham Medium"/>
            </a:endParaRPr>
          </a:p>
        </p:txBody>
      </p:sp>
      <p:sp>
        <p:nvSpPr>
          <p:cNvPr id="12" name="Rounded Rectangle 11"/>
          <p:cNvSpPr/>
          <p:nvPr/>
        </p:nvSpPr>
        <p:spPr>
          <a:xfrm>
            <a:off x="2208451" y="98904"/>
            <a:ext cx="4719067" cy="822243"/>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dirty="0" smtClean="0">
                <a:solidFill>
                  <a:schemeClr val="bg1"/>
                </a:solidFill>
                <a:latin typeface="Gotham Black"/>
                <a:cs typeface="Gotham Black"/>
              </a:rPr>
              <a:t>4 RPMS PHASES</a:t>
            </a:r>
          </a:p>
        </p:txBody>
      </p:sp>
      <p:sp>
        <p:nvSpPr>
          <p:cNvPr id="3" name="Freeform 2"/>
          <p:cNvSpPr/>
          <p:nvPr/>
        </p:nvSpPr>
        <p:spPr>
          <a:xfrm>
            <a:off x="3701424" y="1170394"/>
            <a:ext cx="1727823" cy="1216675"/>
          </a:xfrm>
          <a:custGeom>
            <a:avLst/>
            <a:gdLst>
              <a:gd name="connsiteX0" fmla="*/ 0 w 1871808"/>
              <a:gd name="connsiteY0" fmla="*/ 202783 h 1216675"/>
              <a:gd name="connsiteX1" fmla="*/ 202783 w 1871808"/>
              <a:gd name="connsiteY1" fmla="*/ 0 h 1216675"/>
              <a:gd name="connsiteX2" fmla="*/ 1669025 w 1871808"/>
              <a:gd name="connsiteY2" fmla="*/ 0 h 1216675"/>
              <a:gd name="connsiteX3" fmla="*/ 1871808 w 1871808"/>
              <a:gd name="connsiteY3" fmla="*/ 202783 h 1216675"/>
              <a:gd name="connsiteX4" fmla="*/ 1871808 w 1871808"/>
              <a:gd name="connsiteY4" fmla="*/ 1013892 h 1216675"/>
              <a:gd name="connsiteX5" fmla="*/ 1669025 w 1871808"/>
              <a:gd name="connsiteY5" fmla="*/ 1216675 h 1216675"/>
              <a:gd name="connsiteX6" fmla="*/ 202783 w 1871808"/>
              <a:gd name="connsiteY6" fmla="*/ 1216675 h 1216675"/>
              <a:gd name="connsiteX7" fmla="*/ 0 w 1871808"/>
              <a:gd name="connsiteY7" fmla="*/ 1013892 h 1216675"/>
              <a:gd name="connsiteX8" fmla="*/ 0 w 1871808"/>
              <a:gd name="connsiteY8" fmla="*/ 202783 h 121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1808" h="1216675">
                <a:moveTo>
                  <a:pt x="0" y="202783"/>
                </a:moveTo>
                <a:cubicBezTo>
                  <a:pt x="0" y="90789"/>
                  <a:pt x="90789" y="0"/>
                  <a:pt x="202783" y="0"/>
                </a:cubicBezTo>
                <a:lnTo>
                  <a:pt x="1669025" y="0"/>
                </a:lnTo>
                <a:cubicBezTo>
                  <a:pt x="1781019" y="0"/>
                  <a:pt x="1871808" y="90789"/>
                  <a:pt x="1871808" y="202783"/>
                </a:cubicBezTo>
                <a:lnTo>
                  <a:pt x="1871808" y="1013892"/>
                </a:lnTo>
                <a:cubicBezTo>
                  <a:pt x="1871808" y="1125886"/>
                  <a:pt x="1781019" y="1216675"/>
                  <a:pt x="1669025" y="1216675"/>
                </a:cubicBezTo>
                <a:lnTo>
                  <a:pt x="202783" y="1216675"/>
                </a:lnTo>
                <a:cubicBezTo>
                  <a:pt x="90789" y="1216675"/>
                  <a:pt x="0" y="1125886"/>
                  <a:pt x="0" y="1013892"/>
                </a:cubicBezTo>
                <a:lnTo>
                  <a:pt x="0" y="202783"/>
                </a:lnTo>
                <a:close/>
              </a:path>
            </a:pathLst>
          </a:custGeom>
          <a:noFill/>
          <a:ln>
            <a:solidFill>
              <a:schemeClr val="tx1"/>
            </a:solid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spcFirstLastPara="0" vert="horz" wrap="square" lIns="127973" tIns="127973" rIns="127973" bIns="127973"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Gotham Medium"/>
                <a:cs typeface="Gotham Medium"/>
              </a:rPr>
              <a:t>I. Performance Planning &amp; Commitment</a:t>
            </a:r>
            <a:endParaRPr lang="en-US" sz="1800" kern="1200" dirty="0">
              <a:solidFill>
                <a:schemeClr val="tx1"/>
              </a:solidFill>
              <a:latin typeface="Gotham Medium"/>
              <a:cs typeface="Gotham Medium"/>
            </a:endParaRPr>
          </a:p>
        </p:txBody>
      </p:sp>
      <p:sp>
        <p:nvSpPr>
          <p:cNvPr id="4" name="Freeform 3"/>
          <p:cNvSpPr/>
          <p:nvPr/>
        </p:nvSpPr>
        <p:spPr>
          <a:xfrm>
            <a:off x="2709652" y="1778732"/>
            <a:ext cx="3711366" cy="4020647"/>
          </a:xfrm>
          <a:custGeom>
            <a:avLst/>
            <a:gdLst/>
            <a:ahLst/>
            <a:cxnLst/>
            <a:rect l="0" t="0" r="0" b="0"/>
            <a:pathLst>
              <a:path>
                <a:moveTo>
                  <a:pt x="3204689" y="393260"/>
                </a:moveTo>
                <a:arcTo wR="2010323" hR="2010323" stAng="18386979" swAng="1633933"/>
              </a:path>
            </a:pathLst>
          </a:custGeom>
          <a:noFill/>
          <a:ln>
            <a:solidFill>
              <a:srgbClr val="000000"/>
            </a:solidFill>
            <a:tailEnd type="arrow"/>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6" name="Freeform 5"/>
          <p:cNvSpPr/>
          <p:nvPr/>
        </p:nvSpPr>
        <p:spPr>
          <a:xfrm>
            <a:off x="5557108" y="3180718"/>
            <a:ext cx="1727823" cy="1216675"/>
          </a:xfrm>
          <a:custGeom>
            <a:avLst/>
            <a:gdLst>
              <a:gd name="connsiteX0" fmla="*/ 0 w 1871808"/>
              <a:gd name="connsiteY0" fmla="*/ 202783 h 1216675"/>
              <a:gd name="connsiteX1" fmla="*/ 202783 w 1871808"/>
              <a:gd name="connsiteY1" fmla="*/ 0 h 1216675"/>
              <a:gd name="connsiteX2" fmla="*/ 1669025 w 1871808"/>
              <a:gd name="connsiteY2" fmla="*/ 0 h 1216675"/>
              <a:gd name="connsiteX3" fmla="*/ 1871808 w 1871808"/>
              <a:gd name="connsiteY3" fmla="*/ 202783 h 1216675"/>
              <a:gd name="connsiteX4" fmla="*/ 1871808 w 1871808"/>
              <a:gd name="connsiteY4" fmla="*/ 1013892 h 1216675"/>
              <a:gd name="connsiteX5" fmla="*/ 1669025 w 1871808"/>
              <a:gd name="connsiteY5" fmla="*/ 1216675 h 1216675"/>
              <a:gd name="connsiteX6" fmla="*/ 202783 w 1871808"/>
              <a:gd name="connsiteY6" fmla="*/ 1216675 h 1216675"/>
              <a:gd name="connsiteX7" fmla="*/ 0 w 1871808"/>
              <a:gd name="connsiteY7" fmla="*/ 1013892 h 1216675"/>
              <a:gd name="connsiteX8" fmla="*/ 0 w 1871808"/>
              <a:gd name="connsiteY8" fmla="*/ 202783 h 121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1808" h="1216675">
                <a:moveTo>
                  <a:pt x="0" y="202783"/>
                </a:moveTo>
                <a:cubicBezTo>
                  <a:pt x="0" y="90789"/>
                  <a:pt x="90789" y="0"/>
                  <a:pt x="202783" y="0"/>
                </a:cubicBezTo>
                <a:lnTo>
                  <a:pt x="1669025" y="0"/>
                </a:lnTo>
                <a:cubicBezTo>
                  <a:pt x="1781019" y="0"/>
                  <a:pt x="1871808" y="90789"/>
                  <a:pt x="1871808" y="202783"/>
                </a:cubicBezTo>
                <a:lnTo>
                  <a:pt x="1871808" y="1013892"/>
                </a:lnTo>
                <a:cubicBezTo>
                  <a:pt x="1871808" y="1125886"/>
                  <a:pt x="1781019" y="1216675"/>
                  <a:pt x="1669025" y="1216675"/>
                </a:cubicBezTo>
                <a:lnTo>
                  <a:pt x="202783" y="1216675"/>
                </a:lnTo>
                <a:cubicBezTo>
                  <a:pt x="90789" y="1216675"/>
                  <a:pt x="0" y="1125886"/>
                  <a:pt x="0" y="1013892"/>
                </a:cubicBezTo>
                <a:lnTo>
                  <a:pt x="0" y="202783"/>
                </a:lnTo>
                <a:close/>
              </a:path>
            </a:pathLst>
          </a:custGeom>
          <a:noFill/>
          <a:ln>
            <a:solidFill>
              <a:schemeClr val="tx1"/>
            </a:solid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spcFirstLastPara="0" vert="horz" wrap="square" lIns="127973" tIns="127973" rIns="127973" bIns="127973"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Gotham Medium"/>
                <a:cs typeface="Gotham Medium"/>
              </a:rPr>
              <a:t>II. Performance Monitoring &amp; Coaching</a:t>
            </a:r>
            <a:endParaRPr lang="en-US" sz="1800" kern="1200" dirty="0">
              <a:solidFill>
                <a:schemeClr val="tx1"/>
              </a:solidFill>
              <a:latin typeface="Gotham Medium"/>
              <a:cs typeface="Gotham Medium"/>
            </a:endParaRPr>
          </a:p>
        </p:txBody>
      </p:sp>
      <p:sp>
        <p:nvSpPr>
          <p:cNvPr id="7" name="Freeform 6"/>
          <p:cNvSpPr/>
          <p:nvPr/>
        </p:nvSpPr>
        <p:spPr>
          <a:xfrm>
            <a:off x="2709652" y="1778732"/>
            <a:ext cx="3711366" cy="4020647"/>
          </a:xfrm>
          <a:custGeom>
            <a:avLst/>
            <a:gdLst/>
            <a:ahLst/>
            <a:cxnLst/>
            <a:rect l="0" t="0" r="0" b="0"/>
            <a:pathLst>
              <a:path>
                <a:moveTo>
                  <a:pt x="3812270" y="2901611"/>
                </a:moveTo>
                <a:arcTo wR="2010323" hR="2010323" stAng="1579088" swAng="1633933"/>
              </a:path>
            </a:pathLst>
          </a:custGeom>
          <a:noFill/>
          <a:ln>
            <a:solidFill>
              <a:srgbClr val="000000"/>
            </a:solidFill>
            <a:tailEnd type="arrow"/>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7"/>
          <p:cNvSpPr/>
          <p:nvPr/>
        </p:nvSpPr>
        <p:spPr>
          <a:xfrm>
            <a:off x="3701424" y="5191042"/>
            <a:ext cx="1727823" cy="1216675"/>
          </a:xfrm>
          <a:custGeom>
            <a:avLst/>
            <a:gdLst>
              <a:gd name="connsiteX0" fmla="*/ 0 w 1871808"/>
              <a:gd name="connsiteY0" fmla="*/ 202783 h 1216675"/>
              <a:gd name="connsiteX1" fmla="*/ 202783 w 1871808"/>
              <a:gd name="connsiteY1" fmla="*/ 0 h 1216675"/>
              <a:gd name="connsiteX2" fmla="*/ 1669025 w 1871808"/>
              <a:gd name="connsiteY2" fmla="*/ 0 h 1216675"/>
              <a:gd name="connsiteX3" fmla="*/ 1871808 w 1871808"/>
              <a:gd name="connsiteY3" fmla="*/ 202783 h 1216675"/>
              <a:gd name="connsiteX4" fmla="*/ 1871808 w 1871808"/>
              <a:gd name="connsiteY4" fmla="*/ 1013892 h 1216675"/>
              <a:gd name="connsiteX5" fmla="*/ 1669025 w 1871808"/>
              <a:gd name="connsiteY5" fmla="*/ 1216675 h 1216675"/>
              <a:gd name="connsiteX6" fmla="*/ 202783 w 1871808"/>
              <a:gd name="connsiteY6" fmla="*/ 1216675 h 1216675"/>
              <a:gd name="connsiteX7" fmla="*/ 0 w 1871808"/>
              <a:gd name="connsiteY7" fmla="*/ 1013892 h 1216675"/>
              <a:gd name="connsiteX8" fmla="*/ 0 w 1871808"/>
              <a:gd name="connsiteY8" fmla="*/ 202783 h 121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1808" h="1216675">
                <a:moveTo>
                  <a:pt x="0" y="202783"/>
                </a:moveTo>
                <a:cubicBezTo>
                  <a:pt x="0" y="90789"/>
                  <a:pt x="90789" y="0"/>
                  <a:pt x="202783" y="0"/>
                </a:cubicBezTo>
                <a:lnTo>
                  <a:pt x="1669025" y="0"/>
                </a:lnTo>
                <a:cubicBezTo>
                  <a:pt x="1781019" y="0"/>
                  <a:pt x="1871808" y="90789"/>
                  <a:pt x="1871808" y="202783"/>
                </a:cubicBezTo>
                <a:lnTo>
                  <a:pt x="1871808" y="1013892"/>
                </a:lnTo>
                <a:cubicBezTo>
                  <a:pt x="1871808" y="1125886"/>
                  <a:pt x="1781019" y="1216675"/>
                  <a:pt x="1669025" y="1216675"/>
                </a:cubicBezTo>
                <a:lnTo>
                  <a:pt x="202783" y="1216675"/>
                </a:lnTo>
                <a:cubicBezTo>
                  <a:pt x="90789" y="1216675"/>
                  <a:pt x="0" y="1125886"/>
                  <a:pt x="0" y="1013892"/>
                </a:cubicBezTo>
                <a:lnTo>
                  <a:pt x="0" y="202783"/>
                </a:lnTo>
                <a:close/>
              </a:path>
            </a:pathLst>
          </a:custGeom>
          <a:noFill/>
          <a:ln>
            <a:solidFill>
              <a:schemeClr val="tx1"/>
            </a:solid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spcFirstLastPara="0" vert="horz" wrap="square" lIns="127973" tIns="127973" rIns="127973" bIns="127973"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Gotham Medium"/>
                <a:cs typeface="Gotham Medium"/>
              </a:rPr>
              <a:t>III. Performance Review &amp; Evaluation</a:t>
            </a:r>
            <a:endParaRPr lang="en-US" sz="1800" kern="1200" dirty="0">
              <a:solidFill>
                <a:schemeClr val="tx1"/>
              </a:solidFill>
              <a:latin typeface="Gotham Medium"/>
              <a:cs typeface="Gotham Medium"/>
            </a:endParaRPr>
          </a:p>
        </p:txBody>
      </p:sp>
      <p:sp>
        <p:nvSpPr>
          <p:cNvPr id="9" name="Freeform 8"/>
          <p:cNvSpPr/>
          <p:nvPr/>
        </p:nvSpPr>
        <p:spPr>
          <a:xfrm>
            <a:off x="2709652" y="1778732"/>
            <a:ext cx="3711366" cy="4020647"/>
          </a:xfrm>
          <a:custGeom>
            <a:avLst/>
            <a:gdLst/>
            <a:ahLst/>
            <a:cxnLst/>
            <a:rect l="0" t="0" r="0" b="0"/>
            <a:pathLst>
              <a:path>
                <a:moveTo>
                  <a:pt x="815958" y="3627386"/>
                </a:moveTo>
                <a:arcTo wR="2010323" hR="2010323" stAng="7586979" swAng="1633933"/>
              </a:path>
            </a:pathLst>
          </a:custGeom>
          <a:noFill/>
          <a:ln>
            <a:solidFill>
              <a:srgbClr val="000000"/>
            </a:solidFill>
            <a:tailEnd type="arrow"/>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9"/>
          <p:cNvSpPr/>
          <p:nvPr/>
        </p:nvSpPr>
        <p:spPr>
          <a:xfrm>
            <a:off x="1845740" y="3180718"/>
            <a:ext cx="1855684" cy="1394394"/>
          </a:xfrm>
          <a:custGeom>
            <a:avLst/>
            <a:gdLst>
              <a:gd name="connsiteX0" fmla="*/ 0 w 1871808"/>
              <a:gd name="connsiteY0" fmla="*/ 202783 h 1216675"/>
              <a:gd name="connsiteX1" fmla="*/ 202783 w 1871808"/>
              <a:gd name="connsiteY1" fmla="*/ 0 h 1216675"/>
              <a:gd name="connsiteX2" fmla="*/ 1669025 w 1871808"/>
              <a:gd name="connsiteY2" fmla="*/ 0 h 1216675"/>
              <a:gd name="connsiteX3" fmla="*/ 1871808 w 1871808"/>
              <a:gd name="connsiteY3" fmla="*/ 202783 h 1216675"/>
              <a:gd name="connsiteX4" fmla="*/ 1871808 w 1871808"/>
              <a:gd name="connsiteY4" fmla="*/ 1013892 h 1216675"/>
              <a:gd name="connsiteX5" fmla="*/ 1669025 w 1871808"/>
              <a:gd name="connsiteY5" fmla="*/ 1216675 h 1216675"/>
              <a:gd name="connsiteX6" fmla="*/ 202783 w 1871808"/>
              <a:gd name="connsiteY6" fmla="*/ 1216675 h 1216675"/>
              <a:gd name="connsiteX7" fmla="*/ 0 w 1871808"/>
              <a:gd name="connsiteY7" fmla="*/ 1013892 h 1216675"/>
              <a:gd name="connsiteX8" fmla="*/ 0 w 1871808"/>
              <a:gd name="connsiteY8" fmla="*/ 202783 h 121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1808" h="1216675">
                <a:moveTo>
                  <a:pt x="0" y="202783"/>
                </a:moveTo>
                <a:cubicBezTo>
                  <a:pt x="0" y="90789"/>
                  <a:pt x="90789" y="0"/>
                  <a:pt x="202783" y="0"/>
                </a:cubicBezTo>
                <a:lnTo>
                  <a:pt x="1669025" y="0"/>
                </a:lnTo>
                <a:cubicBezTo>
                  <a:pt x="1781019" y="0"/>
                  <a:pt x="1871808" y="90789"/>
                  <a:pt x="1871808" y="202783"/>
                </a:cubicBezTo>
                <a:lnTo>
                  <a:pt x="1871808" y="1013892"/>
                </a:lnTo>
                <a:cubicBezTo>
                  <a:pt x="1871808" y="1125886"/>
                  <a:pt x="1781019" y="1216675"/>
                  <a:pt x="1669025" y="1216675"/>
                </a:cubicBezTo>
                <a:lnTo>
                  <a:pt x="202783" y="1216675"/>
                </a:lnTo>
                <a:cubicBezTo>
                  <a:pt x="90789" y="1216675"/>
                  <a:pt x="0" y="1125886"/>
                  <a:pt x="0" y="1013892"/>
                </a:cubicBezTo>
                <a:lnTo>
                  <a:pt x="0" y="202783"/>
                </a:lnTo>
                <a:close/>
              </a:path>
            </a:pathLst>
          </a:custGeom>
          <a:noFill/>
          <a:ln>
            <a:solidFill>
              <a:schemeClr val="tx1"/>
            </a:solid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spcFirstLastPara="0" vert="horz" wrap="square" lIns="127973" tIns="127973" rIns="127973" bIns="127973"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Gotham Medium"/>
                <a:cs typeface="Gotham Medium"/>
              </a:rPr>
              <a:t>IV. Performance Rewarding and Development Planning</a:t>
            </a:r>
            <a:endParaRPr lang="en-US" sz="1800" kern="1200" dirty="0">
              <a:solidFill>
                <a:schemeClr val="tx1"/>
              </a:solidFill>
              <a:latin typeface="Gotham Medium"/>
              <a:cs typeface="Gotham Medium"/>
            </a:endParaRPr>
          </a:p>
        </p:txBody>
      </p:sp>
      <p:sp>
        <p:nvSpPr>
          <p:cNvPr id="11" name="Freeform 10"/>
          <p:cNvSpPr/>
          <p:nvPr/>
        </p:nvSpPr>
        <p:spPr>
          <a:xfrm>
            <a:off x="2709652" y="1778732"/>
            <a:ext cx="3711366" cy="4020647"/>
          </a:xfrm>
          <a:custGeom>
            <a:avLst/>
            <a:gdLst/>
            <a:ahLst/>
            <a:cxnLst/>
            <a:rect l="0" t="0" r="0" b="0"/>
            <a:pathLst>
              <a:path>
                <a:moveTo>
                  <a:pt x="208377" y="1119036"/>
                </a:moveTo>
                <a:arcTo wR="2010323" hR="2010323" stAng="12379088" swAng="1633933"/>
              </a:path>
            </a:pathLst>
          </a:custGeom>
          <a:noFill/>
          <a:ln>
            <a:solidFill>
              <a:schemeClr val="tx1"/>
            </a:solidFill>
            <a:tailEnd type="arrow"/>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 name="Rectangle 1"/>
          <p:cNvSpPr/>
          <p:nvPr/>
        </p:nvSpPr>
        <p:spPr>
          <a:xfrm>
            <a:off x="5557108" y="1313727"/>
            <a:ext cx="1529492" cy="923326"/>
          </a:xfrm>
          <a:prstGeom prst="rect">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rgbClr val="000000"/>
                </a:solidFill>
                <a:effectLst/>
                <a:uFillTx/>
                <a:latin typeface="+mj-lt"/>
                <a:ea typeface="+mj-ea"/>
                <a:cs typeface="+mj-cs"/>
                <a:sym typeface="Helvetica"/>
              </a:rPr>
              <a:t>Output:</a:t>
            </a:r>
            <a:r>
              <a:rPr kumimoji="0" lang="en-US" sz="1800" b="0" i="0" u="none" strike="noStrike" cap="none" spc="0" normalizeH="0" dirty="0" smtClean="0">
                <a:ln>
                  <a:noFill/>
                </a:ln>
                <a:solidFill>
                  <a:srgbClr val="000000"/>
                </a:solidFill>
                <a:effectLst/>
                <a:uFillTx/>
                <a:latin typeface="+mj-lt"/>
                <a:ea typeface="+mj-ea"/>
                <a:cs typeface="+mj-cs"/>
                <a:sym typeface="Helvetica"/>
              </a:rPr>
              <a:t> IPCRF and OPCRF</a:t>
            </a:r>
          </a:p>
        </p:txBody>
      </p:sp>
      <p:sp>
        <p:nvSpPr>
          <p:cNvPr id="13" name="Rectangle 12"/>
          <p:cNvSpPr/>
          <p:nvPr/>
        </p:nvSpPr>
        <p:spPr>
          <a:xfrm>
            <a:off x="7430196" y="3342732"/>
            <a:ext cx="1484923" cy="923326"/>
          </a:xfrm>
          <a:prstGeom prst="rect">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rgbClr val="000000"/>
                </a:solidFill>
                <a:effectLst/>
                <a:uFillTx/>
                <a:latin typeface="+mj-lt"/>
                <a:ea typeface="+mj-ea"/>
                <a:cs typeface="+mj-cs"/>
                <a:sym typeface="Helvetica"/>
              </a:rPr>
              <a:t>Output:</a:t>
            </a:r>
            <a:r>
              <a:rPr kumimoji="0" lang="en-US" sz="1800" b="0" i="0" u="none" strike="noStrike" cap="none" spc="0" normalizeH="0" dirty="0" smtClean="0">
                <a:ln>
                  <a:noFill/>
                </a:ln>
                <a:solidFill>
                  <a:srgbClr val="000000"/>
                </a:solidFill>
                <a:effectLst/>
                <a:uFillTx/>
                <a:latin typeface="+mj-lt"/>
                <a:ea typeface="+mj-ea"/>
                <a:cs typeface="+mj-cs"/>
                <a:sym typeface="Helvetica"/>
              </a:rPr>
              <a:t> Monitoring Form</a:t>
            </a:r>
          </a:p>
        </p:txBody>
      </p:sp>
      <p:sp>
        <p:nvSpPr>
          <p:cNvPr id="14" name="Rectangle 13"/>
          <p:cNvSpPr/>
          <p:nvPr/>
        </p:nvSpPr>
        <p:spPr>
          <a:xfrm>
            <a:off x="5678557" y="5631727"/>
            <a:ext cx="1865243" cy="646327"/>
          </a:xfrm>
          <a:prstGeom prst="rect">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rgbClr val="000000"/>
                </a:solidFill>
                <a:effectLst/>
                <a:uFillTx/>
                <a:latin typeface="+mj-lt"/>
                <a:ea typeface="+mj-ea"/>
                <a:cs typeface="+mj-cs"/>
                <a:sym typeface="Helvetica"/>
              </a:rPr>
              <a:t>Output:</a:t>
            </a:r>
            <a:r>
              <a:rPr kumimoji="0" lang="en-US" sz="1800" b="0" i="0" u="none" strike="noStrike" cap="none" spc="0" normalizeH="0" dirty="0" smtClean="0">
                <a:ln>
                  <a:noFill/>
                </a:ln>
                <a:solidFill>
                  <a:srgbClr val="000000"/>
                </a:solidFill>
                <a:effectLst/>
                <a:uFillTx/>
                <a:latin typeface="+mj-lt"/>
                <a:ea typeface="+mj-ea"/>
                <a:cs typeface="+mj-cs"/>
                <a:sym typeface="Helvetica"/>
              </a:rPr>
              <a:t> Rating sheet</a:t>
            </a:r>
          </a:p>
        </p:txBody>
      </p:sp>
      <p:sp>
        <p:nvSpPr>
          <p:cNvPr id="15" name="Rectangle 14"/>
          <p:cNvSpPr/>
          <p:nvPr/>
        </p:nvSpPr>
        <p:spPr>
          <a:xfrm>
            <a:off x="49469" y="3290502"/>
            <a:ext cx="1703131" cy="923326"/>
          </a:xfrm>
          <a:prstGeom prst="rect">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rgbClr val="000000"/>
                </a:solidFill>
                <a:effectLst/>
                <a:uFillTx/>
                <a:latin typeface="+mj-lt"/>
                <a:ea typeface="+mj-ea"/>
                <a:cs typeface="+mj-cs"/>
                <a:sym typeface="Helvetica"/>
              </a:rPr>
              <a:t>Output:</a:t>
            </a:r>
            <a:r>
              <a:rPr kumimoji="0" lang="en-US" sz="1800" b="0" i="0" u="none" strike="noStrike" cap="none" spc="0" normalizeH="0" dirty="0" smtClean="0">
                <a:ln>
                  <a:noFill/>
                </a:ln>
                <a:solidFill>
                  <a:srgbClr val="000000"/>
                </a:solidFill>
                <a:effectLst/>
                <a:uFillTx/>
                <a:latin typeface="+mj-lt"/>
                <a:ea typeface="+mj-ea"/>
                <a:cs typeface="+mj-cs"/>
                <a:sym typeface="Helvetica"/>
              </a:rPr>
              <a:t> Development plan</a:t>
            </a:r>
          </a:p>
        </p:txBody>
      </p:sp>
      <p:pic>
        <p:nvPicPr>
          <p:cNvPr id="171010" name="Picture 2"/>
          <p:cNvPicPr>
            <a:picLocks noChangeAspect="1" noChangeArrowheads="1"/>
          </p:cNvPicPr>
          <p:nvPr/>
        </p:nvPicPr>
        <p:blipFill>
          <a:blip r:embed="rId3" cstate="print"/>
          <a:srcRect/>
          <a:stretch>
            <a:fillRect/>
          </a:stretch>
        </p:blipFill>
        <p:spPr bwMode="auto">
          <a:xfrm>
            <a:off x="0" y="990600"/>
            <a:ext cx="1676400" cy="1410056"/>
          </a:xfrm>
          <a:prstGeom prst="rect">
            <a:avLst/>
          </a:prstGeom>
          <a:noFill/>
          <a:ln w="9525">
            <a:noFill/>
            <a:miter lim="800000"/>
            <a:headEnd/>
            <a:tailEnd/>
          </a:ln>
          <a:effectLst/>
        </p:spPr>
      </p:pic>
      <p:sp>
        <p:nvSpPr>
          <p:cNvPr id="17" name="Right Arrow 16"/>
          <p:cNvSpPr/>
          <p:nvPr/>
        </p:nvSpPr>
        <p:spPr>
          <a:xfrm>
            <a:off x="1828800" y="1828800"/>
            <a:ext cx="1752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905000" y="1143000"/>
            <a:ext cx="1600200" cy="646327"/>
          </a:xfrm>
          <a:prstGeom prst="rect">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rgbClr val="000000"/>
                </a:solidFill>
                <a:effectLst/>
                <a:uFillTx/>
                <a:latin typeface="+mj-lt"/>
                <a:ea typeface="+mj-ea"/>
                <a:cs typeface="+mj-cs"/>
                <a:sym typeface="Helvetica"/>
              </a:rPr>
              <a:t>Input:</a:t>
            </a:r>
            <a:r>
              <a:rPr kumimoji="0" lang="en-US" sz="1800" b="0" i="0" u="none" strike="noStrike" cap="none" spc="0" normalizeH="0" dirty="0" smtClean="0">
                <a:ln>
                  <a:noFill/>
                </a:ln>
                <a:solidFill>
                  <a:srgbClr val="000000"/>
                </a:solidFill>
                <a:effectLst/>
                <a:uFillTx/>
                <a:latin typeface="+mj-lt"/>
                <a:ea typeface="+mj-ea"/>
                <a:cs typeface="+mj-cs"/>
                <a:sym typeface="Helvetica"/>
              </a:rPr>
              <a:t> SIP, PIA</a:t>
            </a:r>
          </a:p>
        </p:txBody>
      </p:sp>
      <p:sp>
        <p:nvSpPr>
          <p:cNvPr id="19" name="Right Arrow 18"/>
          <p:cNvSpPr/>
          <p:nvPr/>
        </p:nvSpPr>
        <p:spPr>
          <a:xfrm rot="16200000">
            <a:off x="0" y="26670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57200" y="2514600"/>
            <a:ext cx="1752600" cy="646331"/>
          </a:xfrm>
          <a:prstGeom prst="rect">
            <a:avLst/>
          </a:prstGeom>
          <a:noFill/>
        </p:spPr>
        <p:txBody>
          <a:bodyPr wrap="square" rtlCol="0">
            <a:spAutoFit/>
          </a:bodyPr>
          <a:lstStyle/>
          <a:p>
            <a:r>
              <a:rPr lang="en-US" dirty="0" smtClean="0"/>
              <a:t>During adjustment</a:t>
            </a:r>
            <a:endParaRPr lang="en-US" dirty="0"/>
          </a:p>
        </p:txBody>
      </p:sp>
    </p:spTree>
    <p:extLst>
      <p:ext uri="{BB962C8B-B14F-4D97-AF65-F5344CB8AC3E}">
        <p14:creationId xmlns:p14="http://schemas.microsoft.com/office/powerpoint/2010/main" val="2741237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1010"/>
                                        </p:tgtEl>
                                        <p:attrNameLst>
                                          <p:attrName>style.visibility</p:attrName>
                                        </p:attrNameLst>
                                      </p:cBhvr>
                                      <p:to>
                                        <p:strVal val="visible"/>
                                      </p:to>
                                    </p:set>
                                    <p:animEffect transition="in" filter="wipe(down)">
                                      <p:cBhvr>
                                        <p:cTn id="7" dur="500"/>
                                        <p:tgtEl>
                                          <p:spTgt spid="1710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47625"/>
            <a:ext cx="8229600" cy="914400"/>
          </a:xfrm>
        </p:spPr>
        <p:txBody>
          <a:bodyPr/>
          <a:lstStyle/>
          <a:p>
            <a:pPr eaLnBrk="1" hangingPunct="1"/>
            <a:r>
              <a:rPr lang="en-US" sz="4000" b="1" dirty="0" smtClean="0">
                <a:solidFill>
                  <a:srgbClr val="FFFF00"/>
                </a:solidFill>
                <a:latin typeface="Bookman Old Style" charset="0"/>
              </a:rPr>
              <a:t>SIP and OPCRF</a:t>
            </a:r>
            <a:endParaRPr lang="en-US" sz="4000" b="1" dirty="0">
              <a:solidFill>
                <a:srgbClr val="FFFF00"/>
              </a:solidFill>
              <a:latin typeface="Bookman Old Style" charset="0"/>
            </a:endParaRPr>
          </a:p>
        </p:txBody>
      </p:sp>
      <p:sp>
        <p:nvSpPr>
          <p:cNvPr id="4" name="Slide Number Placeholder 3"/>
          <p:cNvSpPr>
            <a:spLocks noGrp="1"/>
          </p:cNvSpPr>
          <p:nvPr>
            <p:ph type="sldNum" sz="quarter" idx="4294967295"/>
          </p:nvPr>
        </p:nvSpPr>
        <p:spPr>
          <a:xfrm>
            <a:off x="3124200" y="6356350"/>
            <a:ext cx="2895600" cy="365125"/>
          </a:xfrm>
          <a:prstGeom prst="rect">
            <a:avLst/>
          </a:prstGeom>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88DBB86D-905E-3142-9210-16138BD98EE1}" type="slidenum">
              <a:rPr lang="en-US">
                <a:solidFill>
                  <a:srgbClr val="FFFFFF"/>
                </a:solidFill>
                <a:latin typeface="Bookman Old Style" charset="0"/>
              </a:rPr>
              <a:pPr eaLnBrk="1" hangingPunct="1"/>
              <a:t>18</a:t>
            </a:fld>
            <a:endParaRPr lang="en-US">
              <a:solidFill>
                <a:srgbClr val="FFFFFF"/>
              </a:solidFill>
              <a:latin typeface="Bookman Old Style"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44278020"/>
              </p:ext>
            </p:extLst>
          </p:nvPr>
        </p:nvGraphicFramePr>
        <p:xfrm>
          <a:off x="0" y="1524000"/>
          <a:ext cx="9144000" cy="3770628"/>
        </p:xfrm>
        <a:graphic>
          <a:graphicData uri="http://schemas.openxmlformats.org/drawingml/2006/table">
            <a:tbl>
              <a:tblPr/>
              <a:tblGrid>
                <a:gridCol w="1011238">
                  <a:extLst>
                    <a:ext uri="{9D8B030D-6E8A-4147-A177-3AD203B41FA5}">
                      <a16:colId xmlns:a16="http://schemas.microsoft.com/office/drawing/2014/main" val="20000"/>
                    </a:ext>
                  </a:extLst>
                </a:gridCol>
                <a:gridCol w="1978025">
                  <a:extLst>
                    <a:ext uri="{9D8B030D-6E8A-4147-A177-3AD203B41FA5}">
                      <a16:colId xmlns:a16="http://schemas.microsoft.com/office/drawing/2014/main" val="20001"/>
                    </a:ext>
                  </a:extLst>
                </a:gridCol>
                <a:gridCol w="2227262">
                  <a:extLst>
                    <a:ext uri="{9D8B030D-6E8A-4147-A177-3AD203B41FA5}">
                      <a16:colId xmlns:a16="http://schemas.microsoft.com/office/drawing/2014/main" val="20002"/>
                    </a:ext>
                  </a:extLst>
                </a:gridCol>
                <a:gridCol w="1963738">
                  <a:extLst>
                    <a:ext uri="{9D8B030D-6E8A-4147-A177-3AD203B41FA5}">
                      <a16:colId xmlns:a16="http://schemas.microsoft.com/office/drawing/2014/main" val="20003"/>
                    </a:ext>
                  </a:extLst>
                </a:gridCol>
                <a:gridCol w="1963737">
                  <a:extLst>
                    <a:ext uri="{9D8B030D-6E8A-4147-A177-3AD203B41FA5}">
                      <a16:colId xmlns:a16="http://schemas.microsoft.com/office/drawing/2014/main" val="20004"/>
                    </a:ext>
                  </a:extLst>
                </a:gridCol>
              </a:tblGrid>
              <a:tr h="1533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FFFFFF"/>
                          </a:solidFill>
                          <a:effectLst/>
                          <a:latin typeface="Arial" charset="0"/>
                          <a:ea typeface="ＭＳ Ｐゴシック" charset="0"/>
                          <a:cs typeface="Arial" charset="0"/>
                        </a:rPr>
                        <a:t>Major Final Output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FFFFFF"/>
                          </a:solidFill>
                          <a:effectLst/>
                          <a:latin typeface="Arial" charset="0"/>
                          <a:ea typeface="ＭＳ Ｐゴシック" charset="0"/>
                          <a:cs typeface="Arial" charset="0"/>
                        </a:rPr>
                        <a:t>(MFO) </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FFFFFF"/>
                          </a:solidFill>
                          <a:effectLst/>
                          <a:latin typeface="Arial" charset="0"/>
                          <a:ea typeface="ＭＳ Ｐゴシック" charset="0"/>
                          <a:cs typeface="Arial" charset="0"/>
                        </a:rPr>
                        <a:t>Key Result Areas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FFFFFF"/>
                          </a:solidFill>
                          <a:effectLst/>
                          <a:latin typeface="Arial" charset="0"/>
                          <a:ea typeface="ＭＳ Ｐゴシック" charset="0"/>
                          <a:cs typeface="Arial" charset="0"/>
                        </a:rPr>
                        <a:t>(KRAs</a:t>
                      </a:r>
                      <a:r>
                        <a:rPr kumimoji="0" lang="en-US" sz="1600" b="1" i="0" u="none" strike="noStrike" cap="none" normalizeH="0" baseline="0" dirty="0" smtClean="0">
                          <a:ln>
                            <a:noFill/>
                          </a:ln>
                          <a:solidFill>
                            <a:srgbClr val="FFFFFF"/>
                          </a:solidFill>
                          <a:effectLst/>
                          <a:latin typeface="Arial" charset="0"/>
                          <a:ea typeface="ＭＳ Ｐゴシック" charset="0"/>
                          <a:cs typeface="Arial" charset="0"/>
                        </a:rPr>
                        <a:t>)/ Priority Improvement Areas</a:t>
                      </a:r>
                      <a:endParaRPr kumimoji="0" lang="en-US" sz="1600" b="1" i="0" u="none" strike="noStrike" cap="none" normalizeH="0" baseline="0" dirty="0">
                        <a:ln>
                          <a:noFill/>
                        </a:ln>
                        <a:solidFill>
                          <a:srgbClr val="FFFFFF"/>
                        </a:solidFill>
                        <a:effectLst/>
                        <a:latin typeface="Arial" charset="0"/>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ea typeface="ＭＳ Ｐゴシック" charset="0"/>
                          <a:cs typeface="Arial" charset="0"/>
                        </a:rPr>
                        <a:t>OPCRF</a:t>
                      </a:r>
                      <a:endParaRPr kumimoji="0" lang="en-US" sz="1600" b="1" i="0" u="none" strike="noStrike" cap="none" normalizeH="0" baseline="0" dirty="0">
                        <a:ln>
                          <a:noFill/>
                        </a:ln>
                        <a:solidFill>
                          <a:srgbClr val="FFFFFF"/>
                        </a:solidFill>
                        <a:effectLst/>
                        <a:latin typeface="Arial" charset="0"/>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FFFFFF"/>
                          </a:solidFill>
                          <a:effectLst/>
                          <a:latin typeface="Arial" charset="0"/>
                          <a:ea typeface="ＭＳ Ｐゴシック" charset="0"/>
                          <a:cs typeface="Arial" charset="0"/>
                        </a:rPr>
                        <a:t>(Principal)</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Arial" charset="0"/>
                          <a:ea typeface="ＭＳ Ｐゴシック" charset="0"/>
                          <a:cs typeface="Arial" charset="0"/>
                        </a:rPr>
                        <a:t>Key Result Areas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Arial" charset="0"/>
                          <a:ea typeface="ＭＳ Ｐゴシック" charset="0"/>
                          <a:cs typeface="Arial" charset="0"/>
                        </a:rPr>
                        <a:t>(KRAs)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a:ln>
                          <a:noFill/>
                        </a:ln>
                        <a:solidFill>
                          <a:srgbClr val="FFFFFF"/>
                        </a:solidFill>
                        <a:effectLst/>
                        <a:latin typeface="Arial" charset="0"/>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Arial" charset="0"/>
                          <a:ea typeface="ＭＳ Ｐゴシック" charset="0"/>
                          <a:cs typeface="Arial" charset="0"/>
                        </a:rPr>
                        <a:t>IPCRF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Arial" charset="0"/>
                          <a:ea typeface="ＭＳ Ｐゴシック" charset="0"/>
                          <a:cs typeface="Arial" charset="0"/>
                        </a:rPr>
                        <a:t>(Head Teacher)</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Arial" charset="0"/>
                          <a:ea typeface="ＭＳ Ｐゴシック" charset="0"/>
                          <a:cs typeface="Arial" charset="0"/>
                        </a:rPr>
                        <a:t>Key Result Areas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Arial" charset="0"/>
                          <a:ea typeface="ＭＳ Ｐゴシック" charset="0"/>
                          <a:cs typeface="Arial" charset="0"/>
                        </a:rPr>
                        <a:t>(KRAs)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a:ln>
                          <a:noFill/>
                        </a:ln>
                        <a:solidFill>
                          <a:srgbClr val="FFFFFF"/>
                        </a:solidFill>
                        <a:effectLst/>
                        <a:latin typeface="Arial" charset="0"/>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Arial" charset="0"/>
                          <a:ea typeface="ＭＳ Ｐゴシック" charset="0"/>
                          <a:cs typeface="Arial" charset="0"/>
                        </a:rPr>
                        <a:t>IPCRF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Arial" charset="0"/>
                          <a:ea typeface="ＭＳ Ｐゴシック" charset="0"/>
                          <a:cs typeface="Arial" charset="0"/>
                        </a:rPr>
                        <a:t>(Master Teacher)</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Arial" charset="0"/>
                          <a:ea typeface="ＭＳ Ｐゴシック" charset="0"/>
                          <a:cs typeface="Arial" charset="0"/>
                        </a:rPr>
                        <a:t>Key Result Areas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Arial" charset="0"/>
                          <a:ea typeface="ＭＳ Ｐゴシック" charset="0"/>
                          <a:cs typeface="Arial" charset="0"/>
                        </a:rPr>
                        <a:t>(KRAs)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a:ln>
                          <a:noFill/>
                        </a:ln>
                        <a:solidFill>
                          <a:srgbClr val="FFFFFF"/>
                        </a:solidFill>
                        <a:effectLst/>
                        <a:latin typeface="Arial" charset="0"/>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Arial" charset="0"/>
                          <a:ea typeface="ＭＳ Ｐゴシック" charset="0"/>
                          <a:cs typeface="Arial" charset="0"/>
                        </a:rPr>
                        <a:t>IPCRF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Arial" charset="0"/>
                          <a:ea typeface="ＭＳ Ｐゴシック" charset="0"/>
                          <a:cs typeface="Arial" charset="0"/>
                        </a:rPr>
                        <a:t>(Teachers)</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7000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rgbClr val="000000"/>
                        </a:solidFill>
                        <a:effectLst/>
                        <a:latin typeface="Arial" charset="0"/>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rgbClr val="000000"/>
                        </a:solidFill>
                        <a:effectLst/>
                        <a:latin typeface="Arial" charset="0"/>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rgbClr val="000000"/>
                        </a:solidFill>
                        <a:effectLst/>
                        <a:latin typeface="Arial" charset="0"/>
                        <a:ea typeface="ＭＳ Ｐゴシック"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ＭＳ Ｐゴシック" charset="0"/>
                          <a:cs typeface="Arial" charset="0"/>
                        </a:rPr>
                        <a:t>Basic </a:t>
                      </a:r>
                      <a:r>
                        <a:rPr kumimoji="0" lang="en-US" sz="1400" b="0" i="0" u="none" strike="noStrike" cap="none" normalizeH="0" baseline="0" dirty="0">
                          <a:ln>
                            <a:noFill/>
                          </a:ln>
                          <a:solidFill>
                            <a:srgbClr val="000000"/>
                          </a:solidFill>
                          <a:effectLst/>
                          <a:latin typeface="Arial" charset="0"/>
                          <a:ea typeface="ＭＳ Ｐゴシック" charset="0"/>
                          <a:cs typeface="Arial" charset="0"/>
                        </a:rPr>
                        <a:t>Education Services</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a typeface="ＭＳ Ｐゴシック"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1. Instructional Leadership</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342900" marR="0" lvl="0" indent="-342900" algn="l" defTabSz="914400" rtl="0" eaLnBrk="1" fontAlgn="base" latinLnBrk="0" hangingPunct="1">
                        <a:lnSpc>
                          <a:spcPct val="115000"/>
                        </a:lnSpc>
                        <a:spcBef>
                          <a:spcPct val="0"/>
                        </a:spcBef>
                        <a:spcAft>
                          <a:spcPct val="0"/>
                        </a:spcAft>
                        <a:buClrTx/>
                        <a:buSzTx/>
                        <a:buFont typeface="Symbol" charset="0"/>
                        <a:buNone/>
                        <a:tabLst/>
                      </a:pPr>
                      <a:endParaRPr kumimoji="0" lang="en-US" sz="1400" b="0" i="0" u="none" strike="noStrike" cap="none" normalizeH="0" baseline="0">
                        <a:ln>
                          <a:noFill/>
                        </a:ln>
                        <a:solidFill>
                          <a:srgbClr val="000000"/>
                        </a:solidFill>
                        <a:effectLst/>
                        <a:latin typeface="Arial" charset="0"/>
                        <a:ea typeface="Calibri" charset="0"/>
                        <a:cs typeface="Times New Roman" charset="0"/>
                      </a:endParaRPr>
                    </a:p>
                    <a:p>
                      <a:pPr marL="342900" marR="0" lvl="0" indent="-342900" algn="l" defTabSz="914400" rtl="0" eaLnBrk="1" fontAlgn="base" latinLnBrk="0" hangingPunct="1">
                        <a:lnSpc>
                          <a:spcPct val="115000"/>
                        </a:lnSpc>
                        <a:spcBef>
                          <a:spcPct val="0"/>
                        </a:spcBef>
                        <a:spcAft>
                          <a:spcPct val="0"/>
                        </a:spcAft>
                        <a:buClrTx/>
                        <a:buSzTx/>
                        <a:buFont typeface="Symbol" charset="0"/>
                        <a:buNone/>
                        <a:tabLst/>
                      </a:pPr>
                      <a:r>
                        <a:rPr kumimoji="0" lang="en-US" sz="1400" b="0" i="0" u="none" strike="noStrike" cap="none" normalizeH="0" baseline="0">
                          <a:ln>
                            <a:noFill/>
                          </a:ln>
                          <a:solidFill>
                            <a:srgbClr val="000000"/>
                          </a:solidFill>
                          <a:effectLst/>
                          <a:latin typeface="Arial" charset="0"/>
                          <a:ea typeface="Arial" charset="0"/>
                          <a:cs typeface="Arial" charset="0"/>
                        </a:rPr>
                        <a:t>1. School Curriculum Monitoring and Evaluation Plan</a:t>
                      </a:r>
                      <a:endParaRPr kumimoji="0" lang="en-US" sz="1400" b="0" i="0" u="none" strike="noStrike" cap="none" normalizeH="0" baseline="0">
                        <a:ln>
                          <a:noFill/>
                        </a:ln>
                        <a:solidFill>
                          <a:srgbClr val="000000"/>
                        </a:solidFill>
                        <a:effectLst/>
                        <a:latin typeface="Arial" charset="0"/>
                        <a:ea typeface="Calibri"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342900" marR="0" lvl="0" indent="-342900" algn="l" defTabSz="914400" rtl="0" eaLnBrk="1" fontAlgn="base" latinLnBrk="0" hangingPunct="1">
                        <a:lnSpc>
                          <a:spcPct val="115000"/>
                        </a:lnSpc>
                        <a:spcBef>
                          <a:spcPct val="0"/>
                        </a:spcBef>
                        <a:spcAft>
                          <a:spcPct val="0"/>
                        </a:spcAft>
                        <a:buClrTx/>
                        <a:buSzTx/>
                        <a:buFont typeface="Symbol" charset="0"/>
                        <a:buNone/>
                        <a:tabLst/>
                      </a:pPr>
                      <a:endParaRPr kumimoji="0" lang="en-US" sz="1400" b="0" i="0" u="none" strike="noStrike" cap="none" normalizeH="0" baseline="0">
                        <a:ln>
                          <a:noFill/>
                        </a:ln>
                        <a:solidFill>
                          <a:srgbClr val="000000"/>
                        </a:solidFill>
                        <a:effectLst/>
                        <a:latin typeface="Arial" charset="0"/>
                        <a:ea typeface="Calibri" charset="0"/>
                        <a:cs typeface="Times New Roman" charset="0"/>
                      </a:endParaRPr>
                    </a:p>
                    <a:p>
                      <a:pPr marL="342900" marR="0" lvl="0" indent="-342900" algn="l" defTabSz="914400" rtl="0" eaLnBrk="1" fontAlgn="base" latinLnBrk="0" hangingPunct="1">
                        <a:lnSpc>
                          <a:spcPct val="115000"/>
                        </a:lnSpc>
                        <a:spcBef>
                          <a:spcPct val="0"/>
                        </a:spcBef>
                        <a:spcAft>
                          <a:spcPct val="0"/>
                        </a:spcAft>
                        <a:buClrTx/>
                        <a:buSzTx/>
                        <a:buFont typeface="Symbol" charset="0"/>
                        <a:buNone/>
                        <a:tabLst/>
                      </a:pPr>
                      <a:r>
                        <a:rPr kumimoji="0" lang="en-US" sz="1400" b="0" i="0" u="none" strike="noStrike" cap="none" normalizeH="0" baseline="0">
                          <a:ln>
                            <a:noFill/>
                          </a:ln>
                          <a:solidFill>
                            <a:srgbClr val="000000"/>
                          </a:solidFill>
                          <a:effectLst/>
                          <a:latin typeface="Arial" charset="0"/>
                          <a:ea typeface="Arial" charset="0"/>
                          <a:cs typeface="Arial" charset="0"/>
                        </a:rPr>
                        <a:t>1. Instructional Supervision</a:t>
                      </a:r>
                    </a:p>
                    <a:p>
                      <a:pPr marL="342900" marR="0" lvl="0" indent="-342900" algn="l" defTabSz="914400" rtl="0" eaLnBrk="1" fontAlgn="base" latinLnBrk="0" hangingPunct="1">
                        <a:lnSpc>
                          <a:spcPct val="115000"/>
                        </a:lnSpc>
                        <a:spcBef>
                          <a:spcPct val="0"/>
                        </a:spcBef>
                        <a:spcAft>
                          <a:spcPct val="0"/>
                        </a:spcAft>
                        <a:buClrTx/>
                        <a:buSzTx/>
                        <a:buFont typeface="Symbol" charset="0"/>
                        <a:buNone/>
                        <a:tabLst/>
                      </a:pPr>
                      <a:r>
                        <a:rPr kumimoji="0" lang="en-US" sz="1400" b="0" i="0" u="none" strike="noStrike" cap="none" normalizeH="0" baseline="0">
                          <a:ln>
                            <a:noFill/>
                          </a:ln>
                          <a:solidFill>
                            <a:srgbClr val="000000"/>
                          </a:solidFill>
                          <a:effectLst/>
                          <a:latin typeface="Arial" charset="0"/>
                          <a:ea typeface="Arial" charset="0"/>
                          <a:cs typeface="Arial" charset="0"/>
                        </a:rPr>
                        <a:t>2. Instructional Competence</a:t>
                      </a:r>
                      <a:endParaRPr kumimoji="0" lang="en-US" sz="1400" b="0" i="0" u="none" strike="noStrike" cap="none" normalizeH="0" baseline="0">
                        <a:ln>
                          <a:noFill/>
                        </a:ln>
                        <a:solidFill>
                          <a:srgbClr val="000000"/>
                        </a:solidFill>
                        <a:effectLst/>
                        <a:latin typeface="Arial" charset="0"/>
                        <a:ea typeface="Calibri"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342900" marR="0" lvl="0" indent="-342900" algn="l" defTabSz="914400" rtl="0" eaLnBrk="1" fontAlgn="base" latinLnBrk="0" hangingPunct="1">
                        <a:lnSpc>
                          <a:spcPct val="115000"/>
                        </a:lnSpc>
                        <a:spcBef>
                          <a:spcPct val="0"/>
                        </a:spcBef>
                        <a:spcAft>
                          <a:spcPct val="0"/>
                        </a:spcAft>
                        <a:buClrTx/>
                        <a:buSzTx/>
                        <a:buFont typeface="Symbol" charset="0"/>
                        <a:buNone/>
                        <a:tabLst/>
                      </a:pPr>
                      <a:endParaRPr kumimoji="0" lang="en-US" sz="1400" b="0" i="0" u="none" strike="noStrike" cap="none" normalizeH="0" baseline="0">
                        <a:ln>
                          <a:noFill/>
                        </a:ln>
                        <a:solidFill>
                          <a:srgbClr val="000000"/>
                        </a:solidFill>
                        <a:effectLst/>
                        <a:latin typeface="Arial" charset="0"/>
                        <a:ea typeface="Calibri" charset="0"/>
                        <a:cs typeface="Times New Roman" charset="0"/>
                      </a:endParaRPr>
                    </a:p>
                    <a:p>
                      <a:pPr marL="342900" marR="0" lvl="0" indent="-342900" algn="l" defTabSz="914400" rtl="0" eaLnBrk="1" fontAlgn="base" latinLnBrk="0" hangingPunct="1">
                        <a:lnSpc>
                          <a:spcPct val="115000"/>
                        </a:lnSpc>
                        <a:spcBef>
                          <a:spcPct val="0"/>
                        </a:spcBef>
                        <a:spcAft>
                          <a:spcPct val="0"/>
                        </a:spcAft>
                        <a:buClrTx/>
                        <a:buSzTx/>
                        <a:buFont typeface="Symbol" charset="0"/>
                        <a:buNone/>
                        <a:tabLst/>
                      </a:pPr>
                      <a:r>
                        <a:rPr kumimoji="0" lang="en-US" sz="1400" b="0" i="0" u="none" strike="noStrike" cap="none" normalizeH="0" baseline="0">
                          <a:ln>
                            <a:noFill/>
                          </a:ln>
                          <a:solidFill>
                            <a:srgbClr val="000000"/>
                          </a:solidFill>
                          <a:effectLst/>
                          <a:latin typeface="Arial" charset="0"/>
                          <a:ea typeface="Arial" charset="0"/>
                          <a:cs typeface="Arial" charset="0"/>
                        </a:rPr>
                        <a:t>1. Teaching Learning Process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946150">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5. Human Resource Management and Development</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5. Human Resource Management</a:t>
                      </a:r>
                    </a:p>
                    <a:p>
                      <a:pPr marL="0" marR="0" lvl="0" indent="0" algn="l" defTabSz="914400" rtl="0" eaLnBrk="1" fontAlgn="base" latinLnBrk="0" hangingPunct="1">
                        <a:lnSpc>
                          <a:spcPct val="107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ＭＳ Ｐゴシック" charset="0"/>
                          <a:cs typeface="Arial" charset="0"/>
                        </a:rPr>
                        <a:t>(School Based INSET)</a:t>
                      </a:r>
                      <a:endParaRPr kumimoji="0" lang="en-US" sz="1400" b="0" i="0" u="none" strike="noStrike" cap="none" normalizeH="0" baseline="0">
                        <a:ln>
                          <a:noFill/>
                        </a:ln>
                        <a:solidFill>
                          <a:srgbClr val="000000"/>
                        </a:solidFill>
                        <a:effectLst/>
                        <a:latin typeface="Arial" charset="0"/>
                        <a:ea typeface="Calibri"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Calibri" charset="0"/>
                          <a:cs typeface="Times New Roman" charset="0"/>
                        </a:rPr>
                        <a:t>5. </a:t>
                      </a:r>
                      <a:r>
                        <a:rPr kumimoji="0" lang="en-US" sz="1400" b="0" i="0" u="none" strike="noStrike" cap="none" normalizeH="0" baseline="0" dirty="0">
                          <a:ln>
                            <a:noFill/>
                          </a:ln>
                          <a:solidFill>
                            <a:srgbClr val="000000"/>
                          </a:solidFill>
                          <a:effectLst/>
                          <a:latin typeface="Arial" charset="0"/>
                          <a:ea typeface="Calibri" charset="0"/>
                          <a:cs typeface="Times New Roman" charset="0"/>
                        </a:rPr>
                        <a:t>Personal and Professional Development (Action Research)</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Calibri" charset="0"/>
                          <a:cs typeface="Times New Roman" charset="0"/>
                        </a:rPr>
                        <a:t>5. </a:t>
                      </a:r>
                      <a:r>
                        <a:rPr kumimoji="0" lang="en-US" sz="1400" b="0" i="0" u="none" strike="noStrike" cap="none" normalizeH="0" baseline="0" dirty="0">
                          <a:ln>
                            <a:noFill/>
                          </a:ln>
                          <a:solidFill>
                            <a:srgbClr val="000000"/>
                          </a:solidFill>
                          <a:effectLst/>
                          <a:latin typeface="Arial" charset="0"/>
                          <a:ea typeface="Calibri" charset="0"/>
                          <a:cs typeface="Times New Roman" charset="0"/>
                        </a:rPr>
                        <a:t>Personal and Professional Development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2"/>
                  </a:ext>
                </a:extLst>
              </a:tr>
            </a:tbl>
          </a:graphicData>
        </a:graphic>
      </p:graphicFrame>
      <p:pic>
        <p:nvPicPr>
          <p:cNvPr id="2" name="Picture 1"/>
          <p:cNvPicPr>
            <a:picLocks noChangeAspect="1"/>
          </p:cNvPicPr>
          <p:nvPr/>
        </p:nvPicPr>
        <p:blipFill>
          <a:blip r:embed="rId3"/>
          <a:stretch>
            <a:fillRect/>
          </a:stretch>
        </p:blipFill>
        <p:spPr>
          <a:xfrm>
            <a:off x="0" y="1143000"/>
            <a:ext cx="9077029" cy="5213350"/>
          </a:xfrm>
          <a:prstGeom prst="rect">
            <a:avLst/>
          </a:prstGeom>
        </p:spPr>
      </p:pic>
      <p:sp>
        <p:nvSpPr>
          <p:cNvPr id="6" name="Rounded Rectangle 5"/>
          <p:cNvSpPr/>
          <p:nvPr/>
        </p:nvSpPr>
        <p:spPr>
          <a:xfrm>
            <a:off x="381000" y="2057400"/>
            <a:ext cx="838200" cy="4686300"/>
          </a:xfrm>
          <a:prstGeom prst="roundRect">
            <a:avLst/>
          </a:prstGeom>
          <a:noFill/>
          <a:ln w="57150" cmpd="sng">
            <a:solidFill>
              <a:srgbClr val="EA82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 name="TextBox 2"/>
          <p:cNvSpPr txBox="1"/>
          <p:nvPr/>
        </p:nvSpPr>
        <p:spPr>
          <a:xfrm>
            <a:off x="1514771" y="3886200"/>
            <a:ext cx="7705429" cy="523220"/>
          </a:xfrm>
          <a:prstGeom prst="rect">
            <a:avLst/>
          </a:prstGeom>
          <a:noFill/>
        </p:spPr>
        <p:txBody>
          <a:bodyPr wrap="square" rtlCol="0">
            <a:spAutoFit/>
          </a:bodyPr>
          <a:lstStyle/>
          <a:p>
            <a:r>
              <a:rPr lang="en-PH" sz="2800" dirty="0" smtClean="0">
                <a:solidFill>
                  <a:srgbClr val="002060"/>
                </a:solidFill>
              </a:rPr>
              <a:t>Key Results Area = Priority Improvement Area</a:t>
            </a:r>
            <a:endParaRPr lang="en-PH" sz="2800" dirty="0">
              <a:solidFill>
                <a:srgbClr val="002060"/>
              </a:solidFill>
            </a:endParaRPr>
          </a:p>
        </p:txBody>
      </p:sp>
    </p:spTree>
    <p:extLst>
      <p:ext uri="{BB962C8B-B14F-4D97-AF65-F5344CB8AC3E}">
        <p14:creationId xmlns:p14="http://schemas.microsoft.com/office/powerpoint/2010/main" val="2460488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4"/>
          </p:nvPr>
        </p:nvSpPr>
        <p:spPr/>
        <p:txBody>
          <a:bodyPr/>
          <a:lstStyle/>
          <a:p>
            <a:fld id="{40CEB23D-5D9C-424D-A4B8-74E3F10BC318}" type="slidenum">
              <a:rPr lang="fil-PH" smtClean="0"/>
              <a:pPr/>
              <a:t>19</a:t>
            </a:fld>
            <a:endParaRPr lang="fil-PH" dirty="0"/>
          </a:p>
        </p:txBody>
      </p:sp>
      <p:pic>
        <p:nvPicPr>
          <p:cNvPr id="173058" name="Picture 2"/>
          <p:cNvPicPr>
            <a:picLocks noChangeAspect="1" noChangeArrowheads="1"/>
          </p:cNvPicPr>
          <p:nvPr/>
        </p:nvPicPr>
        <p:blipFill>
          <a:blip r:embed="rId3"/>
          <a:srcRect/>
          <a:stretch>
            <a:fillRect/>
          </a:stretch>
        </p:blipFill>
        <p:spPr bwMode="auto">
          <a:xfrm>
            <a:off x="1" y="0"/>
            <a:ext cx="9144658" cy="6858000"/>
          </a:xfrm>
          <a:prstGeom prst="rect">
            <a:avLst/>
          </a:prstGeom>
          <a:noFill/>
          <a:ln w="9525">
            <a:noFill/>
            <a:miter lim="800000"/>
            <a:headEnd/>
            <a:tailEnd/>
          </a:ln>
          <a:effectLst/>
        </p:spPr>
      </p:pic>
      <p:sp>
        <p:nvSpPr>
          <p:cNvPr id="6" name="Rectangle 5"/>
          <p:cNvSpPr/>
          <p:nvPr/>
        </p:nvSpPr>
        <p:spPr>
          <a:xfrm>
            <a:off x="-381000" y="2362200"/>
            <a:ext cx="98298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43610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2"/>
          <p:cNvSpPr>
            <a:spLocks noGrp="1"/>
          </p:cNvSpPr>
          <p:nvPr>
            <p:ph type="title"/>
          </p:nvPr>
        </p:nvSpPr>
        <p:spPr>
          <a:xfrm>
            <a:off x="0" y="152400"/>
            <a:ext cx="8839200" cy="914400"/>
          </a:xfrm>
        </p:spPr>
        <p:txBody>
          <a:bodyPr rtlCol="0">
            <a:normAutofit/>
          </a:bodyPr>
          <a:lstStyle/>
          <a:p>
            <a:pPr marL="514350" indent="-474663" eaLnBrk="1" fontAlgn="auto" hangingPunct="1">
              <a:spcAft>
                <a:spcPts val="0"/>
              </a:spcAft>
              <a:defRPr/>
            </a:pPr>
            <a:r>
              <a:rPr lang="en-US" altLang="en-US" sz="3800" b="1" dirty="0" smtClean="0">
                <a:latin typeface="Calibri" pitchFamily="34" charset="0"/>
                <a:ea typeface="Calibri" pitchFamily="34" charset="0"/>
                <a:cs typeface="Calibri" pitchFamily="34" charset="0"/>
              </a:rPr>
              <a:t>Discuss Strengths and Improvement Needs</a:t>
            </a:r>
          </a:p>
        </p:txBody>
      </p:sp>
      <p:pic>
        <p:nvPicPr>
          <p:cNvPr id="696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962150"/>
            <a:ext cx="9163050" cy="270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p:cNvSpPr/>
          <p:nvPr/>
        </p:nvSpPr>
        <p:spPr>
          <a:xfrm>
            <a:off x="419100" y="1485900"/>
            <a:ext cx="8382000" cy="2076450"/>
          </a:xfrm>
          <a:prstGeom prst="ellipse">
            <a:avLst/>
          </a:prstGeom>
          <a:noFill/>
          <a:ln/>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649332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6074816"/>
            <a:ext cx="9144000" cy="1143001"/>
          </a:xfrm>
        </p:spPr>
        <p:txBody>
          <a:bodyPr>
            <a:normAutofit/>
          </a:bodyPr>
          <a:lstStyle/>
          <a:p>
            <a:pPr eaLnBrk="1" hangingPunct="1"/>
            <a:r>
              <a:rPr lang="en-US" sz="1600" b="1" i="1" dirty="0" smtClean="0">
                <a:latin typeface="Gotham Medium"/>
                <a:cs typeface="Gotham Medium"/>
              </a:rPr>
              <a:t>The </a:t>
            </a:r>
            <a:r>
              <a:rPr lang="en-US" sz="1600" b="1" i="1" dirty="0" err="1" smtClean="0">
                <a:latin typeface="Gotham Medium"/>
                <a:cs typeface="Gotham Medium"/>
              </a:rPr>
              <a:t>DepEd</a:t>
            </a:r>
            <a:r>
              <a:rPr lang="en-US" sz="1600" b="1" i="1" dirty="0" smtClean="0">
                <a:latin typeface="Gotham Medium"/>
                <a:cs typeface="Gotham Medium"/>
              </a:rPr>
              <a:t> </a:t>
            </a:r>
            <a:r>
              <a:rPr lang="en-US" sz="1600" b="1" i="1" dirty="0">
                <a:latin typeface="Gotham Medium"/>
                <a:cs typeface="Gotham Medium"/>
              </a:rPr>
              <a:t>RPMS is aligned with the </a:t>
            </a:r>
            <a:r>
              <a:rPr lang="en-US" sz="1600" b="1" i="1" dirty="0" smtClean="0">
                <a:latin typeface="Gotham Medium"/>
                <a:cs typeface="Gotham Medium"/>
              </a:rPr>
              <a:t>CSC </a:t>
            </a:r>
            <a:r>
              <a:rPr lang="en-US" sz="1600" b="1" i="1" dirty="0">
                <a:latin typeface="Gotham Medium"/>
                <a:cs typeface="Gotham Medium"/>
              </a:rPr>
              <a:t>SPMS </a:t>
            </a:r>
            <a:r>
              <a:rPr lang="en-US" sz="1600" b="1" i="1" dirty="0" smtClean="0">
                <a:latin typeface="Gotham Medium"/>
                <a:cs typeface="Gotham Medium"/>
              </a:rPr>
              <a:t>that has </a:t>
            </a:r>
            <a:r>
              <a:rPr lang="en-US" sz="1600" b="1" i="1" dirty="0">
                <a:latin typeface="Gotham Medium"/>
                <a:cs typeface="Gotham Medium"/>
              </a:rPr>
              <a:t>4 </a:t>
            </a:r>
            <a:r>
              <a:rPr lang="en-US" sz="1600" b="1" i="1" dirty="0" smtClean="0">
                <a:latin typeface="Gotham Medium"/>
                <a:cs typeface="Gotham Medium"/>
              </a:rPr>
              <a:t>Phases.</a:t>
            </a:r>
            <a:endParaRPr lang="en-US" sz="1600" b="1" i="1" dirty="0">
              <a:latin typeface="Gotham Medium"/>
              <a:cs typeface="Gotham Medium"/>
            </a:endParaRPr>
          </a:p>
        </p:txBody>
      </p:sp>
      <p:sp>
        <p:nvSpPr>
          <p:cNvPr id="12" name="Rounded Rectangle 11"/>
          <p:cNvSpPr/>
          <p:nvPr/>
        </p:nvSpPr>
        <p:spPr>
          <a:xfrm>
            <a:off x="2208451" y="98904"/>
            <a:ext cx="4719067" cy="822243"/>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dirty="0" smtClean="0">
                <a:solidFill>
                  <a:schemeClr val="bg1"/>
                </a:solidFill>
                <a:latin typeface="Gotham Black"/>
                <a:cs typeface="Gotham Black"/>
              </a:rPr>
              <a:t>4 RPMS PHASES</a:t>
            </a:r>
          </a:p>
        </p:txBody>
      </p:sp>
      <p:sp>
        <p:nvSpPr>
          <p:cNvPr id="3" name="Freeform 2"/>
          <p:cNvSpPr/>
          <p:nvPr/>
        </p:nvSpPr>
        <p:spPr>
          <a:xfrm>
            <a:off x="3701424" y="1170394"/>
            <a:ext cx="1727823" cy="1216675"/>
          </a:xfrm>
          <a:custGeom>
            <a:avLst/>
            <a:gdLst>
              <a:gd name="connsiteX0" fmla="*/ 0 w 1871808"/>
              <a:gd name="connsiteY0" fmla="*/ 202783 h 1216675"/>
              <a:gd name="connsiteX1" fmla="*/ 202783 w 1871808"/>
              <a:gd name="connsiteY1" fmla="*/ 0 h 1216675"/>
              <a:gd name="connsiteX2" fmla="*/ 1669025 w 1871808"/>
              <a:gd name="connsiteY2" fmla="*/ 0 h 1216675"/>
              <a:gd name="connsiteX3" fmla="*/ 1871808 w 1871808"/>
              <a:gd name="connsiteY3" fmla="*/ 202783 h 1216675"/>
              <a:gd name="connsiteX4" fmla="*/ 1871808 w 1871808"/>
              <a:gd name="connsiteY4" fmla="*/ 1013892 h 1216675"/>
              <a:gd name="connsiteX5" fmla="*/ 1669025 w 1871808"/>
              <a:gd name="connsiteY5" fmla="*/ 1216675 h 1216675"/>
              <a:gd name="connsiteX6" fmla="*/ 202783 w 1871808"/>
              <a:gd name="connsiteY6" fmla="*/ 1216675 h 1216675"/>
              <a:gd name="connsiteX7" fmla="*/ 0 w 1871808"/>
              <a:gd name="connsiteY7" fmla="*/ 1013892 h 1216675"/>
              <a:gd name="connsiteX8" fmla="*/ 0 w 1871808"/>
              <a:gd name="connsiteY8" fmla="*/ 202783 h 121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1808" h="1216675">
                <a:moveTo>
                  <a:pt x="0" y="202783"/>
                </a:moveTo>
                <a:cubicBezTo>
                  <a:pt x="0" y="90789"/>
                  <a:pt x="90789" y="0"/>
                  <a:pt x="202783" y="0"/>
                </a:cubicBezTo>
                <a:lnTo>
                  <a:pt x="1669025" y="0"/>
                </a:lnTo>
                <a:cubicBezTo>
                  <a:pt x="1781019" y="0"/>
                  <a:pt x="1871808" y="90789"/>
                  <a:pt x="1871808" y="202783"/>
                </a:cubicBezTo>
                <a:lnTo>
                  <a:pt x="1871808" y="1013892"/>
                </a:lnTo>
                <a:cubicBezTo>
                  <a:pt x="1871808" y="1125886"/>
                  <a:pt x="1781019" y="1216675"/>
                  <a:pt x="1669025" y="1216675"/>
                </a:cubicBezTo>
                <a:lnTo>
                  <a:pt x="202783" y="1216675"/>
                </a:lnTo>
                <a:cubicBezTo>
                  <a:pt x="90789" y="1216675"/>
                  <a:pt x="0" y="1125886"/>
                  <a:pt x="0" y="1013892"/>
                </a:cubicBezTo>
                <a:lnTo>
                  <a:pt x="0" y="202783"/>
                </a:lnTo>
                <a:close/>
              </a:path>
            </a:pathLst>
          </a:custGeom>
          <a:noFill/>
          <a:ln>
            <a:solidFill>
              <a:schemeClr val="tx1"/>
            </a:solid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spcFirstLastPara="0" vert="horz" wrap="square" lIns="127973" tIns="127973" rIns="127973" bIns="127973"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Gotham Medium"/>
                <a:cs typeface="Gotham Medium"/>
              </a:rPr>
              <a:t>I. Performance Planning &amp; Commitment</a:t>
            </a:r>
            <a:endParaRPr lang="en-US" sz="1800" kern="1200" dirty="0">
              <a:solidFill>
                <a:schemeClr val="tx1"/>
              </a:solidFill>
              <a:latin typeface="Gotham Medium"/>
              <a:cs typeface="Gotham Medium"/>
            </a:endParaRPr>
          </a:p>
        </p:txBody>
      </p:sp>
      <p:sp>
        <p:nvSpPr>
          <p:cNvPr id="4" name="Freeform 3"/>
          <p:cNvSpPr/>
          <p:nvPr/>
        </p:nvSpPr>
        <p:spPr>
          <a:xfrm>
            <a:off x="2709652" y="1778732"/>
            <a:ext cx="3711366" cy="4020647"/>
          </a:xfrm>
          <a:custGeom>
            <a:avLst/>
            <a:gdLst/>
            <a:ahLst/>
            <a:cxnLst/>
            <a:rect l="0" t="0" r="0" b="0"/>
            <a:pathLst>
              <a:path>
                <a:moveTo>
                  <a:pt x="3204689" y="393260"/>
                </a:moveTo>
                <a:arcTo wR="2010323" hR="2010323" stAng="18386979" swAng="1633933"/>
              </a:path>
            </a:pathLst>
          </a:custGeom>
          <a:noFill/>
          <a:ln>
            <a:solidFill>
              <a:srgbClr val="000000"/>
            </a:solidFill>
            <a:tailEnd type="arrow"/>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6" name="Freeform 5"/>
          <p:cNvSpPr/>
          <p:nvPr/>
        </p:nvSpPr>
        <p:spPr>
          <a:xfrm>
            <a:off x="5557108" y="3180718"/>
            <a:ext cx="1727823" cy="1216675"/>
          </a:xfrm>
          <a:custGeom>
            <a:avLst/>
            <a:gdLst>
              <a:gd name="connsiteX0" fmla="*/ 0 w 1871808"/>
              <a:gd name="connsiteY0" fmla="*/ 202783 h 1216675"/>
              <a:gd name="connsiteX1" fmla="*/ 202783 w 1871808"/>
              <a:gd name="connsiteY1" fmla="*/ 0 h 1216675"/>
              <a:gd name="connsiteX2" fmla="*/ 1669025 w 1871808"/>
              <a:gd name="connsiteY2" fmla="*/ 0 h 1216675"/>
              <a:gd name="connsiteX3" fmla="*/ 1871808 w 1871808"/>
              <a:gd name="connsiteY3" fmla="*/ 202783 h 1216675"/>
              <a:gd name="connsiteX4" fmla="*/ 1871808 w 1871808"/>
              <a:gd name="connsiteY4" fmla="*/ 1013892 h 1216675"/>
              <a:gd name="connsiteX5" fmla="*/ 1669025 w 1871808"/>
              <a:gd name="connsiteY5" fmla="*/ 1216675 h 1216675"/>
              <a:gd name="connsiteX6" fmla="*/ 202783 w 1871808"/>
              <a:gd name="connsiteY6" fmla="*/ 1216675 h 1216675"/>
              <a:gd name="connsiteX7" fmla="*/ 0 w 1871808"/>
              <a:gd name="connsiteY7" fmla="*/ 1013892 h 1216675"/>
              <a:gd name="connsiteX8" fmla="*/ 0 w 1871808"/>
              <a:gd name="connsiteY8" fmla="*/ 202783 h 121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1808" h="1216675">
                <a:moveTo>
                  <a:pt x="0" y="202783"/>
                </a:moveTo>
                <a:cubicBezTo>
                  <a:pt x="0" y="90789"/>
                  <a:pt x="90789" y="0"/>
                  <a:pt x="202783" y="0"/>
                </a:cubicBezTo>
                <a:lnTo>
                  <a:pt x="1669025" y="0"/>
                </a:lnTo>
                <a:cubicBezTo>
                  <a:pt x="1781019" y="0"/>
                  <a:pt x="1871808" y="90789"/>
                  <a:pt x="1871808" y="202783"/>
                </a:cubicBezTo>
                <a:lnTo>
                  <a:pt x="1871808" y="1013892"/>
                </a:lnTo>
                <a:cubicBezTo>
                  <a:pt x="1871808" y="1125886"/>
                  <a:pt x="1781019" y="1216675"/>
                  <a:pt x="1669025" y="1216675"/>
                </a:cubicBezTo>
                <a:lnTo>
                  <a:pt x="202783" y="1216675"/>
                </a:lnTo>
                <a:cubicBezTo>
                  <a:pt x="90789" y="1216675"/>
                  <a:pt x="0" y="1125886"/>
                  <a:pt x="0" y="1013892"/>
                </a:cubicBezTo>
                <a:lnTo>
                  <a:pt x="0" y="202783"/>
                </a:lnTo>
                <a:close/>
              </a:path>
            </a:pathLst>
          </a:custGeom>
          <a:noFill/>
          <a:ln>
            <a:solidFill>
              <a:schemeClr val="tx1"/>
            </a:solid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spcFirstLastPara="0" vert="horz" wrap="square" lIns="127973" tIns="127973" rIns="127973" bIns="127973"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Gotham Medium"/>
                <a:cs typeface="Gotham Medium"/>
              </a:rPr>
              <a:t>II. Performance Monitoring &amp; Coaching</a:t>
            </a:r>
            <a:endParaRPr lang="en-US" sz="1800" kern="1200" dirty="0">
              <a:solidFill>
                <a:schemeClr val="tx1"/>
              </a:solidFill>
              <a:latin typeface="Gotham Medium"/>
              <a:cs typeface="Gotham Medium"/>
            </a:endParaRPr>
          </a:p>
        </p:txBody>
      </p:sp>
      <p:sp>
        <p:nvSpPr>
          <p:cNvPr id="7" name="Freeform 6"/>
          <p:cNvSpPr/>
          <p:nvPr/>
        </p:nvSpPr>
        <p:spPr>
          <a:xfrm>
            <a:off x="2709652" y="1778732"/>
            <a:ext cx="3711366" cy="4020647"/>
          </a:xfrm>
          <a:custGeom>
            <a:avLst/>
            <a:gdLst/>
            <a:ahLst/>
            <a:cxnLst/>
            <a:rect l="0" t="0" r="0" b="0"/>
            <a:pathLst>
              <a:path>
                <a:moveTo>
                  <a:pt x="3812270" y="2901611"/>
                </a:moveTo>
                <a:arcTo wR="2010323" hR="2010323" stAng="1579088" swAng="1633933"/>
              </a:path>
            </a:pathLst>
          </a:custGeom>
          <a:noFill/>
          <a:ln>
            <a:solidFill>
              <a:srgbClr val="000000"/>
            </a:solidFill>
            <a:tailEnd type="arrow"/>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7"/>
          <p:cNvSpPr/>
          <p:nvPr/>
        </p:nvSpPr>
        <p:spPr>
          <a:xfrm>
            <a:off x="3701424" y="5191042"/>
            <a:ext cx="1727823" cy="1216675"/>
          </a:xfrm>
          <a:custGeom>
            <a:avLst/>
            <a:gdLst>
              <a:gd name="connsiteX0" fmla="*/ 0 w 1871808"/>
              <a:gd name="connsiteY0" fmla="*/ 202783 h 1216675"/>
              <a:gd name="connsiteX1" fmla="*/ 202783 w 1871808"/>
              <a:gd name="connsiteY1" fmla="*/ 0 h 1216675"/>
              <a:gd name="connsiteX2" fmla="*/ 1669025 w 1871808"/>
              <a:gd name="connsiteY2" fmla="*/ 0 h 1216675"/>
              <a:gd name="connsiteX3" fmla="*/ 1871808 w 1871808"/>
              <a:gd name="connsiteY3" fmla="*/ 202783 h 1216675"/>
              <a:gd name="connsiteX4" fmla="*/ 1871808 w 1871808"/>
              <a:gd name="connsiteY4" fmla="*/ 1013892 h 1216675"/>
              <a:gd name="connsiteX5" fmla="*/ 1669025 w 1871808"/>
              <a:gd name="connsiteY5" fmla="*/ 1216675 h 1216675"/>
              <a:gd name="connsiteX6" fmla="*/ 202783 w 1871808"/>
              <a:gd name="connsiteY6" fmla="*/ 1216675 h 1216675"/>
              <a:gd name="connsiteX7" fmla="*/ 0 w 1871808"/>
              <a:gd name="connsiteY7" fmla="*/ 1013892 h 1216675"/>
              <a:gd name="connsiteX8" fmla="*/ 0 w 1871808"/>
              <a:gd name="connsiteY8" fmla="*/ 202783 h 121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1808" h="1216675">
                <a:moveTo>
                  <a:pt x="0" y="202783"/>
                </a:moveTo>
                <a:cubicBezTo>
                  <a:pt x="0" y="90789"/>
                  <a:pt x="90789" y="0"/>
                  <a:pt x="202783" y="0"/>
                </a:cubicBezTo>
                <a:lnTo>
                  <a:pt x="1669025" y="0"/>
                </a:lnTo>
                <a:cubicBezTo>
                  <a:pt x="1781019" y="0"/>
                  <a:pt x="1871808" y="90789"/>
                  <a:pt x="1871808" y="202783"/>
                </a:cubicBezTo>
                <a:lnTo>
                  <a:pt x="1871808" y="1013892"/>
                </a:lnTo>
                <a:cubicBezTo>
                  <a:pt x="1871808" y="1125886"/>
                  <a:pt x="1781019" y="1216675"/>
                  <a:pt x="1669025" y="1216675"/>
                </a:cubicBezTo>
                <a:lnTo>
                  <a:pt x="202783" y="1216675"/>
                </a:lnTo>
                <a:cubicBezTo>
                  <a:pt x="90789" y="1216675"/>
                  <a:pt x="0" y="1125886"/>
                  <a:pt x="0" y="1013892"/>
                </a:cubicBezTo>
                <a:lnTo>
                  <a:pt x="0" y="202783"/>
                </a:lnTo>
                <a:close/>
              </a:path>
            </a:pathLst>
          </a:custGeom>
          <a:noFill/>
          <a:ln>
            <a:solidFill>
              <a:schemeClr val="tx1"/>
            </a:solid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spcFirstLastPara="0" vert="horz" wrap="square" lIns="127973" tIns="127973" rIns="127973" bIns="127973"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Gotham Medium"/>
                <a:cs typeface="Gotham Medium"/>
              </a:rPr>
              <a:t>III. Performance Review &amp; Evaluation</a:t>
            </a:r>
            <a:endParaRPr lang="en-US" sz="1800" kern="1200" dirty="0">
              <a:solidFill>
                <a:schemeClr val="tx1"/>
              </a:solidFill>
              <a:latin typeface="Gotham Medium"/>
              <a:cs typeface="Gotham Medium"/>
            </a:endParaRPr>
          </a:p>
        </p:txBody>
      </p:sp>
      <p:sp>
        <p:nvSpPr>
          <p:cNvPr id="9" name="Freeform 8"/>
          <p:cNvSpPr/>
          <p:nvPr/>
        </p:nvSpPr>
        <p:spPr>
          <a:xfrm>
            <a:off x="2709652" y="1778732"/>
            <a:ext cx="3711366" cy="4020647"/>
          </a:xfrm>
          <a:custGeom>
            <a:avLst/>
            <a:gdLst/>
            <a:ahLst/>
            <a:cxnLst/>
            <a:rect l="0" t="0" r="0" b="0"/>
            <a:pathLst>
              <a:path>
                <a:moveTo>
                  <a:pt x="815958" y="3627386"/>
                </a:moveTo>
                <a:arcTo wR="2010323" hR="2010323" stAng="7586979" swAng="1633933"/>
              </a:path>
            </a:pathLst>
          </a:custGeom>
          <a:noFill/>
          <a:ln>
            <a:solidFill>
              <a:srgbClr val="000000"/>
            </a:solidFill>
            <a:tailEnd type="arrow"/>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9"/>
          <p:cNvSpPr/>
          <p:nvPr/>
        </p:nvSpPr>
        <p:spPr>
          <a:xfrm>
            <a:off x="1845740" y="3180718"/>
            <a:ext cx="1855684" cy="1394394"/>
          </a:xfrm>
          <a:custGeom>
            <a:avLst/>
            <a:gdLst>
              <a:gd name="connsiteX0" fmla="*/ 0 w 1871808"/>
              <a:gd name="connsiteY0" fmla="*/ 202783 h 1216675"/>
              <a:gd name="connsiteX1" fmla="*/ 202783 w 1871808"/>
              <a:gd name="connsiteY1" fmla="*/ 0 h 1216675"/>
              <a:gd name="connsiteX2" fmla="*/ 1669025 w 1871808"/>
              <a:gd name="connsiteY2" fmla="*/ 0 h 1216675"/>
              <a:gd name="connsiteX3" fmla="*/ 1871808 w 1871808"/>
              <a:gd name="connsiteY3" fmla="*/ 202783 h 1216675"/>
              <a:gd name="connsiteX4" fmla="*/ 1871808 w 1871808"/>
              <a:gd name="connsiteY4" fmla="*/ 1013892 h 1216675"/>
              <a:gd name="connsiteX5" fmla="*/ 1669025 w 1871808"/>
              <a:gd name="connsiteY5" fmla="*/ 1216675 h 1216675"/>
              <a:gd name="connsiteX6" fmla="*/ 202783 w 1871808"/>
              <a:gd name="connsiteY6" fmla="*/ 1216675 h 1216675"/>
              <a:gd name="connsiteX7" fmla="*/ 0 w 1871808"/>
              <a:gd name="connsiteY7" fmla="*/ 1013892 h 1216675"/>
              <a:gd name="connsiteX8" fmla="*/ 0 w 1871808"/>
              <a:gd name="connsiteY8" fmla="*/ 202783 h 121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1808" h="1216675">
                <a:moveTo>
                  <a:pt x="0" y="202783"/>
                </a:moveTo>
                <a:cubicBezTo>
                  <a:pt x="0" y="90789"/>
                  <a:pt x="90789" y="0"/>
                  <a:pt x="202783" y="0"/>
                </a:cubicBezTo>
                <a:lnTo>
                  <a:pt x="1669025" y="0"/>
                </a:lnTo>
                <a:cubicBezTo>
                  <a:pt x="1781019" y="0"/>
                  <a:pt x="1871808" y="90789"/>
                  <a:pt x="1871808" y="202783"/>
                </a:cubicBezTo>
                <a:lnTo>
                  <a:pt x="1871808" y="1013892"/>
                </a:lnTo>
                <a:cubicBezTo>
                  <a:pt x="1871808" y="1125886"/>
                  <a:pt x="1781019" y="1216675"/>
                  <a:pt x="1669025" y="1216675"/>
                </a:cubicBezTo>
                <a:lnTo>
                  <a:pt x="202783" y="1216675"/>
                </a:lnTo>
                <a:cubicBezTo>
                  <a:pt x="90789" y="1216675"/>
                  <a:pt x="0" y="1125886"/>
                  <a:pt x="0" y="1013892"/>
                </a:cubicBezTo>
                <a:lnTo>
                  <a:pt x="0" y="202783"/>
                </a:lnTo>
                <a:close/>
              </a:path>
            </a:pathLst>
          </a:custGeom>
          <a:noFill/>
          <a:ln>
            <a:solidFill>
              <a:schemeClr val="tx1"/>
            </a:solidFill>
          </a:ln>
        </p:spPr>
        <p:style>
          <a:lnRef idx="3">
            <a:scrgbClr r="0" g="0" b="0"/>
          </a:lnRef>
          <a:fillRef idx="1">
            <a:scrgbClr r="0" g="0" b="0"/>
          </a:fillRef>
          <a:effectRef idx="1">
            <a:schemeClr val="accent1">
              <a:hueOff val="0"/>
              <a:satOff val="0"/>
              <a:lumOff val="0"/>
              <a:alphaOff val="0"/>
            </a:schemeClr>
          </a:effectRef>
          <a:fontRef idx="minor">
            <a:schemeClr val="lt1"/>
          </a:fontRef>
        </p:style>
        <p:txBody>
          <a:bodyPr spcFirstLastPara="0" vert="horz" wrap="square" lIns="127973" tIns="127973" rIns="127973" bIns="127973"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Gotham Medium"/>
                <a:cs typeface="Gotham Medium"/>
              </a:rPr>
              <a:t>IV. Performance Rewarding and Development Planning</a:t>
            </a:r>
            <a:endParaRPr lang="en-US" sz="1800" kern="1200" dirty="0">
              <a:solidFill>
                <a:schemeClr val="tx1"/>
              </a:solidFill>
              <a:latin typeface="Gotham Medium"/>
              <a:cs typeface="Gotham Medium"/>
            </a:endParaRPr>
          </a:p>
        </p:txBody>
      </p:sp>
      <p:sp>
        <p:nvSpPr>
          <p:cNvPr id="11" name="Freeform 10"/>
          <p:cNvSpPr/>
          <p:nvPr/>
        </p:nvSpPr>
        <p:spPr>
          <a:xfrm>
            <a:off x="2709652" y="1778732"/>
            <a:ext cx="3711366" cy="4020647"/>
          </a:xfrm>
          <a:custGeom>
            <a:avLst/>
            <a:gdLst/>
            <a:ahLst/>
            <a:cxnLst/>
            <a:rect l="0" t="0" r="0" b="0"/>
            <a:pathLst>
              <a:path>
                <a:moveTo>
                  <a:pt x="208377" y="1119036"/>
                </a:moveTo>
                <a:arcTo wR="2010323" hR="2010323" stAng="12379088" swAng="1633933"/>
              </a:path>
            </a:pathLst>
          </a:custGeom>
          <a:noFill/>
          <a:ln>
            <a:solidFill>
              <a:schemeClr val="tx1"/>
            </a:solidFill>
            <a:tailEnd type="arrow"/>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 name="Rectangle 1"/>
          <p:cNvSpPr/>
          <p:nvPr/>
        </p:nvSpPr>
        <p:spPr>
          <a:xfrm>
            <a:off x="5557108" y="1313727"/>
            <a:ext cx="1529492" cy="923326"/>
          </a:xfrm>
          <a:prstGeom prst="rect">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rgbClr val="000000"/>
                </a:solidFill>
                <a:effectLst/>
                <a:uFillTx/>
                <a:latin typeface="+mj-lt"/>
                <a:ea typeface="+mj-ea"/>
                <a:cs typeface="+mj-cs"/>
                <a:sym typeface="Helvetica"/>
              </a:rPr>
              <a:t>Output:</a:t>
            </a:r>
            <a:r>
              <a:rPr kumimoji="0" lang="en-US" sz="1800" b="0" i="0" u="none" strike="noStrike" cap="none" spc="0" normalizeH="0" dirty="0" smtClean="0">
                <a:ln>
                  <a:noFill/>
                </a:ln>
                <a:solidFill>
                  <a:srgbClr val="000000"/>
                </a:solidFill>
                <a:effectLst/>
                <a:uFillTx/>
                <a:latin typeface="+mj-lt"/>
                <a:ea typeface="+mj-ea"/>
                <a:cs typeface="+mj-cs"/>
                <a:sym typeface="Helvetica"/>
              </a:rPr>
              <a:t> IPCRF and OPCRF</a:t>
            </a:r>
          </a:p>
        </p:txBody>
      </p:sp>
      <p:sp>
        <p:nvSpPr>
          <p:cNvPr id="13" name="Rectangle 12"/>
          <p:cNvSpPr/>
          <p:nvPr/>
        </p:nvSpPr>
        <p:spPr>
          <a:xfrm>
            <a:off x="7430196" y="3342732"/>
            <a:ext cx="1484923" cy="923326"/>
          </a:xfrm>
          <a:prstGeom prst="rect">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rgbClr val="000000"/>
                </a:solidFill>
                <a:effectLst/>
                <a:uFillTx/>
                <a:latin typeface="+mj-lt"/>
                <a:ea typeface="+mj-ea"/>
                <a:cs typeface="+mj-cs"/>
                <a:sym typeface="Helvetica"/>
              </a:rPr>
              <a:t>Output:</a:t>
            </a:r>
            <a:r>
              <a:rPr kumimoji="0" lang="en-US" sz="1800" b="0" i="0" u="none" strike="noStrike" cap="none" spc="0" normalizeH="0" dirty="0" smtClean="0">
                <a:ln>
                  <a:noFill/>
                </a:ln>
                <a:solidFill>
                  <a:srgbClr val="000000"/>
                </a:solidFill>
                <a:effectLst/>
                <a:uFillTx/>
                <a:latin typeface="+mj-lt"/>
                <a:ea typeface="+mj-ea"/>
                <a:cs typeface="+mj-cs"/>
                <a:sym typeface="Helvetica"/>
              </a:rPr>
              <a:t> Monitoring Form</a:t>
            </a:r>
          </a:p>
        </p:txBody>
      </p:sp>
      <p:sp>
        <p:nvSpPr>
          <p:cNvPr id="14" name="Rectangle 13"/>
          <p:cNvSpPr/>
          <p:nvPr/>
        </p:nvSpPr>
        <p:spPr>
          <a:xfrm>
            <a:off x="5678557" y="5631727"/>
            <a:ext cx="1865243" cy="646327"/>
          </a:xfrm>
          <a:prstGeom prst="rect">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rgbClr val="000000"/>
                </a:solidFill>
                <a:effectLst/>
                <a:uFillTx/>
                <a:latin typeface="+mj-lt"/>
                <a:ea typeface="+mj-ea"/>
                <a:cs typeface="+mj-cs"/>
                <a:sym typeface="Helvetica"/>
              </a:rPr>
              <a:t>Output:</a:t>
            </a:r>
            <a:r>
              <a:rPr kumimoji="0" lang="en-US" sz="1800" b="0" i="0" u="none" strike="noStrike" cap="none" spc="0" normalizeH="0" dirty="0" smtClean="0">
                <a:ln>
                  <a:noFill/>
                </a:ln>
                <a:solidFill>
                  <a:srgbClr val="000000"/>
                </a:solidFill>
                <a:effectLst/>
                <a:uFillTx/>
                <a:latin typeface="+mj-lt"/>
                <a:ea typeface="+mj-ea"/>
                <a:cs typeface="+mj-cs"/>
                <a:sym typeface="Helvetica"/>
              </a:rPr>
              <a:t> Rating sheet</a:t>
            </a:r>
          </a:p>
        </p:txBody>
      </p:sp>
      <p:sp>
        <p:nvSpPr>
          <p:cNvPr id="15" name="Rectangle 14"/>
          <p:cNvSpPr/>
          <p:nvPr/>
        </p:nvSpPr>
        <p:spPr>
          <a:xfrm>
            <a:off x="49469" y="3290502"/>
            <a:ext cx="1703131" cy="923326"/>
          </a:xfrm>
          <a:prstGeom prst="rect">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rgbClr val="000000"/>
                </a:solidFill>
                <a:effectLst/>
                <a:uFillTx/>
                <a:latin typeface="+mj-lt"/>
                <a:ea typeface="+mj-ea"/>
                <a:cs typeface="+mj-cs"/>
                <a:sym typeface="Helvetica"/>
              </a:rPr>
              <a:t>Output:</a:t>
            </a:r>
            <a:r>
              <a:rPr kumimoji="0" lang="en-US" sz="1800" b="0" i="0" u="none" strike="noStrike" cap="none" spc="0" normalizeH="0" dirty="0" smtClean="0">
                <a:ln>
                  <a:noFill/>
                </a:ln>
                <a:solidFill>
                  <a:srgbClr val="000000"/>
                </a:solidFill>
                <a:effectLst/>
                <a:uFillTx/>
                <a:latin typeface="+mj-lt"/>
                <a:ea typeface="+mj-ea"/>
                <a:cs typeface="+mj-cs"/>
                <a:sym typeface="Helvetica"/>
              </a:rPr>
              <a:t> Development plan</a:t>
            </a:r>
          </a:p>
        </p:txBody>
      </p:sp>
      <p:pic>
        <p:nvPicPr>
          <p:cNvPr id="171010" name="Picture 2"/>
          <p:cNvPicPr>
            <a:picLocks noChangeAspect="1" noChangeArrowheads="1"/>
          </p:cNvPicPr>
          <p:nvPr/>
        </p:nvPicPr>
        <p:blipFill>
          <a:blip r:embed="rId3" cstate="print"/>
          <a:srcRect/>
          <a:stretch>
            <a:fillRect/>
          </a:stretch>
        </p:blipFill>
        <p:spPr bwMode="auto">
          <a:xfrm>
            <a:off x="0" y="990600"/>
            <a:ext cx="1676400" cy="1410056"/>
          </a:xfrm>
          <a:prstGeom prst="rect">
            <a:avLst/>
          </a:prstGeom>
          <a:noFill/>
          <a:ln w="9525">
            <a:noFill/>
            <a:miter lim="800000"/>
            <a:headEnd/>
            <a:tailEnd/>
          </a:ln>
          <a:effectLst/>
        </p:spPr>
      </p:pic>
      <p:sp>
        <p:nvSpPr>
          <p:cNvPr id="17" name="Right Arrow 16"/>
          <p:cNvSpPr/>
          <p:nvPr/>
        </p:nvSpPr>
        <p:spPr>
          <a:xfrm>
            <a:off x="1828800" y="1828800"/>
            <a:ext cx="1752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905000" y="1143000"/>
            <a:ext cx="1600200" cy="646327"/>
          </a:xfrm>
          <a:prstGeom prst="rect">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rgbClr val="000000"/>
                </a:solidFill>
                <a:effectLst/>
                <a:uFillTx/>
                <a:latin typeface="+mj-lt"/>
                <a:ea typeface="+mj-ea"/>
                <a:cs typeface="+mj-cs"/>
                <a:sym typeface="Helvetica"/>
              </a:rPr>
              <a:t>Input:</a:t>
            </a:r>
            <a:r>
              <a:rPr kumimoji="0" lang="en-US" sz="1800" b="0" i="0" u="none" strike="noStrike" cap="none" spc="0" normalizeH="0" dirty="0" smtClean="0">
                <a:ln>
                  <a:noFill/>
                </a:ln>
                <a:solidFill>
                  <a:srgbClr val="000000"/>
                </a:solidFill>
                <a:effectLst/>
                <a:uFillTx/>
                <a:latin typeface="+mj-lt"/>
                <a:ea typeface="+mj-ea"/>
                <a:cs typeface="+mj-cs"/>
                <a:sym typeface="Helvetica"/>
              </a:rPr>
              <a:t> SIP, PIA</a:t>
            </a:r>
          </a:p>
        </p:txBody>
      </p:sp>
      <p:sp>
        <p:nvSpPr>
          <p:cNvPr id="19" name="Right Arrow 18"/>
          <p:cNvSpPr/>
          <p:nvPr/>
        </p:nvSpPr>
        <p:spPr>
          <a:xfrm rot="16200000">
            <a:off x="0" y="26670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57200" y="2514600"/>
            <a:ext cx="1752600" cy="646331"/>
          </a:xfrm>
          <a:prstGeom prst="rect">
            <a:avLst/>
          </a:prstGeom>
          <a:noFill/>
        </p:spPr>
        <p:txBody>
          <a:bodyPr wrap="square" rtlCol="0">
            <a:spAutoFit/>
          </a:bodyPr>
          <a:lstStyle/>
          <a:p>
            <a:r>
              <a:rPr lang="en-US" dirty="0" smtClean="0"/>
              <a:t>During adjustment</a:t>
            </a:r>
            <a:endParaRPr lang="en-US" dirty="0"/>
          </a:p>
        </p:txBody>
      </p:sp>
      <p:sp>
        <p:nvSpPr>
          <p:cNvPr id="21" name="Rounded Rectangle 20"/>
          <p:cNvSpPr/>
          <p:nvPr/>
        </p:nvSpPr>
        <p:spPr>
          <a:xfrm>
            <a:off x="49470" y="921148"/>
            <a:ext cx="1651006" cy="3476246"/>
          </a:xfrm>
          <a:prstGeom prst="roundRect">
            <a:avLst/>
          </a:prstGeom>
          <a:noFill/>
          <a:ln w="508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6172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1010"/>
                                        </p:tgtEl>
                                        <p:attrNameLst>
                                          <p:attrName>style.visibility</p:attrName>
                                        </p:attrNameLst>
                                      </p:cBhvr>
                                      <p:to>
                                        <p:strVal val="visible"/>
                                      </p:to>
                                    </p:set>
                                    <p:animEffect transition="in" filter="wipe(down)">
                                      <p:cBhvr>
                                        <p:cTn id="7" dur="500"/>
                                        <p:tgtEl>
                                          <p:spTgt spid="1710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ppt_x"/>
                                          </p:val>
                                        </p:tav>
                                        <p:tav tm="100000">
                                          <p:val>
                                            <p:strVal val="#ppt_x"/>
                                          </p:val>
                                        </p:tav>
                                      </p:tavLst>
                                    </p:anim>
                                    <p:anim calcmode="lin" valueType="num">
                                      <p:cBhvr additive="base">
                                        <p:cTn id="2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SIP-OPCRF-AIP Integration</a:t>
            </a:r>
            <a:endParaRPr lang="en-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22</a:t>
            </a:fld>
            <a:endParaRPr lang="fil-PH" dirty="0"/>
          </a:p>
        </p:txBody>
      </p:sp>
      <p:pic>
        <p:nvPicPr>
          <p:cNvPr id="6" name="Picture 2"/>
          <p:cNvPicPr>
            <a:picLocks noChangeAspect="1" noChangeArrowheads="1"/>
          </p:cNvPicPr>
          <p:nvPr/>
        </p:nvPicPr>
        <p:blipFill>
          <a:blip r:embed="rId2" cstate="print"/>
          <a:srcRect/>
          <a:stretch>
            <a:fillRect/>
          </a:stretch>
        </p:blipFill>
        <p:spPr bwMode="auto">
          <a:xfrm>
            <a:off x="230705" y="1692229"/>
            <a:ext cx="2233328" cy="1878500"/>
          </a:xfrm>
          <a:prstGeom prst="rect">
            <a:avLst/>
          </a:prstGeom>
          <a:noFill/>
          <a:ln w="9525">
            <a:noFill/>
            <a:miter lim="800000"/>
            <a:headEnd/>
            <a:tailEnd/>
          </a:ln>
          <a:effectLst/>
        </p:spPr>
      </p:pic>
      <p:pic>
        <p:nvPicPr>
          <p:cNvPr id="8" name="Picture 7"/>
          <p:cNvPicPr>
            <a:picLocks noChangeAspect="1"/>
          </p:cNvPicPr>
          <p:nvPr/>
        </p:nvPicPr>
        <p:blipFill>
          <a:blip r:embed="rId3"/>
          <a:stretch>
            <a:fillRect/>
          </a:stretch>
        </p:blipFill>
        <p:spPr>
          <a:xfrm>
            <a:off x="2809108" y="2850459"/>
            <a:ext cx="3106754" cy="1784350"/>
          </a:xfrm>
          <a:prstGeom prst="rect">
            <a:avLst/>
          </a:prstGeom>
        </p:spPr>
      </p:pic>
      <p:grpSp>
        <p:nvGrpSpPr>
          <p:cNvPr id="7" name="Group 6"/>
          <p:cNvGrpSpPr/>
          <p:nvPr/>
        </p:nvGrpSpPr>
        <p:grpSpPr>
          <a:xfrm>
            <a:off x="231879" y="5410200"/>
            <a:ext cx="8759721" cy="2590800"/>
            <a:chOff x="0" y="4800600"/>
            <a:chExt cx="8759721" cy="2590800"/>
          </a:xfrm>
        </p:grpSpPr>
        <p:pic>
          <p:nvPicPr>
            <p:cNvPr id="175106" name="Picture 2" descr="Image result for clip art gea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800600"/>
              <a:ext cx="2946398" cy="22098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clip art gea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5029200"/>
              <a:ext cx="2946398" cy="22098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clip art gea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3323" y="5181600"/>
              <a:ext cx="2946398" cy="2209800"/>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11"/>
          <p:cNvPicPr>
            <a:picLocks noChangeAspect="1"/>
          </p:cNvPicPr>
          <p:nvPr/>
        </p:nvPicPr>
        <p:blipFill>
          <a:blip r:embed="rId5"/>
          <a:stretch>
            <a:fillRect/>
          </a:stretch>
        </p:blipFill>
        <p:spPr>
          <a:xfrm>
            <a:off x="5915862" y="4348558"/>
            <a:ext cx="3205077" cy="1970883"/>
          </a:xfrm>
          <a:prstGeom prst="rect">
            <a:avLst/>
          </a:prstGeom>
        </p:spPr>
      </p:pic>
      <p:sp>
        <p:nvSpPr>
          <p:cNvPr id="11" name="Oval 10"/>
          <p:cNvSpPr/>
          <p:nvPr/>
        </p:nvSpPr>
        <p:spPr>
          <a:xfrm flipH="1">
            <a:off x="660575" y="813350"/>
            <a:ext cx="1373587" cy="116785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PH" sz="6600" dirty="0" smtClean="0"/>
              <a:t>1</a:t>
            </a:r>
            <a:endParaRPr lang="en-PH" sz="6600" dirty="0"/>
          </a:p>
        </p:txBody>
      </p:sp>
      <p:sp>
        <p:nvSpPr>
          <p:cNvPr id="14" name="Oval 13"/>
          <p:cNvSpPr/>
          <p:nvPr/>
        </p:nvSpPr>
        <p:spPr>
          <a:xfrm flipH="1">
            <a:off x="3675691" y="1682609"/>
            <a:ext cx="1373587" cy="116785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PH" sz="6600" dirty="0" smtClean="0"/>
              <a:t>2</a:t>
            </a:r>
            <a:endParaRPr lang="en-PH" sz="6600" dirty="0"/>
          </a:p>
        </p:txBody>
      </p:sp>
      <p:sp>
        <p:nvSpPr>
          <p:cNvPr id="15" name="Oval 14"/>
          <p:cNvSpPr/>
          <p:nvPr/>
        </p:nvSpPr>
        <p:spPr>
          <a:xfrm flipH="1">
            <a:off x="7010400" y="3352800"/>
            <a:ext cx="1373587" cy="116785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PH" sz="6600" dirty="0"/>
              <a:t>3</a:t>
            </a:r>
          </a:p>
        </p:txBody>
      </p:sp>
      <p:sp>
        <p:nvSpPr>
          <p:cNvPr id="13" name="Rounded Rectangle 12"/>
          <p:cNvSpPr/>
          <p:nvPr/>
        </p:nvSpPr>
        <p:spPr>
          <a:xfrm>
            <a:off x="566454" y="3742634"/>
            <a:ext cx="1380078" cy="5194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smtClean="0"/>
              <a:t>SIP</a:t>
            </a:r>
            <a:endParaRPr lang="en-PH" dirty="0"/>
          </a:p>
        </p:txBody>
      </p:sp>
      <p:sp>
        <p:nvSpPr>
          <p:cNvPr id="17" name="Rounded Rectangle 16"/>
          <p:cNvSpPr/>
          <p:nvPr/>
        </p:nvSpPr>
        <p:spPr>
          <a:xfrm>
            <a:off x="3669200" y="4786518"/>
            <a:ext cx="1380078" cy="5194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smtClean="0"/>
              <a:t>OPCRF</a:t>
            </a:r>
            <a:endParaRPr lang="en-PH" dirty="0"/>
          </a:p>
        </p:txBody>
      </p:sp>
      <p:sp>
        <p:nvSpPr>
          <p:cNvPr id="22" name="Rounded Rectangle 21"/>
          <p:cNvSpPr/>
          <p:nvPr/>
        </p:nvSpPr>
        <p:spPr>
          <a:xfrm>
            <a:off x="7150083" y="5677605"/>
            <a:ext cx="1380078" cy="5194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H" dirty="0" smtClean="0"/>
              <a:t>AIP/WFP</a:t>
            </a:r>
            <a:endParaRPr lang="en-PH" dirty="0"/>
          </a:p>
        </p:txBody>
      </p:sp>
    </p:spTree>
    <p:extLst>
      <p:ext uri="{BB962C8B-B14F-4D97-AF65-F5344CB8AC3E}">
        <p14:creationId xmlns:p14="http://schemas.microsoft.com/office/powerpoint/2010/main" val="34332691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Annual Implementation Plan</a:t>
            </a:r>
            <a:endParaRPr lang="en-PH" dirty="0"/>
          </a:p>
        </p:txBody>
      </p:sp>
      <p:sp>
        <p:nvSpPr>
          <p:cNvPr id="3" name="Content Placeholder 2"/>
          <p:cNvSpPr>
            <a:spLocks noGrp="1"/>
          </p:cNvSpPr>
          <p:nvPr>
            <p:ph idx="1"/>
          </p:nvPr>
        </p:nvSpPr>
        <p:spPr>
          <a:xfrm>
            <a:off x="457200" y="1219200"/>
            <a:ext cx="8229600" cy="4906963"/>
          </a:xfrm>
        </p:spPr>
        <p:txBody>
          <a:bodyPr/>
          <a:lstStyle/>
          <a:p>
            <a:r>
              <a:rPr lang="en-PH" dirty="0" smtClean="0"/>
              <a:t>Adopts the WFP format of Program Management Information System (PMIS)</a:t>
            </a:r>
          </a:p>
          <a:p>
            <a:r>
              <a:rPr lang="en-PH" dirty="0" smtClean="0"/>
              <a:t>Follows Fiscal Year Calendar (plus 1</a:t>
            </a:r>
            <a:r>
              <a:rPr lang="en-PH" baseline="30000" dirty="0" smtClean="0"/>
              <a:t>st</a:t>
            </a:r>
            <a:r>
              <a:rPr lang="en-PH" dirty="0" smtClean="0"/>
              <a:t> quarter of the succeeding FY)</a:t>
            </a:r>
          </a:p>
          <a:p>
            <a:r>
              <a:rPr lang="en-PH" dirty="0" smtClean="0"/>
              <a:t>AIP/WFP is the basis for Monthly Disbursement Program and Annual Procurement Plan</a:t>
            </a:r>
          </a:p>
          <a:p>
            <a:endParaRPr lang="en-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23</a:t>
            </a:fld>
            <a:endParaRPr lang="fil-PH" dirty="0"/>
          </a:p>
        </p:txBody>
      </p:sp>
    </p:spTree>
    <p:extLst>
      <p:ext uri="{BB962C8B-B14F-4D97-AF65-F5344CB8AC3E}">
        <p14:creationId xmlns:p14="http://schemas.microsoft.com/office/powerpoint/2010/main" val="389054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a:t>Annual Implementation Plan</a:t>
            </a:r>
          </a:p>
        </p:txBody>
      </p:sp>
      <p:sp>
        <p:nvSpPr>
          <p:cNvPr id="3" name="Content Placeholder 2"/>
          <p:cNvSpPr>
            <a:spLocks noGrp="1"/>
          </p:cNvSpPr>
          <p:nvPr>
            <p:ph idx="1"/>
          </p:nvPr>
        </p:nvSpPr>
        <p:spPr/>
        <p:txBody>
          <a:bodyPr/>
          <a:lstStyle/>
          <a:p>
            <a:endParaRPr lang="en-PH"/>
          </a:p>
        </p:txBody>
      </p:sp>
      <p:sp>
        <p:nvSpPr>
          <p:cNvPr id="4" name="Slide Number Placeholder 3"/>
          <p:cNvSpPr>
            <a:spLocks noGrp="1"/>
          </p:cNvSpPr>
          <p:nvPr>
            <p:ph type="sldNum" sz="quarter" idx="4"/>
          </p:nvPr>
        </p:nvSpPr>
        <p:spPr/>
        <p:txBody>
          <a:bodyPr/>
          <a:lstStyle/>
          <a:p>
            <a:fld id="{40CEB23D-5D9C-424D-A4B8-74E3F10BC318}" type="slidenum">
              <a:rPr lang="fil-PH" smtClean="0"/>
              <a:pPr/>
              <a:t>24</a:t>
            </a:fld>
            <a:endParaRPr lang="fil-PH" dirty="0"/>
          </a:p>
        </p:txBody>
      </p:sp>
      <p:pic>
        <p:nvPicPr>
          <p:cNvPr id="5" name="Picture 4"/>
          <p:cNvPicPr>
            <a:picLocks noChangeAspect="1"/>
          </p:cNvPicPr>
          <p:nvPr/>
        </p:nvPicPr>
        <p:blipFill>
          <a:blip r:embed="rId2"/>
          <a:stretch>
            <a:fillRect/>
          </a:stretch>
        </p:blipFill>
        <p:spPr>
          <a:xfrm>
            <a:off x="442274" y="990600"/>
            <a:ext cx="8534400" cy="5248019"/>
          </a:xfrm>
          <a:prstGeom prst="rect">
            <a:avLst/>
          </a:prstGeom>
        </p:spPr>
      </p:pic>
      <p:sp>
        <p:nvSpPr>
          <p:cNvPr id="6" name="Rounded Rectangle 5"/>
          <p:cNvSpPr/>
          <p:nvPr/>
        </p:nvSpPr>
        <p:spPr>
          <a:xfrm>
            <a:off x="3200400" y="1367631"/>
            <a:ext cx="5867400" cy="4686300"/>
          </a:xfrm>
          <a:prstGeom prst="roundRect">
            <a:avLst/>
          </a:prstGeom>
          <a:noFill/>
          <a:ln w="57150" cmpd="sng">
            <a:solidFill>
              <a:srgbClr val="EA82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TextBox 6"/>
          <p:cNvSpPr txBox="1"/>
          <p:nvPr/>
        </p:nvSpPr>
        <p:spPr>
          <a:xfrm>
            <a:off x="3886200" y="1320225"/>
            <a:ext cx="5090474" cy="584775"/>
          </a:xfrm>
          <a:prstGeom prst="rect">
            <a:avLst/>
          </a:prstGeom>
          <a:noFill/>
        </p:spPr>
        <p:txBody>
          <a:bodyPr wrap="square" rtlCol="0">
            <a:spAutoFit/>
          </a:bodyPr>
          <a:lstStyle/>
          <a:p>
            <a:r>
              <a:rPr lang="en-PH" sz="3200" dirty="0" smtClean="0"/>
              <a:t>     Q1      +            Q2</a:t>
            </a:r>
            <a:endParaRPr lang="en-PH" sz="3200" dirty="0"/>
          </a:p>
        </p:txBody>
      </p:sp>
    </p:spTree>
    <p:extLst>
      <p:ext uri="{BB962C8B-B14F-4D97-AF65-F5344CB8AC3E}">
        <p14:creationId xmlns:p14="http://schemas.microsoft.com/office/powerpoint/2010/main" val="157309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a:t>Annual Implementation Plan</a:t>
            </a:r>
          </a:p>
        </p:txBody>
      </p:sp>
      <p:sp>
        <p:nvSpPr>
          <p:cNvPr id="3" name="Content Placeholder 2"/>
          <p:cNvSpPr>
            <a:spLocks noGrp="1"/>
          </p:cNvSpPr>
          <p:nvPr>
            <p:ph idx="1"/>
          </p:nvPr>
        </p:nvSpPr>
        <p:spPr/>
        <p:txBody>
          <a:bodyPr/>
          <a:lstStyle/>
          <a:p>
            <a:endParaRPr lang="en-PH"/>
          </a:p>
        </p:txBody>
      </p:sp>
      <p:sp>
        <p:nvSpPr>
          <p:cNvPr id="4" name="Slide Number Placeholder 3"/>
          <p:cNvSpPr>
            <a:spLocks noGrp="1"/>
          </p:cNvSpPr>
          <p:nvPr>
            <p:ph type="sldNum" sz="quarter" idx="4"/>
          </p:nvPr>
        </p:nvSpPr>
        <p:spPr/>
        <p:txBody>
          <a:bodyPr/>
          <a:lstStyle/>
          <a:p>
            <a:fld id="{40CEB23D-5D9C-424D-A4B8-74E3F10BC318}" type="slidenum">
              <a:rPr lang="fil-PH" smtClean="0"/>
              <a:pPr/>
              <a:t>25</a:t>
            </a:fld>
            <a:endParaRPr lang="fil-PH" dirty="0"/>
          </a:p>
        </p:txBody>
      </p:sp>
      <p:pic>
        <p:nvPicPr>
          <p:cNvPr id="5" name="Picture 4"/>
          <p:cNvPicPr>
            <a:picLocks noChangeAspect="1"/>
          </p:cNvPicPr>
          <p:nvPr/>
        </p:nvPicPr>
        <p:blipFill>
          <a:blip r:embed="rId2"/>
          <a:stretch>
            <a:fillRect/>
          </a:stretch>
        </p:blipFill>
        <p:spPr>
          <a:xfrm>
            <a:off x="457200" y="884548"/>
            <a:ext cx="8229600" cy="5857875"/>
          </a:xfrm>
          <a:prstGeom prst="rect">
            <a:avLst/>
          </a:prstGeom>
        </p:spPr>
      </p:pic>
      <p:sp>
        <p:nvSpPr>
          <p:cNvPr id="6" name="TextBox 5"/>
          <p:cNvSpPr txBox="1"/>
          <p:nvPr/>
        </p:nvSpPr>
        <p:spPr>
          <a:xfrm>
            <a:off x="304800" y="1295400"/>
            <a:ext cx="8001000" cy="584775"/>
          </a:xfrm>
          <a:prstGeom prst="rect">
            <a:avLst/>
          </a:prstGeom>
          <a:noFill/>
        </p:spPr>
        <p:txBody>
          <a:bodyPr wrap="square" rtlCol="0">
            <a:spAutoFit/>
          </a:bodyPr>
          <a:lstStyle/>
          <a:p>
            <a:r>
              <a:rPr lang="en-PH" sz="3200" dirty="0" smtClean="0"/>
              <a:t>           Q3      +            Q4           +          Q1                   </a:t>
            </a:r>
            <a:endParaRPr lang="en-PH" sz="3200" dirty="0"/>
          </a:p>
        </p:txBody>
      </p:sp>
      <p:sp>
        <p:nvSpPr>
          <p:cNvPr id="8" name="Rounded Rectangle 7"/>
          <p:cNvSpPr/>
          <p:nvPr/>
        </p:nvSpPr>
        <p:spPr>
          <a:xfrm>
            <a:off x="304800" y="1295400"/>
            <a:ext cx="8763000" cy="5211763"/>
          </a:xfrm>
          <a:prstGeom prst="roundRect">
            <a:avLst/>
          </a:prstGeom>
          <a:noFill/>
          <a:ln w="57150" cmpd="sng">
            <a:solidFill>
              <a:srgbClr val="EA82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17942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smtClean="0"/>
              <a:t>SIP Monitoring </a:t>
            </a:r>
            <a:endParaRPr lang="en-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26</a:t>
            </a:fld>
            <a:endParaRPr lang="fil-PH" dirty="0"/>
          </a:p>
        </p:txBody>
      </p:sp>
      <p:pic>
        <p:nvPicPr>
          <p:cNvPr id="5" name="Picture 4"/>
          <p:cNvPicPr>
            <a:picLocks noChangeAspect="1"/>
          </p:cNvPicPr>
          <p:nvPr/>
        </p:nvPicPr>
        <p:blipFill>
          <a:blip r:embed="rId2"/>
          <a:stretch>
            <a:fillRect/>
          </a:stretch>
        </p:blipFill>
        <p:spPr>
          <a:xfrm>
            <a:off x="0" y="762000"/>
            <a:ext cx="9753600" cy="6477000"/>
          </a:xfrm>
          <a:prstGeom prst="rect">
            <a:avLst/>
          </a:prstGeom>
        </p:spPr>
      </p:pic>
    </p:spTree>
    <p:extLst>
      <p:ext uri="{BB962C8B-B14F-4D97-AF65-F5344CB8AC3E}">
        <p14:creationId xmlns:p14="http://schemas.microsoft.com/office/powerpoint/2010/main" val="34263932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4" name="Slide Number Placeholder 3"/>
          <p:cNvSpPr>
            <a:spLocks noGrp="1"/>
          </p:cNvSpPr>
          <p:nvPr>
            <p:ph type="sldNum" sz="quarter" idx="4"/>
          </p:nvPr>
        </p:nvSpPr>
        <p:spPr/>
        <p:txBody>
          <a:bodyPr/>
          <a:lstStyle/>
          <a:p>
            <a:fld id="{40CEB23D-5D9C-424D-A4B8-74E3F10BC318}" type="slidenum">
              <a:rPr lang="fil-PH" smtClean="0"/>
              <a:pPr/>
              <a:t>27</a:t>
            </a:fld>
            <a:endParaRPr lang="fil-PH" dirty="0"/>
          </a:p>
        </p:txBody>
      </p:sp>
      <p:pic>
        <p:nvPicPr>
          <p:cNvPr id="6" name="Picture 5"/>
          <p:cNvPicPr>
            <a:picLocks noChangeAspect="1"/>
          </p:cNvPicPr>
          <p:nvPr/>
        </p:nvPicPr>
        <p:blipFill>
          <a:blip r:embed="rId2"/>
          <a:stretch>
            <a:fillRect/>
          </a:stretch>
        </p:blipFill>
        <p:spPr>
          <a:xfrm>
            <a:off x="25101" y="1600200"/>
            <a:ext cx="4394499" cy="3381704"/>
          </a:xfrm>
          <a:prstGeom prst="rect">
            <a:avLst/>
          </a:prstGeom>
        </p:spPr>
      </p:pic>
      <p:sp>
        <p:nvSpPr>
          <p:cNvPr id="7" name="TextBox 6"/>
          <p:cNvSpPr txBox="1"/>
          <p:nvPr/>
        </p:nvSpPr>
        <p:spPr>
          <a:xfrm>
            <a:off x="4419600" y="1371600"/>
            <a:ext cx="4648200" cy="1569660"/>
          </a:xfrm>
          <a:prstGeom prst="rect">
            <a:avLst/>
          </a:prstGeom>
          <a:noFill/>
        </p:spPr>
        <p:txBody>
          <a:bodyPr wrap="square" rtlCol="0">
            <a:spAutoFit/>
          </a:bodyPr>
          <a:lstStyle/>
          <a:p>
            <a:r>
              <a:rPr lang="en-PH" sz="2400" dirty="0" smtClean="0"/>
              <a:t>For the first two years of SHS implementation, Senior High Schools are required only to develop AIP/WFP.</a:t>
            </a:r>
            <a:endParaRPr lang="en-PH" sz="2400" dirty="0"/>
          </a:p>
        </p:txBody>
      </p:sp>
      <p:sp>
        <p:nvSpPr>
          <p:cNvPr id="8" name="TextBox 7"/>
          <p:cNvSpPr txBox="1"/>
          <p:nvPr/>
        </p:nvSpPr>
        <p:spPr>
          <a:xfrm>
            <a:off x="4419600" y="3230940"/>
            <a:ext cx="4648200" cy="1938992"/>
          </a:xfrm>
          <a:prstGeom prst="rect">
            <a:avLst/>
          </a:prstGeom>
          <a:noFill/>
        </p:spPr>
        <p:txBody>
          <a:bodyPr wrap="square" rtlCol="0">
            <a:spAutoFit/>
          </a:bodyPr>
          <a:lstStyle/>
          <a:p>
            <a:r>
              <a:rPr lang="en-PH" sz="2400" dirty="0" smtClean="0"/>
              <a:t>FY 2016 AIP/WFP shall include preparatory activities, spill-over activities from previous years and centrally-led projects and activities.</a:t>
            </a:r>
            <a:endParaRPr lang="en-PH" sz="2400" dirty="0"/>
          </a:p>
        </p:txBody>
      </p:sp>
    </p:spTree>
    <p:extLst>
      <p:ext uri="{BB962C8B-B14F-4D97-AF65-F5344CB8AC3E}">
        <p14:creationId xmlns:p14="http://schemas.microsoft.com/office/powerpoint/2010/main" val="27045242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ike Miatari\Pictures\DepEd Pictures\DepEd Materials\10-23-15 Certificate Template.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Title 4"/>
          <p:cNvSpPr>
            <a:spLocks noGrp="1"/>
          </p:cNvSpPr>
          <p:nvPr>
            <p:ph type="title"/>
          </p:nvPr>
        </p:nvSpPr>
        <p:spPr>
          <a:xfrm>
            <a:off x="685800" y="3733800"/>
            <a:ext cx="7772400" cy="1362075"/>
          </a:xfrm>
        </p:spPr>
        <p:txBody>
          <a:bodyPr rtlCol="0">
            <a:normAutofit/>
          </a:bodyPr>
          <a:lstStyle/>
          <a:p>
            <a:pPr eaLnBrk="1" fontAlgn="auto" hangingPunct="1">
              <a:spcAft>
                <a:spcPts val="0"/>
              </a:spcAft>
              <a:defRPr/>
            </a:pPr>
            <a:r>
              <a:rPr lang="en-US" dirty="0" smtClean="0">
                <a:ea typeface="+mj-ea"/>
                <a:cs typeface="+mj-cs"/>
              </a:rPr>
              <a:t>Communicating to stakeholders</a:t>
            </a:r>
            <a:endParaRPr lang="en-US" dirty="0">
              <a:ea typeface="+mj-ea"/>
              <a:cs typeface="+mj-cs"/>
            </a:endParaRPr>
          </a:p>
        </p:txBody>
      </p:sp>
      <p:sp>
        <p:nvSpPr>
          <p:cNvPr id="23555" name="Slide Number Placeholder 3"/>
          <p:cNvSpPr>
            <a:spLocks noGrp="1"/>
          </p:cNvSpPr>
          <p:nvPr>
            <p:ph type="sldNum" sz="quarter" idx="4294967295"/>
          </p:nvPr>
        </p:nvSpPr>
        <p:spPr bwMode="auto">
          <a:xfrm>
            <a:off x="6934200" y="6553200"/>
            <a:ext cx="2133600" cy="304800"/>
          </a:xfrm>
          <a:prstGeom prst="rect">
            <a:avLst/>
          </a:prstGeom>
          <a:noFill/>
          <a:ln>
            <a:miter lim="800000"/>
            <a:headEnd/>
            <a:tailEnd/>
          </a:ln>
        </p:spPr>
        <p:txBody>
          <a:bodyPr/>
          <a:lstStyle/>
          <a:p>
            <a:fld id="{B2B9F14D-5F28-4B5F-AB33-DC619D0D8BE3}" type="slidenum">
              <a:rPr lang="en-US" altLang="en-US" smtClean="0"/>
              <a:pPr/>
              <a:t>28</a:t>
            </a:fld>
            <a:endParaRPr lang="en-US" altLang="en-US" smtClean="0"/>
          </a:p>
        </p:txBody>
      </p:sp>
      <p:pic>
        <p:nvPicPr>
          <p:cNvPr id="6" name="Picture 2" descr="C:\Users\Mike Miatari\Pictures\DepEd Pictures\DepEd Materials\10-23-15 Certificate Template Header.jpg"/>
          <p:cNvPicPr>
            <a:picLocks noChangeAspect="1" noChangeArrowheads="1"/>
          </p:cNvPicPr>
          <p:nvPr/>
        </p:nvPicPr>
        <p:blipFill rotWithShape="1">
          <a:blip r:embed="rId4" cstate="print"/>
          <a:srcRect l="33190" t="14673" r="31274" b="38905"/>
          <a:stretch/>
        </p:blipFill>
        <p:spPr bwMode="auto">
          <a:xfrm>
            <a:off x="685443" y="1561850"/>
            <a:ext cx="2013308" cy="1972577"/>
          </a:xfrm>
          <a:prstGeom prst="rect">
            <a:avLst/>
          </a:prstGeom>
          <a:noFill/>
        </p:spPr>
      </p:pic>
    </p:spTree>
    <p:extLst>
      <p:ext uri="{BB962C8B-B14F-4D97-AF65-F5344CB8AC3E}">
        <p14:creationId xmlns:p14="http://schemas.microsoft.com/office/powerpoint/2010/main" val="80416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en-US" sz="3600" dirty="0" smtClean="0">
                <a:solidFill>
                  <a:schemeClr val="bg1"/>
                </a:solidFill>
              </a:rPr>
              <a:t>School Report Card (DO 44, s. 2015)</a:t>
            </a:r>
            <a:endParaRPr lang="fil-PH" sz="3600" dirty="0">
              <a:solidFill>
                <a:schemeClr val="bg1"/>
              </a:solidFill>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solidFill>
                  <a:prstClr val="white"/>
                </a:solidFill>
              </a:rPr>
              <a:pPr/>
              <a:t>29</a:t>
            </a:fld>
            <a:endParaRPr lang="fil-PH" dirty="0">
              <a:solidFill>
                <a:prstClr val="white"/>
              </a:solidFill>
            </a:endParaRPr>
          </a:p>
        </p:txBody>
      </p:sp>
      <p:pic>
        <p:nvPicPr>
          <p:cNvPr id="84994" name="Picture 2"/>
          <p:cNvPicPr>
            <a:picLocks noChangeAspect="1" noChangeArrowheads="1"/>
          </p:cNvPicPr>
          <p:nvPr/>
        </p:nvPicPr>
        <p:blipFill>
          <a:blip r:embed="rId3" cstate="print">
            <a:lum bright="10000"/>
          </a:blip>
          <a:srcRect/>
          <a:stretch>
            <a:fillRect/>
          </a:stretch>
        </p:blipFill>
        <p:spPr bwMode="auto">
          <a:xfrm>
            <a:off x="457200" y="1191928"/>
            <a:ext cx="3657600" cy="5106838"/>
          </a:xfrm>
          <a:prstGeom prst="rect">
            <a:avLst/>
          </a:prstGeom>
          <a:noFill/>
          <a:ln w="9525">
            <a:noFill/>
            <a:miter lim="800000"/>
            <a:headEnd/>
            <a:tailEnd/>
          </a:ln>
          <a:effectLst>
            <a:outerShdw blurRad="698500" dist="76200" algn="l" rotWithShape="0">
              <a:prstClr val="black">
                <a:alpha val="40000"/>
              </a:prstClr>
            </a:outerShdw>
          </a:effectLst>
        </p:spPr>
      </p:pic>
      <p:sp>
        <p:nvSpPr>
          <p:cNvPr id="7" name="TextBox 6"/>
          <p:cNvSpPr txBox="1"/>
          <p:nvPr/>
        </p:nvSpPr>
        <p:spPr>
          <a:xfrm>
            <a:off x="4572000" y="2133600"/>
            <a:ext cx="4267200" cy="4093428"/>
          </a:xfrm>
          <a:prstGeom prst="rect">
            <a:avLst/>
          </a:prstGeom>
          <a:solidFill>
            <a:schemeClr val="accent2">
              <a:lumMod val="20000"/>
              <a:lumOff val="80000"/>
            </a:schemeClr>
          </a:solidFill>
        </p:spPr>
        <p:txBody>
          <a:bodyPr wrap="square" rtlCol="0">
            <a:spAutoFit/>
          </a:bodyPr>
          <a:lstStyle/>
          <a:p>
            <a:r>
              <a:rPr lang="en-US" sz="2600" b="1" dirty="0">
                <a:solidFill>
                  <a:prstClr val="black"/>
                </a:solidFill>
                <a:effectLst>
                  <a:outerShdw blurRad="50800" dist="38100" dir="2700000" algn="tl" rotWithShape="0">
                    <a:prstClr val="black">
                      <a:alpha val="40000"/>
                    </a:prstClr>
                  </a:outerShdw>
                </a:effectLst>
              </a:rPr>
              <a:t>To increase community participation and involvement in school operations and activities by providing stakeholders a snapshot  of the status of the school and advocating for areas that need their involvement</a:t>
            </a:r>
            <a:endParaRPr lang="fil-PH" sz="2600" b="1" dirty="0">
              <a:solidFill>
                <a:prstClr val="black"/>
              </a:solidFill>
              <a:effectLst>
                <a:outerShdw blurRad="50800" dist="38100" dir="2700000" algn="tl" rotWithShape="0">
                  <a:prstClr val="black">
                    <a:alpha val="40000"/>
                  </a:prstClr>
                </a:outerShdw>
              </a:effectLst>
            </a:endParaRPr>
          </a:p>
        </p:txBody>
      </p:sp>
      <p:sp>
        <p:nvSpPr>
          <p:cNvPr id="8" name="TextBox 7"/>
          <p:cNvSpPr txBox="1"/>
          <p:nvPr/>
        </p:nvSpPr>
        <p:spPr>
          <a:xfrm>
            <a:off x="4572000" y="1205180"/>
            <a:ext cx="3429000" cy="1323439"/>
          </a:xfrm>
          <a:prstGeom prst="rect">
            <a:avLst/>
          </a:prstGeom>
          <a:noFill/>
        </p:spPr>
        <p:txBody>
          <a:bodyPr wrap="square" rtlCol="0">
            <a:spAutoFit/>
          </a:bodyPr>
          <a:lstStyle/>
          <a:p>
            <a:r>
              <a:rPr lang="en-US" sz="4000" b="1" dirty="0">
                <a:solidFill>
                  <a:prstClr val="black"/>
                </a:solidFill>
                <a:effectLst>
                  <a:outerShdw blurRad="50800" dist="38100" dir="2700000" algn="tl" rotWithShape="0">
                    <a:prstClr val="black">
                      <a:alpha val="40000"/>
                    </a:prstClr>
                  </a:outerShdw>
                </a:effectLst>
                <a:latin typeface="Aharoni" pitchFamily="2" charset="-79"/>
                <a:cs typeface="Aharoni" pitchFamily="2" charset="-79"/>
              </a:rPr>
              <a:t>OBJECTIVE</a:t>
            </a:r>
          </a:p>
          <a:p>
            <a:endParaRPr lang="fil-PH" sz="4000" dirty="0">
              <a:solidFill>
                <a:prstClr val="black"/>
              </a:solidFill>
              <a:effectLst>
                <a:outerShdw blurRad="50800" dist="38100" dir="2700000" algn="tl" rotWithShape="0">
                  <a:prstClr val="black">
                    <a:alpha val="40000"/>
                  </a:prstClr>
                </a:outerShdw>
              </a:effectLst>
              <a:latin typeface="Maiandra GD" pitchFamily="34" charset="0"/>
            </a:endParaRPr>
          </a:p>
        </p:txBody>
      </p:sp>
    </p:spTree>
    <p:extLst>
      <p:ext uri="{BB962C8B-B14F-4D97-AF65-F5344CB8AC3E}">
        <p14:creationId xmlns:p14="http://schemas.microsoft.com/office/powerpoint/2010/main" val="25271610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fil-PH" dirty="0" smtClean="0"/>
              <a:t>SRC is aligned with FOI EO</a:t>
            </a:r>
            <a:endParaRPr lang="en-US" dirty="0"/>
          </a:p>
        </p:txBody>
      </p:sp>
      <p:sp>
        <p:nvSpPr>
          <p:cNvPr id="3" name="Slide Number Placeholder 2"/>
          <p:cNvSpPr>
            <a:spLocks noGrp="1"/>
          </p:cNvSpPr>
          <p:nvPr>
            <p:ph type="sldNum" sz="quarter" idx="4"/>
          </p:nvPr>
        </p:nvSpPr>
        <p:spPr/>
        <p:txBody>
          <a:bodyPr/>
          <a:lstStyle/>
          <a:p>
            <a:fld id="{40CEB23D-5D9C-424D-A4B8-74E3F10BC318}" type="slidenum">
              <a:rPr lang="fil-PH" smtClean="0">
                <a:solidFill>
                  <a:prstClr val="white"/>
                </a:solidFill>
              </a:rPr>
              <a:pPr/>
              <a:t>30</a:t>
            </a:fld>
            <a:endParaRPr lang="fil-PH" dirty="0">
              <a:solidFill>
                <a:prstClr val="white"/>
              </a:solidFill>
            </a:endParaRPr>
          </a:p>
        </p:txBody>
      </p:sp>
      <p:sp>
        <p:nvSpPr>
          <p:cNvPr id="4" name="Rectangle 3"/>
          <p:cNvSpPr/>
          <p:nvPr/>
        </p:nvSpPr>
        <p:spPr>
          <a:xfrm>
            <a:off x="381000" y="1219200"/>
            <a:ext cx="8763000" cy="5016758"/>
          </a:xfrm>
          <a:prstGeom prst="rect">
            <a:avLst/>
          </a:prstGeom>
        </p:spPr>
        <p:txBody>
          <a:bodyPr wrap="square">
            <a:spAutoFit/>
          </a:bodyPr>
          <a:lstStyle/>
          <a:p>
            <a:r>
              <a:rPr lang="en-US" sz="3200" dirty="0" smtClean="0"/>
              <a:t>“Every Filipino shall have access to: </a:t>
            </a:r>
          </a:p>
          <a:p>
            <a:pPr marL="514350" indent="-514350">
              <a:buAutoNum type="alphaLcPeriod"/>
            </a:pPr>
            <a:r>
              <a:rPr lang="en-US" sz="3200" dirty="0" smtClean="0"/>
              <a:t>Information</a:t>
            </a:r>
          </a:p>
          <a:p>
            <a:pPr marL="514350" indent="-514350">
              <a:buAutoNum type="alphaLcPeriod"/>
            </a:pPr>
            <a:r>
              <a:rPr lang="en-US" sz="3200" dirty="0" smtClean="0"/>
              <a:t>Official records</a:t>
            </a:r>
          </a:p>
          <a:p>
            <a:pPr marL="514350" indent="-514350">
              <a:buAutoNum type="alphaLcPeriod"/>
            </a:pPr>
            <a:r>
              <a:rPr lang="en-US" sz="3200" dirty="0" smtClean="0"/>
              <a:t>Public records and to </a:t>
            </a:r>
          </a:p>
          <a:p>
            <a:pPr marL="514350" indent="-514350">
              <a:buAutoNum type="alphaLcPeriod"/>
            </a:pPr>
            <a:r>
              <a:rPr lang="en-US" sz="3200" dirty="0" smtClean="0"/>
              <a:t>Documents and papers pertaining to official acts, transactions or decisions, </a:t>
            </a:r>
          </a:p>
          <a:p>
            <a:pPr marL="514350" indent="-514350">
              <a:buAutoNum type="alphaLcPeriod"/>
            </a:pPr>
            <a:r>
              <a:rPr lang="en-US" sz="3200" dirty="0" smtClean="0"/>
              <a:t>Government research data used as basis for policy development”</a:t>
            </a:r>
          </a:p>
          <a:p>
            <a:pPr marL="514350" indent="-514350"/>
            <a:r>
              <a:rPr lang="fil-PH" sz="3200" dirty="0" smtClean="0"/>
              <a:t>			- </a:t>
            </a:r>
            <a:r>
              <a:rPr lang="fil-PH" sz="3200" i="1" dirty="0" smtClean="0"/>
              <a:t>Section 3, Executive Order 02, s. 			2016 </a:t>
            </a:r>
            <a:endParaRPr lang="en-US" sz="3200" i="1" dirty="0"/>
          </a:p>
        </p:txBody>
      </p:sp>
    </p:spTree>
    <p:extLst>
      <p:ext uri="{BB962C8B-B14F-4D97-AF65-F5344CB8AC3E}">
        <p14:creationId xmlns:p14="http://schemas.microsoft.com/office/powerpoint/2010/main" val="20517341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itle 1"/>
          <p:cNvSpPr>
            <a:spLocks noGrp="1"/>
          </p:cNvSpPr>
          <p:nvPr>
            <p:ph type="title"/>
          </p:nvPr>
        </p:nvSpPr>
        <p:spPr/>
        <p:txBody>
          <a:bodyPr/>
          <a:lstStyle/>
          <a:p>
            <a:r>
              <a:rPr lang="en-US" altLang="en-US" smtClean="0">
                <a:ea typeface="ＭＳ Ｐゴシック" pitchFamily="34" charset="-128"/>
              </a:rPr>
              <a:t>Features of Refined SRC</a:t>
            </a:r>
          </a:p>
        </p:txBody>
      </p:sp>
      <p:sp>
        <p:nvSpPr>
          <p:cNvPr id="154628" name="Slide Number Placeholder 3"/>
          <p:cNvSpPr>
            <a:spLocks noGrp="1"/>
          </p:cNvSpPr>
          <p:nvPr>
            <p:ph type="sldNum" sz="quarter" idx="4294967295"/>
          </p:nvPr>
        </p:nvSpPr>
        <p:spPr bwMode="auto">
          <a:xfrm>
            <a:off x="6934200" y="6553200"/>
            <a:ext cx="2133600"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ＭＳ Ｐゴシック" pitchFamily="34" charset="-128"/>
              </a:defRPr>
            </a:lvl1pPr>
            <a:lvl2pPr>
              <a:defRPr sz="28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000">
                <a:solidFill>
                  <a:schemeClr val="tx1"/>
                </a:solidFill>
                <a:latin typeface="Arial" pitchFamily="34" charset="0"/>
                <a:ea typeface="ＭＳ Ｐゴシック" pitchFamily="34" charset="-128"/>
              </a:defRPr>
            </a:lvl4pPr>
            <a:lvl5pPr>
              <a:defRPr sz="2000">
                <a:solidFill>
                  <a:schemeClr val="tx1"/>
                </a:solidFill>
                <a:latin typeface="Arial" pitchFamily="34" charset="0"/>
                <a:ea typeface="ＭＳ Ｐゴシック" pitchFamily="34" charset="-128"/>
              </a:defRPr>
            </a:lvl5pPr>
            <a:lvl6pPr eaLnBrk="0" fontAlgn="base" hangingPunct="0">
              <a:spcAft>
                <a:spcPct val="0"/>
              </a:spcAft>
              <a:buChar char="»"/>
              <a:defRPr sz="2000">
                <a:solidFill>
                  <a:schemeClr val="tx1"/>
                </a:solidFill>
                <a:latin typeface="Arial" pitchFamily="34" charset="0"/>
                <a:ea typeface="ＭＳ Ｐゴシック" pitchFamily="34" charset="-128"/>
              </a:defRPr>
            </a:lvl6pPr>
            <a:lvl7pPr eaLnBrk="0" fontAlgn="base" hangingPunct="0">
              <a:spcAft>
                <a:spcPct val="0"/>
              </a:spcAft>
              <a:buChar char="»"/>
              <a:defRPr sz="2000">
                <a:solidFill>
                  <a:schemeClr val="tx1"/>
                </a:solidFill>
                <a:latin typeface="Arial" pitchFamily="34" charset="0"/>
                <a:ea typeface="ＭＳ Ｐゴシック" pitchFamily="34" charset="-128"/>
              </a:defRPr>
            </a:lvl7pPr>
            <a:lvl8pPr eaLnBrk="0" fontAlgn="base" hangingPunct="0">
              <a:spcAft>
                <a:spcPct val="0"/>
              </a:spcAft>
              <a:buChar char="»"/>
              <a:defRPr sz="2000">
                <a:solidFill>
                  <a:schemeClr val="tx1"/>
                </a:solidFill>
                <a:latin typeface="Arial" pitchFamily="34" charset="0"/>
                <a:ea typeface="ＭＳ Ｐゴシック" pitchFamily="34" charset="-128"/>
              </a:defRPr>
            </a:lvl8pPr>
            <a:lvl9pPr eaLnBrk="0" fontAlgn="base" hangingPunct="0">
              <a:spcAft>
                <a:spcPct val="0"/>
              </a:spcAft>
              <a:buChar char="»"/>
              <a:defRPr sz="2000">
                <a:solidFill>
                  <a:schemeClr val="tx1"/>
                </a:solidFill>
                <a:latin typeface="Arial" pitchFamily="34" charset="0"/>
                <a:ea typeface="ＭＳ Ｐゴシック" pitchFamily="34" charset="-128"/>
              </a:defRPr>
            </a:lvl9pPr>
          </a:lstStyle>
          <a:p>
            <a:fld id="{A03392A2-26C6-4BA5-8D36-8E33B6FFF642}" type="slidenum">
              <a:rPr lang="fil-PH" altLang="en-US" sz="1200" smtClean="0">
                <a:solidFill>
                  <a:prstClr val="white"/>
                </a:solidFill>
                <a:latin typeface="Bookman Old Style" pitchFamily="18" charset="0"/>
              </a:rPr>
              <a:pPr/>
              <a:t>31</a:t>
            </a:fld>
            <a:endParaRPr lang="fil-PH" altLang="en-US" sz="1200" smtClean="0">
              <a:solidFill>
                <a:prstClr val="white"/>
              </a:solidFill>
              <a:latin typeface="Bookman Old Style" pitchFamily="18" charset="0"/>
            </a:endParaRPr>
          </a:p>
        </p:txBody>
      </p:sp>
      <p:sp>
        <p:nvSpPr>
          <p:cNvPr id="11" name="Content Placeholder 2"/>
          <p:cNvSpPr>
            <a:spLocks noGrp="1"/>
          </p:cNvSpPr>
          <p:nvPr>
            <p:ph idx="1"/>
          </p:nvPr>
        </p:nvSpPr>
        <p:spPr>
          <a:xfrm>
            <a:off x="4191000" y="1295400"/>
            <a:ext cx="4495800" cy="4830763"/>
          </a:xfrm>
        </p:spPr>
        <p:txBody>
          <a:bodyPr>
            <a:normAutofit lnSpcReduction="10000"/>
          </a:bodyPr>
          <a:lstStyle/>
          <a:p>
            <a:pPr marL="514350" indent="-514350">
              <a:buAutoNum type="arabicPeriod"/>
            </a:pPr>
            <a:r>
              <a:rPr lang="en-US" dirty="0" smtClean="0"/>
              <a:t>Focus is on advocacy and communication; </a:t>
            </a:r>
            <a:r>
              <a:rPr lang="en-US" dirty="0" smtClean="0"/>
              <a:t> </a:t>
            </a:r>
            <a:endParaRPr lang="en-US" dirty="0" smtClean="0"/>
          </a:p>
          <a:p>
            <a:pPr marL="514350" indent="-514350">
              <a:buAutoNum type="arabicPeriod"/>
            </a:pPr>
            <a:r>
              <a:rPr lang="en-US" dirty="0" smtClean="0"/>
              <a:t>Streamlined indicators (19 indicators, not 32).</a:t>
            </a:r>
          </a:p>
          <a:p>
            <a:pPr marL="514350" indent="-514350">
              <a:buAutoNum type="arabicPeriod"/>
            </a:pPr>
            <a:r>
              <a:rPr lang="en-US" dirty="0" smtClean="0"/>
              <a:t>Includes school accomplishment of other stakeholders.</a:t>
            </a:r>
          </a:p>
          <a:p>
            <a:pPr marL="514350" indent="-514350">
              <a:buAutoNum type="arabicPeriod"/>
            </a:pPr>
            <a:r>
              <a:rPr lang="en-US" dirty="0" smtClean="0"/>
              <a:t>Integrated with SIP</a:t>
            </a:r>
          </a:p>
          <a:p>
            <a:pPr marL="514350" indent="-514350">
              <a:buAutoNum type="arabicPeriod"/>
            </a:pPr>
            <a:endParaRPr lang="en-US" dirty="0"/>
          </a:p>
        </p:txBody>
      </p:sp>
      <p:pic>
        <p:nvPicPr>
          <p:cNvPr id="12" name="Picture 11" descr="Brochure type-page-001.jpg"/>
          <p:cNvPicPr>
            <a:picLocks noChangeAspect="1"/>
          </p:cNvPicPr>
          <p:nvPr/>
        </p:nvPicPr>
        <p:blipFill>
          <a:blip r:embed="rId3" cstate="print"/>
          <a:stretch>
            <a:fillRect/>
          </a:stretch>
        </p:blipFill>
        <p:spPr>
          <a:xfrm>
            <a:off x="685800" y="1005681"/>
            <a:ext cx="2705100" cy="5410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4128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1"/>
          <p:cNvSpPr>
            <a:spLocks noGrp="1"/>
          </p:cNvSpPr>
          <p:nvPr>
            <p:ph type="title"/>
          </p:nvPr>
        </p:nvSpPr>
        <p:spPr/>
        <p:txBody>
          <a:bodyPr/>
          <a:lstStyle/>
          <a:p>
            <a:r>
              <a:rPr lang="en-US" altLang="en-US" sz="4000" dirty="0" smtClean="0">
                <a:ea typeface="ＭＳ Ｐゴシック" pitchFamily="34" charset="-128"/>
              </a:rPr>
              <a:t>Benefits of using enhanced SRC</a:t>
            </a:r>
          </a:p>
        </p:txBody>
      </p:sp>
      <p:sp>
        <p:nvSpPr>
          <p:cNvPr id="153604" name="Slide Number Placeholder 3"/>
          <p:cNvSpPr>
            <a:spLocks noGrp="1"/>
          </p:cNvSpPr>
          <p:nvPr>
            <p:ph type="sldNum" sz="quarter" idx="4294967295"/>
          </p:nvPr>
        </p:nvSpPr>
        <p:spPr bwMode="auto">
          <a:xfrm>
            <a:off x="6934200" y="6553200"/>
            <a:ext cx="2133600"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ＭＳ Ｐゴシック" pitchFamily="34" charset="-128"/>
              </a:defRPr>
            </a:lvl1pPr>
            <a:lvl2pPr>
              <a:defRPr sz="28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000">
                <a:solidFill>
                  <a:schemeClr val="tx1"/>
                </a:solidFill>
                <a:latin typeface="Arial" pitchFamily="34" charset="0"/>
                <a:ea typeface="ＭＳ Ｐゴシック" pitchFamily="34" charset="-128"/>
              </a:defRPr>
            </a:lvl4pPr>
            <a:lvl5pPr>
              <a:defRPr sz="2000">
                <a:solidFill>
                  <a:schemeClr val="tx1"/>
                </a:solidFill>
                <a:latin typeface="Arial" pitchFamily="34" charset="0"/>
                <a:ea typeface="ＭＳ Ｐゴシック" pitchFamily="34" charset="-128"/>
              </a:defRPr>
            </a:lvl5pPr>
            <a:lvl6pPr eaLnBrk="0" fontAlgn="base" hangingPunct="0">
              <a:spcAft>
                <a:spcPct val="0"/>
              </a:spcAft>
              <a:buChar char="»"/>
              <a:defRPr sz="2000">
                <a:solidFill>
                  <a:schemeClr val="tx1"/>
                </a:solidFill>
                <a:latin typeface="Arial" pitchFamily="34" charset="0"/>
                <a:ea typeface="ＭＳ Ｐゴシック" pitchFamily="34" charset="-128"/>
              </a:defRPr>
            </a:lvl6pPr>
            <a:lvl7pPr eaLnBrk="0" fontAlgn="base" hangingPunct="0">
              <a:spcAft>
                <a:spcPct val="0"/>
              </a:spcAft>
              <a:buChar char="»"/>
              <a:defRPr sz="2000">
                <a:solidFill>
                  <a:schemeClr val="tx1"/>
                </a:solidFill>
                <a:latin typeface="Arial" pitchFamily="34" charset="0"/>
                <a:ea typeface="ＭＳ Ｐゴシック" pitchFamily="34" charset="-128"/>
              </a:defRPr>
            </a:lvl7pPr>
            <a:lvl8pPr eaLnBrk="0" fontAlgn="base" hangingPunct="0">
              <a:spcAft>
                <a:spcPct val="0"/>
              </a:spcAft>
              <a:buChar char="»"/>
              <a:defRPr sz="2000">
                <a:solidFill>
                  <a:schemeClr val="tx1"/>
                </a:solidFill>
                <a:latin typeface="Arial" pitchFamily="34" charset="0"/>
                <a:ea typeface="ＭＳ Ｐゴシック" pitchFamily="34" charset="-128"/>
              </a:defRPr>
            </a:lvl8pPr>
            <a:lvl9pPr eaLnBrk="0" fontAlgn="base" hangingPunct="0">
              <a:spcAft>
                <a:spcPct val="0"/>
              </a:spcAft>
              <a:buChar char="»"/>
              <a:defRPr sz="2000">
                <a:solidFill>
                  <a:schemeClr val="tx1"/>
                </a:solidFill>
                <a:latin typeface="Arial" pitchFamily="34" charset="0"/>
                <a:ea typeface="ＭＳ Ｐゴシック" pitchFamily="34" charset="-128"/>
              </a:defRPr>
            </a:lvl9pPr>
          </a:lstStyle>
          <a:p>
            <a:fld id="{4431CB09-214A-49F6-878B-12ADBC0FABA8}" type="slidenum">
              <a:rPr lang="fil-PH" altLang="en-US" sz="1200" smtClean="0">
                <a:solidFill>
                  <a:prstClr val="white"/>
                </a:solidFill>
                <a:latin typeface="Bookman Old Style" pitchFamily="18" charset="0"/>
              </a:rPr>
              <a:pPr/>
              <a:t>32</a:t>
            </a:fld>
            <a:endParaRPr lang="fil-PH" altLang="en-US" sz="1200" smtClean="0">
              <a:solidFill>
                <a:prstClr val="white"/>
              </a:solidFill>
              <a:latin typeface="Bookman Old Style" pitchFamily="18" charset="0"/>
            </a:endParaRPr>
          </a:p>
        </p:txBody>
      </p:sp>
      <p:pic>
        <p:nvPicPr>
          <p:cNvPr id="15360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200" y="1004728"/>
            <a:ext cx="2479119"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0" name="AutoShape 4" descr="data:image/jpeg;base64,/9j/4AAQSkZJRgABAQAAAQABAAD/2wCEAAkGBxQTEhUUExQUFhUXFhwYGBgYFxcYHBgdGBcXGBgdGBgdHiggHBolHhgYITEhJSksLi4uFx8zODMsNygtLisBCgoKDg0OGxAQGywmICQvLCwsLCw0LCw0LywvLCwsLCwsLCwsLCwsLCwsLC8sLCwsLCwsLCwsLCwsLCwsLCwsLP/AABEIAMkA+gMBEQACEQEDEQH/xAAbAAABBQEBAAAAAAAAAAAAAAAFAAIDBAYBB//EAEcQAAIBAgQDBQUGBAMFBwUAAAECEQADBBIhMQVBUQYTImFxMlKBkaEHFCOSscFCctHwFTOCQ1NisvEWJGNzosLhCIOTw9L/xAAbAQACAwEBAQAAAAAAAAAAAAAAAwECBAUGB//EADkRAAEEAAQCCAUDBAICAwAAAAEAAgMRBBIhMUFRBRMiYXGBkfAyobHB0RRC4SMzUvEVcgY0gpLS/9oADAMBAAIRAxEAPwD1oYlPfX8wrzlqepk/xPoU4XV94fMVKjq38inBx1HzoVcp5LtChIGjVC7RZQlRZQlNTZQuE0WUJmY1Wyhc7w0ZihLvaM5Ql33lUZ0Jd+POjOhd78danOOaF0XR1Hzozd6F2am0JpqEJrVBQmmoKE01CE01BQmVVCXdnoamihOGHajI5CcMJ51PV96F0YMcyanqwhPGFXp+tSGNQpkw/RfpTmwOOzfkhSCw3SmjCSngppOOHMTpVzgnhpJI0RSjApIOihYpdz8P3rKvXIb/AIk3Rfr/AFoQrnDMSXfUDQjb1qVST4T4FbXEnwN/Kf0NXXlW7hZrgvZqzdw9pyjZmSSwZ9T6Ct+HwUMkTXG7I5lb5sS9ry0bKLjPBVstaCXLy588+Nv4QCI086JMDHna0Ei748k3DydZeYD0TeFm4mIsjvrjqzMpVmJHsMefmKTicKIMpDibPHwU4mNnVEgC0b7Q45raKF3dss9BzjzrKSs+AhbJJ2uGq8uXtJjbe7P/AKkI/QCn5GFdIjm0egRN+2OJRbTQGDrP8WrZ3UgankB86q2LM7KN1V8UVWWD6LR9j+0NzFM4cZcmkSDr8hFUkjLHUVjxUUQizsFajmtQaWuaqjcAXdbt1Z10IjWmZW5bT8irnCvadQbrODyI9fM1VzKYHg7mkt4pWzSVRcqChMNQhQXXvA+C2WXqGAPnpU+au1hItRDiNwEBrdxfM6j51btVY2UFtK395br9KpnKqiKIIB8q0ABCcEHQVNBCZdvhZEjNlLBZ1MeXSpAUhpq0N7NcYOKttcKFFzwnmuUazz1nbSoBtUa61ctcTtNdNpXBuKJZRJiImTsNx86LGymxdK3UqU+26rmZoCqpJJ5Aak1rwbQ6SiL0VmNLjQVDs72qsYtmS0HVlEwygZlmMywTpJG8HWuyYsi3Yro+XDNDn1R5cDyQnB9uGuYwYbuAo71rebvCT4SwnLlHu7TzrE3Ekvy1xpcFmOLpury8SN+XkhX2kdt8Tg8Stix3QU2VcllLNLPcXTWIhRy516fo3o6LERGR97kaeA/K0TSua6gh32d9q8XisaUv3y6dzcbLlRQCCkeyo6nerdMYKCHBucxtHnryPMqsUjnOolelCvBg6LQsUvtH4fvWZeuQGpUIjwT2/iP1oVX/AAHwK3mK9hv5T+hq68q3cLIcK4VZazbLIMxWSczj6A6V2cJgoHwNc5upHMj7puJxczZnNa7S+Q/C7icHbtvayCJzg+Njso67fCrPw0UMrMg3viTw7ytOAnklLs52rl9lJhz/AN4w/wD5h5n/AHb9az9JfCzx+xWvE/2ne+KIdrvZsn/xR+hrlu2SOi/7jvD7rAdo8J3C57bXF/FywLjxBTN16zW/ExMY+MNGjmX55iPpS0Nkd1j23sfsFNZvZ8Iud1LmCM7gE5bx2zHp+lZI+xi2ScARap0gySTDAR/FfOtL1+SLfZ9ZK3b8xBYkQVMifImnY5zXTucw2CSfUpc7S3CgHfT6Lcmsa5anW5p8v3pXayHxH3WsOGiHY8y6ev7Gn0f07b/yP0SZCCU40lKXKEJpqEKfDvCn40yGPMSe5X6ym0qmOaV+I/Wtb48uHd5fVKa/MSmGucRSuiyuAonyHzgD61qbsoQ7tJiLqWptMqEkDM4lROgk/wAMnQEgidDEzU0TsoIJHZ3WX4ngb11VxOn3hSi3LR0gx4Suu5BBgdTBkU3M9rcoC3NxskeGMAaDfH6osnFjh8DhWW33qmzbVobxD8MaxBnY1SQ04nvWOYlrjY4oZgOMJh0sulnO11c9+4AZiZ0nnLDnG3WQOb26A3VmRGSYRtHxLRcA48uKkKpVlWXU6xJIWDEEHK2vlUvjLU7FYZ2HflcbR2xbDSpEgqQR1B3rVgf7h8PwkNJBsKhwHs3hsK9x7IOY+EktmyjQ5R0Gx+Vdbrs9i9t/HdbsTjZ8Q0NkOm/K+9R2n4cGF5ThMzXCFuA25NwnWG97X60gdVebT+Vl/wCNeHk9Ucw1Omtc1P2lxGHsWmxF+2j5QAJRWZiT4VWfM/rW2ASPcI2Ei1EcXWODQrmFt2SguWlSGWVZVAkESNhWfEufkc1xOxVS3KSCmA1wgNFRYm0dfUD96zr1qAmhCJcD9v4r+tCrJ8B8Ct5ifYb+U/oaaF5Vu4QPg+AvNYtFb+UFQQBZVonzLCflXVw/X9U3K+hXJaZmxdY7M3XxT7/A7jlS2IeVmIsppIg7NV3xTPILpNttAphlZDeRu/eVBc4a1q9h2a6z/ixDIqxNtzOnpWLGxvaGlzr15DkeSc7EGWNwI4fcKftf/l2//NH6NWFynoz+6fD7heecbx1yHFxbTAXNsrcl8JJzDWNK6GQy4ZsxcdDkA00BF/UIlxjWYvqg3UkAnysfjgifCLSXMGGNu3PiAAWY8Z2mSPnXPxBLWij+4fQrpb5fP6FX/s7wq23urqWEZjoFBIJgda1SNFrjtc52CZmOtN89N1t2FZntrULGujJB/E5j+E6b/wB/CtzcNGWfFy4KnWN5qliwM6Q2YTvEcjSsXGGRtAN6n6K7SCNCpDWBCaagoTDVUKexYZgSBIgjcV18DFmjzeKTIHk6Kti7LIviESRGo6+XrTsYMkB8kQMe28yiNefJtOUPabD5kQ/ezh4EkbhxHuggsfLWelbGtJApS2J8jg1m6E9ocUuLXDKtzIbgYhSGyltAVPMMCNJHPlzc1wjdRXQgnbgpHMmZZPv0KqdpeKaWbroUN60AQ0eG0wPjZh/tUJzRsA7LOpJs1wa7J7tZY5hFKPGx48lBjbKWbow4uFrFuWxNxVkqb4CW7agGcz5Qukkd5PowEkZq14eS1YjEHEOzkVpQHgrPZXhzFrrtau5FlUQkoSehEgaCBz30FUEge29lWfHtnY0NblI96KyLF233kj+JLZWw0S2VmVHZFDW0UEEhYk3BrqZCCG678OKxOkfVv1J81uuHglRmEEoJA5GBNMwTbeQeShqj4fwwozFmzBhtJ59eunM0YHo52Hkc9zrvx0+eunE6rXLPnAAFUsPg/s0K4wMWU4ZWzqNc5gyEPkNJadQPPTSMLT+5d2Tp/NhsoH9Q6Hl4/wAcCpvtE4bjsVdVLNhjZtiQc9sZmI1MFgdB4RI97rXoMFJDE0lztT47ei5GFfFG23HU+P4RL7PsPi7Fl7GJtMir4rbFkbQ+0vhYnQ6j1PSs3SbontL4zehvflulYsxuOZh8Voq8qFiWft9mwI8S+H2fDMbjQz50ujzXX/5Jgqmbd/8ACh4lh7OHAa9eyAmB4CZIE8poDFdmPkk+BnzT+FDD3j+FdZiIJEFY15yKkMtVnxc7G9pgAOnvVFeMYxbNi5cuZyqrqEUuxnTwqNSdaa0FxDGrkDdZbFpdw1m2z4spaJREiyWIzkKuaASokgEnYkDmKaIcWxtB1AeC2uniJss18UW/wLEnfGv8Ej/3Ujrpju8qv6iPhGPfkpcHwFluI9zEXbmQyFYmJgidSepqpLnfE4nxVH4kFpaGgWm9sP8AJX/zV/Rqq7ZP6M/vHw/CwXaKELl7QILCCLhEyDGmXQxWzDFzsK/KeyHCxXHXW0+aGJ2JD3NObe7/AMdNvNScIxDlLCWMttWLkhvxPZcc9OppOUOeGu5j1WvOC4MG9E+lD7rQdh8QLj3CvdwSGhfCQSuoYc9qvIAuV1jZMI1zRQNaLXsf2+lIe4VQWJDGu6N/MP8A316CODsDwC47pvi8fyuIZKfzH9K53SbMoaO9b8I7NFferhrkrSm1UoTDUIVe40MeuU/pXqOioSYB4rk4yQNlPh9lXtNKt/Mv6mrdNx5IB74hHRT8+fy+6smvJFdZVOOcNwgPf3xcZskQGY8oECfDvpqBNbYmEkEbp+Eie6dpi+Lh78ECPCGur94wKrZW2CFF45u9OoZvaItwIhtCSOQAJ0ktBqTX7J+LzCWp9T9PBD+N9oWGC+64vCut0WwiXPAykgQGDTofDrlmdas2IF+Zp0ShGC7MCgnZnGXGuIllGu3WuK7IScjlGzhrhnZTrJ2MU2QCrK3ukg/T5SO1z/nw0pegLxLF3bv3d7mHsXJnLbNy4xGWYLQAvXcGs2aOsrTquQ4s2adV3C9k3tOMj5lYhruYk5jnzOWXZiQABPxpgkAbTt1shmiEJa8W7Wj5aei2mEOp9KvgdXkrGEP4Jx4X7txMpGXVDB1UaHN0M6/Hyrvz4YxMa6991gwmPGIkcyttvDbXkffBDMP23VsecJ3fhztbFydc6zMrG0gjfpXKGKBlyV3LuHCkRdZffXcjHHeNDDhQFzM3KY0HOYP9zSsdjhhgNLJ4d3NWweDOIJ1oDim8G40MQrgrlZeUzII32HP9qXh8cMTE/SiBt3VujG4M4cjWweKnrGNlz1yqFCDdquDHFWQqtlZGDqTsYBBBjWCCdRTIgS8NHHT1ToJhE7MRYU3Zbs41hPxHBYqohNoA3kqJJ32FdOPCNHx6+uibiZxNWXQImwgsJ2P7Cs2KjbC9hYO/5rGNyqvDOCW1yldFtytpR/s1IUMoP8Ulc0tJknyjpUHs12I+quDYV2/bykakyDvHKKw4rDxsizNGtjn3qhFFVjil7zu58RXMNDBExodp8q5qvkOXNw2Q3ilsYqwwtGcr6SIDFJBAnlqYO1QdQtWGf+nlBfxH1Wa4/wBmr99YRQDp7Rjb0mnYWXqoZY3D4i0jyJu/VbJZYnPa4PGmbnxru7k3hHZi/aFoMFOQvMEfxFSIn0qmenh3eCgTxdY1+YaBw48a7u5XeyPZ67hrlwvENEQdoB3+dVe7MVjBjjwohDrI8efeFqjSysaBO+j/AM4//ZXuoYxlZ/1/C8tI89v/ALf/AKU2FM93/M36VwOnW5XtHvZdro03h77yr5rgLeuVBQmmpBpCoX/bP8h/5TXr+hf/AFB/2+4Xn+kP/ZP/AF+xUeH9lv5l/U1T/wAg/sD3xCf0Ns/y+6GYjtngluXbbX1D2fbENpqBAMQzSQIEmfQ15huDmcAQ3ddsNJ1UfE/tDwYVrTWL111thltlFPeSVUBDJ18XrExJ0re3BSgbgJkQeDmYaI1VnheMwnEsGptpctDMUa2oAa26n2WHszqCCddf5hSZonNdldqqSEyEl5vxUHFeAOmEuAXLcpaLGy9tWBRc7KXMsReALQ6kCdIgCJjcAQB7/hXjptADRAfs2xF8C6mFs2yzEF71wnKixCqVGra5jAOv1Dpw3QuPkmygbuK2mBwOJTElu6sEMvivEkuTAknY8vZAA0GulYj8V1osX77rRT9n7OItd596uqQSMktPWSJ2B00pkjmGsq6eKMMob+nYe/RH8NiVB3B9CKZhpmxOJKw5HN3BUmGt2kZ2VYLmWPUx/fzNdI9IMeAHE6bJLI42Oc5oou1KDWOymHXGHFhmzElsmmUOwILbTzJidzNJb+n6zOHLccU4x9WrvHuDjEZSrBXXSd5HT5/vSsbhGYsAtcAR56J2Cxpw5IIsH6rnBeCfd1ckhnYRIEQOnz/aq4bADDRvJNkj5ckY3GnEUAKA+qsRWewucg97tDbW8bRVpzETpy3PpTBhnFuYFWyptjtLZbPmPdoiks7kBQF0MnlvvUmB8ZDhqbCgs0Wfu/a9w0PkF68w2zLbfL8NAT8BW3PiiLoBRlPNazg3FrGKti7h7q3UPMGT6MDqp8jBrn4h8rnVJuPD7Iy1qpsVj0she8uZAzQJMCYLb/A0z9dI1oGmmivFC+QkM14rmC4hbvZjbfPlOUmSRJAOnwIpT8XJK2idPAKZIHxEZxSG9p8C90J3dzu3DaMDlMHRgDIO36VRkJlJAT8LK2MnNx5ovw7h7W7SIMsKsb7+eg3O/wAa2x4Cx2jXdV/dImJc8uTlMgGsUrMjy3kaSgbFptKUppqEKC7iEXRnVfUgfrVSRxV2sc74QSmfd7RBhTBM6P6+Xma9E3pdrQADsK2XPd0dBqCDqb38fyuHDoMuUEZSTqZ3HpXPx+LjxIvWwtMMLIWZGbLprlJiG9oON2sHZa/fJCAgaCSSxgADmf2BpkcTpHZW7oXmmM+2tA34WEZl6vcCny0CsB866DejD+53yVqWu7D9rrPEQxazdtOq+8GRgZByNlGo0keYroQ4kYGIRk8b2WObAxyvzuJuqWixltUtXDZVnuAZlVmADMuoWY0naeU1nxvSEOLZkca8irYbCR4e8pOvNeLf9l71y2gxKPhUz3rmIYr7eZ0NuWmDoWAk6ZCeYmGziyIzm2A+fBdGFuawTQ4rWcY7HYdbHdYfDq98jOlx5MldfG++s8yBqKWyZ+bO86cR/C3PhZkytHh/tabsh2YxeGv4q7cxCBL7s62kXMFdysuSQJbKscwSZpM0rHNAA1HFcmwpe0im1Zv2kOe5et5JJAYlp36nLn18gKxRf05czjY+n8La3+q0aVSDfY/cIOKQyCO7MHSP8wHTlECt2J1AISsQNlT+0b7Q/uuL7hFukKozx4RJk+Gfa0gTtoehojwbpG5gaTcNMyFvbZZOt9ydgu0Fu9g7l+3fXOJyqyjQgT4xvM6R+s1ila+KQMc3f6dxXSOMafgIquP4V+5j2BIhfr/WoW3dVOIdozZVTkmXC6MViZ12PSmRszmkqZwaLItFTxplJEvoSPaPI0uygwRHdo9AnP2mKKzFnhQSdAdhNS2yaSn4WACy0Iav2ktyRiPPLt8BT8jxpazHDYc7NPqiVrt2SoPd7gH6VPVlIOFhvj6/wjvaDhSN+JEOPkdt/luOVbMFbsw5a/NczNRAXmX284MYWzhLNsnLda69wndjb7vIDECB3jGI3g8q3hoCuvNezPZfEY5mFlRlWM7EwFn9Tpt+lUkmbHunRQOk225r2r7H+x2IwnfXHuAq4ym2AwGZT4WlgJIEiRoc2+klD2DEjTSlWaPJQ3Wv7QcLOJtr4oCyY1GsQCGGoI15HeudJhj1vVXrdK2DxYgtxG49FN2c4BcsK2ZlOchiAWMHnBPLYRyitcfR1DtO9B9/4V8ZiOvIIG3v3qvPOL9mb2IvNcF2y1xxmZLkZl1MAaGEAygUhzADQXQh7LAAi32ePirF84d2RrL22ZcrZ0RkZB4Y9mc505xtpTosR1Q1F91/7WTGs7OcbreqsCKxyv6x5fzNrmgUKVfGYju1zEE6gaCd/wBqQ5wbqVSWTq25qJ8FBfvs1ksgOYjQEajXp1jWovM2wm4YteWl+gPNZHFXCzSVgcwPrr16+tZyxw3XoWgAUET4ZxEB0RBCkwR6jQ/OojJBWXFwh0Zcdwj5rQVx001CF5d9u/D7r4exdQMUtO3eAbDMFCsR6gieWbzro9HPaHlp3KkLPfZX2SFxLl7EWzlOQ2iY8QBbN5xotOxk9ENafFdPCQ6ZnDwXqvZ7hq2LeRQNCdYHMzG39zXLncXG0jGRhpBRRqzlY0ExvGlVmTLqpjxECfQdK6uGwNsEhduu3gsC4NEmbQjb8p2D4zZBLO+i6lSIK6wJzRoTz6USMF5W69/NXxDXNaQ1aTC3u+GYXFy9LZn5vv8AID1rPsuM9hjNEev29lYLtVxRcRi7eEw6rctrPe7QSSC3i19jLM8yY1p4i7Gc6Hh771ow7XHfirfDkjE99aJVHsZS4jxyYB1kZlKga9RvNKb2BlO1+/X336nwteaKj7Q8As4m0uGuJcfwnLegkof4fFH0G2mkbPjkcw52+is5jXDI7/XeF5JwjhV6xiL9qZCKy3CNVOxUD/i2PUCR1rZO9jmNPPZcLGR5XBpFmxS9Ovb/AC/QVxSvYDZZvjV12uC2VlQwYcuo3nXnXqMHF0SzDtkkf2yNQSdDx0C5k7MdJIWtZ2b0Om3iVoeJXMvet7uY/KTXncLEJZmRu2JA9St8r8kZcOAJQnCYxsRbcFYEMpyx0HMka+L6V7E/+PYWIj4zx3b+AuMOkJJAQS0cNjx46Xt/q0DuJlJHQkfIxXmJG5XuaOBI+a2sNtBRvDewv8o/Sqqh3XtLLNKjmfGSWFcQi14h/wDUHxG013C2VcNcti41wAyVz93kBPInKTHSDzrpYV8jwXPPgrNFIv8AYlaAwDEDVr7EnrCqPp+9JxR7eq6mGoRr03g2ZAwCqFnwjl1Jgban6VEWJbHYdZWXGOAcA1R4vidu2e7bNOUMSBIAYvH/ACNp5VeOJ88n6htAXsTrpXd3j1SosI+SOxXEe/VXm4hlUHMuUjQgTIiZGuulUm6UZH8Tfn9qS42SP0as3iHAYNaUu2inYEIdZhmGnnWSGdsrbauy2zqd15/9rHaC5hEs2cK5td4GzOhIaFI0VtxJcyRrpHWteFDJXuJ1qllxTqaGDZeS/wCK382bvr2br3jz85roZG8lhXrf2e9ssVicKbJuFr2HdWzsM5e0VcQ25ZlYe1ufD51hmwOHkdUnwny1vypasG6NjyZGFwrhuO/v5ea9M7P3Lhsjvv8AMzNMgD+IxoOUR61hxEMUL8kRBaK28Nd9fFKxDg9+cMLQeB300+dXxULW1VWzLHtFtOsz89aYSHCyuowggFvFUOEW1OSF1UyW2Agzr58q5DQc+myjEuysI58FoC461pXHEbuSYWqFPVP5KHFMmU95lyEQc8BSDuDOlADr0UiFyzXDuGjDu/cuDhm8QtyYszJJtnbIfdppm6zs12h8/HvXWgztb2kdw11JgETAPqDtr03rMJM5o6JOIgfIbJ07ldGHNM6tY+pbzQPtVhFyoDuWnzOVSP3rpdHxnM69qr1P8LqdGsyucRtVep/hZ5cENChadgJ3nSNfOug+CIjULrGgtDwXhjG0wYXLYYGfZUsTp4kIIK5dIYazXNmc1jqab98/wuLjerJpleSZwjs2LSXG7mxbxBBVWtNcyFSFPiU6KZB0UHYUuSW9Bdd6xh0jDbTfjzQjC4w4S0bJUSDoNSoJMsJ6fuaV1hddrmRdLPjjex+rwdOR11vwU9jtGXDDIBBiVbeQDpppvrQXUu50biTjGFxFUa5/hCcZetW7bv8Ad7WksQoCSSdZIG561LXve4C1vfFG1hNIWe0li57S37ZOkoyMBy/iH7U79ORyKWMQDzHgiOJ4EpOl8hlMHOszB8sopLZByWaXo2R7iRO8Am8t6d/krfE8HcuBxb7tg2b/AGkEZp5ZT161bDyNilbIf2kH0NroStc5haBuKQHCcMxFhGVsOWJJggJc3CjbPMabR0r1kn/kGGl/adiNQDv5jz5rkxYOaLnuDoa28jryPDvQe6ZYmIknQ8tdjXm3uzPLuZJ9StjRQARzCg5F0Psj9Kqlk6rfdpO01qMRhfxVco1vOAPCXSAw1nTMDIFJb2XA96wR4N725gQvLuw/Z98LaN66qi5ccqmqsciBZIIOgZm8j4K9BhZmSEhvCvmux0PAMzw8aj3otLYxT2gRbOQXG7wwIlkKjMPWFBj3fM090Mb3WRrt6rqtwkPWO0Hh46Fei/4zbFoXHzAZVJhSdWjQAanUxXly3tljeBI9F5I4OQyFjeZHogHE+II+a4GIYATKkEW/EVLKRpo9zXff4Mw5xjW00dnMeXdseOzflzWuM9R2H1z9keHyUaYgDNBJB2XKQZO+WYkat6a+UYJ8N1ozD4u/iPz38frMbmkkM4e/fJWlBgBlQwBBLDQ85nX4xWY9HSXo4JtHkvPftg4OXw9u+GVmssQ4Uz4LmUT8GUfBvKu50XE2C23drNionZc3JeRKPlXYXPXo32Z2zYtXcVMFyLNoa7DxXGYDlIUA9QelczpF4ygd/otOHxMGGIdPdHTTw/NBes8Be5ds5/aYEgx4SeYKzowgxrGxrEx5LbI0Pz/K0R4/D4kkxght1r7NIR2kxly3cUhzMZShXKQG3O+pMATy+Neo6Aggma+N8e+uYjQ1pW1aXdXr5LD0jcZD43d1Dv4oVwPibWsVaUknvLgtkdQ5ygkDQkMQZ9etdnpjAwzYMkAAtFjurX6af6XNw8zmSizvofNa/inanD2WKwzldGKxAPSSdT6V88yL0TMO9ws6I3wy6t60l1VYB1zAMIPxqcqQ7smkO7R8MNx8OQY8bIZ2AdC0+s2wv+s0GPM0gePv1VoperdZQTtHfGGAtuIN38NGjRjooJ30AadaWzCSOByjQak93+1sE8ZoXqeCCYXEvhb6CM9s+EK2sCZK+XMg8qeWNkGau0N+/v8AFXczL2eB2PI8vBek4dcrZR4k3B93qJ51QCisLyHNzHf6rLdp8Z+Oo5LcUAf6ZP1JrtYNgEQPNdTBRkRXzQW1cgsZGmIB+B0/etVBbTZody9Jwj50VuZUE+sa15+Rga8t5LzT25XFvJS5BVKVbXkXGOKI1y4DcTOHZSMwMEEggEmN+lWGDnaLyHXu/C8s6F4cbHEovi8OiWcLkXKGsK5HUtqSepNKkBB1Xt+iGgYfQV/pUeIcNZ7DSQiOCA7GBpqfPlWnA4d007GDim4nGwtJizdrl/O33WWxfZjEWWtyofPBi3LlRofEANNPh51olkjY5zc2g0va1zMPi453lrOC2GK9tv5j+tctehQ/H4zuxIALcgdjqJnUV0ei4YpMQOv+DW78NPmkYtkxw7jB8Wm2++teSr4TF3DdLW1kso/DR38JBOY5QdJkb9K29IuwTJajy5QBrwvXY+FbLn9DYlkoeJn9q+PJAbvtEneTp8a52nBajvojGG9hf5R+lFJB3Wm7bYMd334HiRgNBurGIMcgSPmetZMPZcW87URyZSs1axGZd26iFbQxvt/cV2ujW0599335LsYN7TmOvofwtKvaRLgRWsB7o0AaFE8yuYTGk6CmjBua45X0D42liDK40+vUH51aJ38BirwZFvYcAFWyhLggSGXxSQwkbjpyrG4Rx6OtcQYmQO0pCr/ZjHy3gsMGGXw3GGniiMw09o06PFsjbkHf86v6BJme6U2a5ae+9BuPXsVYW2b6KoBZEysp1GrDSTz+tJ6mI8+aozEOg4oXhOMvdcIgzOZgSBMAk7iNgasMJGTQTh0g88lImMZwQVEHQyAZ66RWr/jooj/Xdl8xahmOmlH9MWPAqHE8Ow7bYOwhmZUP/wApYr9KdWEOnW/P+FTJONer9+Fo7wDhWKurNhLPdqckMwUCADGUCRoRSWzNwUhrXMPEELPiozi2BsmmXatKV/FdjMW8tcuWFA10a4x8hMD03pcuObPINO4dyjD4bqGFrTvuq3aULZNpWgsLQGrZidWJMScoM6LJ0jqY9H0G6oXZtBmNd+g25+Sy4odsVyWbfEDMrjNmDA5oaRB6kfKuljyx2Fka0H4XcCOHglYcVMwnmPqjPZfCLicYltgSiguwysAcuwMjaSo+Y5183DCG3+F6rETUKH3Xr2aqLnoX2ic9z4SQwuWiCMsj8ZAYzAjYncVdh19fooIXm3bvC3WQ3L16chzBL34RE6QpBa0++uVhEbcq3YCcQyGxma4UR3fXw0RIM7RWhGoP5UvA8PeI/HYEADLHiY+0I09pfCCDzB86RiWQiS4rDeF7+/feulh5XuYM9E8eSMYPjz27rKHZkXKHRgVNsEQCk65P6EctEStrtBQYmvBFU4ceaN3763QwYKYUnUA1SN5vQpWGJDtCq+Fe2FZwiDLA9kaDb+/Wp61xbZJVnSPdFqSp14150rMsmVNx3Hitq4ySWCMVA1MwYgDfWnQU6RrXbEi/BVeCGkheNYllJW282xnh3cZcoLwWJPSedeykmaIyW61ZXLbG7NRWp459oXDw1pUZ7iWlCQitqqmIBaOXOvJPwk8hLjVnn/C7uHxLIoy3jwVzhnayzir1o4W2cucFrVwaKmzNE8uoMajcmK0wdHwDDSOxTqdrVH0HM2d+PhusDmM6wzNFurU++7TRXeM8SfDX2u4XK+ci2UCsQ0nXKQYUgf305uSN7cuaqtdDot8OMgJc0NLTuNL43z8VHf8Abb+Y/rSV1yU/FcKtypvONfYyE6neIy0qLFzvtuGbZ4iv5Sm4pwaSzztVMFhFs4hnMrOYgHaC3ptXd6T6LH6ZjIQXSGi4bkCtTVc9Fz8Hg8FnuJ9urawfHSlkrplifM/rWQChSeiuHPhX+UfpU2VQr0Ti6g2bgOoIj5sKwR/3FlJoWvPcHeCp4p0MbE13+jZGhxYdzsu3h8VHAwl913An6KzheK2w66zOmo0EgjWa7fUkjVZMf05hzHki7RPMED50j1/GX7bW1t3LiZLNuIUFZZQGJZgZEDUTyB3pceFglvOOPM7eXFeZmnkzZr3+u6I8H7Vu14WrhVg2bKwABEagGNIIBPyrndJdHMhh61mlHUeP8pmHxBe7KVl/tMxOdra8hmb8x1+gX51ib+09wRiXaAd6h4RZsW8LYxaLNwBgwOUAEJcVoIE6keehqkT3NnIvbVa2lr42jKOVga96rqANKyySPleXvNk7rsxxtjaGMFALs1RXVnCccu4UMbWpbTKZInkY5kfWnQRiR4adlkxg/p3xVzD8evM9pLt0vnu25EKF9obAAbH11Hlr2RhYWatGvmuLncd1n8XiIvXCSDNxpOk+0YH/AMV2sF0gYiA8WNr4jl5d3nus0sIdsuWLisRAPyMD9q14rpnCMicdzWg5qMPgpnyCh5rY/Z3AuXG5sHE+Smz/AP0K+fVTK8Puu9ijbwt2btLtZqVLHrnVlJIkbjlzBoBoopDuK2+8tuhEhlPzjQ+oMH4VDXUQVKGZWNy3eWWD2BbuKPaRhDBgOehIMa+tbjDIIs9GuB+SdFiIxTSdeSH30/7woYxAeM27pljL6h8ra8s1JJphtOfJ/jxUeP4pew7ILdh73eyjEAEJOXVp2G+vlVML1YzF54LG4uFZVBi+LXLbLhhYdlunMbqpIUgiAWnwjQnbmPOojyHDusjNf4UkuDgOClKtWS1ekgW6/WKdBBLO7LE2yqPe1gtxpTX+za8RvXHxFx3wyFVs2lYquY20a67kQWIdmUeSnea6ssLsKclU6rPFWieMSMxNjatl599oPYS3g3S5aJ7ljqpJJBGvhboQDudCN9dG4eVz7DkrEQtZRasanEmS6j2YQo2ZY010n4GIjSRvvT3sD2lrtis7XFpsL3PhvE+9tW7kQHRWj+YA/vXl5Isjy3kV0mykgFSC2pJJnUk/M1Bc7gtJxV7aJnEsJ3qhSTp7MfwnrWjo+f8ARzCVo1496zSdqNzAaB0VLuCPbJZogkzXdxHTbpZmyxNy5QQON3V36cPVZ8HCcK7ODZ+3JZBzqfWuaTZtdFHMKngX+UfpVgBSUTqtzxl4tn+dB87iiuZH8fr9Cs7tkIxnCLBu5mXQhmbxMBMrrodNzV2yPy6dyZ1rhparXMJanKllZ6HeOrsZKDy9o/A0xr3AWXe+7n9AqOe4pvaNYFszsiggSF9hdlmANDXf6MxJbigwnQtHrVrnYqPNFm5FZ7DY7u7qvyBk+hBB+hrs4+LroHxjcjTx3WPDnI8O5Ip2m4XfxN233VtnUWllhGWWJ/iJAmAPpXnYYZHtblHAfROxbhnpUVwly1hbtq4ApV2MBlaJXqpInU0p8bo8UGuHD8/hasMQYtOahN2sVLvWkLlTSjMuX7wCj3s0ekzr0/6kedasKO2PfELLiicnvkVLwa0bmKtHo6udOjr/AH8K6s0mUDvNLkNFlbDEYQA5mRXXqUDMuswwjxr5jxDz1rgvdbiO8++76LY0uaNCuXuEYV0zd0oMAjKxAIkSVKkBljn58qoLBTOufzRXDYdLV60ltcqizdgf67G5OpPrRdsPiPuluJLrKLZ6ohNIoQh+OZhewqyQl28bbwBJm25WCQY8QFNgjD35XKdgSjr9mEJzB3B6+H6wBNdhkb44zGx5DTw0PpY08llJa45i0X5oTjewQcaX2Vhc7wNkBIJ3HtDTyrL+gH+S0nFXuO5Wn7LvydD/AKSP3NIPRp/y+X8qvXN5IVjuFm22VomAdJiDPUDoaw4iAwuylNa4OFhVv8PO8UoRuIsBXo7qg7WmlQRcOxCDvIP/ABRIX/VFMiMsTg9unnX4PoqOaHCiinDuHZchdlOViRoQBIEQoOXNI35axXWlxbcRT8uXStNb8dEYaBzG1d6oX9pPZe5xCxat2mRSt4MS0gZcrKSIBk6jSqxSBrrTJoi9tBYrt12Ew63MLhsHZKXbhYs2Z2AtrlBe4GJjVtxHTpTG4gta57zoEiaJoIDVv7HDVRVRRoqhR6AQK4LnFxspoFKUYSotCcMNUWhP+7jmJotSu4fAW09lEHooH7UFzjuUWUVtjQelNA0SygfHf8s+T2yfIC6hJ9AAT8KiL4/X6FWdsqd5+8IKQAP9pAJ/+3P/ADbdJ5WAyDXfl+fx9FG6aLQUQogfPXqSdSfM1RxLtSpApR4zI7JMMoVZAIj/AC8rAnluZ9K2yucx4c00crfsVaCESA3tZVq9ZtZPAFQcwAAB6ddqy9ZI59vJJ5la425OyBoqacRuImVWITYELIXloY0/vaunBj5ohQ1HekYnARTa7FC+IWfwio0zZR+ZgP3rPA98k4c82dd/ArM5gjblAqlm7t4KCSYAEydoiZ+VMyHZbRICLtAsb2oC6W1zHq2gHw3P0rUzCH9yzPxgHwhU8L2juM47wrBI2ERrv/f/AFeIGt1bus5xDn6O2Xo/ZbAObwxV2UAJhSgtrAXV+ULqOQG5rO+fM5rN9R9VLmNbdLd2UnUbHWa5sg7Z8SrDZcbAEHNbC75ijeyx6j3H8xvzHMWDuB9/woIXbTZ8RbIDDLauhwVIylmswCdtcpiCQYJEirZaYfEfdReqLi1Sla1ItmppRaE9pkyrh327vF2G+BuBD9Gp0GkgUjUEdxW2rtrIsl2n7aJZSLDW7tzOVImQmXeQNTroPj0rFiMY2MdiiV18D0U+Z39UFravxvl7+qm4V2ztXltqAxvsutpQTBEz4jpGk77VeHFskpvE8ErF9GSwZn/sB30+iFcQtcRvsrXBYwgK+yJxFwBTzbwoD4ujVnxrRo5wWeMtAIGqiTs3bBBvG5fJ0/FfMvM/5QAt8ulZmS66CvfqtTHByKpgQBAAAGwAgD0FY8t6pFqvijatkF2VTEATrrGy7nYcqbGQ3Q7J0LiDoo7/ABRVExA95oA+W/w0p5kAC0USqPAMRZvZ2tqFuEy+mranWeYknTlNZJC5x1KzPZlNoscPS8qpaq44ZR5k0UnwNDnaoBxHiV+1csi1YN1XaLjZoyCRrHoSf9Mc6dHFG5ri51Ebd6dM02AG3fHktBaYMJFZiFmewsNFPioVVZTYelOA0VCqN3nSlZVbiVKFA1qpCi0PTh6rcVFGVXJJOp1JLMfUzWphL9z/AKWrDkNYa5qbE4Ei6toEnMARy0JIP/KasW0aTw7S1pe7t21AIAB0mP16D6U8NASbKxfaiz3Vi6U/hdSvT/NXKPSq4WuvHn9FjxL82ywvb3AsnhUMYdEAAJmLSRpzMxp5iuhhngs17z8ylPjuPMN7r8JdmfsvxGIAe8TZQ6gES59Z9n6nyFD8SBo3VXjwhOrzXdx/haqz9muBa1dt2n728EIzZi2VuXswoMxpEx60kzy3Z9E8QQkUB5+9FtOHYAPh1tXT3n4YtuxBHeeEKxjkG/esbtH5m+ISpI8nZKK4fChVCqIAAAHkNBSzqlq2lqikKZLVChSrbqUKQW6EIH23t/8Acbzc0C3P/wAbq/7VZmjgVZnxLWo0gHqK7qyLyzi3DcPh8dcRz4HQuM2gQuTIB9Jg6bx515bpWJ8bv6XO167C4iafCNcBqDWnGuP5RPsdjcHbxItWkm44IF2Sw2zZddtBuNDpWroiY1Uracb17vssnScOKkh6x7uyP27d1/7W04iuqH/iI+BUn9QtdPGtuO+9cGI7qljbHhkCSDMDn1j4E1zW6G1oidTtVj+2fHXtLbCsbYbMCYIYkRoDEg77VVzbPZWlsbAbKxdq4zSzTJM67+U+fP41Rwo0ntNhdxFwhWO8An6UN1NIOgT+AY82mtuPaXcdRMH5irSNo2qUHNyr0biWNMIbZ8LrmDdZ/sfOlO0VMPE115uCDcUul0ZVLM5UiT4QJ0gfr8KlzQBotuGyskFigFX4Vg3VbnekkmCDmkERvG4PX4VhdiH9a0N2ujYPBaMS+N9ZBXyS7PYlFvPYUXPDqSw0M9D/AHOtdnpCeTEkTSZRpWncvOYSOGAPw0ebsm7d31sfd7rRMK5hT1Og0HpT2gUFQqmwrOrphWrKCm5KsFCGcV4glqNy4MgLBI8zPIjlzmmMJBsKOsLPhF9wq/SwfRaHBXxcRLg5qD5iQDFbwbFrW12YA81FeuKWGaQRJUiR0Bk7HcaH13Glc2htEjQBaEcXwRuIqCP822xn3UuKzfGAaVE4MN9x+iwuFhEFUdBqZqqsDRsKXhwuS5uMWBMjRFUcoQDWOubWevLUDYtamGwpcLYRDC6CNBAAA8oG1RYV6O9qLA422Wa2CJViI66z86dLgpWQtmrsn5a8fHgVy342N+IdDeorz0BNeHFFLZrCmKdDQhSqaEKUGi0Ls0WhDu0lrPhMQg3axcA9cjR9akHVS3QhEuAX8+GsP71lG+aA13GG2grO8U4hU+N9lsPinW5dDZlEeFozASQG8tTtB1pM2FjlILltwvSM+GYWMqjz4HuUmH7M4ZL4vpbCuBpBOUaRIXaY51LcNG1+cDVUfj8Q+LqnOse+O6u8S/yyfdIb4KwJ+k1OIFxFZo/iVfPXGTlwkbmNOfShC8f4hie8u3Lh/jdm+ZMfSlFdRooAIbi78KYKnSI339P3pjG66qrnaaIt2W4DfurauZc9l2fNDAFckjmdQSOWu+1XeGk6pQlDTRW9WyjWxatroCSN4WSSdTsNTpUPDKUgiNxcSqOM4DczqyXCVWZXbN68qzFq0RY1mQtc3U8eSlt4QSc6XIymMse1ynyquHBF9cb5UqOlsDKR5p+CwhU5m35Cpcb4JUsoIygqe5SykKVDoPSmtOioQqbGkK6jLVcKCh/FuJraXdc59kFgvx15CrAH3qlPlazQkX3kN+Z/lZFe7Yy7eI6k6fVmGv0qxL+A9+SwyZG/E9jfFpcT4lzfpoiLcXu2B3SuhgDK4gMAZgZWYA/Gd6ZHKcun3XRws2eOswPeCPo+q+Y5Ke12guM9s3IAJy6CJk5RAnUzJJGggCpc4ud79fwomky1m2J8zwAH1cdhoNSjff0IXRiKlQheM7T9wxDoWUEHfKR6dRGvzr0reiY3YVkgdRqzxBv6UuVH0vLHiHxlttvTgRXHvtQp2lDEWsOrqXJm7cOdhp/CJM6DSdulXw/RAL7ldY5BTi+mzkqJtd59n5+iFXB3L+F3LgySRvrJ1+tehyWzLwXmcxLs3Hn381u+C8V71ATIbmDz8/7614rpPAOwslj4Dsft73HmvVYDGDEMo/EN/wA+9kXt3a5lren28QDsQanWr4IIo0VMLtRahIXaFNJt05gR1BHzEVKhM7BXJ4fhvK3k/ISn/trtQm4wlS/GUfpqWlQhRYm1mRl95SPmIqHCwQpaaNoHaxEqD1APzE1wFpIo0qnG1uXLDpaIDsI1JAidRIBiRIqCrRkB1leN3eJsCdF09T8a6jeh5TqSPfkrnHt4KniMezbkx0FOb0Q8HcfP8KhxzTwK9w4PZS1Yt27ZlFQQes6yfMzPxrjOsEgqCcxtWjdqloTGuVBUqNrlUKlRs9UKlRMaqVZTJsPSmC6VSqDmlBXVa5cqyhZji95u9IObX2fDbKxHnJI3mmBmbX8pILy4ts+jC352T8lY4Pwt2BeYVdSAZOknQEabcqv1JdsmkThvZJ/+/wBiw14Xoq2LSCL2YtnLQCVASOUgAxlIpjA1mnEIaHgdpxPjX1q0c4bftIyFkAm3lDFRmAk/KZmOU1WJ1E2ndi9RrW/2TuIYQoMynMh2I1j1/rVnMy6jZKfGWqj94qlqlLn2lEDDWhAnONeein+tdvo5xEuXhR+yR0kB1Y01Xn/Cb7reQJrDLC+bGIB5A13GymM3wC4T4RIK4nRbHjvBL1hQxKNJhfERt1BjSOlNi6UjlacoIPf/ALSpeiZYnDMRXdv9E7sq9wXgCrL4ST0jaQdj/fSsvS2JhfgyHbnYd6vgcNKzEgt2G57luLd6vG2vSLz7HcUwlvH973eYhwM2aApELmVdBAjc7710mYvFNwv6druzrpxIOtXr5AeC6Y6LYR1snxHWvfFEv+0OOv33t4dFyK2UuVGUdTnDa9RG8irSYKFmGbMZBbgCG7HX1+Y4LNHJCH5XRu043p6V+VseHkrbRTuqgExEkDUgSYk+ZrligNEmUgvJHFNxeGt3I7xQ0bTOk70KrXubsUD41ZsWWtHu/DmOeC3siASddhmk+lSN9E9kjy1xtM4QtgYZbt9ozFzmNxlkB2yxDCdANulNy66WqOlfdD6BcfEd7phrF0jlcuXLtpPgCc7D0FQXHmgPI3I9AlhcNcS6qXrrNnBjI9xQGGsDxEkR161UvPAn1TM9sJAFjuCL4XCrbMqX2iC7EfImqpDpC4UaUuOx3d2rj+6jN+VSaZE3O9reZASyaFryTE2QthfegfWvdOADVzBun4Ph5uWTCy2v9npVdMlqeK9Q4A7fdbJPK2oMEHVRlO3pXjMZGWzP8T+V0IzbQrve1jtMXO9qpUrneVUqVzNVVK4TVSpVu3sPStLfhCWd0MvmswTVRvaVZQh+LwwuQIMz4Y3B8qY0kHRQrXZtwjmy7TnUkaAb6R9P/VWuIgJ0bszS1BOI4a6oVTlJRnENIn2IOg8t6VYDjmVDoAE7hBdyRdgZSgEMo0drhdiWmSIHpINNEQcLbaxYgl0lAkCh3cTf2RnBX2TDF1MN3bGBzYEBfD1IJPwquFH9djXbFwB8MwH0K6kBaWtuqofSyu3bam6kkNmZgSdZASQduunw08+y6ONzS4xix48+Ovv6YOkc2RuXs26iRyo874gcFDxi0t+6EujOqrbIAIEF3KufOByjpMamhrur7bWgXY48PNXwDGywkTduidXf9QeFcT6KlwbskuHvjE3WVbduXlj6hZMxpM+oG9UdjJJbZW9AUlHBxxP6waAWdfl6KfH4pcZiCCqxbJC5wDCgKcwB94n4ZQK0PccJBmGpJ/P0WFx/UzZToANPfei2Hw627eVRA0PxIMj0025VxcTO+Y5n9y2xRNjGVqmR6yJyzF/sXZzqVUspuS4Z20SDCiCOca7x1rU3EaG+Wlc1rdj5zxF+C1VuyiqFVQoG2XSPiNaylI6x93al76i0ulw3qLUUqGIAe6AwlRaefPNAI+VWaOKaDUZ8QqXZ7CWls2nCgsUU5m1O2kT7OkbetXkebrgqOu0XN6lKtKjxUymYe0hDj4b/AEqU2E06jx0VlMTIBGxE/OhLIo0oOIr3tq5bmM6Ms9JEUyGTq5Gv5EFVc2wQsrf7F4kZCz2mtgidWmJ10y9POvRydLR5Dob8vykfo3jWwry9m7+RwuU22vsWOaDkMkA+UkA/Gog6Rj6pt3oAPNR+me46LQ8AstasIjBA6jUJsMznw+e9cfFSiWZz29341TWNptFTm5qfWued9E0LouVUqU4PVVKdmqqldBqpUq5bOg9K0NdoEsobeFICaN1UxOBdWdrcsWaTnYlQNZy7xvyrYyXDukyzkgD/ABAu/NTM95ADQNO6vU8VV4VwllupcYD2gT+IxiSNgdDrWyWbBtblYXWaqw36j3als87uy4NruH8KhxDh9wsLlpstwaa7ETMHp61iY+tHJbHZSieIxbXbKrcQC4NyDIny051eSQOFK73tcNFS4fZ7u4zMsg93yU6IbmcEHkQw26eUHoYXFtZh+rzUbdz4htHTkQVQOFJ1u2RhzajxZYmBvnzTm320+FNxmNimzlp3B5/4ZarbfVc2WB7o3tHG/mSfHZT8TAdrbIpAR3YyB/FayCNdYYk8t65Ucga6/fD8LdhKje4kUCK+bDWl8iosLay3Wchoi1BASfwwQ8iY8U8jvr5V0YsYwQ9WTxdvfEADblSZO4Ofmby4eJPHxXONW7mItqjZY0lSSBoOoB1msrMV1cxe261pUcBI3K8WF3hOD7pROVmiASJyjoCdeQ+VVxGMfKddlRkTGfCKTuIcZWyRnGctrHin1gelZQb3SZ8bDhzUl33fyq9nj9qMzPqWIFsI+0+Eh9Z5SDrr1pobF1Zdm7XL+ffquTL0k5sxew23kfD8olhOII4OVgY38p8qz2upg8azEg5RRG6nN6otbEKw/HBrnER7odvpln5TXXxPR8Qa5+GeXZauxWh4g3qL0PJSyDEhzWyMouutRuNa9NUQw2JDiVJI9CPM71y61oq8sMkRp4pVMRifFcPS3/U/tU5rpRVMHim8LfLZtDpbQf8ApFQ49oqp3Vg3aqoTTdqUKthLsAr7p+h1FFpsupDuamN6i0pGeJ4gd0vmAfpWiV3ZC0OPYtO4biPwG8pB/X96tE6mKIwCEMbGE9AOg0rMXkrPS4t2qKVKtyoQpFuVBVlKrVVClU1VSryroP6GtIZol2qN1dD6Gs4TW/EFXILs0hci8wTm0AOoj159K3SCEMtpJdxFCvW7+SJ4WvbRJ15afO7VKzm7xSIy5xGlyYkb8pq7XYTIPjzeVX6XSmHAQxnPrYvd18OV6oq+D1NZ0lc+40AKEvuNWUJfcKEKhxTEJYjOGM7QOkbk6DepymrrRZcTjGYeswJ8ELXtAhMKhJ5CZJ+ABqAxzj2Rfgua7pk/sj9T+B907/EbrapYY6FtVYaLAYgmNBIpzcHO79v2+qoOlcSf2D5ohhLpYsj2zbdVVipKtKvmykFTBHhPypc0D4jTwuvhMV17SSKI81nO3HEMRYNo4cm2HDB7qozkZYKJ4dQDJPnFNwkMMhPWgHkCrSsGbOBrtaaLt9eHjEdwn3zLm0tyQS0Z8nvhPHHUVQxQ9fkvsePyvlengkjAwjt5dd+P02TexuPxN3vTiGa4oyi3ddGQtMlhDawNPLX1q2MjgjIEQA50tELO0XVrstjwyzmYQy+1qCpOgE77Cf2rnT5mx5sp12PDv7z6rS2jeuyC9pMiItw3bbtnZX7oCAQJ9lZgiDqeomuj0Xh8XI5zI2ECuOmh3FnnyW+HpHCxjLNsKLd3ajwv8eqo8ExwujMpJXkSCJBiCJGo0OtGMw5hIuteRB28PFTi8bBiG1Fe44Vz5qXF3IS+f+E/RDWVu4WN2zR73Vi20KB0AH0qhOqVSd3kVKKTGehFKBnhgeun9KngmDVhHLVTWkZtgTWjDYWXEODWDz4DzWd8jWCytBxHEKcGoa2q3VKqSOaqAASevKPKuv0jgRDBY4UL+STFM5zqPooeAcTs27bLdtXHl5lVkKIG+o8zz/SqdHYB0sRc4bnS+KmWcsNNKCpcrg68VpUyPQilKr0KVMj1VCsW2qEKzbNQpRK3sPStDRoEsqv3cgg86QNFe6U6pTN1BNm082AdxPP5VYKA4g6KYWquqp4s1KhO7ippQu9xUqF5r2p4u9q/ikVi1p8tp0YrpKie71kKQsHQ6g7aGtEOJkY0sFUb5+fn9lzsZExpMkl8NLA8+Onkdb2QfiHbLEFUuDKuRyqMF0DZGVhIgFsjNoeVaDNiHiyaG+gA7uNrG14FOEQrmS4/QtHyVFsZxB1zfji2D7WUqi944B8REAFm15VQFz3ZcxJ8SntfMfgaB/8AEfUi/mth2I4Teti691gwcgCGLa23uK0eRgf2Ky4hoa7LWoXRwwlAJkdfIWdFo7lusy0qrct1UqVXdDUKUL4vwnvkYBmRijKGHKRoY5wddIPnXQwXSeIwgLY3dk7j8cikywsk1I1XLXDgbKWmtogW33ZCHQ6QTMD9OZqox00RcYnu7Rs3y5cdFPVNdWYDRTYbDMttEJzC2gRTAGi6CY5/3ArJI8OJIFWbPimNFJt7B5lZdRmnX10qAdbVy66TzaNVpVtMNo0ItNNo1KLTGw5NAVmuym0+21xJ7toB3kAidpE7V18F0q7DR9WW2BtrX5WSWDObtRvaZjLMzHzOny2FJxPSc+IaWOoNPADz3VmQNYbG6nt376jKrKANvDXQw3TMcUTYyw6ADglPw5c4m1wWmOrb84Ea+QriYmQSSueBQJulqYMrQCni0aQrWpktGoRamS0ahSrFtKhCs2xVVKIWzoPSnAmlQqyFT30/Mv8AWmdU4cFTOE4ZPfT8y/1qerKjOFIrp76fmH9asInckZgni7b99PzL/WrdW7kozBPF6376fmH9anq3clGYLv3i376fmH9anI7kiwu/eLfvp+Yf1oyO5IsIZxLhODvtmuraZuuYDl5HpVTGd6PzTOuJbkdRHIgH6gqLh/BMLZctaKrqWCZxkRm0Yos6E/uYiTLnPlczIdkkBo2V649sjV0IP/Eu0evSk5Hcle1FFsaBkEaQGXTlAo6t3IozBRMie+n5h/WoMTuSnMFE1hPfT8wqOqdyRmCiOGT30/MKjqnclOcJpwqe8n5hR1TuSM4Tfuie8n5h/WjqnckZwufc095PzD++dHVO5IzhL7knvJ+Yf1o6p3JGcJHBJ7yfmH9aOqdyRnCb9xT3k/MKOqdyRnC59xT3k/MKOqdyRnCRwCe8n5hU9U7kUZlz/D095PzCjq3ckZkv8PT3k/MKOqdyRmXRgE95PzCo6p3JGZOGCT3k/MKOqdyRmCQwqe8n5hUdW7kVOYLv3dPeX8wqOrdyKMwXciD+JfzCq9W7kVOYJeD3l+YqpjdyKnMFzvF95fmP75VUxv5H0U2Fat3lgeJduop7YzQ0VC5EO0iZrllZic0n0yk/GtfScfWSxs539lgduhOKsAIWXMCsTJmZ+A89Rp4T5GsE+GYIy5ule/ZCikfa5clRbdJ7tTkYjzBMRm6azGhr0kfwDwCYFIwxX/gjX/i1jYnpPT61dC4j4jOA3dBZGx8RHPT0B+NCErSYkBQWtHTUwZnloIH/AFoQiFqcozRmgTG0848poQn0ISoQlQhKhCVCEqEJUISoQlQhKhCVCEqELhFCENxHDypL23cHYiZkT5gnTl01iscmHLe3GSD66ed+XLgq0ruFUhdSTOuvLTbUk/WtEQOXVWU1MQlQhKhCixTEIxUSwUkCJkgaaVSQuDCW71ohD8FirzKTkLHMB4lNvSDPtb8vnSMLJI8HP9CPqoCtm5d9wHXqBp1/+K1KVPaJKgsIMCRvB5iaEJ9CEqEJUIQnjnC3u5GRsrJMfGOfLasGNwjpi1zHUW7e/JVItBrfBMRcJD5ba89FE7ahV32G9c4YDEy9mQgDy18h91FFGsXwhHZSyl4CD2oEoWgkejMN/wCKu+0UAFdUk7PWxvacgRAZ1O0kfqfnUoXT2ctEGbb6mT4wZ3O/TU/OhClHBUAeLbw5BYZ1I8J8MA6QOlCF2xwW2rBxbbMNiXBiCGEfoeuszJNCEU71/wDdn8y0IS75v92fmv8AWhCXev8A7s/mWhCnoQlQhKhCVCEqEJUISoQlQhKhCVCEqEJUISoQlQhKhCixQYowX2spy+safWqSBxYQ3etEKjgLV7K2YkGRlzENy166T/YpGFbK0HrPLioFqcJekyyRGmUHfzmfL61qUrrre/ha3EncE6TptHKhCWW971vnyb4c6EJ9sXM3iKZegBny1oQrFCEqEJUISoQlQhKhCVCEqEJUISoQlQhKhCVCEqEJUISoQlQhKhCVCEqEJUISoQlQhKhCVCEqEJUISoQlQhKhCVCEqEJUIX//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il-PH">
              <a:solidFill>
                <a:prstClr val="black"/>
              </a:solidFill>
            </a:endParaRPr>
          </a:p>
        </p:txBody>
      </p:sp>
      <p:sp>
        <p:nvSpPr>
          <p:cNvPr id="9222" name="AutoShape 6" descr="data:image/jpeg;base64,/9j/4AAQSkZJRgABAQAAAQABAAD/2wCEAAkGBxQTEhUUExQUFhUXFhwYGBgYFxcYHBgdGBcXGBgdGBgdHiggHBolHhgYITEhJSksLi4uFx8zODMsNygtLisBCgoKDg0OGxAQGywmICQvLCwsLCw0LCw0LywvLCwsLCwsLCwsLCwsLCwsLC8sLCwsLCwsLCwsLCwsLCwsLCwsLP/AABEIAMkA+gMBEQACEQEDEQH/xAAbAAABBQEBAAAAAAAAAAAAAAAFAAIDBAYBB//EAEcQAAIBAgQDBQUGBAMFBwUAAAECEQADBBIhMQVBUQYTImFxMlKBkaEHFCOSscFCctHwFTOCQ1NisvEWJGNzosLhCIOTw9L/xAAbAQACAwEBAQAAAAAAAAAAAAAAAwECBAUGB//EADkRAAEEAAQCCAUDBAICAwAAAAEAAgMRBBIhMUFRBRMiYXGBkfAyobHB0RRC4SMzUvEVcgY0gpLS/9oADAMBAAIRAxEAPwD1oYlPfX8wrzlqepk/xPoU4XV94fMVKjq38inBx1HzoVcp5LtChIGjVC7RZQlRZQlNTZQuE0WUJmY1Wyhc7w0ZihLvaM5Ql33lUZ0Jd+POjOhd78danOOaF0XR1Hzozd6F2am0JpqEJrVBQmmoKE01CE01BQmVVCXdnoamihOGHajI5CcMJ51PV96F0YMcyanqwhPGFXp+tSGNQpkw/RfpTmwOOzfkhSCw3SmjCSngppOOHMTpVzgnhpJI0RSjApIOihYpdz8P3rKvXIb/AIk3Rfr/AFoQrnDMSXfUDQjb1qVST4T4FbXEnwN/Kf0NXXlW7hZrgvZqzdw9pyjZmSSwZ9T6Ct+HwUMkTXG7I5lb5sS9ry0bKLjPBVstaCXLy588+Nv4QCI086JMDHna0Ei748k3DydZeYD0TeFm4mIsjvrjqzMpVmJHsMefmKTicKIMpDibPHwU4mNnVEgC0b7Q45raKF3dss9BzjzrKSs+AhbJJ2uGq8uXtJjbe7P/AKkI/QCn5GFdIjm0egRN+2OJRbTQGDrP8WrZ3UgankB86q2LM7KN1V8UVWWD6LR9j+0NzFM4cZcmkSDr8hFUkjLHUVjxUUQizsFajmtQaWuaqjcAXdbt1Z10IjWmZW5bT8irnCvadQbrODyI9fM1VzKYHg7mkt4pWzSVRcqChMNQhQXXvA+C2WXqGAPnpU+au1hItRDiNwEBrdxfM6j51btVY2UFtK395br9KpnKqiKIIB8q0ABCcEHQVNBCZdvhZEjNlLBZ1MeXSpAUhpq0N7NcYOKttcKFFzwnmuUazz1nbSoBtUa61ctcTtNdNpXBuKJZRJiImTsNx86LGymxdK3UqU+26rmZoCqpJJ5Aak1rwbQ6SiL0VmNLjQVDs72qsYtmS0HVlEwygZlmMywTpJG8HWuyYsi3Yro+XDNDn1R5cDyQnB9uGuYwYbuAo71rebvCT4SwnLlHu7TzrE3Ekvy1xpcFmOLpury8SN+XkhX2kdt8Tg8Stix3QU2VcllLNLPcXTWIhRy516fo3o6LERGR97kaeA/K0TSua6gh32d9q8XisaUv3y6dzcbLlRQCCkeyo6nerdMYKCHBucxtHnryPMqsUjnOolelCvBg6LQsUvtH4fvWZeuQGpUIjwT2/iP1oVX/AAHwK3mK9hv5T+hq68q3cLIcK4VZazbLIMxWSczj6A6V2cJgoHwNc5upHMj7puJxczZnNa7S+Q/C7icHbtvayCJzg+Njso67fCrPw0UMrMg3viTw7ytOAnklLs52rl9lJhz/AN4w/wD5h5n/AHb9az9JfCzx+xWvE/2ne+KIdrvZsn/xR+hrlu2SOi/7jvD7rAdo8J3C57bXF/FywLjxBTN16zW/ExMY+MNGjmX55iPpS0Nkd1j23sfsFNZvZ8Iud1LmCM7gE5bx2zHp+lZI+xi2ScARap0gySTDAR/FfOtL1+SLfZ9ZK3b8xBYkQVMifImnY5zXTucw2CSfUpc7S3CgHfT6Lcmsa5anW5p8v3pXayHxH3WsOGiHY8y6ev7Gn0f07b/yP0SZCCU40lKXKEJpqEKfDvCn40yGPMSe5X6ym0qmOaV+I/Wtb48uHd5fVKa/MSmGucRSuiyuAonyHzgD61qbsoQ7tJiLqWptMqEkDM4lROgk/wAMnQEgidDEzU0TsoIJHZ3WX4ngb11VxOn3hSi3LR0gx4Suu5BBgdTBkU3M9rcoC3NxskeGMAaDfH6osnFjh8DhWW33qmzbVobxD8MaxBnY1SQ04nvWOYlrjY4oZgOMJh0sulnO11c9+4AZiZ0nnLDnG3WQOb26A3VmRGSYRtHxLRcA48uKkKpVlWXU6xJIWDEEHK2vlUvjLU7FYZ2HflcbR2xbDSpEgqQR1B3rVgf7h8PwkNJBsKhwHs3hsK9x7IOY+EktmyjQ5R0Gx+Vdbrs9i9t/HdbsTjZ8Q0NkOm/K+9R2n4cGF5ThMzXCFuA25NwnWG97X60gdVebT+Vl/wCNeHk9Ucw1Omtc1P2lxGHsWmxF+2j5QAJRWZiT4VWfM/rW2ASPcI2Ei1EcXWODQrmFt2SguWlSGWVZVAkESNhWfEufkc1xOxVS3KSCmA1wgNFRYm0dfUD96zr1qAmhCJcD9v4r+tCrJ8B8Ct5ifYb+U/oaaF5Vu4QPg+AvNYtFb+UFQQBZVonzLCflXVw/X9U3K+hXJaZmxdY7M3XxT7/A7jlS2IeVmIsppIg7NV3xTPILpNttAphlZDeRu/eVBc4a1q9h2a6z/ixDIqxNtzOnpWLGxvaGlzr15DkeSc7EGWNwI4fcKftf/l2//NH6NWFynoz+6fD7heecbx1yHFxbTAXNsrcl8JJzDWNK6GQy4ZsxcdDkA00BF/UIlxjWYvqg3UkAnysfjgifCLSXMGGNu3PiAAWY8Z2mSPnXPxBLWij+4fQrpb5fP6FX/s7wq23urqWEZjoFBIJgda1SNFrjtc52CZmOtN89N1t2FZntrULGujJB/E5j+E6b/wB/CtzcNGWfFy4KnWN5qliwM6Q2YTvEcjSsXGGRtAN6n6K7SCNCpDWBCaagoTDVUKexYZgSBIgjcV18DFmjzeKTIHk6Kti7LIviESRGo6+XrTsYMkB8kQMe28yiNefJtOUPabD5kQ/ezh4EkbhxHuggsfLWelbGtJApS2J8jg1m6E9ocUuLXDKtzIbgYhSGyltAVPMMCNJHPlzc1wjdRXQgnbgpHMmZZPv0KqdpeKaWbroUN60AQ0eG0wPjZh/tUJzRsA7LOpJs1wa7J7tZY5hFKPGx48lBjbKWbow4uFrFuWxNxVkqb4CW7agGcz5Qukkd5PowEkZq14eS1YjEHEOzkVpQHgrPZXhzFrrtau5FlUQkoSehEgaCBz30FUEge29lWfHtnY0NblI96KyLF233kj+JLZWw0S2VmVHZFDW0UEEhYk3BrqZCCG678OKxOkfVv1J81uuHglRmEEoJA5GBNMwTbeQeShqj4fwwozFmzBhtJ59eunM0YHo52Hkc9zrvx0+eunE6rXLPnAAFUsPg/s0K4wMWU4ZWzqNc5gyEPkNJadQPPTSMLT+5d2Tp/NhsoH9Q6Hl4/wAcCpvtE4bjsVdVLNhjZtiQc9sZmI1MFgdB4RI97rXoMFJDE0lztT47ei5GFfFG23HU+P4RL7PsPi7Fl7GJtMir4rbFkbQ+0vhYnQ6j1PSs3SbontL4zehvflulYsxuOZh8Voq8qFiWft9mwI8S+H2fDMbjQz50ujzXX/5Jgqmbd/8ACh4lh7OHAa9eyAmB4CZIE8poDFdmPkk+BnzT+FDD3j+FdZiIJEFY15yKkMtVnxc7G9pgAOnvVFeMYxbNi5cuZyqrqEUuxnTwqNSdaa0FxDGrkDdZbFpdw1m2z4spaJREiyWIzkKuaASokgEnYkDmKaIcWxtB1AeC2uniJss18UW/wLEnfGv8Ej/3Ujrpju8qv6iPhGPfkpcHwFluI9zEXbmQyFYmJgidSepqpLnfE4nxVH4kFpaGgWm9sP8AJX/zV/Rqq7ZP6M/vHw/CwXaKELl7QILCCLhEyDGmXQxWzDFzsK/KeyHCxXHXW0+aGJ2JD3NObe7/AMdNvNScIxDlLCWMttWLkhvxPZcc9OppOUOeGu5j1WvOC4MG9E+lD7rQdh8QLj3CvdwSGhfCQSuoYc9qvIAuV1jZMI1zRQNaLXsf2+lIe4VQWJDGu6N/MP8A316CODsDwC47pvi8fyuIZKfzH9K53SbMoaO9b8I7NFferhrkrSm1UoTDUIVe40MeuU/pXqOioSYB4rk4yQNlPh9lXtNKt/Mv6mrdNx5IB74hHRT8+fy+6smvJFdZVOOcNwgPf3xcZskQGY8oECfDvpqBNbYmEkEbp+Eie6dpi+Lh78ECPCGur94wKrZW2CFF45u9OoZvaItwIhtCSOQAJ0ktBqTX7J+LzCWp9T9PBD+N9oWGC+64vCut0WwiXPAykgQGDTofDrlmdas2IF+Zp0ShGC7MCgnZnGXGuIllGu3WuK7IScjlGzhrhnZTrJ2MU2QCrK3ukg/T5SO1z/nw0pegLxLF3bv3d7mHsXJnLbNy4xGWYLQAvXcGs2aOsrTquQ4s2adV3C9k3tOMj5lYhruYk5jnzOWXZiQABPxpgkAbTt1shmiEJa8W7Wj5aei2mEOp9KvgdXkrGEP4Jx4X7txMpGXVDB1UaHN0M6/Hyrvz4YxMa6991gwmPGIkcyttvDbXkffBDMP23VsecJ3fhztbFydc6zMrG0gjfpXKGKBlyV3LuHCkRdZffXcjHHeNDDhQFzM3KY0HOYP9zSsdjhhgNLJ4d3NWweDOIJ1oDim8G40MQrgrlZeUzII32HP9qXh8cMTE/SiBt3VujG4M4cjWweKnrGNlz1yqFCDdquDHFWQqtlZGDqTsYBBBjWCCdRTIgS8NHHT1ToJhE7MRYU3Zbs41hPxHBYqohNoA3kqJJ32FdOPCNHx6+uibiZxNWXQImwgsJ2P7Cs2KjbC9hYO/5rGNyqvDOCW1yldFtytpR/s1IUMoP8Ulc0tJknyjpUHs12I+quDYV2/bykakyDvHKKw4rDxsizNGtjn3qhFFVjil7zu58RXMNDBExodp8q5qvkOXNw2Q3ilsYqwwtGcr6SIDFJBAnlqYO1QdQtWGf+nlBfxH1Wa4/wBmr99YRQDp7Rjb0mnYWXqoZY3D4i0jyJu/VbJZYnPa4PGmbnxru7k3hHZi/aFoMFOQvMEfxFSIn0qmenh3eCgTxdY1+YaBw48a7u5XeyPZ67hrlwvENEQdoB3+dVe7MVjBjjwohDrI8efeFqjSysaBO+j/AM4//ZXuoYxlZ/1/C8tI89v/ALf/AKU2FM93/M36VwOnW5XtHvZdro03h77yr5rgLeuVBQmmpBpCoX/bP8h/5TXr+hf/AFB/2+4Xn+kP/ZP/AF+xUeH9lv5l/U1T/wAg/sD3xCf0Ns/y+6GYjtngluXbbX1D2fbENpqBAMQzSQIEmfQ15huDmcAQ3ddsNJ1UfE/tDwYVrTWL111thltlFPeSVUBDJ18XrExJ0re3BSgbgJkQeDmYaI1VnheMwnEsGptpctDMUa2oAa26n2WHszqCCddf5hSZonNdldqqSEyEl5vxUHFeAOmEuAXLcpaLGy9tWBRc7KXMsReALQ6kCdIgCJjcAQB7/hXjptADRAfs2xF8C6mFs2yzEF71wnKixCqVGra5jAOv1Dpw3QuPkmygbuK2mBwOJTElu6sEMvivEkuTAknY8vZAA0GulYj8V1osX77rRT9n7OItd596uqQSMktPWSJ2B00pkjmGsq6eKMMob+nYe/RH8NiVB3B9CKZhpmxOJKw5HN3BUmGt2kZ2VYLmWPUx/fzNdI9IMeAHE6bJLI42Oc5oou1KDWOymHXGHFhmzElsmmUOwILbTzJidzNJb+n6zOHLccU4x9WrvHuDjEZSrBXXSd5HT5/vSsbhGYsAtcAR56J2Cxpw5IIsH6rnBeCfd1ckhnYRIEQOnz/aq4bADDRvJNkj5ckY3GnEUAKA+qsRWewucg97tDbW8bRVpzETpy3PpTBhnFuYFWyptjtLZbPmPdoiks7kBQF0MnlvvUmB8ZDhqbCgs0Wfu/a9w0PkF68w2zLbfL8NAT8BW3PiiLoBRlPNazg3FrGKti7h7q3UPMGT6MDqp8jBrn4h8rnVJuPD7Iy1qpsVj0she8uZAzQJMCYLb/A0z9dI1oGmmivFC+QkM14rmC4hbvZjbfPlOUmSRJAOnwIpT8XJK2idPAKZIHxEZxSG9p8C90J3dzu3DaMDlMHRgDIO36VRkJlJAT8LK2MnNx5ovw7h7W7SIMsKsb7+eg3O/wAa2x4Cx2jXdV/dImJc8uTlMgGsUrMjy3kaSgbFptKUppqEKC7iEXRnVfUgfrVSRxV2sc74QSmfd7RBhTBM6P6+Xma9E3pdrQADsK2XPd0dBqCDqb38fyuHDoMuUEZSTqZ3HpXPx+LjxIvWwtMMLIWZGbLprlJiG9oON2sHZa/fJCAgaCSSxgADmf2BpkcTpHZW7oXmmM+2tA34WEZl6vcCny0CsB866DejD+53yVqWu7D9rrPEQxazdtOq+8GRgZByNlGo0keYroQ4kYGIRk8b2WObAxyvzuJuqWixltUtXDZVnuAZlVmADMuoWY0naeU1nxvSEOLZkca8irYbCR4e8pOvNeLf9l71y2gxKPhUz3rmIYr7eZ0NuWmDoWAk6ZCeYmGziyIzm2A+fBdGFuawTQ4rWcY7HYdbHdYfDq98jOlx5MldfG++s8yBqKWyZ+bO86cR/C3PhZkytHh/tabsh2YxeGv4q7cxCBL7s62kXMFdysuSQJbKscwSZpM0rHNAA1HFcmwpe0im1Zv2kOe5et5JJAYlp36nLn18gKxRf05czjY+n8La3+q0aVSDfY/cIOKQyCO7MHSP8wHTlECt2J1AISsQNlT+0b7Q/uuL7hFukKozx4RJk+Gfa0gTtoehojwbpG5gaTcNMyFvbZZOt9ydgu0Fu9g7l+3fXOJyqyjQgT4xvM6R+s1ila+KQMc3f6dxXSOMafgIquP4V+5j2BIhfr/WoW3dVOIdozZVTkmXC6MViZ12PSmRszmkqZwaLItFTxplJEvoSPaPI0uygwRHdo9AnP2mKKzFnhQSdAdhNS2yaSn4WACy0Iav2ktyRiPPLt8BT8jxpazHDYc7NPqiVrt2SoPd7gH6VPVlIOFhvj6/wjvaDhSN+JEOPkdt/luOVbMFbsw5a/NczNRAXmX284MYWzhLNsnLda69wndjb7vIDECB3jGI3g8q3hoCuvNezPZfEY5mFlRlWM7EwFn9Tpt+lUkmbHunRQOk225r2r7H+x2IwnfXHuAq4ym2AwGZT4WlgJIEiRoc2+klD2DEjTSlWaPJQ3Wv7QcLOJtr4oCyY1GsQCGGoI15HeudJhj1vVXrdK2DxYgtxG49FN2c4BcsK2ZlOchiAWMHnBPLYRyitcfR1DtO9B9/4V8ZiOvIIG3v3qvPOL9mb2IvNcF2y1xxmZLkZl1MAaGEAygUhzADQXQh7LAAi32ePirF84d2RrL22ZcrZ0RkZB4Y9mc505xtpTosR1Q1F91/7WTGs7OcbreqsCKxyv6x5fzNrmgUKVfGYju1zEE6gaCd/wBqQ5wbqVSWTq25qJ8FBfvs1ksgOYjQEajXp1jWovM2wm4YteWl+gPNZHFXCzSVgcwPrr16+tZyxw3XoWgAUET4ZxEB0RBCkwR6jQ/OojJBWXFwh0Zcdwj5rQVx001CF5d9u/D7r4exdQMUtO3eAbDMFCsR6gieWbzro9HPaHlp3KkLPfZX2SFxLl7EWzlOQ2iY8QBbN5xotOxk9ENafFdPCQ6ZnDwXqvZ7hq2LeRQNCdYHMzG39zXLncXG0jGRhpBRRqzlY0ExvGlVmTLqpjxECfQdK6uGwNsEhduu3gsC4NEmbQjb8p2D4zZBLO+i6lSIK6wJzRoTz6USMF5W69/NXxDXNaQ1aTC3u+GYXFy9LZn5vv8AID1rPsuM9hjNEev29lYLtVxRcRi7eEw6rctrPe7QSSC3i19jLM8yY1p4i7Gc6Hh771ow7XHfirfDkjE99aJVHsZS4jxyYB1kZlKga9RvNKb2BlO1+/X336nwteaKj7Q8As4m0uGuJcfwnLegkof4fFH0G2mkbPjkcw52+is5jXDI7/XeF5JwjhV6xiL9qZCKy3CNVOxUD/i2PUCR1rZO9jmNPPZcLGR5XBpFmxS9Ovb/AC/QVxSvYDZZvjV12uC2VlQwYcuo3nXnXqMHF0SzDtkkf2yNQSdDx0C5k7MdJIWtZ2b0Om3iVoeJXMvet7uY/KTXncLEJZmRu2JA9St8r8kZcOAJQnCYxsRbcFYEMpyx0HMka+L6V7E/+PYWIj4zx3b+AuMOkJJAQS0cNjx46Xt/q0DuJlJHQkfIxXmJG5XuaOBI+a2sNtBRvDewv8o/Sqqh3XtLLNKjmfGSWFcQi14h/wDUHxG013C2VcNcti41wAyVz93kBPInKTHSDzrpYV8jwXPPgrNFIv8AYlaAwDEDVr7EnrCqPp+9JxR7eq6mGoRr03g2ZAwCqFnwjl1Jgban6VEWJbHYdZWXGOAcA1R4vidu2e7bNOUMSBIAYvH/ACNp5VeOJ88n6htAXsTrpXd3j1SosI+SOxXEe/VXm4hlUHMuUjQgTIiZGuulUm6UZH8Tfn9qS42SP0as3iHAYNaUu2inYEIdZhmGnnWSGdsrbauy2zqd15/9rHaC5hEs2cK5td4GzOhIaFI0VtxJcyRrpHWteFDJXuJ1qllxTqaGDZeS/wCK382bvr2br3jz85roZG8lhXrf2e9ssVicKbJuFr2HdWzsM5e0VcQ25ZlYe1ufD51hmwOHkdUnwny1vypasG6NjyZGFwrhuO/v5ea9M7P3Lhsjvv8AMzNMgD+IxoOUR61hxEMUL8kRBaK28Nd9fFKxDg9+cMLQeB300+dXxULW1VWzLHtFtOsz89aYSHCyuowggFvFUOEW1OSF1UyW2Agzr58q5DQc+myjEuysI58FoC461pXHEbuSYWqFPVP5KHFMmU95lyEQc8BSDuDOlADr0UiFyzXDuGjDu/cuDhm8QtyYszJJtnbIfdppm6zs12h8/HvXWgztb2kdw11JgETAPqDtr03rMJM5o6JOIgfIbJ07ldGHNM6tY+pbzQPtVhFyoDuWnzOVSP3rpdHxnM69qr1P8LqdGsyucRtVep/hZ5cENChadgJ3nSNfOug+CIjULrGgtDwXhjG0wYXLYYGfZUsTp4kIIK5dIYazXNmc1jqab98/wuLjerJpleSZwjs2LSXG7mxbxBBVWtNcyFSFPiU6KZB0UHYUuSW9Bdd6xh0jDbTfjzQjC4w4S0bJUSDoNSoJMsJ6fuaV1hddrmRdLPjjex+rwdOR11vwU9jtGXDDIBBiVbeQDpppvrQXUu50biTjGFxFUa5/hCcZetW7bv8Ad7WksQoCSSdZIG561LXve4C1vfFG1hNIWe0li57S37ZOkoyMBy/iH7U79ORyKWMQDzHgiOJ4EpOl8hlMHOszB8sopLZByWaXo2R7iRO8Am8t6d/krfE8HcuBxb7tg2b/AGkEZp5ZT161bDyNilbIf2kH0NroStc5haBuKQHCcMxFhGVsOWJJggJc3CjbPMabR0r1kn/kGGl/adiNQDv5jz5rkxYOaLnuDoa28jryPDvQe6ZYmIknQ8tdjXm3uzPLuZJ9StjRQARzCg5F0Psj9Kqlk6rfdpO01qMRhfxVco1vOAPCXSAw1nTMDIFJb2XA96wR4N725gQvLuw/Z98LaN66qi5ccqmqsciBZIIOgZm8j4K9BhZmSEhvCvmux0PAMzw8aj3otLYxT2gRbOQXG7wwIlkKjMPWFBj3fM090Mb3WRrt6rqtwkPWO0Hh46Fei/4zbFoXHzAZVJhSdWjQAanUxXly3tljeBI9F5I4OQyFjeZHogHE+II+a4GIYATKkEW/EVLKRpo9zXff4Mw5xjW00dnMeXdseOzflzWuM9R2H1z9keHyUaYgDNBJB2XKQZO+WYkat6a+UYJ8N1ozD4u/iPz38frMbmkkM4e/fJWlBgBlQwBBLDQ85nX4xWY9HSXo4JtHkvPftg4OXw9u+GVmssQ4Uz4LmUT8GUfBvKu50XE2C23drNionZc3JeRKPlXYXPXo32Z2zYtXcVMFyLNoa7DxXGYDlIUA9QelczpF4ygd/otOHxMGGIdPdHTTw/NBes8Be5ds5/aYEgx4SeYKzowgxrGxrEx5LbI0Pz/K0R4/D4kkxght1r7NIR2kxly3cUhzMZShXKQG3O+pMATy+Neo6Aggma+N8e+uYjQ1pW1aXdXr5LD0jcZD43d1Dv4oVwPibWsVaUknvLgtkdQ5ygkDQkMQZ9etdnpjAwzYMkAAtFjurX6af6XNw8zmSizvofNa/inanD2WKwzldGKxAPSSdT6V88yL0TMO9ws6I3wy6t60l1VYB1zAMIPxqcqQ7smkO7R8MNx8OQY8bIZ2AdC0+s2wv+s0GPM0gePv1VoperdZQTtHfGGAtuIN38NGjRjooJ30AadaWzCSOByjQak93+1sE8ZoXqeCCYXEvhb6CM9s+EK2sCZK+XMg8qeWNkGau0N+/v8AFXczL2eB2PI8vBek4dcrZR4k3B93qJ51QCisLyHNzHf6rLdp8Z+Oo5LcUAf6ZP1JrtYNgEQPNdTBRkRXzQW1cgsZGmIB+B0/etVBbTZody9Jwj50VuZUE+sa15+Rga8t5LzT25XFvJS5BVKVbXkXGOKI1y4DcTOHZSMwMEEggEmN+lWGDnaLyHXu/C8s6F4cbHEovi8OiWcLkXKGsK5HUtqSepNKkBB1Xt+iGgYfQV/pUeIcNZ7DSQiOCA7GBpqfPlWnA4d007GDim4nGwtJizdrl/O33WWxfZjEWWtyofPBi3LlRofEANNPh51olkjY5zc2g0va1zMPi453lrOC2GK9tv5j+tctehQ/H4zuxIALcgdjqJnUV0ei4YpMQOv+DW78NPmkYtkxw7jB8Wm2++teSr4TF3DdLW1kso/DR38JBOY5QdJkb9K29IuwTJajy5QBrwvXY+FbLn9DYlkoeJn9q+PJAbvtEneTp8a52nBajvojGG9hf5R+lFJB3Wm7bYMd334HiRgNBurGIMcgSPmetZMPZcW87URyZSs1axGZd26iFbQxvt/cV2ujW0599335LsYN7TmOvofwtKvaRLgRWsB7o0AaFE8yuYTGk6CmjBua45X0D42liDK40+vUH51aJ38BirwZFvYcAFWyhLggSGXxSQwkbjpyrG4Rx6OtcQYmQO0pCr/ZjHy3gsMGGXw3GGniiMw09o06PFsjbkHf86v6BJme6U2a5ae+9BuPXsVYW2b6KoBZEysp1GrDSTz+tJ6mI8+aozEOg4oXhOMvdcIgzOZgSBMAk7iNgasMJGTQTh0g88lImMZwQVEHQyAZ66RWr/jooj/Xdl8xahmOmlH9MWPAqHE8Ow7bYOwhmZUP/wApYr9KdWEOnW/P+FTJONer9+Fo7wDhWKurNhLPdqckMwUCADGUCRoRSWzNwUhrXMPEELPiozi2BsmmXatKV/FdjMW8tcuWFA10a4x8hMD03pcuObPINO4dyjD4bqGFrTvuq3aULZNpWgsLQGrZidWJMScoM6LJ0jqY9H0G6oXZtBmNd+g25+Sy4odsVyWbfEDMrjNmDA5oaRB6kfKuljyx2Fka0H4XcCOHglYcVMwnmPqjPZfCLicYltgSiguwysAcuwMjaSo+Y5183DCG3+F6rETUKH3Xr2aqLnoX2ic9z4SQwuWiCMsj8ZAYzAjYncVdh19fooIXm3bvC3WQ3L16chzBL34RE6QpBa0++uVhEbcq3YCcQyGxma4UR3fXw0RIM7RWhGoP5UvA8PeI/HYEADLHiY+0I09pfCCDzB86RiWQiS4rDeF7+/feulh5XuYM9E8eSMYPjz27rKHZkXKHRgVNsEQCk65P6EctEStrtBQYmvBFU4ceaN3763QwYKYUnUA1SN5vQpWGJDtCq+Fe2FZwiDLA9kaDb+/Wp61xbZJVnSPdFqSp14150rMsmVNx3Hitq4ySWCMVA1MwYgDfWnQU6RrXbEi/BVeCGkheNYllJW282xnh3cZcoLwWJPSedeykmaIyW61ZXLbG7NRWp459oXDw1pUZ7iWlCQitqqmIBaOXOvJPwk8hLjVnn/C7uHxLIoy3jwVzhnayzir1o4W2cucFrVwaKmzNE8uoMajcmK0wdHwDDSOxTqdrVH0HM2d+PhusDmM6wzNFurU++7TRXeM8SfDX2u4XK+ci2UCsQ0nXKQYUgf305uSN7cuaqtdDot8OMgJc0NLTuNL43z8VHf8Abb+Y/rSV1yU/FcKtypvONfYyE6neIy0qLFzvtuGbZ4iv5Sm4pwaSzztVMFhFs4hnMrOYgHaC3ptXd6T6LH6ZjIQXSGi4bkCtTVc9Fz8Hg8FnuJ9urawfHSlkrplifM/rWQChSeiuHPhX+UfpU2VQr0Ti6g2bgOoIj5sKwR/3FlJoWvPcHeCp4p0MbE13+jZGhxYdzsu3h8VHAwl913An6KzheK2w66zOmo0EgjWa7fUkjVZMf05hzHki7RPMED50j1/GX7bW1t3LiZLNuIUFZZQGJZgZEDUTyB3pceFglvOOPM7eXFeZmnkzZr3+u6I8H7Vu14WrhVg2bKwABEagGNIIBPyrndJdHMhh61mlHUeP8pmHxBe7KVl/tMxOdra8hmb8x1+gX51ib+09wRiXaAd6h4RZsW8LYxaLNwBgwOUAEJcVoIE6keehqkT3NnIvbVa2lr42jKOVga96rqANKyySPleXvNk7rsxxtjaGMFALs1RXVnCccu4UMbWpbTKZInkY5kfWnQRiR4adlkxg/p3xVzD8evM9pLt0vnu25EKF9obAAbH11Hlr2RhYWatGvmuLncd1n8XiIvXCSDNxpOk+0YH/AMV2sF0gYiA8WNr4jl5d3nus0sIdsuWLisRAPyMD9q14rpnCMicdzWg5qMPgpnyCh5rY/Z3AuXG5sHE+Smz/AP0K+fVTK8Puu9ijbwt2btLtZqVLHrnVlJIkbjlzBoBoopDuK2+8tuhEhlPzjQ+oMH4VDXUQVKGZWNy3eWWD2BbuKPaRhDBgOehIMa+tbjDIIs9GuB+SdFiIxTSdeSH30/7woYxAeM27pljL6h8ra8s1JJphtOfJ/jxUeP4pew7ILdh73eyjEAEJOXVp2G+vlVML1YzF54LG4uFZVBi+LXLbLhhYdlunMbqpIUgiAWnwjQnbmPOojyHDusjNf4UkuDgOClKtWS1ekgW6/WKdBBLO7LE2yqPe1gtxpTX+za8RvXHxFx3wyFVs2lYquY20a67kQWIdmUeSnea6ssLsKclU6rPFWieMSMxNjatl599oPYS3g3S5aJ7ljqpJJBGvhboQDudCN9dG4eVz7DkrEQtZRasanEmS6j2YQo2ZY010n4GIjSRvvT3sD2lrtis7XFpsL3PhvE+9tW7kQHRWj+YA/vXl5Isjy3kV0mykgFSC2pJJnUk/M1Bc7gtJxV7aJnEsJ3qhSTp7MfwnrWjo+f8ARzCVo1496zSdqNzAaB0VLuCPbJZogkzXdxHTbpZmyxNy5QQON3V36cPVZ8HCcK7ODZ+3JZBzqfWuaTZtdFHMKngX+UfpVgBSUTqtzxl4tn+dB87iiuZH8fr9Cs7tkIxnCLBu5mXQhmbxMBMrrodNzV2yPy6dyZ1rhparXMJanKllZ6HeOrsZKDy9o/A0xr3AWXe+7n9AqOe4pvaNYFszsiggSF9hdlmANDXf6MxJbigwnQtHrVrnYqPNFm5FZ7DY7u7qvyBk+hBB+hrs4+LroHxjcjTx3WPDnI8O5Ip2m4XfxN233VtnUWllhGWWJ/iJAmAPpXnYYZHtblHAfROxbhnpUVwly1hbtq4ApV2MBlaJXqpInU0p8bo8UGuHD8/hasMQYtOahN2sVLvWkLlTSjMuX7wCj3s0ekzr0/6kedasKO2PfELLiicnvkVLwa0bmKtHo6udOjr/AH8K6s0mUDvNLkNFlbDEYQA5mRXXqUDMuswwjxr5jxDz1rgvdbiO8++76LY0uaNCuXuEYV0zd0oMAjKxAIkSVKkBljn58qoLBTOufzRXDYdLV60ltcqizdgf67G5OpPrRdsPiPuluJLrKLZ6ohNIoQh+OZhewqyQl28bbwBJm25WCQY8QFNgjD35XKdgSjr9mEJzB3B6+H6wBNdhkb44zGx5DTw0PpY08llJa45i0X5oTjewQcaX2Vhc7wNkBIJ3HtDTyrL+gH+S0nFXuO5Wn7LvydD/AKSP3NIPRp/y+X8qvXN5IVjuFm22VomAdJiDPUDoaw4iAwuylNa4OFhVv8PO8UoRuIsBXo7qg7WmlQRcOxCDvIP/ABRIX/VFMiMsTg9unnX4PoqOaHCiinDuHZchdlOViRoQBIEQoOXNI35axXWlxbcRT8uXStNb8dEYaBzG1d6oX9pPZe5xCxat2mRSt4MS0gZcrKSIBk6jSqxSBrrTJoi9tBYrt12Ew63MLhsHZKXbhYs2Z2AtrlBe4GJjVtxHTpTG4gta57zoEiaJoIDVv7HDVRVRRoqhR6AQK4LnFxspoFKUYSotCcMNUWhP+7jmJotSu4fAW09lEHooH7UFzjuUWUVtjQelNA0SygfHf8s+T2yfIC6hJ9AAT8KiL4/X6FWdsqd5+8IKQAP9pAJ/+3P/ADbdJ5WAyDXfl+fx9FG6aLQUQogfPXqSdSfM1RxLtSpApR4zI7JMMoVZAIj/AC8rAnluZ9K2yucx4c00crfsVaCESA3tZVq9ZtZPAFQcwAAB6ddqy9ZI59vJJ5la425OyBoqacRuImVWITYELIXloY0/vaunBj5ohQ1HekYnARTa7FC+IWfwio0zZR+ZgP3rPA98k4c82dd/ArM5gjblAqlm7t4KCSYAEydoiZ+VMyHZbRICLtAsb2oC6W1zHq2gHw3P0rUzCH9yzPxgHwhU8L2juM47wrBI2ERrv/f/AFeIGt1bus5xDn6O2Xo/ZbAObwxV2UAJhSgtrAXV+ULqOQG5rO+fM5rN9R9VLmNbdLd2UnUbHWa5sg7Z8SrDZcbAEHNbC75ijeyx6j3H8xvzHMWDuB9/woIXbTZ8RbIDDLauhwVIylmswCdtcpiCQYJEirZaYfEfdReqLi1Sla1ItmppRaE9pkyrh327vF2G+BuBD9Gp0GkgUjUEdxW2rtrIsl2n7aJZSLDW7tzOVImQmXeQNTroPj0rFiMY2MdiiV18D0U+Z39UFravxvl7+qm4V2ztXltqAxvsutpQTBEz4jpGk77VeHFskpvE8ErF9GSwZn/sB30+iFcQtcRvsrXBYwgK+yJxFwBTzbwoD4ujVnxrRo5wWeMtAIGqiTs3bBBvG5fJ0/FfMvM/5QAt8ulZmS66CvfqtTHByKpgQBAAAGwAgD0FY8t6pFqvijatkF2VTEATrrGy7nYcqbGQ3Q7J0LiDoo7/ABRVExA95oA+W/w0p5kAC0USqPAMRZvZ2tqFuEy+mranWeYknTlNZJC5x1KzPZlNoscPS8qpaq44ZR5k0UnwNDnaoBxHiV+1csi1YN1XaLjZoyCRrHoSf9Mc6dHFG5ri51Ebd6dM02AG3fHktBaYMJFZiFmewsNFPioVVZTYelOA0VCqN3nSlZVbiVKFA1qpCi0PTh6rcVFGVXJJOp1JLMfUzWphL9z/AKWrDkNYa5qbE4Ei6toEnMARy0JIP/KasW0aTw7S1pe7t21AIAB0mP16D6U8NASbKxfaiz3Vi6U/hdSvT/NXKPSq4WuvHn9FjxL82ywvb3AsnhUMYdEAAJmLSRpzMxp5iuhhngs17z8ylPjuPMN7r8JdmfsvxGIAe8TZQ6gES59Z9n6nyFD8SBo3VXjwhOrzXdx/haqz9muBa1dt2n728EIzZi2VuXswoMxpEx60kzy3Z9E8QQkUB5+9FtOHYAPh1tXT3n4YtuxBHeeEKxjkG/esbtH5m+ISpI8nZKK4fChVCqIAAAHkNBSzqlq2lqikKZLVChSrbqUKQW6EIH23t/8Acbzc0C3P/wAbq/7VZmjgVZnxLWo0gHqK7qyLyzi3DcPh8dcRz4HQuM2gQuTIB9Jg6bx515bpWJ8bv6XO167C4iafCNcBqDWnGuP5RPsdjcHbxItWkm44IF2Sw2zZddtBuNDpWroiY1Uracb17vssnScOKkh6x7uyP27d1/7W04iuqH/iI+BUn9QtdPGtuO+9cGI7qljbHhkCSDMDn1j4E1zW6G1oidTtVj+2fHXtLbCsbYbMCYIYkRoDEg77VVzbPZWlsbAbKxdq4zSzTJM67+U+fP41Rwo0ntNhdxFwhWO8An6UN1NIOgT+AY82mtuPaXcdRMH5irSNo2qUHNyr0biWNMIbZ8LrmDdZ/sfOlO0VMPE115uCDcUul0ZVLM5UiT4QJ0gfr8KlzQBotuGyskFigFX4Vg3VbnekkmCDmkERvG4PX4VhdiH9a0N2ujYPBaMS+N9ZBXyS7PYlFvPYUXPDqSw0M9D/AHOtdnpCeTEkTSZRpWncvOYSOGAPw0ebsm7d31sfd7rRMK5hT1Og0HpT2gUFQqmwrOrphWrKCm5KsFCGcV4glqNy4MgLBI8zPIjlzmmMJBsKOsLPhF9wq/SwfRaHBXxcRLg5qD5iQDFbwbFrW12YA81FeuKWGaQRJUiR0Bk7HcaH13Glc2htEjQBaEcXwRuIqCP822xn3UuKzfGAaVE4MN9x+iwuFhEFUdBqZqqsDRsKXhwuS5uMWBMjRFUcoQDWOubWevLUDYtamGwpcLYRDC6CNBAAA8oG1RYV6O9qLA422Wa2CJViI66z86dLgpWQtmrsn5a8fHgVy342N+IdDeorz0BNeHFFLZrCmKdDQhSqaEKUGi0Ls0WhDu0lrPhMQg3axcA9cjR9akHVS3QhEuAX8+GsP71lG+aA13GG2grO8U4hU+N9lsPinW5dDZlEeFozASQG8tTtB1pM2FjlILltwvSM+GYWMqjz4HuUmH7M4ZL4vpbCuBpBOUaRIXaY51LcNG1+cDVUfj8Q+LqnOse+O6u8S/yyfdIb4KwJ+k1OIFxFZo/iVfPXGTlwkbmNOfShC8f4hie8u3Lh/jdm+ZMfSlFdRooAIbi78KYKnSI339P3pjG66qrnaaIt2W4DfurauZc9l2fNDAFckjmdQSOWu+1XeGk6pQlDTRW9WyjWxatroCSN4WSSdTsNTpUPDKUgiNxcSqOM4DczqyXCVWZXbN68qzFq0RY1mQtc3U8eSlt4QSc6XIymMse1ynyquHBF9cb5UqOlsDKR5p+CwhU5m35Cpcb4JUsoIygqe5SykKVDoPSmtOioQqbGkK6jLVcKCh/FuJraXdc59kFgvx15CrAH3qlPlazQkX3kN+Z/lZFe7Yy7eI6k6fVmGv0qxL+A9+SwyZG/E9jfFpcT4lzfpoiLcXu2B3SuhgDK4gMAZgZWYA/Gd6ZHKcun3XRws2eOswPeCPo+q+Y5Ke12guM9s3IAJy6CJk5RAnUzJJGggCpc4ud79fwomky1m2J8zwAH1cdhoNSjff0IXRiKlQheM7T9wxDoWUEHfKR6dRGvzr0reiY3YVkgdRqzxBv6UuVH0vLHiHxlttvTgRXHvtQp2lDEWsOrqXJm7cOdhp/CJM6DSdulXw/RAL7ldY5BTi+mzkqJtd59n5+iFXB3L+F3LgySRvrJ1+tehyWzLwXmcxLs3Hn381u+C8V71ATIbmDz8/7614rpPAOwslj4Dsft73HmvVYDGDEMo/EN/wA+9kXt3a5lren28QDsQanWr4IIo0VMLtRahIXaFNJt05gR1BHzEVKhM7BXJ4fhvK3k/ISn/trtQm4wlS/GUfpqWlQhRYm1mRl95SPmIqHCwQpaaNoHaxEqD1APzE1wFpIo0qnG1uXLDpaIDsI1JAidRIBiRIqCrRkB1leN3eJsCdF09T8a6jeh5TqSPfkrnHt4KniMezbkx0FOb0Q8HcfP8KhxzTwK9w4PZS1Yt27ZlFQQes6yfMzPxrjOsEgqCcxtWjdqloTGuVBUqNrlUKlRs9UKlRMaqVZTJsPSmC6VSqDmlBXVa5cqyhZji95u9IObX2fDbKxHnJI3mmBmbX8pILy4ts+jC352T8lY4Pwt2BeYVdSAZOknQEabcqv1JdsmkThvZJ/+/wBiw14Xoq2LSCL2YtnLQCVASOUgAxlIpjA1mnEIaHgdpxPjX1q0c4bftIyFkAm3lDFRmAk/KZmOU1WJ1E2ndi9RrW/2TuIYQoMynMh2I1j1/rVnMy6jZKfGWqj94qlqlLn2lEDDWhAnONeein+tdvo5xEuXhR+yR0kB1Y01Xn/Cb7reQJrDLC+bGIB5A13GymM3wC4T4RIK4nRbHjvBL1hQxKNJhfERt1BjSOlNi6UjlacoIPf/ALSpeiZYnDMRXdv9E7sq9wXgCrL4ST0jaQdj/fSsvS2JhfgyHbnYd6vgcNKzEgt2G57luLd6vG2vSLz7HcUwlvH973eYhwM2aApELmVdBAjc7710mYvFNwv6druzrpxIOtXr5AeC6Y6LYR1snxHWvfFEv+0OOv33t4dFyK2UuVGUdTnDa9RG8irSYKFmGbMZBbgCG7HX1+Y4LNHJCH5XRu043p6V+VseHkrbRTuqgExEkDUgSYk+ZrligNEmUgvJHFNxeGt3I7xQ0bTOk70KrXubsUD41ZsWWtHu/DmOeC3siASddhmk+lSN9E9kjy1xtM4QtgYZbt9ozFzmNxlkB2yxDCdANulNy66WqOlfdD6BcfEd7phrF0jlcuXLtpPgCc7D0FQXHmgPI3I9AlhcNcS6qXrrNnBjI9xQGGsDxEkR161UvPAn1TM9sJAFjuCL4XCrbMqX2iC7EfImqpDpC4UaUuOx3d2rj+6jN+VSaZE3O9reZASyaFryTE2QthfegfWvdOADVzBun4Ph5uWTCy2v9npVdMlqeK9Q4A7fdbJPK2oMEHVRlO3pXjMZGWzP8T+V0IzbQrve1jtMXO9qpUrneVUqVzNVVK4TVSpVu3sPStLfhCWd0MvmswTVRvaVZQh+LwwuQIMz4Y3B8qY0kHRQrXZtwjmy7TnUkaAb6R9P/VWuIgJ0bszS1BOI4a6oVTlJRnENIn2IOg8t6VYDjmVDoAE7hBdyRdgZSgEMo0drhdiWmSIHpINNEQcLbaxYgl0lAkCh3cTf2RnBX2TDF1MN3bGBzYEBfD1IJPwquFH9djXbFwB8MwH0K6kBaWtuqofSyu3bam6kkNmZgSdZASQduunw08+y6ONzS4xix48+Ovv6YOkc2RuXs26iRyo874gcFDxi0t+6EujOqrbIAIEF3KufOByjpMamhrur7bWgXY48PNXwDGywkTduidXf9QeFcT6KlwbskuHvjE3WVbduXlj6hZMxpM+oG9UdjJJbZW9AUlHBxxP6waAWdfl6KfH4pcZiCCqxbJC5wDCgKcwB94n4ZQK0PccJBmGpJ/P0WFx/UzZToANPfei2Hw627eVRA0PxIMj0025VxcTO+Y5n9y2xRNjGVqmR6yJyzF/sXZzqVUspuS4Z20SDCiCOca7x1rU3EaG+Wlc1rdj5zxF+C1VuyiqFVQoG2XSPiNaylI6x93al76i0ulw3qLUUqGIAe6AwlRaefPNAI+VWaOKaDUZ8QqXZ7CWls2nCgsUU5m1O2kT7OkbetXkebrgqOu0XN6lKtKjxUymYe0hDj4b/AEqU2E06jx0VlMTIBGxE/OhLIo0oOIr3tq5bmM6Ms9JEUyGTq5Gv5EFVc2wQsrf7F4kZCz2mtgidWmJ10y9POvRydLR5Dob8vykfo3jWwry9m7+RwuU22vsWOaDkMkA+UkA/Gog6Rj6pt3oAPNR+me46LQ8AstasIjBA6jUJsMznw+e9cfFSiWZz29341TWNptFTm5qfWued9E0LouVUqU4PVVKdmqqldBqpUq5bOg9K0NdoEsobeFICaN1UxOBdWdrcsWaTnYlQNZy7xvyrYyXDukyzkgD/ABAu/NTM95ADQNO6vU8VV4VwllupcYD2gT+IxiSNgdDrWyWbBtblYXWaqw36j3als87uy4NruH8KhxDh9wsLlpstwaa7ETMHp61iY+tHJbHZSieIxbXbKrcQC4NyDIny051eSQOFK73tcNFS4fZ7u4zMsg93yU6IbmcEHkQw26eUHoYXFtZh+rzUbdz4htHTkQVQOFJ1u2RhzajxZYmBvnzTm320+FNxmNimzlp3B5/4ZarbfVc2WB7o3tHG/mSfHZT8TAdrbIpAR3YyB/FayCNdYYk8t65Ucga6/fD8LdhKje4kUCK+bDWl8iosLay3Wchoi1BASfwwQ8iY8U8jvr5V0YsYwQ9WTxdvfEADblSZO4Ofmby4eJPHxXONW7mItqjZY0lSSBoOoB1msrMV1cxe261pUcBI3K8WF3hOD7pROVmiASJyjoCdeQ+VVxGMfKddlRkTGfCKTuIcZWyRnGctrHin1gelZQb3SZ8bDhzUl33fyq9nj9qMzPqWIFsI+0+Eh9Z5SDrr1pobF1Zdm7XL+ffquTL0k5sxew23kfD8olhOII4OVgY38p8qz2upg8azEg5RRG6nN6otbEKw/HBrnER7odvpln5TXXxPR8Qa5+GeXZauxWh4g3qL0PJSyDEhzWyMouutRuNa9NUQw2JDiVJI9CPM71y61oq8sMkRp4pVMRifFcPS3/U/tU5rpRVMHim8LfLZtDpbQf8ApFQ49oqp3Vg3aqoTTdqUKthLsAr7p+h1FFpsupDuamN6i0pGeJ4gd0vmAfpWiV3ZC0OPYtO4biPwG8pB/X96tE6mKIwCEMbGE9AOg0rMXkrPS4t2qKVKtyoQpFuVBVlKrVVClU1VSryroP6GtIZol2qN1dD6Gs4TW/EFXILs0hci8wTm0AOoj159K3SCEMtpJdxFCvW7+SJ4WvbRJ15afO7VKzm7xSIy5xGlyYkb8pq7XYTIPjzeVX6XSmHAQxnPrYvd18OV6oq+D1NZ0lc+40AKEvuNWUJfcKEKhxTEJYjOGM7QOkbk6DepymrrRZcTjGYeswJ8ELXtAhMKhJ5CZJ+ABqAxzj2Rfgua7pk/sj9T+B907/EbrapYY6FtVYaLAYgmNBIpzcHO79v2+qoOlcSf2D5ohhLpYsj2zbdVVipKtKvmykFTBHhPypc0D4jTwuvhMV17SSKI81nO3HEMRYNo4cm2HDB7qozkZYKJ4dQDJPnFNwkMMhPWgHkCrSsGbOBrtaaLt9eHjEdwn3zLm0tyQS0Z8nvhPHHUVQxQ9fkvsePyvlengkjAwjt5dd+P02TexuPxN3vTiGa4oyi3ddGQtMlhDawNPLX1q2MjgjIEQA50tELO0XVrstjwyzmYQy+1qCpOgE77Cf2rnT5mx5sp12PDv7z6rS2jeuyC9pMiItw3bbtnZX7oCAQJ9lZgiDqeomuj0Xh8XI5zI2ECuOmh3FnnyW+HpHCxjLNsKLd3ajwv8eqo8ExwujMpJXkSCJBiCJGo0OtGMw5hIuteRB28PFTi8bBiG1Fe44Vz5qXF3IS+f+E/RDWVu4WN2zR73Vi20KB0AH0qhOqVSd3kVKKTGehFKBnhgeun9KngmDVhHLVTWkZtgTWjDYWXEODWDz4DzWd8jWCytBxHEKcGoa2q3VKqSOaqAASevKPKuv0jgRDBY4UL+STFM5zqPooeAcTs27bLdtXHl5lVkKIG+o8zz/SqdHYB0sRc4bnS+KmWcsNNKCpcrg68VpUyPQilKr0KVMj1VCsW2qEKzbNQpRK3sPStDRoEsqv3cgg86QNFe6U6pTN1BNm082AdxPP5VYKA4g6KYWquqp4s1KhO7ippQu9xUqF5r2p4u9q/ikVi1p8tp0YrpKie71kKQsHQ6g7aGtEOJkY0sFUb5+fn9lzsZExpMkl8NLA8+Onkdb2QfiHbLEFUuDKuRyqMF0DZGVhIgFsjNoeVaDNiHiyaG+gA7uNrG14FOEQrmS4/QtHyVFsZxB1zfji2D7WUqi944B8REAFm15VQFz3ZcxJ8SntfMfgaB/8AEfUi/mth2I4Teti691gwcgCGLa23uK0eRgf2Ky4hoa7LWoXRwwlAJkdfIWdFo7lusy0qrct1UqVXdDUKUL4vwnvkYBmRijKGHKRoY5wddIPnXQwXSeIwgLY3dk7j8cikywsk1I1XLXDgbKWmtogW33ZCHQ6QTMD9OZqox00RcYnu7Rs3y5cdFPVNdWYDRTYbDMttEJzC2gRTAGi6CY5/3ArJI8OJIFWbPimNFJt7B5lZdRmnX10qAdbVy66TzaNVpVtMNo0ItNNo1KLTGw5NAVmuym0+21xJ7toB3kAidpE7V18F0q7DR9WW2BtrX5WSWDObtRvaZjLMzHzOny2FJxPSc+IaWOoNPADz3VmQNYbG6nt376jKrKANvDXQw3TMcUTYyw6ADglPw5c4m1wWmOrb84Ea+QriYmQSSueBQJulqYMrQCni0aQrWpktGoRamS0ahSrFtKhCs2xVVKIWzoPSnAmlQqyFT30/Mv8AWmdU4cFTOE4ZPfT8y/1qerKjOFIrp76fmH9asInckZgni7b99PzL/WrdW7kozBPF6376fmH9anq3clGYLv3i376fmH9anI7kiwu/eLfvp+Yf1oyO5IsIZxLhODvtmuraZuuYDl5HpVTGd6PzTOuJbkdRHIgH6gqLh/BMLZctaKrqWCZxkRm0Yos6E/uYiTLnPlczIdkkBo2V649sjV0IP/Eu0evSk5Hcle1FFsaBkEaQGXTlAo6t3IozBRMie+n5h/WoMTuSnMFE1hPfT8wqOqdyRmCiOGT30/MKjqnclOcJpwqe8n5hR1TuSM4Tfuie8n5h/WjqnckZwufc095PzD++dHVO5IzhL7knvJ+Yf1o6p3JGcJHBJ7yfmH9aOqdyRnCb9xT3k/MKOqdyRnC59xT3k/MKOqdyRnCRwCe8n5hU9U7kUZlz/D095PzCjq3ckZkv8PT3k/MKOqdyRmXRgE95PzCo6p3JGZOGCT3k/MKOqdyRmCQwqe8n5hUdW7kVOYLv3dPeX8wqOrdyKMwXciD+JfzCq9W7kVOYJeD3l+YqpjdyKnMFzvF95fmP75VUxv5H0U2Fat3lgeJduop7YzQ0VC5EO0iZrllZic0n0yk/GtfScfWSxs539lgduhOKsAIWXMCsTJmZ+A89Rp4T5GsE+GYIy5ule/ZCikfa5clRbdJ7tTkYjzBMRm6azGhr0kfwDwCYFIwxX/gjX/i1jYnpPT61dC4j4jOA3dBZGx8RHPT0B+NCErSYkBQWtHTUwZnloIH/AFoQiFqcozRmgTG0848poQn0ISoQlQhKhCVCEqEJUISoQlQhKhCVCEqELhFCENxHDypL23cHYiZkT5gnTl01iscmHLe3GSD66ed+XLgq0ruFUhdSTOuvLTbUk/WtEQOXVWU1MQlQhKhCixTEIxUSwUkCJkgaaVSQuDCW71ohD8FirzKTkLHMB4lNvSDPtb8vnSMLJI8HP9CPqoCtm5d9wHXqBp1/+K1KVPaJKgsIMCRvB5iaEJ9CEqEJUIQnjnC3u5GRsrJMfGOfLasGNwjpi1zHUW7e/JVItBrfBMRcJD5ba89FE7ahV32G9c4YDEy9mQgDy18h91FFGsXwhHZSyl4CD2oEoWgkejMN/wCKu+0UAFdUk7PWxvacgRAZ1O0kfqfnUoXT2ctEGbb6mT4wZ3O/TU/OhClHBUAeLbw5BYZ1I8J8MA6QOlCF2xwW2rBxbbMNiXBiCGEfoeuszJNCEU71/wDdn8y0IS75v92fmv8AWhCXev8A7s/mWhCnoQlQhKhCVCEqEJUISoQlQhKhCVCEqEJUISoQlQhKhCixQYowX2spy+safWqSBxYQ3etEKjgLV7K2YkGRlzENy166T/YpGFbK0HrPLioFqcJekyyRGmUHfzmfL61qUrrre/ha3EncE6TptHKhCWW971vnyb4c6EJ9sXM3iKZegBny1oQrFCEqEJUISoQlQhKhCVCEqEJUISoQlQhKhCVCEqEJUISoQlQhKhCVCEqEJUISoQlQhKhCVCEqEJUISoQlQhKhCVCEqEJUIX//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il-PH">
              <a:solidFill>
                <a:prstClr val="black"/>
              </a:solidFill>
            </a:endParaRPr>
          </a:p>
        </p:txBody>
      </p:sp>
      <p:sp>
        <p:nvSpPr>
          <p:cNvPr id="9226" name="AutoShape 10" descr="data:image/jpeg;base64,/9j/4AAQSkZJRgABAQAAAQABAAD/2wCEAAkGBxQREhQUExQVFRUXGBsaGBgWGRwcGBwZHh0dHh4cHyAdHCgiGBwlHBkZITIhJSorLjAuIB8zODcsNygtLisBCgoKDg0OGxAQGzQkICQyLC8yMiwsLCwsLCwsLCwsLCwsNCwsLCwsLCwsLCwsLCwsLCwsLCwsLCwsLCwsLCwsLP/AABEIAMEBBQMBEQACEQEDEQH/xAAcAAEAAgMBAQEAAAAAAAAAAAAABQYDBAcCAQj/xABEEAACAQIEAwYDBQUFBwUBAAABAgMAEQQSITEFBkETIjJRYXEHgZEUQlKhsSMzYnKSgqLBwuEVFkNTs9HwNGNzw+Ik/8QAGgEBAAIDAQAAAAAAAAAAAAAAAAMEAQIFBv/EADcRAAICAQIDBQYFBAIDAQAAAAABAgMRBCESMUEFE1FhcSIygZGh8BSxwdHhIzNC8QZiFVJyJP/aAAwDAQACEQMRAD8A7jQCgPEsgUFmIVQLkk2AHmT0FAUjjHxPwsRKwq85HVe7H8mOp9wCPWrlWgums4wvMqW62qDxnPoR2H+KjEFjgnKKe8yOSF9z2YAOo3IrFmmhXYqnbFSfJN4bMQ1nFFzUHhdSwcF+IODxJC5zC50CygLc+QYErf0vetLdLbVvJbEtepqs91lrquTigOZYH4gY5pcQowPbrDKykwkhlAJABBDZicpNxarj09aSfFjJbdEEl7WMls5Y5wgxxZEzRzL44ZRlkHy6j2+dqgsplDd8vEhsqlDd8jW4FzS2I4hi8IY1CQAZWBOYm4Bv03P5VmdXDXGfiZnVwwUvEtVQkIoBQCgFAKAUAoBQCgFAKAUAoBQCgFAKAUAoBQCgFAauP4jFAueaRI183YAX8hfc+lZSbeEYbSWWcq5843LxFhHhUkbDIdSNM76akEg5FuLX6m9vCano1NGmnm1PPTCz9v8AL1IL6Lr4Yqax13wQD8nzq+R3w0bAXPaTAW97AkGuh/5irO0X9P3KC7Ks6yX1LKOF8Rhw4w5k4dHCVKXLOMwI1N2U3Y3uTbrXmbOzdDZqPxM3Y55zzjz+XI6q7+MOBcKXLqQjcg4g2yyQyA6XjJdfmdLCu5Z21NPEa8/H+ClDsiPN2fT+S38vycWhgVESCZI8yjtSVl7p8PjsLDQA9ANTuaFViseZrhz4bpfUvzg4LEXnHj/ovGCxT9gJMQqwsFzSLmzKltT3uotr/wB62xvhBZZz34f8cw0eJ4m7zxIkkwZGdwoZbubjMRfcVcvrk4wWOhbuhJxikuh441xWHHcVwP2D9pLE95pUBydlpcFvvC2YX21sNTSEHXVLj5P8xGLhXLj6mblE5OP8RQ/eQt+cR/z1i3fTwFm9ESwc085/ZZlw0GHfFYllzdmhsFXzY2NvPa1tyLioq6eJcUnhEVdPEuJvCKXx/wCJWPizxvhRhpNMrG7FR13GWS+ouNvWrNelreGpZLENNW985LljecPseAwmJxCFzMIw5j2UsmYtqdrA6VWjTxzcY9CuquObjEsuIxyJE0zMOzVC5bplAvf6VCotvBEk28FT+GXGcVjUnnxDfs2kIhXKBlA3FwBmAuF11uDU+ohCDUY/EmvhGDUV8S61XIBQCgFAKAUAoBQCgFAKAUAoBQCgFAKA+MbUB+dePccfGzmeQmxPcX8Ed9FAOl7b+Zr0NGnVdOI82vv4HAv1Dnd7XJP7+J0vkOCBsMTEXdO0exltm2W9wvd8tulq85qOLvPaxny5fA9BRw8Hs8vPmZm4P23ZPHaIJKZTGGKhJwCr3yD9oua5K90E3N7NUL8yU98T5YR4THF3MyBGZG7NzlIZWzqpswINxaxv6CmRjBv4PCIGdWVXkNnkfKLXOijXXwrp6C53owjNwHAftpZVIWPOVCqCMxCIjX1tYOjdL3B1qWC2I5cyfmiDqVYAqwIIOoIOhB8xatzU5RyVyrg8ViuIiSEMkM+SNQWCqLvcWBFxoN6v3XThGOHzRdttnGMcPmjp3DOFQ4ZckESRL5IoF/fzPvVKUpS3bKkpOW7ZQZVEPMqn/nwfnlI/+irS303oyyt9P6M9/DaUfbuJCf8A9X2upO5iBIAA8h3fkUrGoXsQxy/Uxf7kcciZ+KcsQ4bOJCLtYRg7mTMCtvpf2BqPTJ94sEenT7xYInl3hh4hwBIWIzFHEZ8mjkYR/TKo9qksl3d+USTlwXZKj/vLLiOHw8LVWGJMoga9/wB2p0ufQgK3orHrVjulGx29MZJu7UZuzpzOw8JwUWDgigUgKihVuQCx6n1JNz865llmZZk+ZSfFNuRI0NBQCgFAKAUAoBQCgFAKAUAoBQCgFAKAUBBjlDBdqZfs0Wcm+ouua975T3Qb63te9Sd7Ph4eJ49TTu4cXFhZ9DPj8CwbtIgCbAOh0DAbEH7rjbXQiwNrArDKOSVSwRM86K+btBBI1gyzDKr28wSAzAaZ0Y6WvmAAETTXM3TTPM3EhbvYjDRjqVcO1vMZiAp9ww9K1eFzMm1g8KzjLEGjQ6tK4Odr7lQ3eLEfeYADSwIFhIoeJo5eBP4eBY1VEFlUAADoBUpoZKAiOAcvRYPtuyzEzStK5cgnMegsB3Rrat52OeM9DedjnjPQl60NCKxXL8EmJixbJeaJSqNcgWObcXsbZ2t71urJKLiuTN1OSi49CK5n5Jjxcq4iOWTDYlRYSxGxI6ZhpfTS4INtNRUld7guFrK8zeu5xWGsoi4vhmsjh8bi58WRsGJVR+ZI9gQPO9bvVYWIRSN/xDSxBYLJyny8vD4OwR3kXMzXe1+900Frf61DbY7JcTIbJubyykcr8PHEOLYjHgdnFBJkTKLdo4UoS3nobnrqo6GrNku7pUOrLFkuCpQ8SzcycLM2Lw9ix/ELd1VU3LX6E3At7V57WaZ231tf6SLWi1Kq09mf5bfQtddQ5QoBQCgFAKAUAoBQCgFAKAUAoBQCgFAKA8TSqilmIVQLkk2AA3JPQUBRsfjw8sjO8kYMqpGryPHe6JlAUOLFib5bZtdQDpXme1tVqYahwpk8JJvHxy2X9NXW4ZkupgWO827kIv3nZhmc/wAROoVR/XXGu1V1lKVk28vr5f7+hajXFS2R4lxZUSkRqVjzZu9YmwzbZTuCDv1FRxpi3FOW7x088ePibOXPbkZ+EzSImVJpVKEobtnGnh0cNa6lTpbeug+2NVVLKeU98Nfb5kH4WuSLVy7jnmjYyFSVcqCotcC24udb5h8q9RodRLUURtksN/uc+2ChNxRIT4hUy5jbMbD1Nif0Un5GrZGDiFydpmBTLmzDUZbXuLbi3lWUm3hGG8LLMPC+IpiYxJGSVJI1BBuDY6Gt7apVS4ZcyOm2NseOPI26jJRQCgFAeUjC3sALm5sLanc+9AeqAUAoBQCgFAKAUAoBQCgFAKAUAoBQCgFAY55giszXsoJNgSbDyA1PsKApXMvHgIxMZokVX1QlS0a5WKuQTYy5wgAIKpe9iReoNTOyFbday9vzx9OZlYzuYV4UkwLoCe3SzysQZNdL5twRa4C2AIXQWNeIv11veN3SzJPl0+Xh09Ml2MY8Oxg4Lm7MmT94XftNvEpyW0AGgUDYaVpreDvcVrEcLHo1n82W6G3DL5mabBBiTdgGtnUWytbzuL7aGxFwADUMLnFYxy5PwN3DJnwWBMmIKrIEzpm1TNdkIB+8LGzJ9K6vZejq1kXCxtOPLHg/g+T/ADK+otlU049SyYPgEKIqsiOwzEuVAa7MWJBGq6k7GvXVVqqEYR5JJfI5kpOTyyJ49wZmlhEbylVWSQxl84cjs1A/aZhcLI9ge7fe24kMFlWK6ZWOa4sTa17+nSsp4eTDWVgrXw/crHNAd4pSPkdP1U1f7R3lGxf5I5/Zz4YSrf8AiyzzzBFZmNlUEk+QFUEm3hHQlJRWWVODiuOxl3wyxxRA2VpN2/I/p866MqdPRta25eXQ50b9RfvUko+ZscL5glSYYbGKFdvA6+FvL6+fnpYVpbpoSh3tLyuq6o3q1M4z7q5YfR9GSnHOOR4RVL3LNoqqLsf9NRVejTzufs9OpPfqIUr2uvQr2M56ZLg4d0JU5e0NtelxYXX2NXa+zVLfjT8cFKfaTjtwNepOcF4jLPhBKQqyEPa3huCQDa/ptVS+qFd3AuWxbotnZTxvnuVnh3MOLxiJDDYSWJklIAABJtbSw0t0uennV+3S0USc58uiKFWqvvioQ59WSnMvFZ8FFhrMrm9pCw1awGw6X119qraWiu+c8rHh5FnVXW0Qhvnx8zC3NeJZTJHg2MQ1zMTcjz0H6Xrf8FSnwys3NPxtzXFGvYneXuNLi4s6gqQbMp1sd9+osd6qajTypnwst6bURvhxIlKgLAoBQCgFAKAUAoBQCgFAKAUAoDQ49wxcVh5oH8MqMntcWB+R1oCmJzJDBEigd8AKYwbZX6oTbxXuLAHXyrwkuyb7LpO1qKTe73zjwXN/HbzLasSSSNfhTStJNI65UkKsoIynMBlJykkgFVTQ2Nwd73rTWLTxjCFTbcdt/n02552326lvTqazxIlKoFk+LL2bxSfgcX8srdxifQKxb+zXU7Hv7rVxXSW3z5fXBX1UOKt+Rd69ycgUAoCo8unLxHGr0Nj+d/8AMa6Op301bObpttVYvQlOb2vg57HXL010uL/lUGj/AL8c+JY1j/oSx4Ff4HLjcTCiwGLDwoAmbxOSN9Nffp7mrd8dPVNuzMpPfHJFOiWotglXiMVtnmyTwnKAEiyzTyzOpBGY2W41GhubX6A1BPXPhcIRUUyeGhXEpzk5NGvgnEnFZu18UaAQg7WsCSPXvE/M+VbzXDo48HV7mlb4tZLj6LYnuPQxtBL2gFgjanpodR5GqdEpKyPD4ouXxi65cXgV3k3Et/s+bW2TtMp8u7m/Umr2ugvxMfPH5lHQzf4aXln9za+HUGXCZreN2PyFl/ymo+0pZvx4L+STsyOKM+Lf7H34iRqcISQLh1ynqLnW3yp2a33+PUdppdxn0J7hpvDEf4F/QVTs99+pdr9xehU/hsw//oHXMpt6d4fqDXR7TT9h+RzezGvbXmXauWdUUAoBQCgFAKAUAoBQCgFAKAUAoCGxnLcDklV7N2fOzoFzMdTYlgdLnNbz1qG6iF0HCS2fPobRm4vKORpxrEMsZMzd617BRupPRbjWupV/xbstRg3XnPjKXhnxPP3dva3isSklw5xsvHHUSYqRtDLL/Ww/Q10o/wDHuzYLaiPxWfzOe+2tdJ72P6L9Df5MkVsVh+1AkVwVIk7wuy3B719cwUfM1X1mg09emVlVcYtY5JL73L3Z+sulqnXZNtPOMvPLf8snZq456AUAoCr8R5MjnmeVpZBnNyFt5AbkelX6tfKuCgorYoW9nxsm5uT3NjgvKkWFk7RHkY5StmItY28gL7VpfrZ3R4Wkb0aKFMuJNmvieWpIpGkwUvZZtWjbVCfzt9PpW8dXCcVG+OcdeppLSThJypljPToeGw/FW07WBfUD/wDNZ4tEv8W/v1NeHWvqkb3G+X+3KSK5jnQaSKN/Qi+1yfqaho1PdpxazF9Ca/S941JPEl1I+blrEz2XE4rNGCDlRbXt57D6g1MtXTXvVDD8yF6S6za2eV5G/wAG5cGHSePOWSUmwtYqpBG99Tbr6VFfqnbKMsYa+pNRpe6jKOcpkjwbhq4aFYlJIW+rWubknp71Dda7Zub6k1FSqgoLoY+O8IXFx9mzMozBrra+nuPWs0XypnxI11FCuhwNm7DEEVVGygAew0qJvLyyZLCwaXD+DRQSSSRqQ0hu2ptuToOmpJqWy+dkVGT2RFXp4VycordkjUJMKAUAoBQCgFAKAUAoBQCgFAKAUAoD884LMUiJAACg+K58FtsvrXr6lJxhtyS6+R4i5wU7N923088+JuVaKhjizRFXViTGwdRYalGDAbeYAqpdp3KqUE+j8PgXaNTGF0bOHqs7v4ne4ZAyhlNwQCD6HUV5E9qe6A1MRj1jkVHBUPornwFvwX6Mel99hrpQEPxTmKyFoT3o2tKjr4Nu6/fUxXBuHPd9bEXA9YLm2JtJQYm9blfe9gyj1dVHlegMvEecMDAmeTFQhelnDEnyAF7mgNSH4gcPdsq4lDqRfUDQ26+pH1B2oCz0AoBQCgFAfL0B9oCM41xhcMYAVLdtMkIt0LX1PoLVtGOSxRp3dxYeOFN/Ik61K4oBQCgFAKAUAoBQCgFAKAUAoBQH5+wP7uP+Rf0Fe1q/tx9EeBu/uS9X+ZlKNfMPALKw/ie5U/IROPnUU7eG+MPFP5rH8k0KeLTTs6px+Tz/AAeqslU63yJiu0wMPmgMfr3CVH1UKfnXjdVX3d0o+Z7nSW97RCfivr1+pP1AWSN4/hWliaNUSRWFnRnKEqd8rAGzDyIsdrjegOd8R4M+YGQvFIoAWeTMk4X8JljZY30t4pnBP3VFgANXlrhbzPIZJhLh1JUKugd794OFd000OZCc1xrobw2WY2RLXDO7LRNw9BcpFDmNh3lFreWg/KoOJ9SbCIni3LeHmiXt8IrkG2WAjQXvmFynoSBdtSBm1vsptPZmHFdUbPLMuJwbC0gmwFgVVyxnQFV7wBQaAg3j8iSLEBTLG1cmRSr6ov8AhMUkqh43WRDsyMGU+xGhqYiM1AaPHOIjDQSSkXyjQebE2Uel2IF6yllk1FLusUF1+2VHmZ+I4eDt3xMeRShlSOPKyguoOQktm3trbSpI8DeMHS0i0dtndxg8vOG3nOz58sG1MMVLxCaKPFGKIxRyrZVc2N1sMwslyCTv0rGyjnBHHuIaWM5QzLLXNrz3xz+hpHj2IODmVpB2iYz7IZwAvdzKDJbZTYkfStuFZ+GSb8LUr4tLZw4+Hzw9voY+ZuXxhZMJNHLIVGJhDRyyM+Zs2jLmOjWzXHr06oSymjbSat3RshKKzwy3SSxtyePgdDqE4YoBQCgFAKAUAoBQCgFAKAUAoBQH5+wP7uP+Rf0Fe2q9yPojwN39yXq/zLBwjB58HxB/wrA3t2bSM39wmuRrbeDWVvw/VtHa7Pp49DavHP0Sa+pEQRtIQI1Z7mwyKW13toDrYE10rNXTX70kcuvRX2e7B/LH5nSvh5gJ4I5VmjZFZwyZiL3y5W0BNh3V3tua83r7q7buOvwPUdm0W008Fni/l/st1UjoEVx/GSRqOyRnY6hVBLEgggXylQD4TmK6E2OlAfeXsRLJDG8oC3RdCbvmt3s1tAb6ZRe1t+gAgsRGW+0JezF5QT1Ba5U/0Mh+lVLPfLNfujCT51B2OzDqrDcf+bix61o0bozVgyeTKAwW/eIJA9Ba5/MfWhgqMUE8U8n2eaZCHYAIA4YDULlKkvlBtksSBrdAdbsHmKKs1iTLXynzHNPMYZgAVW57gufmshyHbRkXfS9bGpZ+IYJJ4nikF0cFWHp/gaynh5N67JVzU480V3HcoyYiLsZsZK8QGi5UUkgd0uwF3sbHpcit1PDykXq9fGqfeV1pS+L+XhkmcLwhUmM+ZmcxJEb2tZSTe1tyTWje2CrO+Uq+7xtlv5nheXoMs6lLriGLyKTcFja5HlqL6dazxMy9VbmDzvFYRppybhrqWEkhQgoZJXbJYggLc6C4Hy0rPGyV9oXbpYWeeEln1LDWhSFAKAUAoBQCgFAKAUAoBQCgFAYMXiMgHcdydggufqSAvuSKAg4+XY2ZD9lwsKK2awjRnYWIsbKFTU30LbVnLZjGCaXDJGjBI1Ase6iqM2m3QXO2tYMmsuGkkKmTLGisGWNNWuNszEWA/hUf2iKAkqAh+G8PjkQvIiszSSnMRqR2jZdf5bCgJDDYNIr5FC33tQGvhh2UzJ92S8iejf8AEX5kh/Us/lQEfxvCFXMyDMpAEqrqQRtIANTp3WG9gtvCbxWQ4t0SVzxsyLfDh7SIxViB30sQy9Lg3Dj13GtiL1WzjYsHzs5uskdvSJr/ACvKQD8jTYbhY1iue87sQLmxd26KNgOugAUd46amspOTwjDaisnubkRHUuZWWdrFmAUrmBZgNFDMqs7Ed6+19hVyMcLBVbyzY4JHNhGb7TmKBTaUyySL597tHNmPoqjYC9ZMJZLJg8UsqK6XytqLi2nsawnkzKLi8M0eOcfgwigytqfCo1Y+w8vU2FRW3wqWZM0lNR5kBhviLh2YB45UU7MQCPnY3+l6rrXwb3TSI1ci4QSq6hlIZWFwRqCD1FXU01lEx7rIFAKAUAoBQCgFAKAUAoBQCgFAKAUAoBQCgOSfErmzEwY4x4edolSNMwAUgubtqGU/dKVVvtlGSUTami3UXKmrm/l8T78M+aMXPikw7yBoljdiCig2FgNQB95hWaLZTeGYtrspulTPnE61VkwVHn5j+xDaRd4k9M+gUE+ql7A6H6VzO1Z3Rp/pfHHPH7eJrLONiotGuYLGApGrOndIHkCtjdvyF/MX4FWotrXHxPy3e/8AC++pGmzahUx/u2aP0W2X+kgr8wL1irXXV7ZyvPf+TaNko8mfYeJTun7xAbkXEfVSQfvW3HlVyXacoy3isbePUk/ESLRy9xDC2zE5Zx3WWRs0n9gAaodDdFAPUAggeg01tdtanXyHE5bkz/tO/ghmf+x2f/VKX+VTgrPFMYcbLJhQAf8AhlL3CG12lcj8N1VVB8QOulxUvc5zVcHjr9/fPHgbJY3ZZpGTB4bQdyGPQdbKNB6k2qxKShFvojWUubZUOUeCHGOcbi++WY9mh8Nhpe3VRsB6Xqhpqe9ffWfAgrjxe1IufEOGxTxmORAyHptb1B6EeYq/OuM48MlsTOKawzzw4QwqkEbKAosq5gW/W586xDgilFGFhbIreL57WJ8QjxHPG4SNVNy++p07o0B67jeqstaouSa3XLzI3bjKN3CcxtDh+1x6rAzMciLcsVsLd25N973t0vapI3uMOK7Y2U8LMiLl+IyZrph5GiBAZ72IJ6WsR7XYXqB9oRztF48TTvl4E7xLmeKHDJiQGkjcgDIBfW+9yLWsR76VZnqYRrVnNMklYlHJLriVKCS4yFc2a+mW17+1qn4ljJvnqYsBxCKdc0UiyKNCVINj5HyNYhOM1mLyYTT5ELh+YXk4g2FRFMaKS763DC23S1yFt7+VV43uV7rS2Rop5nwlkq0SCgFAKAUAoBQCgFAKAUAoD8382Y3tsbipPOVwP5VORf7qiuZfLNjKkptWcUXhr9C4/BLDXxGJkt4IkUH+diT/ANIVY0q5s3o6s6/VssEbx7iS4eIkgMzd1EP3mPQ/wgXJPkDUN98aYOcuSMN4OM88qy4cW+9LeSwsCSCbkDYXG3SyjpXndJc7tRKyfPHy8jq9hcL1Dzzxt8yv8E4viTJDEjkgEDLpbLe5v6AfQVa1FFKjKckdjW6LSquds47vr59MHUuA8EfEGXLKiBXBsULGzKDe4cbsG6VBotBDVVqcpNY22+/Bnj4xyi6cE4QuGUgMzsxuzN1tsABoAPL33JrvafTwohwQN0sElU5k1MNw2KOSSVVAeS2dvO23tuTp1N6wkk8mXJvmanNmFaXBzomrFCQPO2tvna1RaiLlVJLwI5rMWaHIPEo5cJGikZ41ysvUW2Psd7+9RaOxSqSXNGKpJxwanGeT5cVO7SYpxCSMsYubCw0sTlGvpWtuklZNtz28DWVTk92QHL/CY04qqYdmdIQS7Gx72UqdQAN2A+RqrTTGOpShulzNIRSnsSHLOFE3FMXK6gmNjl8g18oPvlU/U1LRFS1M5PobQWZtnrHwpPxkR4gAosY7NW8LG17W66ljb+GszSnquGfLAaTswy1cTwsKYaVGCRxFGzWAVRcb6dauTjBQaeyJWlgp3J2GOL4bPhyNmOQ9M1g4+jb+hqjpY95p5Q+/EhrXFBo0W40zcKWAX7UydhbrlHeA+lkqPvm9Nwdc8Jrxf08fAkOVZhgJMfE5uIlEg9QB/jmT61Lp2qZWRfTc2h7GUSXw3wJEL4h/HO5a/wDCCf1YsfpUmhg+BzfOW5tSts+JcKvEwoBQCgFAKA08bjGRkVEMjMGYgEA5Vtci+hN2UWJHXXSgNDi/MsWHglla4aNSezfuOx6AXHeuSBmW4rDeFlmG8LJWsF8WcI2kkU8frlVl/utm/u1CtTBkauiT2C554fL4cVGvpJeM/wB8CpFZF8mbqSfUncPiUkF0ZXHmpBH5VubGDjOOGHw80x2ijdz/AGVJ/wAKBn5kQWABNz1PrXIby8lA7F8FMNbCzyEeOaw9VVF/zM9X9MsQLVK9k6BisQsaM7sFRQWZjsANSasEpzziOObESGVgQNkU/dT1/iOhPyGuUGvJdoa38RPEfdXLz8yGUskXxjA9vC8e2YaE9CNQfrVOi3urFMn0moenujZ4fkYOCcEjwq93vOR3nO59B5D0qTUaqdz35eBLrdfZqpe1tHovvmy28nTZcQy/jj/NG/7SH6V1uxLPfh6P9H+hVgXau+SCgIyfmDDI4jaeIOxsFzi9zsN9PnWrnFPGSxHSXyi5qDwuuCTrYrlQ4xySGlM+FlOHkJuQL5SetrEFb9RqPSqVujzLjrfCyKVW+Y7Gs/LPEZRklxwCHfLe5HyC3+ZrR6e+W0rDXu5vmyxcvcAiwSZY7knxO3iY9PYDoBVqmiNSxEljBR5Gvy7wJsNNipGZWE0mZbXuBdjY3/m/KtaaXXKTb5sxCHC2zxzXyyMXldH7OZPC4vtvY21GuoI2rGo0/e4aeGupidfF6kMvJuKxBX7bii6L91CTf6gAH1sTUH4Syf8AdnleRp3Un7zLlgcEkKCONQqLsB/5qfWr0IKCxEmSSWEVX/cw/b/tGZexz9pk1zZ7eVrWza3vVP8ACf1uPO3PHmRd17WTHznynLiZhLAyqWTJIGJFwDcHQG/TT+EVjVaWVkuKD8mLK23lHrm/CY+NMFHw3RUYLLqvhGULcNuvivbXarTjKKSiX9KqEpK3w2M3MS8ROPwf2bTC3Hb6pbxd64Pe8O1utZlxcSwZq7nupcfvdA68R/2spGmA7PXVbE5f6g2f5WrPtcfkF3Pcf98lurcqigFAKA1Y8Oe2eQ2tkVVHsWLH0vdf6RQEJ8QeCTY3CdjAUDF1Zs5IBVbmwIBsc2X6GtLIuUWkazTawjjPFOUsbhv3mGkt+JB2i+90vYe9qoSomuhVdUkQasDsQfaomsczTB7iYobqSp81Nj9RrWVJrkzKbRIvzDijG0TYiZo2GVldiwI8u9cj5Gt++njGTbvJcskYupsAWPkNT/p7msV1Tn7qNqqbLXiCydB5b5qmwuEiw0Uaq+Zizucxu7k6KNNAQLkn2rq10uEMM7UOzJwqcrHjCzhHYnjDAhgCDuCLg1g55xX4u40YfFxRYYCErHmfsu7mZjpcDQ2C9fxVLToaLk3ZBP4HQ0WmhYpOayVLD83YpNC6v/Oo/wALGobf+P6Kb2Tj6P8AfJPPs2hvCyib4NzfJNNFCYVzSOiAhiACzBQSLHTXWubqP+NKMXKFnzRUv7NdcXJS5eR0fhvCsTFiYWaE5Q3eZWQrlZWU/eDWFwdulV9D2fdpruJtNNNbffkUIxaZsc8c6fYGSKOMyTOuZb+EAkgbasbg90V1rLeHY7HZ3Zn4pOcpYivn/Hqc/wCKYviOJnhhxMkkXblQqeBQrNluUU3tvo2tQNzbSZ36a9FTVOymKlwc3z8+b2+RceCfDbCRP35XmkjKsV0RQdwSBrY26npUsaYp7nG1Hbt9icYpRT+L+/gXqKcMpbYAsDf+EkH8wamTycQ9xuGAI2OoonncHqsgUAoBQHwm1Aa+Ax8c6Z4nWRLkZlNxcb1hSUllEllU6pcM1h+Ymx8SOkbSIrvfIhYBmtvYXuflRtZwYjXOUXJJtLm+i9TZrJoKAUAoBQCgIXjePZWCISDuSN/Qf+elec7Z7RsqmqaXh83jn5L78i9paIyTlIlcLmyLn8Vtfeu7pu87qPe+9jf1Kc+HifDyMtTGooBQEDzJyrhcap7aMBgNJVssi/2uo9GuPStZQUlhmsop8ziHHeBdhMY4Zo8QmtnU2A9G3F/5S2x8O1V/wMm9nsb1dmXW+6tvF7GGDhI++xb0Xuj/ALn629Kt16OuPPc7Gn7GqhvY+J/JEjBGq2AAVb7KB89NNastYj7J1YwUI8MFgmZ+wfFYcYdWCGSEMG8zIpO5J0Bt8qoaKOrjVL8U05Z2x4cvBevxKlvHHTz7zw/g7TUp5w5jzx8ODisSZxiSrTOFyslwLJpYhhpZKsVah1rGC5RrJVR4cZIjifwtniwQSLJNOcRmJWy/sshAF2I2bX5+lbx1P9TifgSw1qd3HLljB45b5OxYxeEaTDxRpA4DsrJmYqAbmxux0H51CnGKniTfE878l5I1s1EHCaTbz48ludoqIoGJ8OhZXKqWW4ViBmAO9juL2FYwbKcknFPZnO+Zjn45hUsLqiEMb2UgyNsCL7Deq88u1YO7pcx7MsaeMt/Hki1Y7GHtLLZSBkLgd4ncgXvZQfne+3WnrNa6nwx5rqcmqniWWYDM3mxF9m76nqCQdQL+VqpQ7Qs/yeUSOmPQk4McGOZmK5dCg2uQdb2uwtttsb6jTtU3wsjxp7FWUHF4K/xnnZlxBw+Dw7Yp0F5MpsF9Njr57eW9bSt3xFZOnp+zIyq76+fAny25kJivioyhh9kKyqwBR2O1u9fughr2Frdb+lau/wAi7DsBSafeZi1zS/nkdIOICpnchABcliAB7mp87ZPPcLcuGO5Dx854FnyDFR3JsNbC/uRb86172HiXJdm6tR4nW8GxzDxc4aMOsEuIubZYhcgWJufTT86zKWFyyRaXTq6fC5qPqc65E5rTBrNA0UzFpyY41W7ANYZTr3SLDSq9dnDseg7T0E73GxSW0d23zx1+JIc3qBxvBM7BUyqbk2Ays53O2tq2n/cRBoG32baorfP54LzgePYadskU8UjfhV1J+gOtTKcXyZxbNLfUuKcGl5okHcKCSQANSTsB/hWxXSb2RBf76YDNk+1RX237v9VrfnWneR8S9/43V8PF3bJ1XBAINwdQRtatyi9tiJ/3ownYvN2y9mjFGbXxj7oFrsdem9ad5HGclr8DqO8VfC8tZ+HibHB+MRYqETxE9mc1iRY90kHT5UVkeHi6Gmo086LHXPmv1Irh69tPmO18x/wH6fSvH6CL1uvdsuXvfsvy+RdufdU8K9P3LLXszligFAKAgOceXvtsQUOVdblQSezY+TjqPI7jfXUHMXh5JqLu6mpYz6nNMXP2ULYWSDJMrd5iRmtuLaaqTe1tLa3qGOlser/Ed57OMcPTP31/Q9BS1bLvYy28P3IuPeuzpXWrE7OX7lPtuGqnpJLTe9zznDXDvt4t4x0EprOrlW5/0+XL/Rp2FXq4ab/9XOXtZy29/wD2zyx5MzcLxawzwyOCVWRCQu9gb6XI8r1TmsrB0NZCU6XGPN4/M7RwnjMGKW8MivbcbMP5lNmX5iq7WDzU4Sg8SWGfeKI5MJRM+WQkgsFHgdQST0uw2BPpWDU+fZ5n8cgjH4Yhr7F2Go9lU0BDQxwpK+XWaOe+gaSXKY1BBOrKCGOrECgJkPPJsqwjzfvyevdU5V9Dmb2oD5wjOGnVnZ8soClrXt2UZt3QB4i3SgKbiA548veAjsBkLEByIWPhF82W+a5FttbkVVlh3YZ3IuK7Ma4cvPPHJcS6+fgifxuHs7DY5i6k9QTc++pKn5eYrkdo1OFrl0Zz6Z5jg1mL7BQD5k3H5C59tPeucox8Sc9STPHDiWRjmjhYl7XIIBI00uwFzb1HnXZ7N41XOWNiPhjK6EXvuvzMHwswMaYIOpDPK7l31uSGKjfXYX18yetdOhezkn7ZtnLU8MlhRSwvDbJXPjJw6KMxTquWWQkMwO4VdDba+2voK0vj1R0f+P3TlxVN+yv1Zvc4SHFYnB4OWTs4eyE+IJIUEC+5O2qkema/QVmz2pKL5EGgj3FFmogsyzwx6/fP9DW43xHg3ZnDxQds1rD7NH3wfMObZvcFvnWJSrxhLPoSaentPj72c+Ff9nt8v9E18LBiVwzJiEdUVgIe0BVsttRY65Qdr+ZA0Fb08WNyn213DuUqmm2t8csmH4cHNieKN54i30aSsVc5G/ayxTp1/wBf2IXmjhDYzjSQTPeNkDALoVjAYldtyynXXcVrOPFZhlzRalafs121r2s49X4/IyfEflnD4PDRz4ZDFIkigFWa5uCb6k6ggG/vWbYKKyjHZOtu1NzqufEmnzN7nXFPiTgMIZOzTEL2kz3sMqqGO+lvEddL5aWPPDHxK/Z0I0q7UJZcNorzbwa3FOIcFij7BIVna1gIEzPfzEhtc+oJrEpVLbmS009qTn3spcP/ANPC+Xh8Df8AhSuJRJklSVYAQYe1BVhcm4APS2U6aXvatqOL4EHbfcSlGUGnJ+9jkV3kvl2PHYvEu5JgimZlj6Mzs1r+gVRfz0G176VwUpPPI6HaGsnpdPXGPvyilnwSS/U6fxW0cBVQFGigAWAB9ttKrdr2OvSTx12+ex5vTpztWTFy9BZC34jp7D/W9VOwNPwUOx/5P6L+ckmsnmfD4EtXeKYoBQCgFAQnM3LceNQBu7IvgkA1X0P4lPVfnobGsqTXImovnTLij/s4y+jslwSpI02Nja6nqp86sp5PS03KyKfLJauXMHhTAzzGNmQ5jv3VNgAw+/rrbXevM9rantCOpjXp01GW3Tdrd48NtivqJ28eI53+pU8StnUAhrMdQCAQARex1G4r0sW2k2seXh5Fp7uP30LZ8OQi4l5ZLgRx5c2UlQXI3YCy6Id7DWtLX0OV2tP3YfH7+p1OGZXAZWDKdipBB+YqE45koDzcA20udbdemv6flQHqgFAUXjXL054vh8VEt47AO1wMtgynQ791hbQ61BKD41JHZo1lX4CdE37XTz5P9C2zYIFVQKCM1ySdRuSwO+Ynr6mt5QTjwvc46eDXXh69/wAfd0Fzv3QdCBfrbeqq0NGW+H6knez8TPDgxZSoyqVsyHwkEdQdmud+vW/S2oJYwR5fMpp5NxWDcvw3EWUnWGU3T66g/kfWo+7lHeDO4u0qNRFR1kN//aPP7+8FY50wGNMuFONlRnlkyJFH4VF1ufclgOvvUc1LbiOl2fdpVCxaeLSSy2+b5ll+JXKzzMmKjXtuyCq8GoLIrFjlI1vrYga9RqLGS2tv2kc7sjXxrTok+HiziXg2sb/fqbnLvOPDFjCpkwpG8bJlIPW5Asx9b1mNkPQh1XZuulLMsz808k7wrmjC4qQxQSh3C5iAGta4FwSLHUjat42Rk8JlK/Q30QU7I4T2IzkXg8uGfGmVMokxDMhuDdbmx0Om/WtaouOclntLU13RqUHnhik/U1+H8MlbjOIxDoRGkSpGxGjXC7Hraz3rCi+8bN7b612dCqL3bbflj7RK87cBOPwpiVgrhgyk+G4vobdCCRW9kOJYK3Z+r/C3qxrK5Mq3NvJc8uEwxDCaXDRhWjG0g0vlOhvYW9eljUU624rxR0tD2nVXfYscMZvOfD1N3ljm7hsaZAq4Nxo6OhBB63a3e+etZhZBLwIdZ2drpy4m+8XRp5+hYOHc14TES9jDMHksSAA1rDfW1vlepFZFvCZRt0Goph3lkcIg/hZgZIosSZY2RmxDeJSCQANRfcXJrSlYTLvbNsLJ18DylFcie4zxEq2QKpFgTmFxXD7Y7TdM+5UU1jLzuinptPxLjbx6EtFsNLabV368cKwsFN8z3W5gUAoBQCgIXnHiLYfBzSLfNbKpH3Sxy5j5Bb318qyllklMFOxRfU4q0QIA2tsRuParWD1TgmseH0CuQLMd9NPvddvP01rDaW8uhji4VmbM64KRiCIn8rnKNDa+hYHp5VVlrqV1yV56mK3im38vzOk8gvh8Ohi7UmWRsxzoUubABVuSGsB0Ync6Vqr42vZnE1c7LJ8c1gs83DImJbLlc7vGSjH3KkFvY3FbFU8djOnhkWUeUoyt/WgsB/YJ9aAiOC42abEzF4xHlYpuH/ZqSBY5gVDOHN8rXtYkZRQFnoBQCgFAKAUBz48s4/AyySYCZZI5GLNFOToTrfyJ/iBU7XvUHBOL9lndWt0mprjHUxaa2zH7/f4GXhXLWMxGMTF8QaMdl+7ij1AP+AB13JJA2ApGEnLMjW/W6erTujSp+1zbL5apziEfjeB4aY5pYIZG82RSfqRetXCL5onr1V1axCbXo2e8BwiCC/Ywxxk7lECk+5A1rKilyMW6i23+5Jv1eTS47zAmFBzKxa11XbP/ACnqQSLjcb2tUVtyr5/7K0pqJWTzTO2ZIAxVbsryC5awJEOoAZjpqSCLEEk6mON7k8JETslyX35GTEcxlXUqSYR3UlkY2zbM7g2zEllCgnKLk6ZbCVzwHZh+RtRc+xNKiBT2ZuDI7KNQOgGg6G7EdRuCKi/Fxzg2VybwT0nD8LiwHeGOUHZnjBJHmCwvbyPWp8RmslyrU21r+nJr0bRlwHBcPASYYIoydCURVNvK4F7VlRS5IW6m61Ysk36ts362ITFJhkYgsoJHUioLNNTZJSnFNrxRvGcorCZlqc0FAKAUAoBQGpxSfJExsGJ7qqdmZjlVT6EkA+l6AoXHeRY4F7UTFIlUZ1ygsX0AEdyAudjYA3AJHTQb97wxyzoU9oWxjwc30yQGGwiQDMQWdjbzY32RdBoPYbXNtbcW6+d8t+RZcpPebyzZ/an/AJY9O8353H6VD7Jjc9RtmBV1sRuNwfIg2F/yIIrHJ5Q57MkxzhPHGUky5Yyv7Yswa1rgEBGErnUWOW+U3Iveuvp7XZHLObdWoSwi18O5rglC3YqzNlC5WJ8QANwtvvx31spdQTqLzkJLYXCBL21JLm537zFiPa5oDYoBQCgFAKAUAoBQCgFAKA+FRQHzIPKgPEuHVhZlVh5EA/rTBjCDYdCLFVI8iBasYQwZAKyZPtAKAUAoBQCgFAKAUBHN+1xAH3YRc/8AysLAe6xkkj/3FPSgK3z5xhM8OF7wcuHIynKUCSEHNt41237p0qtq3/Ta++ZPpl/UTKwYyXB6BTb3J1/Ifma5WfZwdHG57kkCgk7AEn2G9YSyZbwY8Ji0ljWRDdGGYHbT57VmUXF4fMwpJrKK7iuLoMSzZhkW0ZJGl7EBhY3YZnYHa2UHUbdTSLFeClrISjJNrZrbzOg/D/hhEjMVjaNBlUgL3ZFJXMtj43iyliRm8IJ3AtFQv1AKAUAoBQCgFAKAUAoBQCgFAKAUAoBQCgFAKAUAoBQCgFARHF+PLhiQ0cj2AJ7IKzC+guubMLmwBtqaA98vTI8IdWDs/fci/jbvWIIBFgQACL5QtAc05xU/agcwKxLmMpQNJkBynvCS3d7PXMoGbcd651lFSTi+pmLaeUauC43FIpYsq2NiSRkv6Psfa9/MVybdNOD2WUdKu+M9uprz47DCZph35kjyaGxZWa+VQSA7XF7DzH4hSMLMKPRsy5wT4uqMnMHCsdLhleLDSCJ1VWQpaQEkFbLuBfusSLbdLkTw00kstbm+m1FPep2Swlvy6rdL7XkXXhfw2wsIVWjSZSqiRZRm7wHiXoBe/dIsL6Wq/GCjyOffqbb3mx5xyXRengW7h3D4sOnZwosaXJyqLC5NyfUk63rYgNqgFAKAUAoBQCgFAKAUAoBQCgFAKAUAoBQCgFAKAUAoBQCgMU2HV8uYXytmHlcXtfzte/vY9KAx4fBJHqqgEDLfrlvfLf8ACCdB0oCjce5WOIxRYieUXe91RBHoMlmYZZEv0AbQDMCRQERgvh2JsWGmWTsWjLHTs2DiwufV2zyBbXAPfsTYxyrUnllynWzpgo1pJp54sb8sY3LZyNyTHw3t7FXLyAo2XvBFHdDfxgtJqN79NqzCPD1I9TqHfJSaSwsbdXvv6vJba3K4oBQCgFAKAUAoBQCgFAKAUAoBQCgFAKAUAoBQCgFAKAUAoBQCgFAKAUAoBQCgFAKAUAoBQCgFAKAUAoBQCgFAKAUAoBQCgFAKAUAoBQCg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il-PH">
              <a:solidFill>
                <a:prstClr val="black"/>
              </a:solidFill>
            </a:endParaRPr>
          </a:p>
        </p:txBody>
      </p:sp>
      <p:sp>
        <p:nvSpPr>
          <p:cNvPr id="9228" name="AutoShape 12" descr="data:image/jpeg;base64,/9j/4AAQSkZJRgABAQAAAQABAAD/2wCEAAkGBxQREhQUExQVFRUXGBsaGBgWGRwcGBwZHh0dHh4cHyAdHCgiGBwlHBkZITIhJSorLjAuIB8zODcsNygtLisBCgoKDg0OGxAQGzQkICQyLC8yMiwsLCwsLCwsLCwsLCwsNCwsLCwsLCwsLCwsLCwsLCwsLCwsLCwsLCwsLCwsLP/AABEIAMEBBQMBEQACEQEDEQH/xAAcAAEAAgMBAQEAAAAAAAAAAAAABQYDBAcCAQj/xABEEAACAQIEAwYDBQUFBwUBAAABAgMAEQQSITEFBkETIjJRYXEHgZEUQlKhsSMzYnKSgqLBwuEVFkNTs9HwNGNzw+Ik/8QAGgEBAAIDAQAAAAAAAAAAAAAAAAMEAQIFBv/EADcRAAICAQIDBQYFBAIDAQAAAAABAgMRBCESMUEFE1FhcSIygZGh8BSxwdHhIzNC8QZiFVJyJP/aAAwDAQACEQMRAD8A7jQCgPEsgUFmIVQLkk2AHmT0FAUjjHxPwsRKwq85HVe7H8mOp9wCPWrlWgums4wvMqW62qDxnPoR2H+KjEFjgnKKe8yOSF9z2YAOo3IrFmmhXYqnbFSfJN4bMQ1nFFzUHhdSwcF+IODxJC5zC50CygLc+QYErf0vetLdLbVvJbEtepqs91lrquTigOZYH4gY5pcQowPbrDKykwkhlAJABBDZicpNxarj09aSfFjJbdEEl7WMls5Y5wgxxZEzRzL44ZRlkHy6j2+dqgsplDd8vEhsqlDd8jW4FzS2I4hi8IY1CQAZWBOYm4Bv03P5VmdXDXGfiZnVwwUvEtVQkIoBQCgFAKAUAoBQCgFAKAUAoBQCgFAKAUAoBQCgFAauP4jFAueaRI183YAX8hfc+lZSbeEYbSWWcq5843LxFhHhUkbDIdSNM76akEg5FuLX6m9vCano1NGmnm1PPTCz9v8AL1IL6Lr4Yqax13wQD8nzq+R3w0bAXPaTAW97AkGuh/5irO0X9P3KC7Ks6yX1LKOF8Rhw4w5k4dHCVKXLOMwI1N2U3Y3uTbrXmbOzdDZqPxM3Y55zzjz+XI6q7+MOBcKXLqQjcg4g2yyQyA6XjJdfmdLCu5Z21NPEa8/H+ClDsiPN2fT+S38vycWhgVESCZI8yjtSVl7p8PjsLDQA9ANTuaFViseZrhz4bpfUvzg4LEXnHj/ovGCxT9gJMQqwsFzSLmzKltT3uotr/wB62xvhBZZz34f8cw0eJ4m7zxIkkwZGdwoZbubjMRfcVcvrk4wWOhbuhJxikuh441xWHHcVwP2D9pLE95pUBydlpcFvvC2YX21sNTSEHXVLj5P8xGLhXLj6mblE5OP8RQ/eQt+cR/z1i3fTwFm9ESwc085/ZZlw0GHfFYllzdmhsFXzY2NvPa1tyLioq6eJcUnhEVdPEuJvCKXx/wCJWPizxvhRhpNMrG7FR13GWS+ouNvWrNelreGpZLENNW985LljecPseAwmJxCFzMIw5j2UsmYtqdrA6VWjTxzcY9CuquObjEsuIxyJE0zMOzVC5bplAvf6VCotvBEk28FT+GXGcVjUnnxDfs2kIhXKBlA3FwBmAuF11uDU+ohCDUY/EmvhGDUV8S61XIBQCgFAKAUAoBQCgFAKAUAoBQCgFAKA+MbUB+dePccfGzmeQmxPcX8Ed9FAOl7b+Zr0NGnVdOI82vv4HAv1Dnd7XJP7+J0vkOCBsMTEXdO0exltm2W9wvd8tulq85qOLvPaxny5fA9BRw8Hs8vPmZm4P23ZPHaIJKZTGGKhJwCr3yD9oua5K90E3N7NUL8yU98T5YR4THF3MyBGZG7NzlIZWzqpswINxaxv6CmRjBv4PCIGdWVXkNnkfKLXOijXXwrp6C53owjNwHAftpZVIWPOVCqCMxCIjX1tYOjdL3B1qWC2I5cyfmiDqVYAqwIIOoIOhB8xatzU5RyVyrg8ViuIiSEMkM+SNQWCqLvcWBFxoN6v3XThGOHzRdttnGMcPmjp3DOFQ4ZckESRL5IoF/fzPvVKUpS3bKkpOW7ZQZVEPMqn/nwfnlI/+irS303oyyt9P6M9/DaUfbuJCf8A9X2upO5iBIAA8h3fkUrGoXsQxy/Uxf7kcciZ+KcsQ4bOJCLtYRg7mTMCtvpf2BqPTJ94sEenT7xYInl3hh4hwBIWIzFHEZ8mjkYR/TKo9qksl3d+USTlwXZKj/vLLiOHw8LVWGJMoga9/wB2p0ufQgK3orHrVjulGx29MZJu7UZuzpzOw8JwUWDgigUgKihVuQCx6n1JNz865llmZZk+ZSfFNuRI0NBQCgFAKAUAoBQCgFAKAUAoBQCgFAKAUBBjlDBdqZfs0Wcm+ouua975T3Qb63te9Sd7Ph4eJ49TTu4cXFhZ9DPj8CwbtIgCbAOh0DAbEH7rjbXQiwNrArDKOSVSwRM86K+btBBI1gyzDKr28wSAzAaZ0Y6WvmAAETTXM3TTPM3EhbvYjDRjqVcO1vMZiAp9ww9K1eFzMm1g8KzjLEGjQ6tK4Odr7lQ3eLEfeYADSwIFhIoeJo5eBP4eBY1VEFlUAADoBUpoZKAiOAcvRYPtuyzEzStK5cgnMegsB3Rrat52OeM9DedjnjPQl60NCKxXL8EmJixbJeaJSqNcgWObcXsbZ2t71urJKLiuTN1OSi49CK5n5Jjxcq4iOWTDYlRYSxGxI6ZhpfTS4INtNRUld7guFrK8zeu5xWGsoi4vhmsjh8bi58WRsGJVR+ZI9gQPO9bvVYWIRSN/xDSxBYLJyny8vD4OwR3kXMzXe1+900Frf61DbY7JcTIbJubyykcr8PHEOLYjHgdnFBJkTKLdo4UoS3nobnrqo6GrNku7pUOrLFkuCpQ8SzcycLM2Lw9ix/ELd1VU3LX6E3At7V57WaZ231tf6SLWi1Kq09mf5bfQtddQ5QoBQCgFAKAUAoBQCgFAKAUAoBQCgFAKA8TSqilmIVQLkk2AA3JPQUBRsfjw8sjO8kYMqpGryPHe6JlAUOLFib5bZtdQDpXme1tVqYahwpk8JJvHxy2X9NXW4ZkupgWO827kIv3nZhmc/wAROoVR/XXGu1V1lKVk28vr5f7+hajXFS2R4lxZUSkRqVjzZu9YmwzbZTuCDv1FRxpi3FOW7x088ePibOXPbkZ+EzSImVJpVKEobtnGnh0cNa6lTpbeug+2NVVLKeU98Nfb5kH4WuSLVy7jnmjYyFSVcqCotcC24udb5h8q9RodRLUURtksN/uc+2ChNxRIT4hUy5jbMbD1Nif0Un5GrZGDiFydpmBTLmzDUZbXuLbi3lWUm3hGG8LLMPC+IpiYxJGSVJI1BBuDY6Gt7apVS4ZcyOm2NseOPI26jJRQCgFAeUjC3sALm5sLanc+9AeqAUAoBQCgFAKAUAoBQCgFAKAUAoBQCgFAY55giszXsoJNgSbDyA1PsKApXMvHgIxMZokVX1QlS0a5WKuQTYy5wgAIKpe9iReoNTOyFbday9vzx9OZlYzuYV4UkwLoCe3SzysQZNdL5twRa4C2AIXQWNeIv11veN3SzJPl0+Xh09Ml2MY8Oxg4Lm7MmT94XftNvEpyW0AGgUDYaVpreDvcVrEcLHo1n82W6G3DL5mabBBiTdgGtnUWytbzuL7aGxFwADUMLnFYxy5PwN3DJnwWBMmIKrIEzpm1TNdkIB+8LGzJ9K6vZejq1kXCxtOPLHg/g+T/ADK+otlU049SyYPgEKIqsiOwzEuVAa7MWJBGq6k7GvXVVqqEYR5JJfI5kpOTyyJ49wZmlhEbylVWSQxl84cjs1A/aZhcLI9ge7fe24kMFlWK6ZWOa4sTa17+nSsp4eTDWVgrXw/crHNAd4pSPkdP1U1f7R3lGxf5I5/Zz4YSrf8AiyzzzBFZmNlUEk+QFUEm3hHQlJRWWVODiuOxl3wyxxRA2VpN2/I/p866MqdPRta25eXQ50b9RfvUko+ZscL5glSYYbGKFdvA6+FvL6+fnpYVpbpoSh3tLyuq6o3q1M4z7q5YfR9GSnHOOR4RVL3LNoqqLsf9NRVejTzufs9OpPfqIUr2uvQr2M56ZLg4d0JU5e0NtelxYXX2NXa+zVLfjT8cFKfaTjtwNepOcF4jLPhBKQqyEPa3huCQDa/ptVS+qFd3AuWxbotnZTxvnuVnh3MOLxiJDDYSWJklIAABJtbSw0t0uennV+3S0USc58uiKFWqvvioQ59WSnMvFZ8FFhrMrm9pCw1awGw6X119qraWiu+c8rHh5FnVXW0Qhvnx8zC3NeJZTJHg2MQ1zMTcjz0H6Xrf8FSnwys3NPxtzXFGvYneXuNLi4s6gqQbMp1sd9+osd6qajTypnwst6bURvhxIlKgLAoBQCgFAKAUAoBQCgFAKAUAoDQ49wxcVh5oH8MqMntcWB+R1oCmJzJDBEigd8AKYwbZX6oTbxXuLAHXyrwkuyb7LpO1qKTe73zjwXN/HbzLasSSSNfhTStJNI65UkKsoIynMBlJykkgFVTQ2Nwd73rTWLTxjCFTbcdt/n02552326lvTqazxIlKoFk+LL2bxSfgcX8srdxifQKxb+zXU7Hv7rVxXSW3z5fXBX1UOKt+Rd69ycgUAoCo8unLxHGr0Nj+d/8AMa6Op301bObpttVYvQlOb2vg57HXL010uL/lUGj/AL8c+JY1j/oSx4Ff4HLjcTCiwGLDwoAmbxOSN9Nffp7mrd8dPVNuzMpPfHJFOiWotglXiMVtnmyTwnKAEiyzTyzOpBGY2W41GhubX6A1BPXPhcIRUUyeGhXEpzk5NGvgnEnFZu18UaAQg7WsCSPXvE/M+VbzXDo48HV7mlb4tZLj6LYnuPQxtBL2gFgjanpodR5GqdEpKyPD4ouXxi65cXgV3k3Et/s+bW2TtMp8u7m/Umr2ugvxMfPH5lHQzf4aXln9za+HUGXCZreN2PyFl/ymo+0pZvx4L+STsyOKM+Lf7H34iRqcISQLh1ynqLnW3yp2a33+PUdppdxn0J7hpvDEf4F/QVTs99+pdr9xehU/hsw//oHXMpt6d4fqDXR7TT9h+RzezGvbXmXauWdUUAoBQCgFAKAUAoBQCgFAKAUAoCGxnLcDklV7N2fOzoFzMdTYlgdLnNbz1qG6iF0HCS2fPobRm4vKORpxrEMsZMzd617BRupPRbjWupV/xbstRg3XnPjKXhnxPP3dva3isSklw5xsvHHUSYqRtDLL/Ww/Q10o/wDHuzYLaiPxWfzOe+2tdJ72P6L9Df5MkVsVh+1AkVwVIk7wuy3B719cwUfM1X1mg09emVlVcYtY5JL73L3Z+sulqnXZNtPOMvPLf8snZq456AUAoCr8R5MjnmeVpZBnNyFt5AbkelX6tfKuCgorYoW9nxsm5uT3NjgvKkWFk7RHkY5StmItY28gL7VpfrZ3R4Wkb0aKFMuJNmvieWpIpGkwUvZZtWjbVCfzt9PpW8dXCcVG+OcdeppLSThJypljPToeGw/FW07WBfUD/wDNZ4tEv8W/v1NeHWvqkb3G+X+3KSK5jnQaSKN/Qi+1yfqaho1PdpxazF9Ca/S941JPEl1I+blrEz2XE4rNGCDlRbXt57D6g1MtXTXvVDD8yF6S6za2eV5G/wAG5cGHSePOWSUmwtYqpBG99Tbr6VFfqnbKMsYa+pNRpe6jKOcpkjwbhq4aFYlJIW+rWubknp71Dda7Zub6k1FSqgoLoY+O8IXFx9mzMozBrra+nuPWs0XypnxI11FCuhwNm7DEEVVGygAew0qJvLyyZLCwaXD+DRQSSSRqQ0hu2ptuToOmpJqWy+dkVGT2RFXp4VycordkjUJMKAUAoBQCgFAKAUAoBQCgFAKAUAoD884LMUiJAACg+K58FtsvrXr6lJxhtyS6+R4i5wU7N923088+JuVaKhjizRFXViTGwdRYalGDAbeYAqpdp3KqUE+j8PgXaNTGF0bOHqs7v4ne4ZAyhlNwQCD6HUV5E9qe6A1MRj1jkVHBUPornwFvwX6Mel99hrpQEPxTmKyFoT3o2tKjr4Nu6/fUxXBuHPd9bEXA9YLm2JtJQYm9blfe9gyj1dVHlegMvEecMDAmeTFQhelnDEnyAF7mgNSH4gcPdsq4lDqRfUDQ26+pH1B2oCz0AoBQCgFAfL0B9oCM41xhcMYAVLdtMkIt0LX1PoLVtGOSxRp3dxYeOFN/Ik61K4oBQCgFAKAUAoBQCgFAKAUAoBQH5+wP7uP+Rf0Fe1q/tx9EeBu/uS9X+ZlKNfMPALKw/ie5U/IROPnUU7eG+MPFP5rH8k0KeLTTs6px+Tz/AAeqslU63yJiu0wMPmgMfr3CVH1UKfnXjdVX3d0o+Z7nSW97RCfivr1+pP1AWSN4/hWliaNUSRWFnRnKEqd8rAGzDyIsdrjegOd8R4M+YGQvFIoAWeTMk4X8JljZY30t4pnBP3VFgANXlrhbzPIZJhLh1JUKugd794OFd000OZCc1xrobw2WY2RLXDO7LRNw9BcpFDmNh3lFreWg/KoOJ9SbCIni3LeHmiXt8IrkG2WAjQXvmFynoSBdtSBm1vsptPZmHFdUbPLMuJwbC0gmwFgVVyxnQFV7wBQaAg3j8iSLEBTLG1cmRSr6ov8AhMUkqh43WRDsyMGU+xGhqYiM1AaPHOIjDQSSkXyjQebE2Uel2IF6yllk1FLusUF1+2VHmZ+I4eDt3xMeRShlSOPKyguoOQktm3trbSpI8DeMHS0i0dtndxg8vOG3nOz58sG1MMVLxCaKPFGKIxRyrZVc2N1sMwslyCTv0rGyjnBHHuIaWM5QzLLXNrz3xz+hpHj2IODmVpB2iYz7IZwAvdzKDJbZTYkfStuFZ+GSb8LUr4tLZw4+Hzw9voY+ZuXxhZMJNHLIVGJhDRyyM+Zs2jLmOjWzXHr06oSymjbSat3RshKKzwy3SSxtyePgdDqE4YoBQCgFAKAUAoBQCgFAKAUAoBQH5+wP7uP+Rf0Fe2q9yPojwN39yXq/zLBwjB58HxB/wrA3t2bSM39wmuRrbeDWVvw/VtHa7Pp49DavHP0Sa+pEQRtIQI1Z7mwyKW13toDrYE10rNXTX70kcuvRX2e7B/LH5nSvh5gJ4I5VmjZFZwyZiL3y5W0BNh3V3tua83r7q7buOvwPUdm0W008Fni/l/st1UjoEVx/GSRqOyRnY6hVBLEgggXylQD4TmK6E2OlAfeXsRLJDG8oC3RdCbvmt3s1tAb6ZRe1t+gAgsRGW+0JezF5QT1Ba5U/0Mh+lVLPfLNfujCT51B2OzDqrDcf+bix61o0bozVgyeTKAwW/eIJA9Ba5/MfWhgqMUE8U8n2eaZCHYAIA4YDULlKkvlBtksSBrdAdbsHmKKs1iTLXynzHNPMYZgAVW57gufmshyHbRkXfS9bGpZ+IYJJ4nikF0cFWHp/gaynh5N67JVzU480V3HcoyYiLsZsZK8QGi5UUkgd0uwF3sbHpcit1PDykXq9fGqfeV1pS+L+XhkmcLwhUmM+ZmcxJEb2tZSTe1tyTWje2CrO+Uq+7xtlv5nheXoMs6lLriGLyKTcFja5HlqL6dazxMy9VbmDzvFYRppybhrqWEkhQgoZJXbJYggLc6C4Hy0rPGyV9oXbpYWeeEln1LDWhSFAKAUAoBQCgFAKAUAoBQCgFAYMXiMgHcdydggufqSAvuSKAg4+XY2ZD9lwsKK2awjRnYWIsbKFTU30LbVnLZjGCaXDJGjBI1Ase6iqM2m3QXO2tYMmsuGkkKmTLGisGWNNWuNszEWA/hUf2iKAkqAh+G8PjkQvIiszSSnMRqR2jZdf5bCgJDDYNIr5FC33tQGvhh2UzJ92S8iejf8AEX5kh/Us/lQEfxvCFXMyDMpAEqrqQRtIANTp3WG9gtvCbxWQ4t0SVzxsyLfDh7SIxViB30sQy9Lg3Dj13GtiL1WzjYsHzs5uskdvSJr/ACvKQD8jTYbhY1iue87sQLmxd26KNgOugAUd46amspOTwjDaisnubkRHUuZWWdrFmAUrmBZgNFDMqs7Ed6+19hVyMcLBVbyzY4JHNhGb7TmKBTaUyySL597tHNmPoqjYC9ZMJZLJg8UsqK6XytqLi2nsawnkzKLi8M0eOcfgwigytqfCo1Y+w8vU2FRW3wqWZM0lNR5kBhviLh2YB45UU7MQCPnY3+l6rrXwb3TSI1ci4QSq6hlIZWFwRqCD1FXU01lEx7rIFAKAUAoBQCgFAKAUAoBQCgFAKAUAoBQCgOSfErmzEwY4x4edolSNMwAUgubtqGU/dKVVvtlGSUTami3UXKmrm/l8T78M+aMXPikw7yBoljdiCig2FgNQB95hWaLZTeGYtrspulTPnE61VkwVHn5j+xDaRd4k9M+gUE+ql7A6H6VzO1Z3Rp/pfHHPH7eJrLONiotGuYLGApGrOndIHkCtjdvyF/MX4FWotrXHxPy3e/8AC++pGmzahUx/u2aP0W2X+kgr8wL1irXXV7ZyvPf+TaNko8mfYeJTun7xAbkXEfVSQfvW3HlVyXacoy3isbePUk/ESLRy9xDC2zE5Zx3WWRs0n9gAaodDdFAPUAggeg01tdtanXyHE5bkz/tO/ghmf+x2f/VKX+VTgrPFMYcbLJhQAf8AhlL3CG12lcj8N1VVB8QOulxUvc5zVcHjr9/fPHgbJY3ZZpGTB4bQdyGPQdbKNB6k2qxKShFvojWUubZUOUeCHGOcbi++WY9mh8Nhpe3VRsB6Xqhpqe9ffWfAgrjxe1IufEOGxTxmORAyHptb1B6EeYq/OuM48MlsTOKawzzw4QwqkEbKAosq5gW/W586xDgilFGFhbIreL57WJ8QjxHPG4SNVNy++p07o0B67jeqstaouSa3XLzI3bjKN3CcxtDh+1x6rAzMciLcsVsLd25N973t0vapI3uMOK7Y2U8LMiLl+IyZrph5GiBAZ72IJ6WsR7XYXqB9oRztF48TTvl4E7xLmeKHDJiQGkjcgDIBfW+9yLWsR76VZnqYRrVnNMklYlHJLriVKCS4yFc2a+mW17+1qn4ljJvnqYsBxCKdc0UiyKNCVINj5HyNYhOM1mLyYTT5ELh+YXk4g2FRFMaKS763DC23S1yFt7+VV43uV7rS2Rop5nwlkq0SCgFAKAUAoBQCgFAKAUAoD8382Y3tsbipPOVwP5VORf7qiuZfLNjKkptWcUXhr9C4/BLDXxGJkt4IkUH+diT/ANIVY0q5s3o6s6/VssEbx7iS4eIkgMzd1EP3mPQ/wgXJPkDUN98aYOcuSMN4OM88qy4cW+9LeSwsCSCbkDYXG3SyjpXndJc7tRKyfPHy8jq9hcL1Dzzxt8yv8E4viTJDEjkgEDLpbLe5v6AfQVa1FFKjKckdjW6LSquds47vr59MHUuA8EfEGXLKiBXBsULGzKDe4cbsG6VBotBDVVqcpNY22+/Bnj4xyi6cE4QuGUgMzsxuzN1tsABoAPL33JrvafTwohwQN0sElU5k1MNw2KOSSVVAeS2dvO23tuTp1N6wkk8mXJvmanNmFaXBzomrFCQPO2tvna1RaiLlVJLwI5rMWaHIPEo5cJGikZ41ysvUW2Psd7+9RaOxSqSXNGKpJxwanGeT5cVO7SYpxCSMsYubCw0sTlGvpWtuklZNtz28DWVTk92QHL/CY04qqYdmdIQS7Gx72UqdQAN2A+RqrTTGOpShulzNIRSnsSHLOFE3FMXK6gmNjl8g18oPvlU/U1LRFS1M5PobQWZtnrHwpPxkR4gAosY7NW8LG17W66ljb+GszSnquGfLAaTswy1cTwsKYaVGCRxFGzWAVRcb6dauTjBQaeyJWlgp3J2GOL4bPhyNmOQ9M1g4+jb+hqjpY95p5Q+/EhrXFBo0W40zcKWAX7UydhbrlHeA+lkqPvm9Nwdc8Jrxf08fAkOVZhgJMfE5uIlEg9QB/jmT61Lp2qZWRfTc2h7GUSXw3wJEL4h/HO5a/wDCCf1YsfpUmhg+BzfOW5tSts+JcKvEwoBQCgFAKA08bjGRkVEMjMGYgEA5Vtci+hN2UWJHXXSgNDi/MsWHglla4aNSezfuOx6AXHeuSBmW4rDeFlmG8LJWsF8WcI2kkU8frlVl/utm/u1CtTBkauiT2C554fL4cVGvpJeM/wB8CpFZF8mbqSfUncPiUkF0ZXHmpBH5VubGDjOOGHw80x2ijdz/AGVJ/wAKBn5kQWABNz1PrXIby8lA7F8FMNbCzyEeOaw9VVF/zM9X9MsQLVK9k6BisQsaM7sFRQWZjsANSasEpzziOObESGVgQNkU/dT1/iOhPyGuUGvJdoa38RPEfdXLz8yGUskXxjA9vC8e2YaE9CNQfrVOi3urFMn0moenujZ4fkYOCcEjwq93vOR3nO59B5D0qTUaqdz35eBLrdfZqpe1tHovvmy28nTZcQy/jj/NG/7SH6V1uxLPfh6P9H+hVgXau+SCgIyfmDDI4jaeIOxsFzi9zsN9PnWrnFPGSxHSXyi5qDwuuCTrYrlQ4xySGlM+FlOHkJuQL5SetrEFb9RqPSqVujzLjrfCyKVW+Y7Gs/LPEZRklxwCHfLe5HyC3+ZrR6e+W0rDXu5vmyxcvcAiwSZY7knxO3iY9PYDoBVqmiNSxEljBR5Gvy7wJsNNipGZWE0mZbXuBdjY3/m/KtaaXXKTb5sxCHC2zxzXyyMXldH7OZPC4vtvY21GuoI2rGo0/e4aeGupidfF6kMvJuKxBX7bii6L91CTf6gAH1sTUH4Syf8AdnleRp3Un7zLlgcEkKCONQqLsB/5qfWr0IKCxEmSSWEVX/cw/b/tGZexz9pk1zZ7eVrWza3vVP8ACf1uPO3PHmRd17WTHznynLiZhLAyqWTJIGJFwDcHQG/TT+EVjVaWVkuKD8mLK23lHrm/CY+NMFHw3RUYLLqvhGULcNuvivbXarTjKKSiX9KqEpK3w2M3MS8ROPwf2bTC3Hb6pbxd64Pe8O1utZlxcSwZq7nupcfvdA68R/2spGmA7PXVbE5f6g2f5WrPtcfkF3Pcf98lurcqigFAKA1Y8Oe2eQ2tkVVHsWLH0vdf6RQEJ8QeCTY3CdjAUDF1Zs5IBVbmwIBsc2X6GtLIuUWkazTawjjPFOUsbhv3mGkt+JB2i+90vYe9qoSomuhVdUkQasDsQfaomsczTB7iYobqSp81Nj9RrWVJrkzKbRIvzDijG0TYiZo2GVldiwI8u9cj5Gt++njGTbvJcskYupsAWPkNT/p7msV1Tn7qNqqbLXiCydB5b5qmwuEiw0Uaq+Zizucxu7k6KNNAQLkn2rq10uEMM7UOzJwqcrHjCzhHYnjDAhgCDuCLg1g55xX4u40YfFxRYYCErHmfsu7mZjpcDQ2C9fxVLToaLk3ZBP4HQ0WmhYpOayVLD83YpNC6v/Oo/wALGobf+P6Kb2Tj6P8AfJPPs2hvCyib4NzfJNNFCYVzSOiAhiACzBQSLHTXWubqP+NKMXKFnzRUv7NdcXJS5eR0fhvCsTFiYWaE5Q3eZWQrlZWU/eDWFwdulV9D2fdpruJtNNNbffkUIxaZsc8c6fYGSKOMyTOuZb+EAkgbasbg90V1rLeHY7HZ3Zn4pOcpYivn/Hqc/wCKYviOJnhhxMkkXblQqeBQrNluUU3tvo2tQNzbSZ36a9FTVOymKlwc3z8+b2+RceCfDbCRP35XmkjKsV0RQdwSBrY26npUsaYp7nG1Hbt9icYpRT+L+/gXqKcMpbYAsDf+EkH8wamTycQ9xuGAI2OoonncHqsgUAoBQHwm1Aa+Ax8c6Z4nWRLkZlNxcb1hSUllEllU6pcM1h+Ymx8SOkbSIrvfIhYBmtvYXuflRtZwYjXOUXJJtLm+i9TZrJoKAUAoBQCgIXjePZWCISDuSN/Qf+elec7Z7RsqmqaXh83jn5L78i9paIyTlIlcLmyLn8Vtfeu7pu87qPe+9jf1Kc+HifDyMtTGooBQEDzJyrhcap7aMBgNJVssi/2uo9GuPStZQUlhmsop8ziHHeBdhMY4Zo8QmtnU2A9G3F/5S2x8O1V/wMm9nsb1dmXW+6tvF7GGDhI++xb0Xuj/ALn629Kt16OuPPc7Gn7GqhvY+J/JEjBGq2AAVb7KB89NNastYj7J1YwUI8MFgmZ+wfFYcYdWCGSEMG8zIpO5J0Bt8qoaKOrjVL8U05Z2x4cvBevxKlvHHTz7zw/g7TUp5w5jzx8ODisSZxiSrTOFyslwLJpYhhpZKsVah1rGC5RrJVR4cZIjifwtniwQSLJNOcRmJWy/sshAF2I2bX5+lbx1P9TifgSw1qd3HLljB45b5OxYxeEaTDxRpA4DsrJmYqAbmxux0H51CnGKniTfE878l5I1s1EHCaTbz48ludoqIoGJ8OhZXKqWW4ViBmAO9juL2FYwbKcknFPZnO+Zjn45hUsLqiEMb2UgyNsCL7Deq88u1YO7pcx7MsaeMt/Hki1Y7GHtLLZSBkLgd4ncgXvZQfne+3WnrNa6nwx5rqcmqniWWYDM3mxF9m76nqCQdQL+VqpQ7Qs/yeUSOmPQk4McGOZmK5dCg2uQdb2uwtttsb6jTtU3wsjxp7FWUHF4K/xnnZlxBw+Dw7Yp0F5MpsF9Njr57eW9bSt3xFZOnp+zIyq76+fAny25kJivioyhh9kKyqwBR2O1u9fughr2Frdb+lau/wAi7DsBSafeZi1zS/nkdIOICpnchABcliAB7mp87ZPPcLcuGO5Dx854FnyDFR3JsNbC/uRb86172HiXJdm6tR4nW8GxzDxc4aMOsEuIubZYhcgWJufTT86zKWFyyRaXTq6fC5qPqc65E5rTBrNA0UzFpyY41W7ANYZTr3SLDSq9dnDseg7T0E73GxSW0d23zx1+JIc3qBxvBM7BUyqbk2Ays53O2tq2n/cRBoG32baorfP54LzgePYadskU8UjfhV1J+gOtTKcXyZxbNLfUuKcGl5okHcKCSQANSTsB/hWxXSb2RBf76YDNk+1RX237v9VrfnWneR8S9/43V8PF3bJ1XBAINwdQRtatyi9tiJ/3ownYvN2y9mjFGbXxj7oFrsdem9ad5HGclr8DqO8VfC8tZ+HibHB+MRYqETxE9mc1iRY90kHT5UVkeHi6Gmo086LHXPmv1Irh69tPmO18x/wH6fSvH6CL1uvdsuXvfsvy+RdufdU8K9P3LLXszligFAKAgOceXvtsQUOVdblQSezY+TjqPI7jfXUHMXh5JqLu6mpYz6nNMXP2ULYWSDJMrd5iRmtuLaaqTe1tLa3qGOlser/Ed57OMcPTP31/Q9BS1bLvYy28P3IuPeuzpXWrE7OX7lPtuGqnpJLTe9zznDXDvt4t4x0EprOrlW5/0+XL/Rp2FXq4ab/9XOXtZy29/wD2zyx5MzcLxawzwyOCVWRCQu9gb6XI8r1TmsrB0NZCU6XGPN4/M7RwnjMGKW8MivbcbMP5lNmX5iq7WDzU4Sg8SWGfeKI5MJRM+WQkgsFHgdQST0uw2BPpWDU+fZ5n8cgjH4Yhr7F2Go9lU0BDQxwpK+XWaOe+gaSXKY1BBOrKCGOrECgJkPPJsqwjzfvyevdU5V9Dmb2oD5wjOGnVnZ8soClrXt2UZt3QB4i3SgKbiA548veAjsBkLEByIWPhF82W+a5FttbkVVlh3YZ3IuK7Ma4cvPPHJcS6+fgifxuHs7DY5i6k9QTc++pKn5eYrkdo1OFrl0Zz6Z5jg1mL7BQD5k3H5C59tPeucox8Sc9STPHDiWRjmjhYl7XIIBI00uwFzb1HnXZ7N41XOWNiPhjK6EXvuvzMHwswMaYIOpDPK7l31uSGKjfXYX18yetdOhezkn7ZtnLU8MlhRSwvDbJXPjJw6KMxTquWWQkMwO4VdDba+2voK0vj1R0f+P3TlxVN+yv1Zvc4SHFYnB4OWTs4eyE+IJIUEC+5O2qkema/QVmz2pKL5EGgj3FFmogsyzwx6/fP9DW43xHg3ZnDxQds1rD7NH3wfMObZvcFvnWJSrxhLPoSaentPj72c+Ff9nt8v9E18LBiVwzJiEdUVgIe0BVsttRY65Qdr+ZA0Fb08WNyn213DuUqmm2t8csmH4cHNieKN54i30aSsVc5G/ayxTp1/wBf2IXmjhDYzjSQTPeNkDALoVjAYldtyynXXcVrOPFZhlzRalafs121r2s49X4/IyfEflnD4PDRz4ZDFIkigFWa5uCb6k6ggG/vWbYKKyjHZOtu1NzqufEmnzN7nXFPiTgMIZOzTEL2kz3sMqqGO+lvEddL5aWPPDHxK/Z0I0q7UJZcNorzbwa3FOIcFij7BIVna1gIEzPfzEhtc+oJrEpVLbmS009qTn3spcP/ANPC+Xh8Df8AhSuJRJklSVYAQYe1BVhcm4APS2U6aXvatqOL4EHbfcSlGUGnJ+9jkV3kvl2PHYvEu5JgimZlj6Mzs1r+gVRfz0G176VwUpPPI6HaGsnpdPXGPvyilnwSS/U6fxW0cBVQFGigAWAB9ttKrdr2OvSTx12+ex5vTpztWTFy9BZC34jp7D/W9VOwNPwUOx/5P6L+ckmsnmfD4EtXeKYoBQCgFAQnM3LceNQBu7IvgkA1X0P4lPVfnobGsqTXImovnTLij/s4y+jslwSpI02Nja6nqp86sp5PS03KyKfLJauXMHhTAzzGNmQ5jv3VNgAw+/rrbXevM9rantCOpjXp01GW3Tdrd48NtivqJ28eI53+pU8StnUAhrMdQCAQARex1G4r0sW2k2seXh5Fp7uP30LZ8OQi4l5ZLgRx5c2UlQXI3YCy6Id7DWtLX0OV2tP3YfH7+p1OGZXAZWDKdipBB+YqE45koDzcA20udbdemv6flQHqgFAUXjXL054vh8VEt47AO1wMtgynQ791hbQ61BKD41JHZo1lX4CdE37XTz5P9C2zYIFVQKCM1ySdRuSwO+Ynr6mt5QTjwvc46eDXXh69/wAfd0Fzv3QdCBfrbeqq0NGW+H6knez8TPDgxZSoyqVsyHwkEdQdmud+vW/S2oJYwR5fMpp5NxWDcvw3EWUnWGU3T66g/kfWo+7lHeDO4u0qNRFR1kN//aPP7+8FY50wGNMuFONlRnlkyJFH4VF1ufclgOvvUc1LbiOl2fdpVCxaeLSSy2+b5ll+JXKzzMmKjXtuyCq8GoLIrFjlI1vrYga9RqLGS2tv2kc7sjXxrTok+HiziXg2sb/fqbnLvOPDFjCpkwpG8bJlIPW5Asx9b1mNkPQh1XZuulLMsz808k7wrmjC4qQxQSh3C5iAGta4FwSLHUjat42Rk8JlK/Q30QU7I4T2IzkXg8uGfGmVMokxDMhuDdbmx0Om/WtaouOclntLU13RqUHnhik/U1+H8MlbjOIxDoRGkSpGxGjXC7Hraz3rCi+8bN7b612dCqL3bbflj7RK87cBOPwpiVgrhgyk+G4vobdCCRW9kOJYK3Z+r/C3qxrK5Mq3NvJc8uEwxDCaXDRhWjG0g0vlOhvYW9eljUU624rxR0tD2nVXfYscMZvOfD1N3ljm7hsaZAq4Nxo6OhBB63a3e+etZhZBLwIdZ2drpy4m+8XRp5+hYOHc14TES9jDMHksSAA1rDfW1vlepFZFvCZRt0Goph3lkcIg/hZgZIosSZY2RmxDeJSCQANRfcXJrSlYTLvbNsLJ18DylFcie4zxEq2QKpFgTmFxXD7Y7TdM+5UU1jLzuinptPxLjbx6EtFsNLabV368cKwsFN8z3W5gUAoBQCgIXnHiLYfBzSLfNbKpH3Sxy5j5Bb318qyllklMFOxRfU4q0QIA2tsRuParWD1TgmseH0CuQLMd9NPvddvP01rDaW8uhji4VmbM64KRiCIn8rnKNDa+hYHp5VVlrqV1yV56mK3im38vzOk8gvh8Ohi7UmWRsxzoUubABVuSGsB0Ync6Vqr42vZnE1c7LJ8c1gs83DImJbLlc7vGSjH3KkFvY3FbFU8djOnhkWUeUoyt/WgsB/YJ9aAiOC42abEzF4xHlYpuH/ZqSBY5gVDOHN8rXtYkZRQFnoBQCgFAKAUBz48s4/AyySYCZZI5GLNFOToTrfyJ/iBU7XvUHBOL9lndWt0mprjHUxaa2zH7/f4GXhXLWMxGMTF8QaMdl+7ij1AP+AB13JJA2ApGEnLMjW/W6erTujSp+1zbL5apziEfjeB4aY5pYIZG82RSfqRetXCL5onr1V1axCbXo2e8BwiCC/Ywxxk7lECk+5A1rKilyMW6i23+5Jv1eTS47zAmFBzKxa11XbP/ACnqQSLjcb2tUVtyr5/7K0pqJWTzTO2ZIAxVbsryC5awJEOoAZjpqSCLEEk6mON7k8JETslyX35GTEcxlXUqSYR3UlkY2zbM7g2zEllCgnKLk6ZbCVzwHZh+RtRc+xNKiBT2ZuDI7KNQOgGg6G7EdRuCKi/Fxzg2VybwT0nD8LiwHeGOUHZnjBJHmCwvbyPWp8RmslyrU21r+nJr0bRlwHBcPASYYIoydCURVNvK4F7VlRS5IW6m61Ysk36ts362ITFJhkYgsoJHUioLNNTZJSnFNrxRvGcorCZlqc0FAKAUAoBQGpxSfJExsGJ7qqdmZjlVT6EkA+l6AoXHeRY4F7UTFIlUZ1ygsX0AEdyAudjYA3AJHTQb97wxyzoU9oWxjwc30yQGGwiQDMQWdjbzY32RdBoPYbXNtbcW6+d8t+RZcpPebyzZ/an/AJY9O8353H6VD7Jjc9RtmBV1sRuNwfIg2F/yIIrHJ5Q57MkxzhPHGUky5Yyv7Yswa1rgEBGErnUWOW+U3Iveuvp7XZHLObdWoSwi18O5rglC3YqzNlC5WJ8QANwtvvx31spdQTqLzkJLYXCBL21JLm537zFiPa5oDYoBQCgFAKAUAoBQCgFAKA+FRQHzIPKgPEuHVhZlVh5EA/rTBjCDYdCLFVI8iBasYQwZAKyZPtAKAUAoBQCgFAKAUBHN+1xAH3YRc/8AysLAe6xkkj/3FPSgK3z5xhM8OF7wcuHIynKUCSEHNt41237p0qtq3/Ta++ZPpl/UTKwYyXB6BTb3J1/Ifma5WfZwdHG57kkCgk7AEn2G9YSyZbwY8Ji0ljWRDdGGYHbT57VmUXF4fMwpJrKK7iuLoMSzZhkW0ZJGl7EBhY3YZnYHa2UHUbdTSLFeClrISjJNrZrbzOg/D/hhEjMVjaNBlUgL3ZFJXMtj43iyliRm8IJ3AtFQv1AKAUAoBQCgFAKAUAoBQCgFAKAUAoBQCgFAKAUAoBQCgFARHF+PLhiQ0cj2AJ7IKzC+guubMLmwBtqaA98vTI8IdWDs/fci/jbvWIIBFgQACL5QtAc05xU/agcwKxLmMpQNJkBynvCS3d7PXMoGbcd651lFSTi+pmLaeUauC43FIpYsq2NiSRkv6Psfa9/MVybdNOD2WUdKu+M9uprz47DCZph35kjyaGxZWa+VQSA7XF7DzH4hSMLMKPRsy5wT4uqMnMHCsdLhleLDSCJ1VWQpaQEkFbLuBfusSLbdLkTw00kstbm+m1FPep2Swlvy6rdL7XkXXhfw2wsIVWjSZSqiRZRm7wHiXoBe/dIsL6Wq/GCjyOffqbb3mx5xyXRengW7h3D4sOnZwosaXJyqLC5NyfUk63rYgNqgFAKAUAoBQCgFAKAUAoBQCgFAKAUAoBQCgFAKAUAoBQCgMU2HV8uYXytmHlcXtfzte/vY9KAx4fBJHqqgEDLfrlvfLf8ACCdB0oCjce5WOIxRYieUXe91RBHoMlmYZZEv0AbQDMCRQERgvh2JsWGmWTsWjLHTs2DiwufV2zyBbXAPfsTYxyrUnllynWzpgo1pJp54sb8sY3LZyNyTHw3t7FXLyAo2XvBFHdDfxgtJqN79NqzCPD1I9TqHfJSaSwsbdXvv6vJba3K4oBQCgFAKAUAoBQCgFAKAUAoBQCgFAKAUAoBQCgFAKAUAoBQCgFAKAUAoBQCgFAKAUAoBQCgFAKAUAoBQCgFAKAUAoBQCgFAKAUAoBQCg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il-PH">
              <a:solidFill>
                <a:prstClr val="black"/>
              </a:solidFill>
            </a:endParaRPr>
          </a:p>
        </p:txBody>
      </p:sp>
      <p:pic>
        <p:nvPicPr>
          <p:cNvPr id="9236" name="Picture 20" descr="http://previews.123rf.com/images/lenm/lenm1008/lenm100800158/7615518-Children-in-Class--Stock-Photo-children-writing-school.jpg"/>
          <p:cNvPicPr>
            <a:picLocks noChangeAspect="1" noChangeArrowheads="1"/>
          </p:cNvPicPr>
          <p:nvPr/>
        </p:nvPicPr>
        <p:blipFill>
          <a:blip r:embed="rId4" cstate="print"/>
          <a:srcRect/>
          <a:stretch>
            <a:fillRect/>
          </a:stretch>
        </p:blipFill>
        <p:spPr bwMode="auto">
          <a:xfrm>
            <a:off x="3200400" y="2529831"/>
            <a:ext cx="2228183" cy="1222073"/>
          </a:xfrm>
          <a:prstGeom prst="rect">
            <a:avLst/>
          </a:prstGeom>
          <a:noFill/>
        </p:spPr>
      </p:pic>
      <p:pic>
        <p:nvPicPr>
          <p:cNvPr id="9218" name="Picture 2" descr="https://encrypted-tbn2.gstatic.com/images?q=tbn:ANd9GcTJsj1mSEt8LG9FL_kuKKSXHPCMhVMXqimnQqpsq7Q_DHBG43vB"/>
          <p:cNvPicPr>
            <a:picLocks noChangeAspect="1" noChangeArrowheads="1"/>
          </p:cNvPicPr>
          <p:nvPr/>
        </p:nvPicPr>
        <p:blipFill rotWithShape="1">
          <a:blip r:embed="rId5" cstate="print"/>
          <a:srcRect t="25947"/>
          <a:stretch/>
        </p:blipFill>
        <p:spPr bwMode="auto">
          <a:xfrm>
            <a:off x="652463" y="2100263"/>
            <a:ext cx="1819275" cy="1862137"/>
          </a:xfrm>
          <a:prstGeom prst="rect">
            <a:avLst/>
          </a:prstGeom>
          <a:noFill/>
        </p:spPr>
      </p:pic>
      <p:sp>
        <p:nvSpPr>
          <p:cNvPr id="11" name="Rounded Rectangle 10"/>
          <p:cNvSpPr/>
          <p:nvPr/>
        </p:nvSpPr>
        <p:spPr>
          <a:xfrm>
            <a:off x="533400" y="4071937"/>
            <a:ext cx="1938338" cy="1795464"/>
          </a:xfrm>
          <a:prstGeom prst="roundRect">
            <a:avLst/>
          </a:prstGeom>
          <a:solidFill>
            <a:srgbClr val="EB035B"/>
          </a:solidFill>
          <a:ln w="38100">
            <a:solidFill>
              <a:srgbClr val="EB0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ü"/>
            </a:pPr>
            <a:r>
              <a:rPr lang="en-US" altLang="en-US" sz="2000" b="1" dirty="0">
                <a:solidFill>
                  <a:prstClr val="white"/>
                </a:solidFill>
                <a:ea typeface="ＭＳ Ｐゴシック" pitchFamily="34" charset="-128"/>
              </a:rPr>
              <a:t> Greater stakeholder participation in school activities</a:t>
            </a:r>
          </a:p>
        </p:txBody>
      </p:sp>
      <p:sp>
        <p:nvSpPr>
          <p:cNvPr id="14" name="Rounded Rectangle 13"/>
          <p:cNvSpPr/>
          <p:nvPr/>
        </p:nvSpPr>
        <p:spPr>
          <a:xfrm>
            <a:off x="6172200" y="4038601"/>
            <a:ext cx="2286000" cy="1828800"/>
          </a:xfrm>
          <a:prstGeom prst="roundRect">
            <a:avLst/>
          </a:prstGeom>
          <a:solidFill>
            <a:srgbClr val="EB035B"/>
          </a:solidFill>
          <a:ln w="38100">
            <a:solidFill>
              <a:srgbClr val="EB0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ü"/>
            </a:pPr>
            <a:r>
              <a:rPr lang="en-US" altLang="en-US" sz="2000" b="1" dirty="0">
                <a:solidFill>
                  <a:prstClr val="white"/>
                </a:solidFill>
                <a:ea typeface="ＭＳ Ｐゴシック" pitchFamily="34" charset="-128"/>
              </a:rPr>
              <a:t> Transparency of school activities and performance</a:t>
            </a:r>
          </a:p>
          <a:p>
            <a:pPr>
              <a:buFont typeface="Wingdings" pitchFamily="2" charset="2"/>
              <a:buChar char="ü"/>
            </a:pPr>
            <a:endParaRPr lang="en-US" altLang="en-US" sz="2000" b="1" dirty="0">
              <a:solidFill>
                <a:prstClr val="white"/>
              </a:solidFill>
              <a:ea typeface="ＭＳ Ｐゴシック" pitchFamily="34" charset="-128"/>
            </a:endParaRPr>
          </a:p>
        </p:txBody>
      </p:sp>
      <p:pic>
        <p:nvPicPr>
          <p:cNvPr id="9232" name="Picture 16" descr="https://encrypted-tbn2.gstatic.com/images?q=tbn:ANd9GcRDtZk46pLZ_BmWS-8FSRaPae4W7yxAz8OzPHniJuHy-y0bZRt_9A"/>
          <p:cNvPicPr>
            <a:picLocks noChangeAspect="1" noChangeArrowheads="1"/>
          </p:cNvPicPr>
          <p:nvPr/>
        </p:nvPicPr>
        <p:blipFill>
          <a:blip r:embed="rId6" cstate="print"/>
          <a:srcRect/>
          <a:stretch>
            <a:fillRect/>
          </a:stretch>
        </p:blipFill>
        <p:spPr bwMode="auto">
          <a:xfrm>
            <a:off x="6172200" y="2497929"/>
            <a:ext cx="2317655" cy="1285875"/>
          </a:xfrm>
          <a:prstGeom prst="rect">
            <a:avLst/>
          </a:prstGeom>
          <a:noFill/>
        </p:spPr>
      </p:pic>
      <p:sp>
        <p:nvSpPr>
          <p:cNvPr id="13" name="Rounded Rectangle 12"/>
          <p:cNvSpPr/>
          <p:nvPr/>
        </p:nvSpPr>
        <p:spPr>
          <a:xfrm>
            <a:off x="3200400" y="4038601"/>
            <a:ext cx="2286000" cy="1828800"/>
          </a:xfrm>
          <a:prstGeom prst="roundRect">
            <a:avLst/>
          </a:prstGeom>
          <a:solidFill>
            <a:srgbClr val="EB035B"/>
          </a:solidFill>
          <a:ln w="38100">
            <a:solidFill>
              <a:srgbClr val="EB0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ü"/>
            </a:pPr>
            <a:r>
              <a:rPr lang="en-US" altLang="en-US" sz="2000" b="1" dirty="0">
                <a:solidFill>
                  <a:prstClr val="white"/>
                </a:solidFill>
                <a:ea typeface="ＭＳ Ｐゴシック" pitchFamily="34" charset="-128"/>
              </a:rPr>
              <a:t> Better understanding of stakeholders on school situation</a:t>
            </a:r>
          </a:p>
        </p:txBody>
      </p:sp>
    </p:spTree>
    <p:extLst>
      <p:ext uri="{BB962C8B-B14F-4D97-AF65-F5344CB8AC3E}">
        <p14:creationId xmlns:p14="http://schemas.microsoft.com/office/powerpoint/2010/main" val="2227107548"/>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clipartbest.com/cliparts/dT7/jX4/dT7jX4XT9.gif"/>
          <p:cNvPicPr>
            <a:picLocks noChangeAspect="1" noChangeArrowheads="1"/>
          </p:cNvPicPr>
          <p:nvPr/>
        </p:nvPicPr>
        <p:blipFill>
          <a:blip r:embed="rId3" cstate="print"/>
          <a:srcRect/>
          <a:stretch>
            <a:fillRect/>
          </a:stretch>
        </p:blipFill>
        <p:spPr bwMode="auto">
          <a:xfrm>
            <a:off x="5791129" y="990600"/>
            <a:ext cx="2057400" cy="1759619"/>
          </a:xfrm>
          <a:prstGeom prst="rect">
            <a:avLst/>
          </a:prstGeom>
          <a:noFill/>
        </p:spPr>
      </p:pic>
      <p:sp>
        <p:nvSpPr>
          <p:cNvPr id="4" name="Slide Number Placeholder 3"/>
          <p:cNvSpPr>
            <a:spLocks noGrp="1"/>
          </p:cNvSpPr>
          <p:nvPr>
            <p:ph type="sldNum" sz="quarter" idx="4"/>
          </p:nvPr>
        </p:nvSpPr>
        <p:spPr/>
        <p:txBody>
          <a:bodyPr/>
          <a:lstStyle/>
          <a:p>
            <a:fld id="{40CEB23D-5D9C-424D-A4B8-74E3F10BC318}" type="slidenum">
              <a:rPr lang="fil-PH" smtClean="0">
                <a:solidFill>
                  <a:prstClr val="white"/>
                </a:solidFill>
              </a:rPr>
              <a:pPr/>
              <a:t>33</a:t>
            </a:fld>
            <a:endParaRPr lang="fil-PH" dirty="0">
              <a:solidFill>
                <a:prstClr val="white"/>
              </a:solidFill>
            </a:endParaRPr>
          </a:p>
        </p:txBody>
      </p:sp>
      <p:pic>
        <p:nvPicPr>
          <p:cNvPr id="1028" name="Picture 4" descr="https://encrypted-tbn0.gstatic.com/images?q=tbn:ANd9GcS0Qv-Dr0LmJt3Zs1BVgXZ2gYetkVItygMoVtZrb30hT1ogbJV7vQ"/>
          <p:cNvPicPr>
            <a:picLocks noChangeAspect="1" noChangeArrowheads="1"/>
          </p:cNvPicPr>
          <p:nvPr/>
        </p:nvPicPr>
        <p:blipFill>
          <a:blip r:embed="rId4" cstate="print"/>
          <a:srcRect/>
          <a:stretch>
            <a:fillRect/>
          </a:stretch>
        </p:blipFill>
        <p:spPr bwMode="auto">
          <a:xfrm>
            <a:off x="762082" y="3957405"/>
            <a:ext cx="3047918" cy="2062395"/>
          </a:xfrm>
          <a:prstGeom prst="rect">
            <a:avLst/>
          </a:prstGeom>
          <a:noFill/>
        </p:spPr>
      </p:pic>
      <p:sp>
        <p:nvSpPr>
          <p:cNvPr id="22" name="TextBox 21"/>
          <p:cNvSpPr txBox="1"/>
          <p:nvPr/>
        </p:nvSpPr>
        <p:spPr>
          <a:xfrm>
            <a:off x="228600" y="5830669"/>
            <a:ext cx="4114800" cy="646331"/>
          </a:xfrm>
          <a:prstGeom prst="rect">
            <a:avLst/>
          </a:prstGeom>
          <a:solidFill>
            <a:schemeClr val="bg1"/>
          </a:solidFill>
        </p:spPr>
        <p:txBody>
          <a:bodyPr wrap="square" rtlCol="0">
            <a:spAutoFit/>
          </a:bodyPr>
          <a:lstStyle/>
          <a:p>
            <a:r>
              <a:rPr lang="en-US" b="1" dirty="0">
                <a:solidFill>
                  <a:prstClr val="black"/>
                </a:solidFill>
              </a:rPr>
              <a:t>Allocating space in School Journal or Newsletter</a:t>
            </a:r>
            <a:endParaRPr lang="fil-PH" b="1" dirty="0">
              <a:solidFill>
                <a:prstClr val="black"/>
              </a:solidFill>
            </a:endParaRPr>
          </a:p>
        </p:txBody>
      </p:sp>
      <p:sp>
        <p:nvSpPr>
          <p:cNvPr id="24" name="TextBox 23"/>
          <p:cNvSpPr txBox="1"/>
          <p:nvPr/>
        </p:nvSpPr>
        <p:spPr>
          <a:xfrm>
            <a:off x="4800600" y="2750403"/>
            <a:ext cx="4114800" cy="830997"/>
          </a:xfrm>
          <a:prstGeom prst="rect">
            <a:avLst/>
          </a:prstGeom>
          <a:solidFill>
            <a:schemeClr val="bg1"/>
          </a:solidFill>
        </p:spPr>
        <p:txBody>
          <a:bodyPr wrap="square" rtlCol="0">
            <a:spAutoFit/>
          </a:bodyPr>
          <a:lstStyle/>
          <a:p>
            <a:r>
              <a:rPr lang="en-US" sz="1600" b="1" dirty="0">
                <a:solidFill>
                  <a:prstClr val="black"/>
                </a:solidFill>
              </a:rPr>
              <a:t>Posting of SRC in school/Division websites, bulletin boards, and other public areas</a:t>
            </a:r>
            <a:endParaRPr lang="fil-PH" sz="1600" b="1" dirty="0">
              <a:solidFill>
                <a:prstClr val="black"/>
              </a:solidFill>
            </a:endParaRPr>
          </a:p>
        </p:txBody>
      </p:sp>
      <p:pic>
        <p:nvPicPr>
          <p:cNvPr id="1032" name="Picture 8" descr="https://encrypted-tbn2.gstatic.com/images?q=tbn:ANd9GcR9tIpdh98ORDLC7icj3qCJtJnzNORTa8INN3EcnApz5we6G94l"/>
          <p:cNvPicPr>
            <a:picLocks noChangeAspect="1" noChangeArrowheads="1"/>
          </p:cNvPicPr>
          <p:nvPr/>
        </p:nvPicPr>
        <p:blipFill>
          <a:blip r:embed="rId5" cstate="print"/>
          <a:srcRect/>
          <a:stretch>
            <a:fillRect/>
          </a:stretch>
        </p:blipFill>
        <p:spPr bwMode="auto">
          <a:xfrm>
            <a:off x="5715000" y="3814995"/>
            <a:ext cx="2286142" cy="1939474"/>
          </a:xfrm>
          <a:prstGeom prst="rect">
            <a:avLst/>
          </a:prstGeom>
          <a:noFill/>
        </p:spPr>
      </p:pic>
      <p:sp>
        <p:nvSpPr>
          <p:cNvPr id="26" name="TextBox 25"/>
          <p:cNvSpPr txBox="1"/>
          <p:nvPr/>
        </p:nvSpPr>
        <p:spPr>
          <a:xfrm>
            <a:off x="4724400" y="5830669"/>
            <a:ext cx="4114800" cy="646331"/>
          </a:xfrm>
          <a:prstGeom prst="rect">
            <a:avLst/>
          </a:prstGeom>
          <a:solidFill>
            <a:schemeClr val="bg1"/>
          </a:solidFill>
        </p:spPr>
        <p:txBody>
          <a:bodyPr wrap="square" rtlCol="0">
            <a:spAutoFit/>
          </a:bodyPr>
          <a:lstStyle/>
          <a:p>
            <a:r>
              <a:rPr lang="en-US" b="1" dirty="0">
                <a:solidFill>
                  <a:prstClr val="black"/>
                </a:solidFill>
              </a:rPr>
              <a:t>Reproduction of enough copies for distribution to the general public</a:t>
            </a:r>
            <a:endParaRPr lang="fil-PH" b="1" dirty="0">
              <a:solidFill>
                <a:prstClr val="black"/>
              </a:solidFill>
            </a:endParaRPr>
          </a:p>
        </p:txBody>
      </p:sp>
      <p:pic>
        <p:nvPicPr>
          <p:cNvPr id="1034" name="Picture 10" descr="http://bottled-up.memberlodge.com/Resources/Pictures/huge.0.3317.JPG"/>
          <p:cNvPicPr>
            <a:picLocks noChangeAspect="1" noChangeArrowheads="1"/>
          </p:cNvPicPr>
          <p:nvPr/>
        </p:nvPicPr>
        <p:blipFill rotWithShape="1">
          <a:blip r:embed="rId6" cstate="print"/>
          <a:srcRect t="33514"/>
          <a:stretch/>
        </p:blipFill>
        <p:spPr bwMode="auto">
          <a:xfrm>
            <a:off x="655740" y="1143000"/>
            <a:ext cx="2966757" cy="1639669"/>
          </a:xfrm>
          <a:prstGeom prst="rect">
            <a:avLst/>
          </a:prstGeom>
          <a:noFill/>
        </p:spPr>
      </p:pic>
      <p:sp>
        <p:nvSpPr>
          <p:cNvPr id="28" name="TextBox 27"/>
          <p:cNvSpPr txBox="1"/>
          <p:nvPr/>
        </p:nvSpPr>
        <p:spPr>
          <a:xfrm>
            <a:off x="304800" y="2750403"/>
            <a:ext cx="4114800" cy="830997"/>
          </a:xfrm>
          <a:prstGeom prst="rect">
            <a:avLst/>
          </a:prstGeom>
          <a:solidFill>
            <a:schemeClr val="bg1"/>
          </a:solidFill>
        </p:spPr>
        <p:txBody>
          <a:bodyPr wrap="square" rtlCol="0">
            <a:spAutoFit/>
          </a:bodyPr>
          <a:lstStyle/>
          <a:p>
            <a:r>
              <a:rPr lang="en-US" sz="1600" b="1" dirty="0">
                <a:solidFill>
                  <a:prstClr val="black"/>
                </a:solidFill>
              </a:rPr>
              <a:t>Presentation  to stakeholders during School Meetings and Assemblies (October &amp; March)</a:t>
            </a:r>
            <a:endParaRPr lang="fil-PH" sz="1600" b="1" dirty="0">
              <a:solidFill>
                <a:prstClr val="black"/>
              </a:solidFill>
            </a:endParaRPr>
          </a:p>
        </p:txBody>
      </p:sp>
      <p:sp>
        <p:nvSpPr>
          <p:cNvPr id="29" name="Title 1"/>
          <p:cNvSpPr>
            <a:spLocks noGrp="1"/>
          </p:cNvSpPr>
          <p:nvPr>
            <p:ph type="title"/>
          </p:nvPr>
        </p:nvSpPr>
        <p:spPr>
          <a:xfrm>
            <a:off x="0" y="0"/>
            <a:ext cx="9144000" cy="914400"/>
          </a:xfrm>
        </p:spPr>
        <p:txBody>
          <a:bodyPr>
            <a:normAutofit/>
          </a:bodyPr>
          <a:lstStyle/>
          <a:p>
            <a:r>
              <a:rPr lang="en-US" dirty="0" smtClean="0"/>
              <a:t>Ways of Disseminating the SRC</a:t>
            </a:r>
            <a:endParaRPr lang="fil-PH" dirty="0"/>
          </a:p>
        </p:txBody>
      </p:sp>
    </p:spTree>
    <p:extLst>
      <p:ext uri="{BB962C8B-B14F-4D97-AF65-F5344CB8AC3E}">
        <p14:creationId xmlns:p14="http://schemas.microsoft.com/office/powerpoint/2010/main" val="11086626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34"/>
                                        </p:tgtEl>
                                        <p:attrNameLst>
                                          <p:attrName>style.visibility</p:attrName>
                                        </p:attrNameLst>
                                      </p:cBhvr>
                                      <p:to>
                                        <p:strVal val="visible"/>
                                      </p:to>
                                    </p:set>
                                    <p:animEffect transition="in" filter="dissolve">
                                      <p:cBhvr>
                                        <p:cTn id="7" dur="500"/>
                                        <p:tgtEl>
                                          <p:spTgt spid="103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7170"/>
                                        </p:tgtEl>
                                        <p:attrNameLst>
                                          <p:attrName>style.visibility</p:attrName>
                                        </p:attrNameLst>
                                      </p:cBhvr>
                                      <p:to>
                                        <p:strVal val="visible"/>
                                      </p:to>
                                    </p:set>
                                    <p:animEffect transition="in" filter="dissolve">
                                      <p:cBhvr>
                                        <p:cTn id="15" dur="500"/>
                                        <p:tgtEl>
                                          <p:spTgt spid="717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dissolv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dissolve">
                                      <p:cBhvr>
                                        <p:cTn id="23" dur="500"/>
                                        <p:tgtEl>
                                          <p:spTgt spid="22"/>
                                        </p:tgtEl>
                                      </p:cBhvr>
                                    </p:animEffect>
                                  </p:childTnLst>
                                </p:cTn>
                              </p:par>
                              <p:par>
                                <p:cTn id="24" presetID="9" presetClass="entr" presetSubtype="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dissolve">
                                      <p:cBhvr>
                                        <p:cTn id="26" dur="5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032"/>
                                        </p:tgtEl>
                                        <p:attrNameLst>
                                          <p:attrName>style.visibility</p:attrName>
                                        </p:attrNameLst>
                                      </p:cBhvr>
                                      <p:to>
                                        <p:strVal val="visible"/>
                                      </p:to>
                                    </p:set>
                                    <p:animEffect transition="in" filter="dissolve">
                                      <p:cBhvr>
                                        <p:cTn id="31" dur="500"/>
                                        <p:tgtEl>
                                          <p:spTgt spid="103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dissolve">
                                      <p:cBhvr>
                                        <p:cTn id="3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6" grpId="0" animBg="1"/>
      <p:bldP spid="2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1"/>
          <p:cNvSpPr>
            <a:spLocks noGrp="1"/>
          </p:cNvSpPr>
          <p:nvPr>
            <p:ph type="title"/>
          </p:nvPr>
        </p:nvSpPr>
        <p:spPr/>
        <p:txBody>
          <a:bodyPr/>
          <a:lstStyle/>
          <a:p>
            <a:r>
              <a:rPr lang="en-US" altLang="en-US" sz="4000" dirty="0" smtClean="0">
                <a:ea typeface="ＭＳ Ｐゴシック" pitchFamily="34" charset="-128"/>
              </a:rPr>
              <a:t>19 SRC Indicators</a:t>
            </a:r>
          </a:p>
        </p:txBody>
      </p:sp>
      <p:sp>
        <p:nvSpPr>
          <p:cNvPr id="153604" name="Slide Number Placeholder 3"/>
          <p:cNvSpPr>
            <a:spLocks noGrp="1"/>
          </p:cNvSpPr>
          <p:nvPr>
            <p:ph type="sldNum" sz="quarter" idx="4294967295"/>
          </p:nvPr>
        </p:nvSpPr>
        <p:spPr bwMode="auto">
          <a:xfrm>
            <a:off x="6934200" y="6553200"/>
            <a:ext cx="2133600"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itchFamily="34" charset="0"/>
                <a:ea typeface="ＭＳ Ｐゴシック" pitchFamily="34" charset="-128"/>
              </a:defRPr>
            </a:lvl1pPr>
            <a:lvl2pPr>
              <a:defRPr sz="28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000">
                <a:solidFill>
                  <a:schemeClr val="tx1"/>
                </a:solidFill>
                <a:latin typeface="Arial" pitchFamily="34" charset="0"/>
                <a:ea typeface="ＭＳ Ｐゴシック" pitchFamily="34" charset="-128"/>
              </a:defRPr>
            </a:lvl4pPr>
            <a:lvl5pPr>
              <a:defRPr sz="2000">
                <a:solidFill>
                  <a:schemeClr val="tx1"/>
                </a:solidFill>
                <a:latin typeface="Arial" pitchFamily="34" charset="0"/>
                <a:ea typeface="ＭＳ Ｐゴシック" pitchFamily="34" charset="-128"/>
              </a:defRPr>
            </a:lvl5pPr>
            <a:lvl6pPr eaLnBrk="0" fontAlgn="base" hangingPunct="0">
              <a:spcAft>
                <a:spcPct val="0"/>
              </a:spcAft>
              <a:buChar char="»"/>
              <a:defRPr sz="2000">
                <a:solidFill>
                  <a:schemeClr val="tx1"/>
                </a:solidFill>
                <a:latin typeface="Arial" pitchFamily="34" charset="0"/>
                <a:ea typeface="ＭＳ Ｐゴシック" pitchFamily="34" charset="-128"/>
              </a:defRPr>
            </a:lvl6pPr>
            <a:lvl7pPr eaLnBrk="0" fontAlgn="base" hangingPunct="0">
              <a:spcAft>
                <a:spcPct val="0"/>
              </a:spcAft>
              <a:buChar char="»"/>
              <a:defRPr sz="2000">
                <a:solidFill>
                  <a:schemeClr val="tx1"/>
                </a:solidFill>
                <a:latin typeface="Arial" pitchFamily="34" charset="0"/>
                <a:ea typeface="ＭＳ Ｐゴシック" pitchFamily="34" charset="-128"/>
              </a:defRPr>
            </a:lvl7pPr>
            <a:lvl8pPr eaLnBrk="0" fontAlgn="base" hangingPunct="0">
              <a:spcAft>
                <a:spcPct val="0"/>
              </a:spcAft>
              <a:buChar char="»"/>
              <a:defRPr sz="2000">
                <a:solidFill>
                  <a:schemeClr val="tx1"/>
                </a:solidFill>
                <a:latin typeface="Arial" pitchFamily="34" charset="0"/>
                <a:ea typeface="ＭＳ Ｐゴシック" pitchFamily="34" charset="-128"/>
              </a:defRPr>
            </a:lvl8pPr>
            <a:lvl9pPr eaLnBrk="0" fontAlgn="base" hangingPunct="0">
              <a:spcAft>
                <a:spcPct val="0"/>
              </a:spcAft>
              <a:buChar char="»"/>
              <a:defRPr sz="2000">
                <a:solidFill>
                  <a:schemeClr val="tx1"/>
                </a:solidFill>
                <a:latin typeface="Arial" pitchFamily="34" charset="0"/>
                <a:ea typeface="ＭＳ Ｐゴシック" pitchFamily="34" charset="-128"/>
              </a:defRPr>
            </a:lvl9pPr>
          </a:lstStyle>
          <a:p>
            <a:fld id="{4431CB09-214A-49F6-878B-12ADBC0FABA8}" type="slidenum">
              <a:rPr lang="fil-PH" altLang="en-US" sz="1200" smtClean="0">
                <a:solidFill>
                  <a:prstClr val="white"/>
                </a:solidFill>
                <a:latin typeface="Bookman Old Style" pitchFamily="18" charset="0"/>
              </a:rPr>
              <a:pPr/>
              <a:t>34</a:t>
            </a:fld>
            <a:endParaRPr lang="fil-PH" altLang="en-US" sz="1200" smtClean="0">
              <a:solidFill>
                <a:prstClr val="white"/>
              </a:solidFill>
              <a:latin typeface="Bookman Old Style" pitchFamily="18" charset="0"/>
            </a:endParaRPr>
          </a:p>
        </p:txBody>
      </p:sp>
      <p:grpSp>
        <p:nvGrpSpPr>
          <p:cNvPr id="2" name="Group 11"/>
          <p:cNvGrpSpPr/>
          <p:nvPr/>
        </p:nvGrpSpPr>
        <p:grpSpPr>
          <a:xfrm>
            <a:off x="609600" y="1295400"/>
            <a:ext cx="2286000" cy="4800600"/>
            <a:chOff x="304800" y="1295400"/>
            <a:chExt cx="2286000" cy="4800600"/>
          </a:xfrm>
        </p:grpSpPr>
        <p:sp>
          <p:nvSpPr>
            <p:cNvPr id="11" name="Rounded Rectangle 10"/>
            <p:cNvSpPr/>
            <p:nvPr/>
          </p:nvSpPr>
          <p:spPr>
            <a:xfrm>
              <a:off x="304800" y="1600200"/>
              <a:ext cx="2286000" cy="4495800"/>
            </a:xfrm>
            <a:prstGeom prst="roundRect">
              <a:avLst/>
            </a:prstGeom>
            <a:solidFill>
              <a:srgbClr val="F9EEED"/>
            </a:solidFill>
            <a:ln w="38100">
              <a:solidFill>
                <a:srgbClr val="EB035B"/>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7800" indent="-177800">
                <a:buFont typeface="Wingdings" pitchFamily="2" charset="2"/>
                <a:buChar char="§"/>
              </a:pPr>
              <a:r>
                <a:rPr lang="en-US" sz="1400" dirty="0">
                  <a:solidFill>
                    <a:srgbClr val="002060"/>
                  </a:solidFill>
                  <a:cs typeface="Arial" pitchFamily="34" charset="0"/>
                </a:rPr>
                <a:t>Enrolment</a:t>
              </a:r>
            </a:p>
            <a:p>
              <a:pPr marL="177800" indent="-177800">
                <a:buFont typeface="Wingdings" pitchFamily="2" charset="2"/>
                <a:buChar char="§"/>
              </a:pPr>
              <a:r>
                <a:rPr lang="en-US" sz="1400" dirty="0">
                  <a:solidFill>
                    <a:srgbClr val="002060"/>
                  </a:solidFill>
                  <a:cs typeface="Arial" pitchFamily="34" charset="0"/>
                </a:rPr>
                <a:t>Health and Nutritional Status</a:t>
              </a:r>
            </a:p>
            <a:p>
              <a:pPr marL="177800" indent="-177800">
                <a:buFont typeface="Wingdings" pitchFamily="2" charset="2"/>
                <a:buChar char="§"/>
              </a:pPr>
              <a:r>
                <a:rPr lang="en-US" sz="1400" dirty="0">
                  <a:solidFill>
                    <a:srgbClr val="002060"/>
                  </a:solidFill>
                  <a:cs typeface="Arial" pitchFamily="34" charset="0"/>
                </a:rPr>
                <a:t>Learners materials’</a:t>
              </a:r>
            </a:p>
            <a:p>
              <a:pPr marL="177800" indent="-177800">
                <a:buFont typeface="Wingdings" pitchFamily="2" charset="2"/>
                <a:buChar char="§"/>
              </a:pPr>
              <a:r>
                <a:rPr lang="en-US" sz="1400" dirty="0">
                  <a:solidFill>
                    <a:srgbClr val="002060"/>
                  </a:solidFill>
                  <a:cs typeface="Arial" pitchFamily="34" charset="0"/>
                </a:rPr>
                <a:t>Teachers’ professional development</a:t>
              </a:r>
            </a:p>
            <a:p>
              <a:pPr marL="177800" indent="-177800">
                <a:buFont typeface="Wingdings" pitchFamily="2" charset="2"/>
                <a:buChar char="§"/>
              </a:pPr>
              <a:r>
                <a:rPr lang="en-US" sz="1400" dirty="0">
                  <a:solidFill>
                    <a:srgbClr val="002060"/>
                  </a:solidFill>
                  <a:cs typeface="Arial" pitchFamily="34" charset="0"/>
                </a:rPr>
                <a:t>Funding sources</a:t>
              </a:r>
            </a:p>
            <a:p>
              <a:pPr marL="177800" indent="-177800">
                <a:buFont typeface="Wingdings" pitchFamily="2" charset="2"/>
                <a:buChar char="§"/>
              </a:pPr>
              <a:r>
                <a:rPr lang="en-US" sz="1400" dirty="0">
                  <a:solidFill>
                    <a:srgbClr val="002060"/>
                  </a:solidFill>
                  <a:cs typeface="Arial" pitchFamily="34" charset="0"/>
                </a:rPr>
                <a:t>School awards and recognitions</a:t>
              </a:r>
            </a:p>
            <a:p>
              <a:pPr marL="177800" indent="-177800">
                <a:buFont typeface="Wingdings" pitchFamily="2" charset="2"/>
                <a:buChar char="ü"/>
              </a:pPr>
              <a:endParaRPr lang="en-US" altLang="en-US" sz="1400" b="1" dirty="0">
                <a:solidFill>
                  <a:srgbClr val="7030A0"/>
                </a:solidFill>
                <a:ea typeface="ＭＳ Ｐゴシック" pitchFamily="34" charset="-128"/>
              </a:endParaRPr>
            </a:p>
          </p:txBody>
        </p:sp>
        <p:sp>
          <p:nvSpPr>
            <p:cNvPr id="8" name="Rounded Rectangle 7"/>
            <p:cNvSpPr/>
            <p:nvPr/>
          </p:nvSpPr>
          <p:spPr>
            <a:xfrm>
              <a:off x="457200" y="1295400"/>
              <a:ext cx="1981200" cy="304800"/>
            </a:xfrm>
            <a:prstGeom prst="roundRect">
              <a:avLst/>
            </a:prstGeom>
            <a:solidFill>
              <a:srgbClr val="EB035B"/>
            </a:solidFill>
            <a:ln w="38100">
              <a:solidFill>
                <a:srgbClr val="EB0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1300" b="1" dirty="0">
                  <a:solidFill>
                    <a:prstClr val="white"/>
                  </a:solidFill>
                  <a:ea typeface="ＭＳ Ｐゴシック" pitchFamily="34" charset="-128"/>
                </a:rPr>
                <a:t>SCHOOL PROFILE [6]</a:t>
              </a:r>
            </a:p>
          </p:txBody>
        </p:sp>
      </p:grpSp>
      <p:grpSp>
        <p:nvGrpSpPr>
          <p:cNvPr id="3" name="Group 14"/>
          <p:cNvGrpSpPr/>
          <p:nvPr/>
        </p:nvGrpSpPr>
        <p:grpSpPr>
          <a:xfrm>
            <a:off x="3200400" y="1295400"/>
            <a:ext cx="2895600" cy="4800600"/>
            <a:chOff x="3200400" y="1295400"/>
            <a:chExt cx="2895600" cy="4800600"/>
          </a:xfrm>
        </p:grpSpPr>
        <p:sp>
          <p:nvSpPr>
            <p:cNvPr id="9" name="Rounded Rectangle 8"/>
            <p:cNvSpPr/>
            <p:nvPr/>
          </p:nvSpPr>
          <p:spPr>
            <a:xfrm>
              <a:off x="3276600" y="1295400"/>
              <a:ext cx="2743200" cy="304800"/>
            </a:xfrm>
            <a:prstGeom prst="roundRect">
              <a:avLst/>
            </a:prstGeom>
            <a:solidFill>
              <a:srgbClr val="EB035B"/>
            </a:solidFill>
            <a:ln w="38100">
              <a:solidFill>
                <a:srgbClr val="EB0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1200" b="1" dirty="0">
                  <a:solidFill>
                    <a:prstClr val="white"/>
                  </a:solidFill>
                  <a:ea typeface="ＭＳ Ｐゴシック" pitchFamily="34" charset="-128"/>
                </a:rPr>
                <a:t>PERFORMANCE INDICATORS [11]</a:t>
              </a:r>
            </a:p>
          </p:txBody>
        </p:sp>
        <p:sp>
          <p:nvSpPr>
            <p:cNvPr id="10" name="Rounded Rectangle 9"/>
            <p:cNvSpPr/>
            <p:nvPr/>
          </p:nvSpPr>
          <p:spPr>
            <a:xfrm>
              <a:off x="3200400" y="1600200"/>
              <a:ext cx="2895600" cy="4495800"/>
            </a:xfrm>
            <a:prstGeom prst="roundRect">
              <a:avLst/>
            </a:prstGeom>
            <a:solidFill>
              <a:srgbClr val="F9EEED"/>
            </a:solidFill>
            <a:ln w="38100">
              <a:solidFill>
                <a:srgbClr val="EB035B"/>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b="1" dirty="0">
                  <a:solidFill>
                    <a:srgbClr val="002060"/>
                  </a:solidFill>
                </a:rPr>
                <a:t>Access</a:t>
              </a:r>
            </a:p>
            <a:p>
              <a:pPr marL="231775" lvl="1" indent="-128588">
                <a:buFont typeface="Wingdings" pitchFamily="2" charset="2"/>
                <a:buChar char="§"/>
              </a:pPr>
              <a:r>
                <a:rPr lang="en-US" sz="1200" dirty="0">
                  <a:solidFill>
                    <a:srgbClr val="002060"/>
                  </a:solidFill>
                </a:rPr>
                <a:t>Number and rate of dropouts by cause</a:t>
              </a:r>
            </a:p>
            <a:p>
              <a:endParaRPr lang="en-US" sz="800" dirty="0">
                <a:solidFill>
                  <a:srgbClr val="002060"/>
                </a:solidFill>
              </a:endParaRPr>
            </a:p>
            <a:p>
              <a:r>
                <a:rPr lang="en-US" sz="1400" b="1" dirty="0">
                  <a:solidFill>
                    <a:srgbClr val="002060"/>
                  </a:solidFill>
                </a:rPr>
                <a:t>Quality</a:t>
              </a:r>
            </a:p>
            <a:p>
              <a:pPr marL="231775" lvl="1" indent="-115888">
                <a:buFont typeface="Wingdings" pitchFamily="2" charset="2"/>
                <a:buChar char="§"/>
              </a:pPr>
              <a:r>
                <a:rPr lang="en-US" sz="1200" dirty="0">
                  <a:solidFill>
                    <a:srgbClr val="002060"/>
                  </a:solidFill>
                </a:rPr>
                <a:t>Percentage of learners who completed the School Year (Promotion Rate)</a:t>
              </a:r>
            </a:p>
            <a:p>
              <a:pPr marL="231775" lvl="1" indent="-115888">
                <a:buFont typeface="Wingdings" pitchFamily="2" charset="2"/>
                <a:buChar char="§"/>
              </a:pPr>
              <a:r>
                <a:rPr lang="en-US" sz="1200" dirty="0">
                  <a:solidFill>
                    <a:srgbClr val="002060"/>
                  </a:solidFill>
                </a:rPr>
                <a:t>National Achievement Test (NAT) – by Mean Percentage Score (MPS)</a:t>
              </a:r>
            </a:p>
            <a:p>
              <a:pPr marL="231775" lvl="1" indent="-115888">
                <a:buFont typeface="Wingdings" pitchFamily="2" charset="2"/>
                <a:buChar char="§"/>
              </a:pPr>
              <a:r>
                <a:rPr lang="en-US" sz="1200" dirty="0">
                  <a:solidFill>
                    <a:srgbClr val="002060"/>
                  </a:solidFill>
                </a:rPr>
                <a:t>Literacy level</a:t>
              </a:r>
            </a:p>
            <a:p>
              <a:pPr lvl="1"/>
              <a:endParaRPr lang="en-US" sz="800" dirty="0">
                <a:solidFill>
                  <a:srgbClr val="002060"/>
                </a:solidFill>
              </a:endParaRPr>
            </a:p>
            <a:p>
              <a:r>
                <a:rPr lang="en-US" sz="1400" b="1" dirty="0">
                  <a:solidFill>
                    <a:srgbClr val="002060"/>
                  </a:solidFill>
                </a:rPr>
                <a:t>Governance</a:t>
              </a:r>
            </a:p>
            <a:p>
              <a:pPr marL="231775" lvl="1" indent="-128588">
                <a:buFont typeface="Wingdings" pitchFamily="2" charset="2"/>
                <a:buChar char="§"/>
              </a:pPr>
              <a:r>
                <a:rPr lang="en-US" sz="1200" dirty="0">
                  <a:solidFill>
                    <a:srgbClr val="002060"/>
                  </a:solidFill>
                </a:rPr>
                <a:t> School-Based Management Assessment Level</a:t>
              </a:r>
            </a:p>
            <a:p>
              <a:pPr marL="231775" lvl="1" indent="-128588">
                <a:buFont typeface="Wingdings" pitchFamily="2" charset="2"/>
                <a:buChar char="§"/>
              </a:pPr>
              <a:r>
                <a:rPr lang="en-US" sz="1200" dirty="0">
                  <a:solidFill>
                    <a:srgbClr val="002060"/>
                  </a:solidFill>
                </a:rPr>
                <a:t>Child-Friendly School Survey result</a:t>
              </a:r>
            </a:p>
            <a:p>
              <a:pPr marL="231775" lvl="1" indent="-128588">
                <a:buFont typeface="Wingdings" pitchFamily="2" charset="2"/>
                <a:buChar char="§"/>
              </a:pPr>
              <a:r>
                <a:rPr lang="en-US" sz="1200" dirty="0">
                  <a:solidFill>
                    <a:srgbClr val="002060"/>
                  </a:solidFill>
                </a:rPr>
                <a:t>Stakeholders’ participation</a:t>
              </a:r>
            </a:p>
            <a:p>
              <a:pPr marL="231775" lvl="1" indent="-128588">
                <a:buFont typeface="Wingdings" pitchFamily="2" charset="2"/>
                <a:buChar char="§"/>
              </a:pPr>
              <a:r>
                <a:rPr lang="en-US" sz="1200" dirty="0">
                  <a:solidFill>
                    <a:srgbClr val="002060"/>
                  </a:solidFill>
                </a:rPr>
                <a:t> Learner-Teacher ratio</a:t>
              </a:r>
            </a:p>
            <a:p>
              <a:pPr marL="231775" lvl="1" indent="-128588">
                <a:buFont typeface="Wingdings" pitchFamily="2" charset="2"/>
                <a:buChar char="§"/>
              </a:pPr>
              <a:r>
                <a:rPr lang="en-US" sz="1200" dirty="0">
                  <a:solidFill>
                    <a:srgbClr val="002060"/>
                  </a:solidFill>
                </a:rPr>
                <a:t>Learner-Classroom ratio</a:t>
              </a:r>
            </a:p>
            <a:p>
              <a:pPr marL="231775" lvl="1" indent="-128588">
                <a:buFont typeface="Wingdings" pitchFamily="2" charset="2"/>
                <a:buChar char="§"/>
              </a:pPr>
              <a:r>
                <a:rPr lang="en-US" sz="1200" dirty="0">
                  <a:solidFill>
                    <a:srgbClr val="002060"/>
                  </a:solidFill>
                </a:rPr>
                <a:t>Learner-Toilet ratio</a:t>
              </a:r>
            </a:p>
            <a:p>
              <a:pPr marL="231775" lvl="1" indent="-128588">
                <a:buFont typeface="Wingdings" pitchFamily="2" charset="2"/>
                <a:buChar char="§"/>
              </a:pPr>
              <a:r>
                <a:rPr lang="en-US" sz="1200" dirty="0">
                  <a:solidFill>
                    <a:srgbClr val="002060"/>
                  </a:solidFill>
                </a:rPr>
                <a:t>Learner—Seat ratio</a:t>
              </a:r>
            </a:p>
            <a:p>
              <a:pPr marL="177800" indent="-177800">
                <a:buFont typeface="Wingdings" pitchFamily="2" charset="2"/>
                <a:buChar char="ü"/>
              </a:pPr>
              <a:endParaRPr lang="en-US" altLang="en-US" sz="1400" b="1" dirty="0">
                <a:solidFill>
                  <a:srgbClr val="002060"/>
                </a:solidFill>
                <a:ea typeface="ＭＳ Ｐゴシック" pitchFamily="34" charset="-128"/>
              </a:endParaRPr>
            </a:p>
          </p:txBody>
        </p:sp>
      </p:grpSp>
      <p:grpSp>
        <p:nvGrpSpPr>
          <p:cNvPr id="4" name="Group 15"/>
          <p:cNvGrpSpPr/>
          <p:nvPr/>
        </p:nvGrpSpPr>
        <p:grpSpPr>
          <a:xfrm>
            <a:off x="6400800" y="1295400"/>
            <a:ext cx="2286000" cy="4800600"/>
            <a:chOff x="304800" y="1219200"/>
            <a:chExt cx="2286000" cy="4876800"/>
          </a:xfrm>
        </p:grpSpPr>
        <p:sp>
          <p:nvSpPr>
            <p:cNvPr id="17" name="Rounded Rectangle 16"/>
            <p:cNvSpPr/>
            <p:nvPr/>
          </p:nvSpPr>
          <p:spPr>
            <a:xfrm>
              <a:off x="304800" y="1600200"/>
              <a:ext cx="2286000" cy="4495800"/>
            </a:xfrm>
            <a:prstGeom prst="roundRect">
              <a:avLst/>
            </a:prstGeom>
            <a:solidFill>
              <a:srgbClr val="F9EEED"/>
            </a:solidFill>
            <a:ln w="38100">
              <a:solidFill>
                <a:srgbClr val="EB035B"/>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7800" indent="-177800">
                <a:buFont typeface="Wingdings" pitchFamily="2" charset="2"/>
                <a:buChar char="§"/>
              </a:pPr>
              <a:r>
                <a:rPr lang="en-US" sz="1400" dirty="0">
                  <a:solidFill>
                    <a:srgbClr val="002060"/>
                  </a:solidFill>
                  <a:cs typeface="Verdana"/>
                </a:rPr>
                <a:t>Status of Annual Improvement Plan (AIP)/Continuous Improvement Projects)</a:t>
              </a:r>
            </a:p>
            <a:p>
              <a:pPr marL="177800" indent="-177800">
                <a:buFont typeface="Wingdings" pitchFamily="2" charset="2"/>
                <a:buChar char="§"/>
              </a:pPr>
              <a:r>
                <a:rPr lang="en-US" sz="1400" dirty="0">
                  <a:solidFill>
                    <a:srgbClr val="002060"/>
                  </a:solidFill>
                  <a:cs typeface="Verdana"/>
                </a:rPr>
                <a:t>Other Stakeholders' Accomplishments</a:t>
              </a:r>
            </a:p>
            <a:p>
              <a:pPr marL="177800" indent="-177800">
                <a:buFont typeface="Wingdings" pitchFamily="2" charset="2"/>
                <a:buChar char="ü"/>
              </a:pPr>
              <a:endParaRPr lang="en-US" altLang="en-US" sz="1200" b="1" dirty="0">
                <a:solidFill>
                  <a:srgbClr val="002060"/>
                </a:solidFill>
                <a:ea typeface="ＭＳ Ｐゴシック" pitchFamily="34" charset="-128"/>
              </a:endParaRPr>
            </a:p>
          </p:txBody>
        </p:sp>
        <p:sp>
          <p:nvSpPr>
            <p:cNvPr id="18" name="Rounded Rectangle 17"/>
            <p:cNvSpPr/>
            <p:nvPr/>
          </p:nvSpPr>
          <p:spPr>
            <a:xfrm>
              <a:off x="457200" y="1219200"/>
              <a:ext cx="1981200" cy="381000"/>
            </a:xfrm>
            <a:prstGeom prst="roundRect">
              <a:avLst/>
            </a:prstGeom>
            <a:solidFill>
              <a:srgbClr val="EB035B"/>
            </a:solidFill>
            <a:ln w="38100">
              <a:solidFill>
                <a:srgbClr val="EB0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1200" b="1" dirty="0">
                  <a:solidFill>
                    <a:prstClr val="white"/>
                  </a:solidFill>
                  <a:ea typeface="ＭＳ Ｐゴシック" pitchFamily="34" charset="-128"/>
                </a:rPr>
                <a:t>STATUS OF SCHOOL PROJECTS [2]</a:t>
              </a:r>
            </a:p>
          </p:txBody>
        </p:sp>
      </p:grpSp>
    </p:spTree>
    <p:extLst>
      <p:ext uri="{BB962C8B-B14F-4D97-AF65-F5344CB8AC3E}">
        <p14:creationId xmlns:p14="http://schemas.microsoft.com/office/powerpoint/2010/main" val="3089283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SRC Template</a:t>
            </a:r>
            <a:endParaRPr lang="en-US" dirty="0"/>
          </a:p>
        </p:txBody>
      </p:sp>
      <p:sp>
        <p:nvSpPr>
          <p:cNvPr id="4" name="Slide Number Placeholder 3"/>
          <p:cNvSpPr>
            <a:spLocks noGrp="1"/>
          </p:cNvSpPr>
          <p:nvPr>
            <p:ph type="sldNum" sz="quarter" idx="4"/>
          </p:nvPr>
        </p:nvSpPr>
        <p:spPr/>
        <p:txBody>
          <a:bodyPr/>
          <a:lstStyle/>
          <a:p>
            <a:fld id="{40CEB23D-5D9C-424D-A4B8-74E3F10BC318}" type="slidenum">
              <a:rPr lang="fil-PH" smtClean="0">
                <a:solidFill>
                  <a:prstClr val="white"/>
                </a:solidFill>
              </a:rPr>
              <a:pPr/>
              <a:t>35</a:t>
            </a:fld>
            <a:endParaRPr lang="fil-PH" dirty="0">
              <a:solidFill>
                <a:prstClr val="white"/>
              </a:solidFill>
            </a:endParaRPr>
          </a:p>
        </p:txBody>
      </p:sp>
      <p:pic>
        <p:nvPicPr>
          <p:cNvPr id="5" name="Picture 4" descr="SRC Basic 1.png"/>
          <p:cNvPicPr>
            <a:picLocks noChangeAspect="1"/>
          </p:cNvPicPr>
          <p:nvPr/>
        </p:nvPicPr>
        <p:blipFill>
          <a:blip r:embed="rId3" cstate="print"/>
          <a:stretch>
            <a:fillRect/>
          </a:stretch>
        </p:blipFill>
        <p:spPr>
          <a:xfrm>
            <a:off x="347544" y="990600"/>
            <a:ext cx="4072056" cy="5460420"/>
          </a:xfrm>
          <a:prstGeom prst="rect">
            <a:avLst/>
          </a:prstGeom>
          <a:ln>
            <a:solidFill>
              <a:schemeClr val="tx1"/>
            </a:solidFill>
          </a:ln>
          <a:effectLst>
            <a:outerShdw blurRad="292100" dist="139700" dir="2700000" algn="tl" rotWithShape="0">
              <a:srgbClr val="333333">
                <a:alpha val="65000"/>
              </a:srgbClr>
            </a:outerShdw>
          </a:effectLst>
        </p:spPr>
      </p:pic>
      <p:pic>
        <p:nvPicPr>
          <p:cNvPr id="7" name="Picture 6" descr="SRC Basic 2.png"/>
          <p:cNvPicPr>
            <a:picLocks noChangeAspect="1"/>
          </p:cNvPicPr>
          <p:nvPr/>
        </p:nvPicPr>
        <p:blipFill>
          <a:blip r:embed="rId4" cstate="print"/>
          <a:srcRect b="4000"/>
          <a:stretch>
            <a:fillRect/>
          </a:stretch>
        </p:blipFill>
        <p:spPr>
          <a:xfrm>
            <a:off x="4614380" y="990600"/>
            <a:ext cx="4224820" cy="5486400"/>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66214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SRC Template</a:t>
            </a:r>
            <a:endParaRPr lang="en-US" dirty="0"/>
          </a:p>
        </p:txBody>
      </p:sp>
      <p:sp>
        <p:nvSpPr>
          <p:cNvPr id="4" name="Slide Number Placeholder 3"/>
          <p:cNvSpPr>
            <a:spLocks noGrp="1"/>
          </p:cNvSpPr>
          <p:nvPr>
            <p:ph type="sldNum" sz="quarter" idx="4"/>
          </p:nvPr>
        </p:nvSpPr>
        <p:spPr/>
        <p:txBody>
          <a:bodyPr/>
          <a:lstStyle/>
          <a:p>
            <a:fld id="{40CEB23D-5D9C-424D-A4B8-74E3F10BC318}" type="slidenum">
              <a:rPr lang="fil-PH" smtClean="0">
                <a:solidFill>
                  <a:prstClr val="white"/>
                </a:solidFill>
              </a:rPr>
              <a:pPr/>
              <a:t>36</a:t>
            </a:fld>
            <a:endParaRPr lang="fil-PH" dirty="0">
              <a:solidFill>
                <a:prstClr val="white"/>
              </a:solidFill>
            </a:endParaRPr>
          </a:p>
        </p:txBody>
      </p:sp>
      <p:pic>
        <p:nvPicPr>
          <p:cNvPr id="5" name="Picture 4" descr="SRC Basic 3.png"/>
          <p:cNvPicPr>
            <a:picLocks noChangeAspect="1"/>
          </p:cNvPicPr>
          <p:nvPr/>
        </p:nvPicPr>
        <p:blipFill>
          <a:blip r:embed="rId3" cstate="print"/>
          <a:srcRect r="1911"/>
          <a:stretch>
            <a:fillRect/>
          </a:stretch>
        </p:blipFill>
        <p:spPr>
          <a:xfrm>
            <a:off x="498914" y="990600"/>
            <a:ext cx="3911905" cy="5486400"/>
          </a:xfrm>
          <a:prstGeom prst="rect">
            <a:avLst/>
          </a:prstGeom>
          <a:ln>
            <a:solidFill>
              <a:schemeClr val="tx1"/>
            </a:solidFill>
          </a:ln>
          <a:effectLst>
            <a:outerShdw blurRad="292100" dist="139700" dir="2700000" algn="tl" rotWithShape="0">
              <a:srgbClr val="333333">
                <a:alpha val="65000"/>
              </a:srgbClr>
            </a:outerShdw>
          </a:effectLst>
        </p:spPr>
      </p:pic>
      <p:pic>
        <p:nvPicPr>
          <p:cNvPr id="6" name="Picture 5" descr="SRC Basic 4.png"/>
          <p:cNvPicPr>
            <a:picLocks noChangeAspect="1"/>
          </p:cNvPicPr>
          <p:nvPr/>
        </p:nvPicPr>
        <p:blipFill>
          <a:blip r:embed="rId4" cstate="print"/>
          <a:stretch>
            <a:fillRect/>
          </a:stretch>
        </p:blipFill>
        <p:spPr>
          <a:xfrm>
            <a:off x="4639419" y="990600"/>
            <a:ext cx="3971181" cy="5486400"/>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92435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Advanced SRC Templates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solidFill>
                  <a:prstClr val="white"/>
                </a:solidFill>
              </a:rPr>
              <a:pPr/>
              <a:t>37</a:t>
            </a:fld>
            <a:endParaRPr lang="fil-PH" dirty="0">
              <a:solidFill>
                <a:prstClr val="white"/>
              </a:solidFill>
            </a:endParaRPr>
          </a:p>
        </p:txBody>
      </p:sp>
      <p:pic>
        <p:nvPicPr>
          <p:cNvPr id="5" name="Picture 4" descr="Booklet type (1)-page-001.jpg"/>
          <p:cNvPicPr>
            <a:picLocks noChangeAspect="1"/>
          </p:cNvPicPr>
          <p:nvPr/>
        </p:nvPicPr>
        <p:blipFill>
          <a:blip r:embed="rId3" cstate="print"/>
          <a:stretch>
            <a:fillRect/>
          </a:stretch>
        </p:blipFill>
        <p:spPr>
          <a:xfrm>
            <a:off x="381000" y="914400"/>
            <a:ext cx="2819400" cy="2819400"/>
          </a:xfrm>
          <a:prstGeom prst="rect">
            <a:avLst/>
          </a:prstGeom>
          <a:ln>
            <a:noFill/>
          </a:ln>
          <a:effectLst>
            <a:outerShdw blurRad="292100" dist="139700" dir="2700000" algn="tl" rotWithShape="0">
              <a:srgbClr val="333333">
                <a:alpha val="65000"/>
              </a:srgbClr>
            </a:outerShdw>
          </a:effectLst>
        </p:spPr>
      </p:pic>
      <p:pic>
        <p:nvPicPr>
          <p:cNvPr id="9" name="Picture 8" descr="Booklet type (1)-page-002.jpg"/>
          <p:cNvPicPr>
            <a:picLocks noChangeAspect="1"/>
          </p:cNvPicPr>
          <p:nvPr/>
        </p:nvPicPr>
        <p:blipFill>
          <a:blip r:embed="rId4" cstate="print"/>
          <a:stretch>
            <a:fillRect/>
          </a:stretch>
        </p:blipFill>
        <p:spPr>
          <a:xfrm>
            <a:off x="3124200" y="914400"/>
            <a:ext cx="2819400" cy="2819400"/>
          </a:xfrm>
          <a:prstGeom prst="rect">
            <a:avLst/>
          </a:prstGeom>
          <a:ln>
            <a:noFill/>
          </a:ln>
          <a:effectLst>
            <a:outerShdw blurRad="292100" dist="139700" dir="2700000" algn="tl" rotWithShape="0">
              <a:srgbClr val="333333">
                <a:alpha val="65000"/>
              </a:srgbClr>
            </a:outerShdw>
          </a:effectLst>
        </p:spPr>
      </p:pic>
      <p:pic>
        <p:nvPicPr>
          <p:cNvPr id="10" name="Picture 9" descr="Booklet type (1)-page-003.jpg"/>
          <p:cNvPicPr>
            <a:picLocks noChangeAspect="1"/>
          </p:cNvPicPr>
          <p:nvPr/>
        </p:nvPicPr>
        <p:blipFill>
          <a:blip r:embed="rId5" cstate="print"/>
          <a:stretch>
            <a:fillRect/>
          </a:stretch>
        </p:blipFill>
        <p:spPr>
          <a:xfrm>
            <a:off x="5867400" y="914400"/>
            <a:ext cx="2819400" cy="2819400"/>
          </a:xfrm>
          <a:prstGeom prst="rect">
            <a:avLst/>
          </a:prstGeom>
          <a:ln>
            <a:noFill/>
          </a:ln>
          <a:effectLst>
            <a:outerShdw blurRad="292100" dist="139700" dir="2700000" algn="tl" rotWithShape="0">
              <a:srgbClr val="333333">
                <a:alpha val="65000"/>
              </a:srgbClr>
            </a:outerShdw>
          </a:effectLst>
        </p:spPr>
      </p:pic>
      <p:pic>
        <p:nvPicPr>
          <p:cNvPr id="11" name="Picture 10" descr="Booklet type (1)-page-004.jpg"/>
          <p:cNvPicPr>
            <a:picLocks noChangeAspect="1"/>
          </p:cNvPicPr>
          <p:nvPr/>
        </p:nvPicPr>
        <p:blipFill>
          <a:blip r:embed="rId6" cstate="print"/>
          <a:stretch>
            <a:fillRect/>
          </a:stretch>
        </p:blipFill>
        <p:spPr>
          <a:xfrm>
            <a:off x="381000" y="3657600"/>
            <a:ext cx="2819400" cy="2819400"/>
          </a:xfrm>
          <a:prstGeom prst="rect">
            <a:avLst/>
          </a:prstGeom>
          <a:ln>
            <a:noFill/>
          </a:ln>
          <a:effectLst>
            <a:outerShdw blurRad="292100" dist="139700" dir="2700000" algn="tl" rotWithShape="0">
              <a:srgbClr val="333333">
                <a:alpha val="65000"/>
              </a:srgbClr>
            </a:outerShdw>
          </a:effectLst>
        </p:spPr>
      </p:pic>
      <p:pic>
        <p:nvPicPr>
          <p:cNvPr id="12" name="Picture 11" descr="Booklet type (1)-page-005.jpg"/>
          <p:cNvPicPr>
            <a:picLocks noChangeAspect="1"/>
          </p:cNvPicPr>
          <p:nvPr/>
        </p:nvPicPr>
        <p:blipFill>
          <a:blip r:embed="rId7" cstate="print"/>
          <a:stretch>
            <a:fillRect/>
          </a:stretch>
        </p:blipFill>
        <p:spPr>
          <a:xfrm>
            <a:off x="3124200" y="3657600"/>
            <a:ext cx="2819400" cy="2819400"/>
          </a:xfrm>
          <a:prstGeom prst="rect">
            <a:avLst/>
          </a:prstGeom>
          <a:ln>
            <a:noFill/>
          </a:ln>
          <a:effectLst>
            <a:outerShdw blurRad="292100" dist="139700" dir="2700000" algn="tl" rotWithShape="0">
              <a:srgbClr val="333333">
                <a:alpha val="65000"/>
              </a:srgbClr>
            </a:outerShdw>
          </a:effectLst>
        </p:spPr>
      </p:pic>
      <p:pic>
        <p:nvPicPr>
          <p:cNvPr id="13" name="Picture 12" descr="Booklet type (1)-page-006.jpg"/>
          <p:cNvPicPr>
            <a:picLocks noChangeAspect="1"/>
          </p:cNvPicPr>
          <p:nvPr/>
        </p:nvPicPr>
        <p:blipFill>
          <a:blip r:embed="rId8" cstate="print"/>
          <a:stretch>
            <a:fillRect/>
          </a:stretch>
        </p:blipFill>
        <p:spPr>
          <a:xfrm>
            <a:off x="5867400" y="3657600"/>
            <a:ext cx="2819400" cy="2819400"/>
          </a:xfrm>
          <a:prstGeom prst="rect">
            <a:avLst/>
          </a:prstGeom>
          <a:ln>
            <a:noFill/>
          </a:ln>
          <a:effectLst>
            <a:outerShdw blurRad="292100" dist="139700" dir="2700000" algn="tl" rotWithShape="0">
              <a:srgbClr val="333333">
                <a:alpha val="65000"/>
              </a:srgbClr>
            </a:outerShdw>
          </a:effectLst>
        </p:spPr>
      </p:pic>
      <p:sp>
        <p:nvSpPr>
          <p:cNvPr id="15" name="TextBox 14"/>
          <p:cNvSpPr txBox="1"/>
          <p:nvPr/>
        </p:nvSpPr>
        <p:spPr>
          <a:xfrm rot="20245509">
            <a:off x="34165" y="1196780"/>
            <a:ext cx="2038073" cy="584775"/>
          </a:xfrm>
          <a:prstGeom prst="rect">
            <a:avLst/>
          </a:prstGeom>
          <a:noFill/>
          <a:ln w="38100">
            <a:solidFill>
              <a:srgbClr val="FF0000"/>
            </a:solidFill>
          </a:ln>
          <a:scene3d>
            <a:camera prst="orthographicFront">
              <a:rot lat="0" lon="0" rev="0"/>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2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Stencil" pitchFamily="82" charset="0"/>
              </a:rPr>
              <a:t>BOOKLET</a:t>
            </a:r>
            <a:endParaRPr lang="fil-PH" sz="32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Stencil" pitchFamily="82" charset="0"/>
            </a:endParaRPr>
          </a:p>
        </p:txBody>
      </p:sp>
    </p:spTree>
    <p:extLst>
      <p:ext uri="{BB962C8B-B14F-4D97-AF65-F5344CB8AC3E}">
        <p14:creationId xmlns:p14="http://schemas.microsoft.com/office/powerpoint/2010/main" val="356373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2000"/>
                                        <p:tgtEl>
                                          <p:spTgt spid="9"/>
                                        </p:tgtEl>
                                      </p:cBhvr>
                                    </p:animEffect>
                                  </p:childTnLst>
                                </p:cTn>
                              </p:par>
                            </p:childTnLst>
                          </p:cTn>
                        </p:par>
                        <p:par>
                          <p:cTn id="15" fill="hold">
                            <p:stCondLst>
                              <p:cond delay="400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2000"/>
                                        <p:tgtEl>
                                          <p:spTgt spid="10"/>
                                        </p:tgtEl>
                                      </p:cBhvr>
                                    </p:animEffect>
                                  </p:childTnLst>
                                </p:cTn>
                              </p:par>
                            </p:childTnLst>
                          </p:cTn>
                        </p:par>
                        <p:par>
                          <p:cTn id="19" fill="hold">
                            <p:stCondLst>
                              <p:cond delay="6000"/>
                            </p:stCondLst>
                            <p:childTnLst>
                              <p:par>
                                <p:cTn id="20" presetID="10"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childTnLst>
                          </p:cTn>
                        </p:par>
                        <p:par>
                          <p:cTn id="23" fill="hold">
                            <p:stCondLst>
                              <p:cond delay="8000"/>
                            </p:stCondLst>
                            <p:childTnLst>
                              <p:par>
                                <p:cTn id="24" presetID="10"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000"/>
                                        <p:tgtEl>
                                          <p:spTgt spid="12"/>
                                        </p:tgtEl>
                                      </p:cBhvr>
                                    </p:animEffect>
                                  </p:childTnLst>
                                </p:cTn>
                              </p:par>
                            </p:childTnLst>
                          </p:cTn>
                        </p:par>
                        <p:par>
                          <p:cTn id="27" fill="hold">
                            <p:stCondLst>
                              <p:cond delay="10000"/>
                            </p:stCondLst>
                            <p:childTnLst>
                              <p:par>
                                <p:cTn id="28" presetID="10"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Brochure type-page-008.jpg"/>
          <p:cNvPicPr>
            <a:picLocks noChangeAspect="1"/>
          </p:cNvPicPr>
          <p:nvPr/>
        </p:nvPicPr>
        <p:blipFill>
          <a:blip r:embed="rId3" cstate="print"/>
          <a:stretch>
            <a:fillRect/>
          </a:stretch>
        </p:blipFill>
        <p:spPr>
          <a:xfrm>
            <a:off x="6324600" y="1066800"/>
            <a:ext cx="2705100" cy="54102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Advanced SRC Templates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solidFill>
                  <a:prstClr val="white"/>
                </a:solidFill>
              </a:rPr>
              <a:pPr/>
              <a:t>38</a:t>
            </a:fld>
            <a:endParaRPr lang="fil-PH" dirty="0">
              <a:solidFill>
                <a:prstClr val="white"/>
              </a:solidFill>
            </a:endParaRPr>
          </a:p>
        </p:txBody>
      </p:sp>
      <p:pic>
        <p:nvPicPr>
          <p:cNvPr id="26" name="Picture 25" descr="Brochure type-page-007.jpg"/>
          <p:cNvPicPr>
            <a:picLocks noChangeAspect="1"/>
          </p:cNvPicPr>
          <p:nvPr/>
        </p:nvPicPr>
        <p:blipFill>
          <a:blip r:embed="rId4" cstate="print"/>
          <a:stretch>
            <a:fillRect/>
          </a:stretch>
        </p:blipFill>
        <p:spPr>
          <a:xfrm>
            <a:off x="5715000" y="1066800"/>
            <a:ext cx="2705100" cy="5410200"/>
          </a:xfrm>
          <a:prstGeom prst="rect">
            <a:avLst/>
          </a:prstGeom>
          <a:ln>
            <a:noFill/>
          </a:ln>
          <a:effectLst>
            <a:outerShdw blurRad="292100" dist="139700" dir="2700000" algn="tl" rotWithShape="0">
              <a:srgbClr val="333333">
                <a:alpha val="65000"/>
              </a:srgbClr>
            </a:outerShdw>
          </a:effectLst>
        </p:spPr>
      </p:pic>
      <p:pic>
        <p:nvPicPr>
          <p:cNvPr id="27" name="Picture 26" descr="Brochure type-page-006.jpg"/>
          <p:cNvPicPr>
            <a:picLocks noChangeAspect="1"/>
          </p:cNvPicPr>
          <p:nvPr/>
        </p:nvPicPr>
        <p:blipFill>
          <a:blip r:embed="rId5" cstate="print"/>
          <a:stretch>
            <a:fillRect/>
          </a:stretch>
        </p:blipFill>
        <p:spPr>
          <a:xfrm>
            <a:off x="4800600" y="1066800"/>
            <a:ext cx="2705100" cy="5410200"/>
          </a:xfrm>
          <a:prstGeom prst="rect">
            <a:avLst/>
          </a:prstGeom>
          <a:ln>
            <a:noFill/>
          </a:ln>
          <a:effectLst>
            <a:outerShdw blurRad="292100" dist="139700" dir="2700000" algn="tl" rotWithShape="0">
              <a:srgbClr val="333333">
                <a:alpha val="65000"/>
              </a:srgbClr>
            </a:outerShdw>
          </a:effectLst>
        </p:spPr>
      </p:pic>
      <p:pic>
        <p:nvPicPr>
          <p:cNvPr id="29" name="Picture 28" descr="Brochure type-page-005.jpg"/>
          <p:cNvPicPr>
            <a:picLocks noChangeAspect="1"/>
          </p:cNvPicPr>
          <p:nvPr/>
        </p:nvPicPr>
        <p:blipFill>
          <a:blip r:embed="rId6" cstate="print"/>
          <a:stretch>
            <a:fillRect/>
          </a:stretch>
        </p:blipFill>
        <p:spPr>
          <a:xfrm>
            <a:off x="3886200" y="1066800"/>
            <a:ext cx="2705100" cy="5410200"/>
          </a:xfrm>
          <a:prstGeom prst="rect">
            <a:avLst/>
          </a:prstGeom>
          <a:ln>
            <a:noFill/>
          </a:ln>
          <a:effectLst>
            <a:outerShdw blurRad="292100" dist="139700" dir="2700000" algn="tl" rotWithShape="0">
              <a:srgbClr val="333333">
                <a:alpha val="65000"/>
              </a:srgbClr>
            </a:outerShdw>
          </a:effectLst>
        </p:spPr>
      </p:pic>
      <p:pic>
        <p:nvPicPr>
          <p:cNvPr id="30" name="Picture 29" descr="Brochure type-page-004.jpg"/>
          <p:cNvPicPr>
            <a:picLocks noChangeAspect="1"/>
          </p:cNvPicPr>
          <p:nvPr/>
        </p:nvPicPr>
        <p:blipFill>
          <a:blip r:embed="rId7" cstate="print"/>
          <a:stretch>
            <a:fillRect/>
          </a:stretch>
        </p:blipFill>
        <p:spPr>
          <a:xfrm>
            <a:off x="2971800" y="1066800"/>
            <a:ext cx="2705100" cy="5410200"/>
          </a:xfrm>
          <a:prstGeom prst="rect">
            <a:avLst/>
          </a:prstGeom>
          <a:ln>
            <a:noFill/>
          </a:ln>
          <a:effectLst>
            <a:outerShdw blurRad="292100" dist="139700" dir="2700000" algn="tl" rotWithShape="0">
              <a:srgbClr val="333333">
                <a:alpha val="65000"/>
              </a:srgbClr>
            </a:outerShdw>
          </a:effectLst>
        </p:spPr>
      </p:pic>
      <p:pic>
        <p:nvPicPr>
          <p:cNvPr id="31" name="Picture 30" descr="Brochure type-page-003.jpg"/>
          <p:cNvPicPr>
            <a:picLocks noChangeAspect="1"/>
          </p:cNvPicPr>
          <p:nvPr/>
        </p:nvPicPr>
        <p:blipFill>
          <a:blip r:embed="rId8" cstate="print"/>
          <a:stretch>
            <a:fillRect/>
          </a:stretch>
        </p:blipFill>
        <p:spPr>
          <a:xfrm>
            <a:off x="2057400" y="1066800"/>
            <a:ext cx="2705100" cy="5410200"/>
          </a:xfrm>
          <a:prstGeom prst="rect">
            <a:avLst/>
          </a:prstGeom>
          <a:ln>
            <a:noFill/>
          </a:ln>
          <a:effectLst>
            <a:outerShdw blurRad="292100" dist="139700" dir="2700000" algn="tl" rotWithShape="0">
              <a:srgbClr val="333333">
                <a:alpha val="65000"/>
              </a:srgbClr>
            </a:outerShdw>
          </a:effectLst>
        </p:spPr>
      </p:pic>
      <p:pic>
        <p:nvPicPr>
          <p:cNvPr id="32" name="Picture 31" descr="Brochure type-page-002.jpg"/>
          <p:cNvPicPr>
            <a:picLocks noChangeAspect="1"/>
          </p:cNvPicPr>
          <p:nvPr/>
        </p:nvPicPr>
        <p:blipFill>
          <a:blip r:embed="rId9" cstate="print"/>
          <a:stretch>
            <a:fillRect/>
          </a:stretch>
        </p:blipFill>
        <p:spPr>
          <a:xfrm>
            <a:off x="1066800" y="1066800"/>
            <a:ext cx="2705100" cy="5410200"/>
          </a:xfrm>
          <a:prstGeom prst="rect">
            <a:avLst/>
          </a:prstGeom>
          <a:ln>
            <a:noFill/>
          </a:ln>
          <a:effectLst>
            <a:outerShdw blurRad="292100" dist="139700" dir="2700000" algn="tl" rotWithShape="0">
              <a:srgbClr val="333333">
                <a:alpha val="65000"/>
              </a:srgbClr>
            </a:outerShdw>
          </a:effectLst>
        </p:spPr>
      </p:pic>
      <p:pic>
        <p:nvPicPr>
          <p:cNvPr id="33" name="Picture 32" descr="Brochure type-page-001.jpg"/>
          <p:cNvPicPr>
            <a:picLocks noChangeAspect="1"/>
          </p:cNvPicPr>
          <p:nvPr/>
        </p:nvPicPr>
        <p:blipFill>
          <a:blip r:embed="rId10" cstate="print"/>
          <a:stretch>
            <a:fillRect/>
          </a:stretch>
        </p:blipFill>
        <p:spPr>
          <a:xfrm>
            <a:off x="152400" y="1066800"/>
            <a:ext cx="2705100" cy="5410200"/>
          </a:xfrm>
          <a:prstGeom prst="rect">
            <a:avLst/>
          </a:prstGeom>
          <a:ln>
            <a:noFill/>
          </a:ln>
          <a:effectLst>
            <a:outerShdw blurRad="292100" dist="139700" dir="2700000" algn="tl" rotWithShape="0">
              <a:srgbClr val="333333">
                <a:alpha val="65000"/>
              </a:srgbClr>
            </a:outerShdw>
          </a:effectLst>
        </p:spPr>
      </p:pic>
      <p:sp>
        <p:nvSpPr>
          <p:cNvPr id="34" name="TextBox 33"/>
          <p:cNvSpPr txBox="1"/>
          <p:nvPr/>
        </p:nvSpPr>
        <p:spPr>
          <a:xfrm rot="20245509">
            <a:off x="-104632" y="1177472"/>
            <a:ext cx="2448386" cy="584775"/>
          </a:xfrm>
          <a:prstGeom prst="rect">
            <a:avLst/>
          </a:prstGeom>
          <a:noFill/>
          <a:ln w="38100">
            <a:solidFill>
              <a:srgbClr val="FF0000"/>
            </a:solidFill>
          </a:ln>
          <a:scene3d>
            <a:camera prst="orthographicFront">
              <a:rot lat="0" lon="0" rev="0"/>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2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Stencil" pitchFamily="82" charset="0"/>
              </a:rPr>
              <a:t>BROCHURE</a:t>
            </a:r>
            <a:endParaRPr lang="fil-PH" sz="32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Stencil" pitchFamily="82" charset="0"/>
            </a:endParaRPr>
          </a:p>
        </p:txBody>
      </p:sp>
    </p:spTree>
    <p:extLst>
      <p:ext uri="{BB962C8B-B14F-4D97-AF65-F5344CB8AC3E}">
        <p14:creationId xmlns:p14="http://schemas.microsoft.com/office/powerpoint/2010/main" val="11825759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10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10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Advanced SRC Templates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solidFill>
                  <a:prstClr val="white"/>
                </a:solidFill>
              </a:rPr>
              <a:pPr/>
              <a:t>39</a:t>
            </a:fld>
            <a:endParaRPr lang="fil-PH" dirty="0">
              <a:solidFill>
                <a:prstClr val="white"/>
              </a:solidFill>
            </a:endParaRPr>
          </a:p>
        </p:txBody>
      </p:sp>
      <p:pic>
        <p:nvPicPr>
          <p:cNvPr id="5" name="Picture 4" descr="Poster type-page-001.jpg"/>
          <p:cNvPicPr>
            <a:picLocks noChangeAspect="1"/>
          </p:cNvPicPr>
          <p:nvPr/>
        </p:nvPicPr>
        <p:blipFill>
          <a:blip r:embed="rId3" cstate="print"/>
          <a:stretch>
            <a:fillRect/>
          </a:stretch>
        </p:blipFill>
        <p:spPr>
          <a:xfrm>
            <a:off x="457200" y="914400"/>
            <a:ext cx="3894909" cy="5680075"/>
          </a:xfrm>
          <a:prstGeom prst="rect">
            <a:avLst/>
          </a:prstGeom>
        </p:spPr>
      </p:pic>
      <p:sp>
        <p:nvSpPr>
          <p:cNvPr id="6" name="TextBox 5"/>
          <p:cNvSpPr txBox="1"/>
          <p:nvPr/>
        </p:nvSpPr>
        <p:spPr>
          <a:xfrm rot="20245509">
            <a:off x="43954" y="1237391"/>
            <a:ext cx="1739232" cy="584775"/>
          </a:xfrm>
          <a:prstGeom prst="rect">
            <a:avLst/>
          </a:prstGeom>
          <a:noFill/>
          <a:ln w="38100">
            <a:solidFill>
              <a:srgbClr val="FF0000"/>
            </a:solidFill>
          </a:ln>
          <a:scene3d>
            <a:camera prst="orthographicFront">
              <a:rot lat="0" lon="0" rev="0"/>
            </a:camera>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2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Stencil" pitchFamily="82" charset="0"/>
              </a:rPr>
              <a:t>Poster</a:t>
            </a:r>
            <a:endParaRPr lang="fil-PH" sz="32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Stencil" pitchFamily="82" charset="0"/>
            </a:endParaRPr>
          </a:p>
        </p:txBody>
      </p:sp>
      <p:sp>
        <p:nvSpPr>
          <p:cNvPr id="7" name="TextBox 6"/>
          <p:cNvSpPr txBox="1"/>
          <p:nvPr/>
        </p:nvSpPr>
        <p:spPr>
          <a:xfrm>
            <a:off x="4267200" y="1752600"/>
            <a:ext cx="4876800" cy="1077218"/>
          </a:xfrm>
          <a:prstGeom prst="rect">
            <a:avLst/>
          </a:prstGeom>
          <a:noFill/>
        </p:spPr>
        <p:txBody>
          <a:bodyPr wrap="square" rtlCol="0">
            <a:spAutoFit/>
          </a:bodyPr>
          <a:lstStyle/>
          <a:p>
            <a:pPr algn="ctr"/>
            <a:r>
              <a:rPr lang="fil-PH" sz="3200" dirty="0" smtClean="0"/>
              <a:t>Weblink for SRC Templates &amp; Infographics:</a:t>
            </a:r>
            <a:endParaRPr lang="en-US" sz="3200" dirty="0"/>
          </a:p>
        </p:txBody>
      </p:sp>
      <p:sp>
        <p:nvSpPr>
          <p:cNvPr id="8" name="TextBox 7"/>
          <p:cNvSpPr txBox="1"/>
          <p:nvPr/>
        </p:nvSpPr>
        <p:spPr>
          <a:xfrm>
            <a:off x="4343400" y="2971800"/>
            <a:ext cx="4800600" cy="584775"/>
          </a:xfrm>
          <a:prstGeom prst="rect">
            <a:avLst/>
          </a:prstGeom>
          <a:noFill/>
        </p:spPr>
        <p:txBody>
          <a:bodyPr wrap="square" rtlCol="0">
            <a:spAutoFit/>
          </a:bodyPr>
          <a:lstStyle/>
          <a:p>
            <a:pPr algn="ctr"/>
            <a:r>
              <a:rPr lang="fil-PH" sz="3200" dirty="0" smtClean="0"/>
              <a:t>bit.ly/sip_src_templates</a:t>
            </a:r>
            <a:endParaRPr lang="en-US" sz="3200" dirty="0"/>
          </a:p>
        </p:txBody>
      </p:sp>
    </p:spTree>
    <p:extLst>
      <p:ext uri="{BB962C8B-B14F-4D97-AF65-F5344CB8AC3E}">
        <p14:creationId xmlns:p14="http://schemas.microsoft.com/office/powerpoint/2010/main" val="3571182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038600"/>
            <a:ext cx="8382000" cy="914400"/>
          </a:xfrm>
        </p:spPr>
        <p:txBody>
          <a:bodyPr>
            <a:normAutofit fontScale="90000"/>
          </a:bodyPr>
          <a:lstStyle/>
          <a:p>
            <a:r>
              <a:rPr lang="en-PH" dirty="0" err="1" smtClean="0">
                <a:latin typeface="Arial Black" pitchFamily="34" charset="0"/>
              </a:rPr>
              <a:t>Navotas</a:t>
            </a:r>
            <a:r>
              <a:rPr lang="en-PH" dirty="0" smtClean="0">
                <a:latin typeface="Arial Black" pitchFamily="34" charset="0"/>
              </a:rPr>
              <a:t> NHS</a:t>
            </a:r>
            <a:br>
              <a:rPr lang="en-PH" dirty="0" smtClean="0">
                <a:latin typeface="Arial Black" pitchFamily="34" charset="0"/>
              </a:rPr>
            </a:br>
            <a:r>
              <a:rPr lang="en-PH" dirty="0" smtClean="0">
                <a:latin typeface="Arial Black" pitchFamily="34" charset="0"/>
              </a:rPr>
              <a:t>SCHOOL REPORT CARD</a:t>
            </a:r>
            <a:br>
              <a:rPr lang="en-PH" dirty="0" smtClean="0">
                <a:latin typeface="Arial Black" pitchFamily="34" charset="0"/>
              </a:rPr>
            </a:br>
            <a:endParaRPr lang="en-PH" dirty="0">
              <a:latin typeface="Arial Black" pitchFamily="34" charset="0"/>
            </a:endParaRPr>
          </a:p>
        </p:txBody>
      </p:sp>
      <p:sp>
        <p:nvSpPr>
          <p:cNvPr id="3" name="Subtitle 2"/>
          <p:cNvSpPr>
            <a:spLocks noGrp="1"/>
          </p:cNvSpPr>
          <p:nvPr>
            <p:ph type="subTitle" idx="1"/>
          </p:nvPr>
        </p:nvSpPr>
        <p:spPr>
          <a:xfrm>
            <a:off x="1371600" y="4953000"/>
            <a:ext cx="6400800" cy="914400"/>
          </a:xfrm>
        </p:spPr>
        <p:txBody>
          <a:bodyPr/>
          <a:lstStyle/>
          <a:p>
            <a:r>
              <a:rPr lang="en-PH" dirty="0" smtClean="0">
                <a:latin typeface="Arial Black" pitchFamily="34" charset="0"/>
              </a:rPr>
              <a:t>2016 – 2017</a:t>
            </a:r>
          </a:p>
          <a:p>
            <a:endParaRPr lang="en-PH" dirty="0"/>
          </a:p>
        </p:txBody>
      </p:sp>
    </p:spTree>
    <p:extLst>
      <p:ext uri="{BB962C8B-B14F-4D97-AF65-F5344CB8AC3E}">
        <p14:creationId xmlns:p14="http://schemas.microsoft.com/office/powerpoint/2010/main" val="39343466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PH" dirty="0" err="1" smtClean="0"/>
              <a:t>Navotas</a:t>
            </a:r>
            <a:r>
              <a:rPr lang="en-PH" dirty="0" smtClean="0"/>
              <a:t> NHS SRC</a:t>
            </a:r>
            <a:endParaRPr lang="en-PH"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5201" y="1350386"/>
            <a:ext cx="3417764" cy="4830763"/>
          </a:xfrm>
        </p:spPr>
      </p:pic>
      <p:sp>
        <p:nvSpPr>
          <p:cNvPr id="4" name="Slide Number Placeholder 3"/>
          <p:cNvSpPr>
            <a:spLocks noGrp="1"/>
          </p:cNvSpPr>
          <p:nvPr>
            <p:ph type="sldNum" sz="quarter" idx="4"/>
          </p:nvPr>
        </p:nvSpPr>
        <p:spPr/>
        <p:txBody>
          <a:bodyPr/>
          <a:lstStyle/>
          <a:p>
            <a:fld id="{40CEB23D-5D9C-424D-A4B8-74E3F10BC318}" type="slidenum">
              <a:rPr lang="fil-PH" smtClean="0"/>
              <a:pPr/>
              <a:t>41</a:t>
            </a:fld>
            <a:endParaRPr lang="fil-PH"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0" y="929640"/>
            <a:ext cx="4151186" cy="586740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7200" y="1046425"/>
            <a:ext cx="3934946" cy="5561761"/>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0600" y="1106546"/>
            <a:ext cx="3719894" cy="525780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57800" y="1161154"/>
            <a:ext cx="3823592" cy="5404371"/>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15000" y="1161154"/>
            <a:ext cx="3551647" cy="5019995"/>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96000" y="1308951"/>
            <a:ext cx="3342513" cy="4724400"/>
          </a:xfrm>
          <a:prstGeom prst="rect">
            <a:avLst/>
          </a:prstGeom>
        </p:spPr>
      </p:pic>
    </p:spTree>
    <p:extLst>
      <p:ext uri="{BB962C8B-B14F-4D97-AF65-F5344CB8AC3E}">
        <p14:creationId xmlns:p14="http://schemas.microsoft.com/office/powerpoint/2010/main" val="295749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628650" y="1388504"/>
          <a:ext cx="7886700" cy="41014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77124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nvPr>
        </p:nvGraphicFramePr>
        <p:xfrm>
          <a:off x="628650" y="1176002"/>
          <a:ext cx="7886700" cy="43139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028864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clipartpanda.com/book-20clip-20art-dT6okk8T9.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48098" y="2099692"/>
            <a:ext cx="2982667" cy="15796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1.gstatic.com/images?q=tbn:ANd9GcTUlmlqXSeFZVf9-VIrDCwl6DLNhDUelItqkuHuJTHHRSgNEb-q5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3527" y="2628936"/>
            <a:ext cx="1050432" cy="105043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3.gstatic.com/images?q=tbn:ANd9GcS4CF-z-Nx2Cc3ZIYMNNTVkcHx2_8cq-KdCj83WObLTvOwZW57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6723" y="2316336"/>
            <a:ext cx="2808295" cy="149661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53864" y="4270829"/>
            <a:ext cx="8289770" cy="692497"/>
          </a:xfrm>
          <a:prstGeom prst="rect">
            <a:avLst/>
          </a:prstGeom>
          <a:noFill/>
        </p:spPr>
        <p:txBody>
          <a:bodyPr wrap="none" lIns="68580" tIns="34290" rIns="68580" bIns="34290">
            <a:spAutoFit/>
          </a:bodyPr>
          <a:lstStyle/>
          <a:p>
            <a:pPr algn="ctr"/>
            <a:r>
              <a:rPr lang="en-U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Any 1 LM per subject = 1 Learner</a:t>
            </a:r>
          </a:p>
        </p:txBody>
      </p:sp>
    </p:spTree>
    <p:extLst>
      <p:ext uri="{BB962C8B-B14F-4D97-AF65-F5344CB8AC3E}">
        <p14:creationId xmlns:p14="http://schemas.microsoft.com/office/powerpoint/2010/main" val="12055184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nvPr>
        </p:nvGraphicFramePr>
        <p:xfrm>
          <a:off x="628650" y="1477566"/>
          <a:ext cx="7886700" cy="3771900"/>
        </p:xfrm>
        <a:graphic>
          <a:graphicData uri="http://schemas.openxmlformats.org/drawingml/2006/table">
            <a:tbl>
              <a:tblPr firstRow="1" bandRow="1">
                <a:tableStyleId>{E929F9F4-4A8F-4326-A1B4-22849713DDAB}</a:tableStyleId>
              </a:tblPr>
              <a:tblGrid>
                <a:gridCol w="3943350">
                  <a:extLst>
                    <a:ext uri="{9D8B030D-6E8A-4147-A177-3AD203B41FA5}">
                      <a16:colId xmlns:a16="http://schemas.microsoft.com/office/drawing/2014/main" val="765755566"/>
                    </a:ext>
                  </a:extLst>
                </a:gridCol>
                <a:gridCol w="3943350">
                  <a:extLst>
                    <a:ext uri="{9D8B030D-6E8A-4147-A177-3AD203B41FA5}">
                      <a16:colId xmlns:a16="http://schemas.microsoft.com/office/drawing/2014/main" val="1056236145"/>
                    </a:ext>
                  </a:extLst>
                </a:gridCol>
              </a:tblGrid>
              <a:tr h="754380">
                <a:tc>
                  <a:txBody>
                    <a:bodyPr/>
                    <a:lstStyle/>
                    <a:p>
                      <a:pPr algn="ctr"/>
                      <a:r>
                        <a:rPr lang="en-PH" sz="4500" b="1" dirty="0"/>
                        <a:t>Fund Source</a:t>
                      </a:r>
                    </a:p>
                  </a:txBody>
                  <a:tcPr marL="68580" marR="68580" marT="34290" marB="34290" anchor="ctr"/>
                </a:tc>
                <a:tc>
                  <a:txBody>
                    <a:bodyPr/>
                    <a:lstStyle/>
                    <a:p>
                      <a:pPr algn="ctr"/>
                      <a:r>
                        <a:rPr lang="en-PH" sz="4500" b="1" dirty="0"/>
                        <a:t>Amount</a:t>
                      </a:r>
                    </a:p>
                  </a:txBody>
                  <a:tcPr marL="68580" marR="68580" marT="34290" marB="34290" anchor="ctr"/>
                </a:tc>
                <a:extLst>
                  <a:ext uri="{0D108BD9-81ED-4DB2-BD59-A6C34878D82A}">
                    <a16:rowId xmlns:a16="http://schemas.microsoft.com/office/drawing/2014/main" val="2081940299"/>
                  </a:ext>
                </a:extLst>
              </a:tr>
              <a:tr h="617220">
                <a:tc>
                  <a:txBody>
                    <a:bodyPr/>
                    <a:lstStyle/>
                    <a:p>
                      <a:r>
                        <a:rPr lang="en-PH" sz="3600" dirty="0"/>
                        <a:t>MOOE</a:t>
                      </a:r>
                    </a:p>
                  </a:txBody>
                  <a:tcPr marL="68580" marR="68580" marT="34290" marB="34290"/>
                </a:tc>
                <a:tc>
                  <a:txBody>
                    <a:bodyPr/>
                    <a:lstStyle/>
                    <a:p>
                      <a:r>
                        <a:rPr lang="en-PH" sz="3600" dirty="0" err="1"/>
                        <a:t>PhP</a:t>
                      </a:r>
                      <a:r>
                        <a:rPr lang="en-PH" sz="3600" dirty="0"/>
                        <a:t> 3,468,000.00</a:t>
                      </a:r>
                    </a:p>
                  </a:txBody>
                  <a:tcPr marL="68580" marR="68580" marT="34290" marB="34290"/>
                </a:tc>
                <a:extLst>
                  <a:ext uri="{0D108BD9-81ED-4DB2-BD59-A6C34878D82A}">
                    <a16:rowId xmlns:a16="http://schemas.microsoft.com/office/drawing/2014/main" val="1761922363"/>
                  </a:ext>
                </a:extLst>
              </a:tr>
              <a:tr h="617220">
                <a:tc>
                  <a:txBody>
                    <a:bodyPr/>
                    <a:lstStyle/>
                    <a:p>
                      <a:r>
                        <a:rPr lang="en-PH" sz="3600" dirty="0"/>
                        <a:t>GAA</a:t>
                      </a:r>
                    </a:p>
                  </a:txBody>
                  <a:tcPr marL="68580" marR="68580" marT="34290" marB="34290"/>
                </a:tc>
                <a:tc>
                  <a:txBody>
                    <a:bodyPr/>
                    <a:lstStyle/>
                    <a:p>
                      <a:r>
                        <a:rPr lang="en-PH" sz="3600" dirty="0"/>
                        <a:t>NONE</a:t>
                      </a:r>
                    </a:p>
                  </a:txBody>
                  <a:tcPr marL="68580" marR="68580" marT="34290" marB="34290"/>
                </a:tc>
                <a:extLst>
                  <a:ext uri="{0D108BD9-81ED-4DB2-BD59-A6C34878D82A}">
                    <a16:rowId xmlns:a16="http://schemas.microsoft.com/office/drawing/2014/main" val="1112726935"/>
                  </a:ext>
                </a:extLst>
              </a:tr>
              <a:tr h="617220">
                <a:tc>
                  <a:txBody>
                    <a:bodyPr/>
                    <a:lstStyle/>
                    <a:p>
                      <a:r>
                        <a:rPr lang="en-PH" sz="3600" dirty="0"/>
                        <a:t>LGU</a:t>
                      </a:r>
                    </a:p>
                  </a:txBody>
                  <a:tcPr marL="68580" marR="68580" marT="34290" marB="34290"/>
                </a:tc>
                <a:tc>
                  <a:txBody>
                    <a:bodyPr/>
                    <a:lstStyle/>
                    <a:p>
                      <a:r>
                        <a:rPr lang="en-PH" sz="3600" dirty="0"/>
                        <a:t>NONE</a:t>
                      </a:r>
                    </a:p>
                  </a:txBody>
                  <a:tcPr marL="68580" marR="68580" marT="34290" marB="34290"/>
                </a:tc>
                <a:extLst>
                  <a:ext uri="{0D108BD9-81ED-4DB2-BD59-A6C34878D82A}">
                    <a16:rowId xmlns:a16="http://schemas.microsoft.com/office/drawing/2014/main" val="1038621179"/>
                  </a:ext>
                </a:extLst>
              </a:tr>
              <a:tr h="1165860">
                <a:tc>
                  <a:txBody>
                    <a:bodyPr/>
                    <a:lstStyle/>
                    <a:p>
                      <a:r>
                        <a:rPr lang="en-PH" sz="3600" dirty="0"/>
                        <a:t>Canteen Funds</a:t>
                      </a:r>
                    </a:p>
                  </a:txBody>
                  <a:tcPr marL="68580" marR="68580" marT="34290" marB="34290"/>
                </a:tc>
                <a:tc>
                  <a:txBody>
                    <a:bodyPr/>
                    <a:lstStyle/>
                    <a:p>
                      <a:r>
                        <a:rPr lang="en-PH" sz="3600" dirty="0"/>
                        <a:t>40% of the Canteen Shares</a:t>
                      </a:r>
                    </a:p>
                  </a:txBody>
                  <a:tcPr marL="68580" marR="68580" marT="34290" marB="34290"/>
                </a:tc>
                <a:extLst>
                  <a:ext uri="{0D108BD9-81ED-4DB2-BD59-A6C34878D82A}">
                    <a16:rowId xmlns:a16="http://schemas.microsoft.com/office/drawing/2014/main" val="4198652991"/>
                  </a:ext>
                </a:extLst>
              </a:tr>
            </a:tbl>
          </a:graphicData>
        </a:graphic>
      </p:graphicFrame>
    </p:spTree>
    <p:extLst>
      <p:ext uri="{BB962C8B-B14F-4D97-AF65-F5344CB8AC3E}">
        <p14:creationId xmlns:p14="http://schemas.microsoft.com/office/powerpoint/2010/main" val="179711440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606878" y="2044133"/>
          <a:ext cx="7886700" cy="2743200"/>
        </p:xfrm>
        <a:graphic>
          <a:graphicData uri="http://schemas.openxmlformats.org/drawingml/2006/table">
            <a:tbl>
              <a:tblPr firstRow="1" bandRow="1">
                <a:tableStyleId>{073A0DAA-6AF3-43AB-8588-CEC1D06C72B9}</a:tableStyleId>
              </a:tblPr>
              <a:tblGrid>
                <a:gridCol w="1971675">
                  <a:extLst>
                    <a:ext uri="{9D8B030D-6E8A-4147-A177-3AD203B41FA5}">
                      <a16:colId xmlns:a16="http://schemas.microsoft.com/office/drawing/2014/main" val="1926649672"/>
                    </a:ext>
                  </a:extLst>
                </a:gridCol>
                <a:gridCol w="1971675">
                  <a:extLst>
                    <a:ext uri="{9D8B030D-6E8A-4147-A177-3AD203B41FA5}">
                      <a16:colId xmlns:a16="http://schemas.microsoft.com/office/drawing/2014/main" val="2690349872"/>
                    </a:ext>
                  </a:extLst>
                </a:gridCol>
                <a:gridCol w="1971675">
                  <a:extLst>
                    <a:ext uri="{9D8B030D-6E8A-4147-A177-3AD203B41FA5}">
                      <a16:colId xmlns:a16="http://schemas.microsoft.com/office/drawing/2014/main" val="1432388483"/>
                    </a:ext>
                  </a:extLst>
                </a:gridCol>
                <a:gridCol w="1971675">
                  <a:extLst>
                    <a:ext uri="{9D8B030D-6E8A-4147-A177-3AD203B41FA5}">
                      <a16:colId xmlns:a16="http://schemas.microsoft.com/office/drawing/2014/main" val="2965770106"/>
                    </a:ext>
                  </a:extLst>
                </a:gridCol>
              </a:tblGrid>
              <a:tr h="708660">
                <a:tc>
                  <a:txBody>
                    <a:bodyPr/>
                    <a:lstStyle/>
                    <a:p>
                      <a:pPr algn="ctr"/>
                      <a:r>
                        <a:rPr lang="en-PH" sz="2100" dirty="0"/>
                        <a:t>Title</a:t>
                      </a:r>
                      <a:r>
                        <a:rPr lang="en-PH" sz="2100" baseline="0" dirty="0"/>
                        <a:t> of Award</a:t>
                      </a:r>
                      <a:endParaRPr lang="en-PH" sz="2100" dirty="0"/>
                    </a:p>
                  </a:txBody>
                  <a:tcPr marL="68580" marR="68580" marT="34290" marB="34290" anchor="ctr"/>
                </a:tc>
                <a:tc>
                  <a:txBody>
                    <a:bodyPr/>
                    <a:lstStyle/>
                    <a:p>
                      <a:pPr algn="ctr"/>
                      <a:r>
                        <a:rPr lang="en-PH" sz="2100" dirty="0"/>
                        <a:t>Award Giving</a:t>
                      </a:r>
                      <a:r>
                        <a:rPr lang="en-PH" sz="2100" baseline="0" dirty="0"/>
                        <a:t> Body</a:t>
                      </a:r>
                      <a:endParaRPr lang="en-PH" sz="2100" dirty="0"/>
                    </a:p>
                  </a:txBody>
                  <a:tcPr marL="68580" marR="68580" marT="34290" marB="34290" anchor="ctr"/>
                </a:tc>
                <a:tc>
                  <a:txBody>
                    <a:bodyPr/>
                    <a:lstStyle/>
                    <a:p>
                      <a:pPr algn="ctr"/>
                      <a:r>
                        <a:rPr lang="en-PH" sz="2100" dirty="0"/>
                        <a:t>Level</a:t>
                      </a:r>
                    </a:p>
                  </a:txBody>
                  <a:tcPr marL="68580" marR="68580" marT="34290" marB="34290" anchor="ctr"/>
                </a:tc>
                <a:tc>
                  <a:txBody>
                    <a:bodyPr/>
                    <a:lstStyle/>
                    <a:p>
                      <a:pPr algn="ctr"/>
                      <a:r>
                        <a:rPr lang="en-PH" sz="2100" dirty="0"/>
                        <a:t>Category</a:t>
                      </a:r>
                    </a:p>
                  </a:txBody>
                  <a:tcPr marL="68580" marR="68580" marT="34290" marB="34290" anchor="ctr"/>
                </a:tc>
                <a:extLst>
                  <a:ext uri="{0D108BD9-81ED-4DB2-BD59-A6C34878D82A}">
                    <a16:rowId xmlns:a16="http://schemas.microsoft.com/office/drawing/2014/main" val="3726010128"/>
                  </a:ext>
                </a:extLst>
              </a:tr>
              <a:tr h="525780">
                <a:tc>
                  <a:txBody>
                    <a:bodyPr/>
                    <a:lstStyle/>
                    <a:p>
                      <a:r>
                        <a:rPr lang="en-PH" sz="1500" b="1" dirty="0"/>
                        <a:t>Best LRMDS Implementer</a:t>
                      </a:r>
                    </a:p>
                  </a:txBody>
                  <a:tcPr marL="68580" marR="68580" marT="34290" marB="34290"/>
                </a:tc>
                <a:tc>
                  <a:txBody>
                    <a:bodyPr/>
                    <a:lstStyle/>
                    <a:p>
                      <a:r>
                        <a:rPr lang="en-PH" sz="1500" dirty="0" err="1"/>
                        <a:t>DepEd</a:t>
                      </a:r>
                      <a:r>
                        <a:rPr lang="en-PH" sz="1500" baseline="0" dirty="0"/>
                        <a:t> SDO-</a:t>
                      </a:r>
                      <a:r>
                        <a:rPr lang="en-PH" sz="1500" baseline="0" dirty="0" err="1"/>
                        <a:t>Navotas</a:t>
                      </a:r>
                      <a:endParaRPr lang="en-PH" sz="1500" dirty="0"/>
                    </a:p>
                  </a:txBody>
                  <a:tcPr marL="68580" marR="68580" marT="34290" marB="34290"/>
                </a:tc>
                <a:tc>
                  <a:txBody>
                    <a:bodyPr/>
                    <a:lstStyle/>
                    <a:p>
                      <a:r>
                        <a:rPr lang="en-PH" sz="1500" dirty="0"/>
                        <a:t>Division</a:t>
                      </a:r>
                    </a:p>
                  </a:txBody>
                  <a:tcPr marL="68580" marR="68580" marT="34290" marB="34290"/>
                </a:tc>
                <a:tc>
                  <a:txBody>
                    <a:bodyPr/>
                    <a:lstStyle/>
                    <a:p>
                      <a:r>
                        <a:rPr lang="en-PH" sz="1500" dirty="0"/>
                        <a:t>School</a:t>
                      </a:r>
                    </a:p>
                  </a:txBody>
                  <a:tcPr marL="68580" marR="68580" marT="34290" marB="34290"/>
                </a:tc>
                <a:extLst>
                  <a:ext uri="{0D108BD9-81ED-4DB2-BD59-A6C34878D82A}">
                    <a16:rowId xmlns:a16="http://schemas.microsoft.com/office/drawing/2014/main" val="1149002375"/>
                  </a:ext>
                </a:extLst>
              </a:tr>
              <a:tr h="982980">
                <a:tc>
                  <a:txBody>
                    <a:bodyPr/>
                    <a:lstStyle/>
                    <a:p>
                      <a:r>
                        <a:rPr lang="en-PH" sz="1500" b="1" dirty="0" err="1"/>
                        <a:t>Metrobank</a:t>
                      </a:r>
                      <a:r>
                        <a:rPr lang="en-PH" sz="1500" b="1" dirty="0"/>
                        <a:t>-MTAP Regional Meet Math Challenge 2015 (3</a:t>
                      </a:r>
                      <a:r>
                        <a:rPr lang="en-PH" sz="1500" b="1" baseline="30000" dirty="0"/>
                        <a:t>rd</a:t>
                      </a:r>
                      <a:r>
                        <a:rPr lang="en-PH" sz="1500" b="1" dirty="0"/>
                        <a:t> Place)</a:t>
                      </a:r>
                    </a:p>
                  </a:txBody>
                  <a:tcPr marL="68580" marR="68580" marT="34290" marB="34290"/>
                </a:tc>
                <a:tc>
                  <a:txBody>
                    <a:bodyPr/>
                    <a:lstStyle/>
                    <a:p>
                      <a:r>
                        <a:rPr lang="en-PH" sz="1500" dirty="0" err="1"/>
                        <a:t>Metrobank</a:t>
                      </a:r>
                      <a:r>
                        <a:rPr lang="en-PH" sz="1500" dirty="0"/>
                        <a:t>,</a:t>
                      </a:r>
                      <a:r>
                        <a:rPr lang="en-PH" sz="1500" baseline="0" dirty="0"/>
                        <a:t> </a:t>
                      </a:r>
                      <a:r>
                        <a:rPr lang="en-PH" sz="1500" baseline="0" dirty="0" err="1"/>
                        <a:t>DepEd</a:t>
                      </a:r>
                      <a:r>
                        <a:rPr lang="en-PH" sz="1500" baseline="0" dirty="0"/>
                        <a:t> NCR</a:t>
                      </a:r>
                      <a:endParaRPr lang="en-PH" sz="1500" dirty="0"/>
                    </a:p>
                  </a:txBody>
                  <a:tcPr marL="68580" marR="68580" marT="34290" marB="34290"/>
                </a:tc>
                <a:tc>
                  <a:txBody>
                    <a:bodyPr/>
                    <a:lstStyle/>
                    <a:p>
                      <a:r>
                        <a:rPr lang="en-PH" sz="1500" dirty="0"/>
                        <a:t>Regional</a:t>
                      </a:r>
                    </a:p>
                  </a:txBody>
                  <a:tcPr marL="68580" marR="68580" marT="34290" marB="34290"/>
                </a:tc>
                <a:tc>
                  <a:txBody>
                    <a:bodyPr/>
                    <a:lstStyle/>
                    <a:p>
                      <a:r>
                        <a:rPr lang="en-PH" sz="1500" dirty="0"/>
                        <a:t>Student</a:t>
                      </a:r>
                    </a:p>
                  </a:txBody>
                  <a:tcPr marL="68580" marR="68580" marT="34290" marB="34290"/>
                </a:tc>
                <a:extLst>
                  <a:ext uri="{0D108BD9-81ED-4DB2-BD59-A6C34878D82A}">
                    <a16:rowId xmlns:a16="http://schemas.microsoft.com/office/drawing/2014/main" val="3804332977"/>
                  </a:ext>
                </a:extLst>
              </a:tr>
              <a:tr h="525780">
                <a:tc>
                  <a:txBody>
                    <a:bodyPr/>
                    <a:lstStyle/>
                    <a:p>
                      <a:r>
                        <a:rPr lang="en-PH" sz="1500" b="1" dirty="0"/>
                        <a:t>National Science Quest -SIM</a:t>
                      </a:r>
                    </a:p>
                  </a:txBody>
                  <a:tcPr marL="68580" marR="68580" marT="34290" marB="34290"/>
                </a:tc>
                <a:tc>
                  <a:txBody>
                    <a:bodyPr/>
                    <a:lstStyle/>
                    <a:p>
                      <a:r>
                        <a:rPr lang="en-PH" sz="1500" dirty="0" err="1"/>
                        <a:t>DepEd</a:t>
                      </a:r>
                      <a:endParaRPr lang="en-PH" sz="1500" dirty="0"/>
                    </a:p>
                  </a:txBody>
                  <a:tcPr marL="68580" marR="68580" marT="34290" marB="34290"/>
                </a:tc>
                <a:tc>
                  <a:txBody>
                    <a:bodyPr/>
                    <a:lstStyle/>
                    <a:p>
                      <a:r>
                        <a:rPr lang="en-PH" sz="1500" dirty="0"/>
                        <a:t>National</a:t>
                      </a:r>
                    </a:p>
                  </a:txBody>
                  <a:tcPr marL="68580" marR="68580" marT="34290" marB="34290"/>
                </a:tc>
                <a:tc>
                  <a:txBody>
                    <a:bodyPr/>
                    <a:lstStyle/>
                    <a:p>
                      <a:r>
                        <a:rPr lang="en-PH" sz="1500" dirty="0"/>
                        <a:t>Teacher</a:t>
                      </a:r>
                    </a:p>
                  </a:txBody>
                  <a:tcPr marL="68580" marR="68580" marT="34290" marB="34290"/>
                </a:tc>
                <a:extLst>
                  <a:ext uri="{0D108BD9-81ED-4DB2-BD59-A6C34878D82A}">
                    <a16:rowId xmlns:a16="http://schemas.microsoft.com/office/drawing/2014/main" val="3034320090"/>
                  </a:ext>
                </a:extLst>
              </a:tr>
            </a:tbl>
          </a:graphicData>
        </a:graphic>
      </p:graphicFrame>
    </p:spTree>
    <p:extLst>
      <p:ext uri="{BB962C8B-B14F-4D97-AF65-F5344CB8AC3E}">
        <p14:creationId xmlns:p14="http://schemas.microsoft.com/office/powerpoint/2010/main" val="18188472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p:cNvGraphicFramePr>
            <a:graphicFrameLocks noGrp="1"/>
          </p:cNvGraphicFramePr>
          <p:nvPr>
            <p:ph sz="half" idx="1"/>
            <p:extLst/>
          </p:nvPr>
        </p:nvGraphicFramePr>
        <p:xfrm>
          <a:off x="628650" y="1282304"/>
          <a:ext cx="3886200" cy="4343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3"/>
          <p:cNvGraphicFramePr>
            <a:graphicFrameLocks noGrp="1"/>
          </p:cNvGraphicFramePr>
          <p:nvPr>
            <p:ph sz="half" idx="2"/>
            <p:extLst/>
          </p:nvPr>
        </p:nvGraphicFramePr>
        <p:xfrm>
          <a:off x="4629150" y="1282304"/>
          <a:ext cx="3886200" cy="4343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58950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nvPr>
        </p:nvGraphicFramePr>
        <p:xfrm>
          <a:off x="628650" y="1369219"/>
          <a:ext cx="7886700" cy="41683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2760895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nvPr>
        </p:nvGraphicFramePr>
        <p:xfrm>
          <a:off x="628650" y="1303735"/>
          <a:ext cx="7886700" cy="41862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762173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3200399" y="4656365"/>
            <a:ext cx="2688774" cy="651816"/>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PH" sz="1350"/>
          </a:p>
        </p:txBody>
      </p:sp>
      <p:sp>
        <p:nvSpPr>
          <p:cNvPr id="9" name="Rounded Rectangle 8"/>
          <p:cNvSpPr/>
          <p:nvPr/>
        </p:nvSpPr>
        <p:spPr>
          <a:xfrm>
            <a:off x="2166257" y="2177110"/>
            <a:ext cx="4691743" cy="2091485"/>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PH" sz="1350"/>
          </a:p>
        </p:txBody>
      </p:sp>
      <p:pic>
        <p:nvPicPr>
          <p:cNvPr id="4098" name="Picture 2" descr="http://www.digiclayinfotech.com/img/school-management-system.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39833" y="2339556"/>
            <a:ext cx="1786187" cy="17861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digiclayinfotech.com/img/school-management-syste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2418" y="2329759"/>
            <a:ext cx="1786187" cy="178618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694216" y="4629150"/>
            <a:ext cx="3909059" cy="692497"/>
          </a:xfrm>
          <a:prstGeom prst="rect">
            <a:avLst/>
          </a:prstGeom>
          <a:noFill/>
        </p:spPr>
        <p:txBody>
          <a:bodyPr wrap="square" lIns="68580" tIns="34290" rIns="68580" bIns="34290">
            <a:spAutoFit/>
          </a:bodyPr>
          <a:lstStyle/>
          <a:p>
            <a:pPr algn="ctr"/>
            <a:r>
              <a:rPr lang="en-U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ON GOING</a:t>
            </a:r>
          </a:p>
        </p:txBody>
      </p:sp>
      <p:sp>
        <p:nvSpPr>
          <p:cNvPr id="7" name="Rectangle 6"/>
          <p:cNvSpPr/>
          <p:nvPr/>
        </p:nvSpPr>
        <p:spPr>
          <a:xfrm>
            <a:off x="3162678" y="1397301"/>
            <a:ext cx="2764218" cy="692497"/>
          </a:xfrm>
          <a:prstGeom prst="rect">
            <a:avLst/>
          </a:prstGeom>
          <a:noFill/>
        </p:spPr>
        <p:txBody>
          <a:bodyPr wrap="none" lIns="68580" tIns="34290" rIns="68580" bIns="34290">
            <a:spAutoFit/>
          </a:bodyPr>
          <a:lstStyle/>
          <a:p>
            <a:pPr algn="ctr"/>
            <a:r>
              <a:rPr lang="en-US" sz="405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SBM Level</a:t>
            </a:r>
          </a:p>
        </p:txBody>
      </p:sp>
    </p:spTree>
    <p:extLst>
      <p:ext uri="{BB962C8B-B14F-4D97-AF65-F5344CB8AC3E}">
        <p14:creationId xmlns:p14="http://schemas.microsoft.com/office/powerpoint/2010/main" val="390172853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ounded Rectangle 40"/>
          <p:cNvSpPr/>
          <p:nvPr/>
        </p:nvSpPr>
        <p:spPr>
          <a:xfrm>
            <a:off x="4738006" y="2548626"/>
            <a:ext cx="3668486" cy="302346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PH" sz="1350"/>
          </a:p>
        </p:txBody>
      </p:sp>
      <p:sp>
        <p:nvSpPr>
          <p:cNvPr id="9" name="Rounded Rectangle 8"/>
          <p:cNvSpPr/>
          <p:nvPr/>
        </p:nvSpPr>
        <p:spPr>
          <a:xfrm>
            <a:off x="631372" y="2504382"/>
            <a:ext cx="3668486" cy="302346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PH" sz="1350"/>
          </a:p>
        </p:txBody>
      </p:sp>
      <p:sp>
        <p:nvSpPr>
          <p:cNvPr id="4" name="Rectangle 3"/>
          <p:cNvSpPr/>
          <p:nvPr/>
        </p:nvSpPr>
        <p:spPr>
          <a:xfrm>
            <a:off x="1819323" y="1188637"/>
            <a:ext cx="5505353" cy="1315745"/>
          </a:xfrm>
          <a:prstGeom prst="rect">
            <a:avLst/>
          </a:prstGeom>
          <a:noFill/>
        </p:spPr>
        <p:txBody>
          <a:bodyPr wrap="none" lIns="68580" tIns="34290" rIns="68580" bIns="34290">
            <a:spAutoFit/>
          </a:bodyPr>
          <a:lstStyle/>
          <a:p>
            <a:pPr algn="ctr"/>
            <a:r>
              <a:rPr lang="en-US" sz="405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Child-Friendly School</a:t>
            </a:r>
            <a:br>
              <a:rPr lang="en-US" sz="405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br>
            <a:r>
              <a:rPr lang="en-US" sz="405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Survey Results</a:t>
            </a:r>
          </a:p>
        </p:txBody>
      </p:sp>
      <p:sp>
        <p:nvSpPr>
          <p:cNvPr id="8" name="Rectangle 7"/>
          <p:cNvSpPr/>
          <p:nvPr/>
        </p:nvSpPr>
        <p:spPr>
          <a:xfrm>
            <a:off x="4771756" y="4835352"/>
            <a:ext cx="3600986" cy="692497"/>
          </a:xfrm>
          <a:prstGeom prst="rect">
            <a:avLst/>
          </a:prstGeom>
          <a:noFill/>
        </p:spPr>
        <p:txBody>
          <a:bodyPr wrap="none" lIns="68580" tIns="34290" rIns="68580" bIns="34290">
            <a:spAutoFit/>
          </a:bodyPr>
          <a:lstStyle/>
          <a:p>
            <a:pPr algn="ctr"/>
            <a:r>
              <a:rPr lang="en-U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Child Friendly</a:t>
            </a:r>
          </a:p>
        </p:txBody>
      </p:sp>
      <p:pic>
        <p:nvPicPr>
          <p:cNvPr id="5122" name="Picture 2" descr="http://go.vsb.bc.ca/schools/crn/Documents/schoo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0687" y="2689437"/>
            <a:ext cx="2143125" cy="21574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0702" y="2689437"/>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2951" y="2689437"/>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5201" y="2689437"/>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7450" y="2689437"/>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9700" y="2689437"/>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0702" y="3146988"/>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2951" y="3146988"/>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5201" y="3146988"/>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7450" y="3146988"/>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9700" y="3146988"/>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0702" y="3604539"/>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2951" y="3604539"/>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5201" y="3604539"/>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7450" y="3604539"/>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9700" y="3604539"/>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0702" y="4062090"/>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2951" y="4062090"/>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5201" y="4062090"/>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7450" y="4062090"/>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9700" y="4062090"/>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0702" y="4519641"/>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2951" y="4519641"/>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5201" y="4519641"/>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7450" y="4519641"/>
            <a:ext cx="375113" cy="37761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http://go.vsb.bc.ca/schools/crn/Documents/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9700" y="4519641"/>
            <a:ext cx="375113" cy="377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4079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fil-PH" dirty="0" smtClean="0"/>
              <a:t>Schedule of SRC Reporting</a:t>
            </a:r>
            <a:endParaRPr lang="en-US" dirty="0"/>
          </a:p>
        </p:txBody>
      </p:sp>
      <p:sp>
        <p:nvSpPr>
          <p:cNvPr id="4" name="Slide Number Placeholder 3"/>
          <p:cNvSpPr>
            <a:spLocks noGrp="1"/>
          </p:cNvSpPr>
          <p:nvPr>
            <p:ph type="sldNum" sz="quarter" idx="4"/>
          </p:nvPr>
        </p:nvSpPr>
        <p:spPr/>
        <p:txBody>
          <a:bodyPr/>
          <a:lstStyle/>
          <a:p>
            <a:fld id="{40CEB23D-5D9C-424D-A4B8-74E3F10BC318}" type="slidenum">
              <a:rPr lang="fil-PH" smtClean="0">
                <a:solidFill>
                  <a:prstClr val="white"/>
                </a:solidFill>
              </a:rPr>
              <a:pPr/>
              <a:t>52</a:t>
            </a:fld>
            <a:endParaRPr lang="fil-PH" dirty="0">
              <a:solidFill>
                <a:prstClr val="white"/>
              </a:solidFill>
            </a:endParaRPr>
          </a:p>
        </p:txBody>
      </p:sp>
      <p:sp>
        <p:nvSpPr>
          <p:cNvPr id="6" name="TextBox 5"/>
          <p:cNvSpPr txBox="1"/>
          <p:nvPr/>
        </p:nvSpPr>
        <p:spPr>
          <a:xfrm>
            <a:off x="304800" y="1066800"/>
            <a:ext cx="8610600" cy="5201424"/>
          </a:xfrm>
          <a:prstGeom prst="rect">
            <a:avLst/>
          </a:prstGeom>
          <a:noFill/>
        </p:spPr>
        <p:txBody>
          <a:bodyPr wrap="square" rtlCol="0">
            <a:spAutoFit/>
          </a:bodyPr>
          <a:lstStyle/>
          <a:p>
            <a:pPr marL="514350" indent="-514350">
              <a:buFont typeface="+mj-lt"/>
              <a:buAutoNum type="alphaUcPeriod"/>
            </a:pPr>
            <a:r>
              <a:rPr lang="fil-PH" sz="3600" dirty="0" smtClean="0"/>
              <a:t>DepEd Order 44, s. 2015 – </a:t>
            </a:r>
          </a:p>
          <a:p>
            <a:pPr marL="1200150" lvl="1" indent="-742950">
              <a:buAutoNum type="arabicPeriod"/>
            </a:pPr>
            <a:r>
              <a:rPr lang="fil-PH" sz="3200" dirty="0" smtClean="0"/>
              <a:t>School Report Card shall be reported twice in a School Year during months of October and March</a:t>
            </a:r>
          </a:p>
          <a:p>
            <a:pPr marL="1200150" lvl="1" indent="-742950">
              <a:buAutoNum type="arabicPeriod"/>
            </a:pPr>
            <a:r>
              <a:rPr lang="en-US" sz="3200" u="sng" dirty="0" smtClean="0"/>
              <a:t>SIP and SRC activities </a:t>
            </a:r>
            <a:r>
              <a:rPr lang="en-US" sz="3200" dirty="0" smtClean="0"/>
              <a:t>may be included in the Results-Based Performance Management System (RPMS)</a:t>
            </a:r>
          </a:p>
          <a:p>
            <a:pPr marL="1200150" lvl="1" indent="-742950"/>
            <a:endParaRPr lang="fil-PH" sz="3200" dirty="0" smtClean="0"/>
          </a:p>
          <a:p>
            <a:pPr marL="514350" indent="-514350">
              <a:buFont typeface="+mj-lt"/>
              <a:buAutoNum type="alphaUcPeriod"/>
            </a:pPr>
            <a:r>
              <a:rPr lang="fil-PH" sz="3600" dirty="0" smtClean="0"/>
              <a:t>DepEd Order 23, s. 2016 – School Calendary SY 2016-2017</a:t>
            </a:r>
            <a:endParaRPr lang="en-US" sz="3600" dirty="0"/>
          </a:p>
        </p:txBody>
      </p:sp>
    </p:spTree>
    <p:extLst>
      <p:ext uri="{BB962C8B-B14F-4D97-AF65-F5344CB8AC3E}">
        <p14:creationId xmlns:p14="http://schemas.microsoft.com/office/powerpoint/2010/main" val="33598224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fil-PH" dirty="0" smtClean="0"/>
              <a:t>Schedule of SRC Presentation</a:t>
            </a:r>
            <a:endParaRPr lang="en-US" dirty="0"/>
          </a:p>
        </p:txBody>
      </p:sp>
      <p:graphicFrame>
        <p:nvGraphicFramePr>
          <p:cNvPr id="5" name="Content Placeholder 4"/>
          <p:cNvGraphicFramePr>
            <a:graphicFrameLocks noGrp="1"/>
          </p:cNvGraphicFramePr>
          <p:nvPr>
            <p:ph idx="1"/>
          </p:nvPr>
        </p:nvGraphicFramePr>
        <p:xfrm>
          <a:off x="457200" y="1066800"/>
          <a:ext cx="8229599" cy="4023360"/>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666999">
                  <a:extLst>
                    <a:ext uri="{9D8B030D-6E8A-4147-A177-3AD203B41FA5}">
                      <a16:colId xmlns:a16="http://schemas.microsoft.com/office/drawing/2014/main" val="20002"/>
                    </a:ext>
                  </a:extLst>
                </a:gridCol>
              </a:tblGrid>
              <a:tr h="370840">
                <a:tc>
                  <a:txBody>
                    <a:bodyPr/>
                    <a:lstStyle/>
                    <a:p>
                      <a:r>
                        <a:rPr lang="fil-PH" sz="2400" dirty="0" smtClean="0"/>
                        <a:t>Activity</a:t>
                      </a:r>
                      <a:endParaRPr lang="en-US" sz="2400" dirty="0"/>
                    </a:p>
                  </a:txBody>
                  <a:tcPr/>
                </a:tc>
                <a:tc>
                  <a:txBody>
                    <a:bodyPr/>
                    <a:lstStyle/>
                    <a:p>
                      <a:pPr algn="ctr"/>
                      <a:r>
                        <a:rPr lang="fil-PH" sz="2400" dirty="0" smtClean="0"/>
                        <a:t>2016</a:t>
                      </a:r>
                      <a:endParaRPr lang="en-US" sz="2400" dirty="0"/>
                    </a:p>
                  </a:txBody>
                  <a:tcPr/>
                </a:tc>
                <a:tc>
                  <a:txBody>
                    <a:bodyPr/>
                    <a:lstStyle/>
                    <a:p>
                      <a:pPr algn="ctr"/>
                      <a:r>
                        <a:rPr lang="fil-PH" sz="2400" dirty="0" smtClean="0"/>
                        <a:t>2017</a:t>
                      </a:r>
                      <a:endParaRPr lang="en-US" sz="2400" dirty="0"/>
                    </a:p>
                  </a:txBody>
                  <a:tcPr/>
                </a:tc>
                <a:extLst>
                  <a:ext uri="{0D108BD9-81ED-4DB2-BD59-A6C34878D82A}">
                    <a16:rowId xmlns:a16="http://schemas.microsoft.com/office/drawing/2014/main" val="10000"/>
                  </a:ext>
                </a:extLst>
              </a:tr>
              <a:tr h="370840">
                <a:tc>
                  <a:txBody>
                    <a:bodyPr/>
                    <a:lstStyle/>
                    <a:p>
                      <a:r>
                        <a:rPr lang="fil-PH" sz="2400" dirty="0" smtClean="0"/>
                        <a:t>Preparation of School Report Card</a:t>
                      </a:r>
                      <a:endParaRPr lang="en-US" sz="2400" dirty="0"/>
                    </a:p>
                  </a:txBody>
                  <a:tcPr/>
                </a:tc>
                <a:tc>
                  <a:txBody>
                    <a:bodyPr/>
                    <a:lstStyle/>
                    <a:p>
                      <a:r>
                        <a:rPr lang="fil-PH" sz="2400" dirty="0" smtClean="0"/>
                        <a:t>Sept 15-30</a:t>
                      </a:r>
                      <a:endParaRPr lang="en-US" sz="2400" dirty="0"/>
                    </a:p>
                  </a:txBody>
                  <a:tcPr/>
                </a:tc>
                <a:tc>
                  <a:txBody>
                    <a:bodyPr/>
                    <a:lstStyle/>
                    <a:p>
                      <a:r>
                        <a:rPr lang="fil-PH" sz="2400" dirty="0" smtClean="0"/>
                        <a:t>Feb 15-28</a:t>
                      </a:r>
                      <a:endParaRPr lang="en-US" sz="2400" dirty="0"/>
                    </a:p>
                  </a:txBody>
                  <a:tcPr/>
                </a:tc>
                <a:extLst>
                  <a:ext uri="{0D108BD9-81ED-4DB2-BD59-A6C34878D82A}">
                    <a16:rowId xmlns:a16="http://schemas.microsoft.com/office/drawing/2014/main" val="10001"/>
                  </a:ext>
                </a:extLst>
              </a:tr>
              <a:tr h="370840">
                <a:tc>
                  <a:txBody>
                    <a:bodyPr/>
                    <a:lstStyle/>
                    <a:p>
                      <a:r>
                        <a:rPr lang="fil-PH" sz="2400" dirty="0" smtClean="0"/>
                        <a:t>Presentation of SRC</a:t>
                      </a:r>
                      <a:r>
                        <a:rPr lang="fil-PH" sz="2400" baseline="0" dirty="0" smtClean="0"/>
                        <a:t> in school assemblies</a:t>
                      </a:r>
                      <a:endParaRPr lang="en-US" sz="2400" dirty="0"/>
                    </a:p>
                  </a:txBody>
                  <a:tcPr/>
                </a:tc>
                <a:tc>
                  <a:txBody>
                    <a:bodyPr/>
                    <a:lstStyle/>
                    <a:p>
                      <a:r>
                        <a:rPr lang="fil-PH" sz="2400" dirty="0" smtClean="0"/>
                        <a:t>Oct 1-14</a:t>
                      </a:r>
                      <a:endParaRPr lang="en-US" sz="2400" dirty="0"/>
                    </a:p>
                  </a:txBody>
                  <a:tcPr/>
                </a:tc>
                <a:tc>
                  <a:txBody>
                    <a:bodyPr/>
                    <a:lstStyle/>
                    <a:p>
                      <a:r>
                        <a:rPr lang="fil-PH" sz="2400" dirty="0" smtClean="0"/>
                        <a:t>Mar</a:t>
                      </a:r>
                      <a:r>
                        <a:rPr lang="fil-PH" sz="2400" baseline="0" dirty="0" smtClean="0"/>
                        <a:t> 1-11</a:t>
                      </a:r>
                      <a:endParaRPr lang="en-US" sz="2400" dirty="0"/>
                    </a:p>
                  </a:txBody>
                  <a:tcPr/>
                </a:tc>
                <a:extLst>
                  <a:ext uri="{0D108BD9-81ED-4DB2-BD59-A6C34878D82A}">
                    <a16:rowId xmlns:a16="http://schemas.microsoft.com/office/drawing/2014/main" val="10002"/>
                  </a:ext>
                </a:extLst>
              </a:tr>
              <a:tr h="370840">
                <a:tc>
                  <a:txBody>
                    <a:bodyPr/>
                    <a:lstStyle/>
                    <a:p>
                      <a:r>
                        <a:rPr lang="fil-PH" sz="2400" dirty="0" smtClean="0"/>
                        <a:t>Submission of school feedback on SRC use</a:t>
                      </a:r>
                      <a:endParaRPr lang="en-US" sz="2400" dirty="0"/>
                    </a:p>
                  </a:txBody>
                  <a:tcPr/>
                </a:tc>
                <a:tc>
                  <a:txBody>
                    <a:bodyPr/>
                    <a:lstStyle/>
                    <a:p>
                      <a:r>
                        <a:rPr lang="fil-PH" sz="2400" dirty="0" smtClean="0"/>
                        <a:t>Oct 7-14</a:t>
                      </a:r>
                      <a:endParaRPr lang="en-US" sz="2400" dirty="0"/>
                    </a:p>
                  </a:txBody>
                  <a:tcPr/>
                </a:tc>
                <a:tc>
                  <a:txBody>
                    <a:bodyPr/>
                    <a:lstStyle/>
                    <a:p>
                      <a:r>
                        <a:rPr lang="fil-PH" sz="2400" dirty="0" smtClean="0"/>
                        <a:t>Mar</a:t>
                      </a:r>
                      <a:r>
                        <a:rPr lang="fil-PH" sz="2400" baseline="0" dirty="0" smtClean="0"/>
                        <a:t> 7-11</a:t>
                      </a:r>
                      <a:endParaRPr lang="en-US" sz="2400" dirty="0"/>
                    </a:p>
                  </a:txBody>
                  <a:tcPr/>
                </a:tc>
                <a:extLst>
                  <a:ext uri="{0D108BD9-81ED-4DB2-BD59-A6C34878D82A}">
                    <a16:rowId xmlns:a16="http://schemas.microsoft.com/office/drawing/2014/main" val="10003"/>
                  </a:ext>
                </a:extLst>
              </a:tr>
            </a:tbl>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solidFill>
                  <a:prstClr val="white"/>
                </a:solidFill>
              </a:rPr>
              <a:pPr/>
              <a:t>53</a:t>
            </a:fld>
            <a:endParaRPr lang="fil-PH" dirty="0">
              <a:solidFill>
                <a:prstClr val="white"/>
              </a:solidFill>
            </a:endParaRPr>
          </a:p>
        </p:txBody>
      </p:sp>
      <p:sp>
        <p:nvSpPr>
          <p:cNvPr id="7" name="TextBox 6"/>
          <p:cNvSpPr txBox="1"/>
          <p:nvPr/>
        </p:nvSpPr>
        <p:spPr>
          <a:xfrm>
            <a:off x="1219200" y="5816025"/>
            <a:ext cx="7162800" cy="584775"/>
          </a:xfrm>
          <a:prstGeom prst="rect">
            <a:avLst/>
          </a:prstGeom>
          <a:noFill/>
        </p:spPr>
        <p:txBody>
          <a:bodyPr wrap="square" rtlCol="0">
            <a:spAutoFit/>
          </a:bodyPr>
          <a:lstStyle/>
          <a:p>
            <a:pPr algn="ctr"/>
            <a:r>
              <a:rPr lang="fil-PH" sz="3200" dirty="0" smtClean="0"/>
              <a:t>bit.ly/src_monitoring_form</a:t>
            </a:r>
            <a:endParaRPr lang="en-US" sz="3200" dirty="0"/>
          </a:p>
        </p:txBody>
      </p:sp>
      <p:sp>
        <p:nvSpPr>
          <p:cNvPr id="8" name="TextBox 7"/>
          <p:cNvSpPr txBox="1"/>
          <p:nvPr/>
        </p:nvSpPr>
        <p:spPr>
          <a:xfrm>
            <a:off x="2514600" y="5334000"/>
            <a:ext cx="4572000" cy="461665"/>
          </a:xfrm>
          <a:prstGeom prst="rect">
            <a:avLst/>
          </a:prstGeom>
          <a:noFill/>
        </p:spPr>
        <p:txBody>
          <a:bodyPr wrap="square" rtlCol="0">
            <a:spAutoFit/>
          </a:bodyPr>
          <a:lstStyle/>
          <a:p>
            <a:pPr algn="ctr"/>
            <a:r>
              <a:rPr lang="fil-PH" sz="2400" b="1" dirty="0" smtClean="0"/>
              <a:t>GIVE FEEDBACK USING:</a:t>
            </a:r>
            <a:endParaRPr lang="en-US" sz="2400" b="1" dirty="0"/>
          </a:p>
        </p:txBody>
      </p:sp>
    </p:spTree>
    <p:extLst>
      <p:ext uri="{BB962C8B-B14F-4D97-AF65-F5344CB8AC3E}">
        <p14:creationId xmlns:p14="http://schemas.microsoft.com/office/powerpoint/2010/main" val="31613144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of Presentation </a:t>
            </a:r>
            <a:endParaRPr lang="en-US" dirty="0"/>
          </a:p>
        </p:txBody>
      </p:sp>
      <p:sp>
        <p:nvSpPr>
          <p:cNvPr id="3" name="Content Placeholder 2"/>
          <p:cNvSpPr>
            <a:spLocks noGrp="1"/>
          </p:cNvSpPr>
          <p:nvPr>
            <p:ph idx="1"/>
          </p:nvPr>
        </p:nvSpPr>
        <p:spPr/>
        <p:txBody>
          <a:bodyPr/>
          <a:lstStyle/>
          <a:p>
            <a:r>
              <a:rPr lang="en-US" dirty="0"/>
              <a:t>b</a:t>
            </a:r>
            <a:r>
              <a:rPr lang="en-US" dirty="0" smtClean="0"/>
              <a:t>hrod.sed@deped.gov.ph</a:t>
            </a:r>
            <a:endParaRPr lang="en-US"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54</a:t>
            </a:fld>
            <a:endParaRPr lang="fil-PH"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plate - DepEd PowerPoint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pEd Font theme">
      <a:majorFont>
        <a:latin typeface="Bookman Old Styl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 DepEd PowerPoint Presentation</Template>
  <TotalTime>13073</TotalTime>
  <Words>3269</Words>
  <Application>Microsoft Office PowerPoint</Application>
  <PresentationFormat>On-screen Show (4:3)</PresentationFormat>
  <Paragraphs>540</Paragraphs>
  <Slides>54</Slides>
  <Notes>34</Notes>
  <HiddenSlides>0</HiddenSlides>
  <MMClips>0</MMClips>
  <ScaleCrop>false</ScaleCrop>
  <HeadingPairs>
    <vt:vector size="8" baseType="variant">
      <vt:variant>
        <vt:lpstr>Fonts Used</vt:lpstr>
      </vt:variant>
      <vt:variant>
        <vt:i4>18</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74" baseType="lpstr">
      <vt:lpstr>ＭＳ Ｐゴシック</vt:lpstr>
      <vt:lpstr>Adobe Heiti Std R</vt:lpstr>
      <vt:lpstr>Aharoni</vt:lpstr>
      <vt:lpstr>Arial</vt:lpstr>
      <vt:lpstr>Arial Black</vt:lpstr>
      <vt:lpstr>Bookman Old Style</vt:lpstr>
      <vt:lpstr>Calibri</vt:lpstr>
      <vt:lpstr>Cambria</vt:lpstr>
      <vt:lpstr>Domine</vt:lpstr>
      <vt:lpstr>Gotham Black</vt:lpstr>
      <vt:lpstr>Gotham Medium</vt:lpstr>
      <vt:lpstr>Helvetica</vt:lpstr>
      <vt:lpstr>Maiandra GD</vt:lpstr>
      <vt:lpstr>Stencil</vt:lpstr>
      <vt:lpstr>Symbol</vt:lpstr>
      <vt:lpstr>Times New Roman</vt:lpstr>
      <vt:lpstr>Verdana</vt:lpstr>
      <vt:lpstr>Wingdings</vt:lpstr>
      <vt:lpstr>Template - DepEd PowerPoint Presentation</vt:lpstr>
      <vt:lpstr>Document</vt:lpstr>
      <vt:lpstr>Enhanced SIP, SRC, &amp; RPMS Integration</vt:lpstr>
      <vt:lpstr>School Effectiveness Division Charter</vt:lpstr>
      <vt:lpstr>Overview of Current Thrusts</vt:lpstr>
      <vt:lpstr>Policy Bases</vt:lpstr>
      <vt:lpstr>Features of Self-Managing Schools</vt:lpstr>
      <vt:lpstr>Features of Self-Managing Schools</vt:lpstr>
      <vt:lpstr>Features of Self-Managing Schools</vt:lpstr>
      <vt:lpstr>Features of Self-Managing Schools</vt:lpstr>
      <vt:lpstr>How can schools become effective organizations?</vt:lpstr>
      <vt:lpstr>DepEd Order 44, s. 2015</vt:lpstr>
      <vt:lpstr>Enhanced SIP Cycle</vt:lpstr>
      <vt:lpstr>PowerPoint Presentation</vt:lpstr>
      <vt:lpstr>PowerPoint Presentation</vt:lpstr>
      <vt:lpstr>SIP is linked with BEPS via Intermediate Outcomes</vt:lpstr>
      <vt:lpstr>Results-based Performance  Management System (RPMS)</vt:lpstr>
      <vt:lpstr>RPMS Linkages to Other HR Systems</vt:lpstr>
      <vt:lpstr>The DepEd RPMS is aligned with the CSC SPMS that has 4 Phases.</vt:lpstr>
      <vt:lpstr>SIP and OPCRF</vt:lpstr>
      <vt:lpstr>PowerPoint Presentation</vt:lpstr>
      <vt:lpstr>Discuss Strengths and Improvement Needs</vt:lpstr>
      <vt:lpstr>The DepEd RPMS is aligned with the CSC SPMS that has 4 Phases.</vt:lpstr>
      <vt:lpstr>SIP-OPCRF-AIP Integration</vt:lpstr>
      <vt:lpstr>Annual Implementation Plan</vt:lpstr>
      <vt:lpstr>Annual Implementation Plan</vt:lpstr>
      <vt:lpstr>Annual Implementation Plan</vt:lpstr>
      <vt:lpstr>SIP Monitoring </vt:lpstr>
      <vt:lpstr>PowerPoint Presentation</vt:lpstr>
      <vt:lpstr>Communicating to stakeholders</vt:lpstr>
      <vt:lpstr>School Report Card (DO 44, s. 2015)</vt:lpstr>
      <vt:lpstr>SRC is aligned with FOI EO</vt:lpstr>
      <vt:lpstr>Features of Refined SRC</vt:lpstr>
      <vt:lpstr>Benefits of using enhanced SRC</vt:lpstr>
      <vt:lpstr>Ways of Disseminating the SRC</vt:lpstr>
      <vt:lpstr>19 SRC Indicators</vt:lpstr>
      <vt:lpstr>Basic SRC Template</vt:lpstr>
      <vt:lpstr>Basic SRC Template</vt:lpstr>
      <vt:lpstr>Advanced SRC Templates</vt:lpstr>
      <vt:lpstr>Advanced SRC Templates</vt:lpstr>
      <vt:lpstr>Advanced SRC Templates</vt:lpstr>
      <vt:lpstr>Navotas NHS SCHOOL REPORT CARD </vt:lpstr>
      <vt:lpstr>Navotas NHS SRC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Schedule of SRC Reporting</vt:lpstr>
      <vt:lpstr>Schedule of SRC Presentation</vt:lpstr>
      <vt:lpstr>End of Presentation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574</cp:revision>
  <dcterms:created xsi:type="dcterms:W3CDTF">2015-05-09T09:49:12Z</dcterms:created>
  <dcterms:modified xsi:type="dcterms:W3CDTF">2016-10-12T07:32:40Z</dcterms:modified>
  <dc:title>Enhanced SIP, SRC and RPMS integration</dc:title>
  <dc:creator>Department of Education</dc:creator>
  <dc:subject>DepEd's Financial Management Operations Manual (DO 60, s. 2016) as a PDF, with its training slides and the GAM forms and instructions in Excel and Word.</dc:subject>
  <cp:keywords>DepEd FMOM (DO 60, s. 2016): PDF, Slides and GAM Forms, Enhanced SIP, SRC and RPMS integration, School finance, DO 60, s. 2016, Department of Education, NASH Reviewer, aspiring school heads</cp:keywords>
  <dc:description>Shared by NASH Reviewer: https://nash.com.ph/blog/resources/deped-financial-management-operations-manual</dc:description>
  <cp:lastModifiedBy>NASH Reviewer</cp:lastModifiedB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ource">
    <vt:lpwstr>https://nash.com.ph/blog/resources/deped-financial-management-operations-manual</vt:lpwstr>
  </property>
</Properties>
</file>